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tags/tag4.xml" ContentType="application/vnd.openxmlformats-officedocument.presentationml.tags+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tags/tag12.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notesSlides/notesSlide3.xml" ContentType="application/vnd.openxmlformats-officedocument.presentationml.notesSlide+xml"/>
  <Override PartName="/ppt/diagrams/drawing3.xml" ContentType="application/vnd.ms-office.drawingml.diagramDrawing+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tags/tag13.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tags/tag6.xml" ContentType="application/vnd.openxmlformats-officedocument.presentationml.tags+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tags/tag1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05" r:id="rId1"/>
  </p:sldMasterIdLst>
  <p:notesMasterIdLst>
    <p:notesMasterId r:id="rId61"/>
  </p:notesMasterIdLst>
  <p:handoutMasterIdLst>
    <p:handoutMasterId r:id="rId62"/>
  </p:handoutMasterIdLst>
  <p:sldIdLst>
    <p:sldId id="365" r:id="rId2"/>
    <p:sldId id="366" r:id="rId3"/>
    <p:sldId id="407" r:id="rId4"/>
    <p:sldId id="408" r:id="rId5"/>
    <p:sldId id="368" r:id="rId6"/>
    <p:sldId id="403" r:id="rId7"/>
    <p:sldId id="429" r:id="rId8"/>
    <p:sldId id="481" r:id="rId9"/>
    <p:sldId id="482" r:id="rId10"/>
    <p:sldId id="438" r:id="rId11"/>
    <p:sldId id="370" r:id="rId12"/>
    <p:sldId id="371" r:id="rId13"/>
    <p:sldId id="425" r:id="rId14"/>
    <p:sldId id="435" r:id="rId15"/>
    <p:sldId id="442" r:id="rId16"/>
    <p:sldId id="477" r:id="rId17"/>
    <p:sldId id="458" r:id="rId18"/>
    <p:sldId id="374" r:id="rId19"/>
    <p:sldId id="420" r:id="rId20"/>
    <p:sldId id="462" r:id="rId21"/>
    <p:sldId id="463" r:id="rId22"/>
    <p:sldId id="465" r:id="rId23"/>
    <p:sldId id="467" r:id="rId24"/>
    <p:sldId id="469" r:id="rId25"/>
    <p:sldId id="471" r:id="rId26"/>
    <p:sldId id="421" r:id="rId27"/>
    <p:sldId id="447" r:id="rId28"/>
    <p:sldId id="448" r:id="rId29"/>
    <p:sldId id="472" r:id="rId30"/>
    <p:sldId id="443" r:id="rId31"/>
    <p:sldId id="480" r:id="rId32"/>
    <p:sldId id="444" r:id="rId33"/>
    <p:sldId id="401" r:id="rId34"/>
    <p:sldId id="402" r:id="rId35"/>
    <p:sldId id="379" r:id="rId36"/>
    <p:sldId id="473" r:id="rId37"/>
    <p:sldId id="474" r:id="rId38"/>
    <p:sldId id="412" r:id="rId39"/>
    <p:sldId id="378" r:id="rId40"/>
    <p:sldId id="475" r:id="rId41"/>
    <p:sldId id="409" r:id="rId42"/>
    <p:sldId id="423" r:id="rId43"/>
    <p:sldId id="406" r:id="rId44"/>
    <p:sldId id="390" r:id="rId45"/>
    <p:sldId id="410" r:id="rId46"/>
    <p:sldId id="388" r:id="rId47"/>
    <p:sldId id="415" r:id="rId48"/>
    <p:sldId id="430" r:id="rId49"/>
    <p:sldId id="396" r:id="rId50"/>
    <p:sldId id="426" r:id="rId51"/>
    <p:sldId id="441" r:id="rId52"/>
    <p:sldId id="427" r:id="rId53"/>
    <p:sldId id="397" r:id="rId54"/>
    <p:sldId id="483" r:id="rId55"/>
    <p:sldId id="446" r:id="rId56"/>
    <p:sldId id="428" r:id="rId57"/>
    <p:sldId id="414" r:id="rId58"/>
    <p:sldId id="411" r:id="rId59"/>
    <p:sldId id="303" r:id="rId60"/>
  </p:sldIdLst>
  <p:sldSz cx="9144000" cy="6858000" type="screen4x3"/>
  <p:notesSz cx="7315200" cy="9601200"/>
  <p:custDataLst>
    <p:tags r:id="rId63"/>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kern="1200">
        <a:solidFill>
          <a:schemeClr val="tx1"/>
        </a:solidFill>
        <a:latin typeface="Arial" pitchFamily="34" charset="0"/>
        <a:ea typeface="ＭＳ Ｐゴシック"/>
        <a:cs typeface="ＭＳ Ｐゴシック"/>
      </a:defRPr>
    </a:lvl5pPr>
    <a:lvl6pPr marL="2286000" algn="l" defTabSz="914400" rtl="0" eaLnBrk="1" latinLnBrk="0" hangingPunct="1">
      <a:defRPr kern="1200">
        <a:solidFill>
          <a:schemeClr val="tx1"/>
        </a:solidFill>
        <a:latin typeface="Arial" pitchFamily="34" charset="0"/>
        <a:ea typeface="ＭＳ Ｐゴシック"/>
        <a:cs typeface="ＭＳ Ｐゴシック"/>
      </a:defRPr>
    </a:lvl6pPr>
    <a:lvl7pPr marL="2743200" algn="l" defTabSz="914400" rtl="0" eaLnBrk="1" latinLnBrk="0" hangingPunct="1">
      <a:defRPr kern="1200">
        <a:solidFill>
          <a:schemeClr val="tx1"/>
        </a:solidFill>
        <a:latin typeface="Arial" pitchFamily="34" charset="0"/>
        <a:ea typeface="ＭＳ Ｐゴシック"/>
        <a:cs typeface="ＭＳ Ｐゴシック"/>
      </a:defRPr>
    </a:lvl7pPr>
    <a:lvl8pPr marL="3200400" algn="l" defTabSz="914400" rtl="0" eaLnBrk="1" latinLnBrk="0" hangingPunct="1">
      <a:defRPr kern="1200">
        <a:solidFill>
          <a:schemeClr val="tx1"/>
        </a:solidFill>
        <a:latin typeface="Arial" pitchFamily="34" charset="0"/>
        <a:ea typeface="ＭＳ Ｐゴシック"/>
        <a:cs typeface="ＭＳ Ｐゴシック"/>
      </a:defRPr>
    </a:lvl8pPr>
    <a:lvl9pPr marL="3657600" algn="l" defTabSz="914400" rtl="0" eaLnBrk="1" latinLnBrk="0" hangingPunct="1">
      <a:defRPr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2B1CD"/>
    <a:srgbClr val="A4BED7"/>
    <a:srgbClr val="00338E"/>
    <a:srgbClr val="9BC0F1"/>
    <a:srgbClr val="FFCE33"/>
    <a:srgbClr val="E7EDF4"/>
    <a:srgbClr val="4E77CA"/>
    <a:srgbClr val="81A5D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8815" autoAdjust="0"/>
  </p:normalViewPr>
  <p:slideViewPr>
    <p:cSldViewPr>
      <p:cViewPr>
        <p:scale>
          <a:sx n="80" d="100"/>
          <a:sy n="80" d="100"/>
        </p:scale>
        <p:origin x="-780" y="-3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326"/>
    </p:cViewPr>
  </p:sorterViewPr>
  <p:notesViewPr>
    <p:cSldViewPr>
      <p:cViewPr varScale="1">
        <p:scale>
          <a:sx n="76" d="100"/>
          <a:sy n="76" d="100"/>
        </p:scale>
        <p:origin x="-3150" y="-102"/>
      </p:cViewPr>
      <p:guideLst>
        <p:guide orient="horz" pos="3025"/>
        <p:guide pos="2305"/>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A6C9C1-0BFA-41FD-A291-03DC390F9B7C}" type="doc">
      <dgm:prSet loTypeId="urn:microsoft.com/office/officeart/2005/8/layout/chevron1" loCatId="process" qsTypeId="urn:microsoft.com/office/officeart/2005/8/quickstyle/3d1" qsCatId="3D" csTypeId="urn:microsoft.com/office/officeart/2005/8/colors/colorful5" csCatId="colorful" phldr="1"/>
      <dgm:spPr/>
    </dgm:pt>
    <dgm:pt modelId="{19A12A80-4D4E-41F1-B199-5191C1E88C1C}">
      <dgm:prSet phldrT="[Text]" custT="1"/>
      <dgm:spPr>
        <a:solidFill>
          <a:schemeClr val="accent2">
            <a:lumMod val="60000"/>
            <a:lumOff val="40000"/>
          </a:schemeClr>
        </a:solidFill>
      </dgm:spPr>
      <dgm:t>
        <a:bodyPr/>
        <a:lstStyle/>
        <a:p>
          <a:r>
            <a:rPr lang="en-US" sz="2400" b="0" dirty="0" smtClean="0">
              <a:solidFill>
                <a:schemeClr val="tx1"/>
              </a:solidFill>
            </a:rPr>
            <a:t>Errors</a:t>
          </a:r>
          <a:endParaRPr lang="en-US" sz="2400" b="0" dirty="0">
            <a:solidFill>
              <a:schemeClr val="tx1"/>
            </a:solidFill>
          </a:endParaRPr>
        </a:p>
      </dgm:t>
    </dgm:pt>
    <dgm:pt modelId="{09B70543-F344-4927-B015-63F80968A2A0}" type="parTrans" cxnId="{D54F3345-074C-4D8A-ABF6-8FA3196A5D06}">
      <dgm:prSet/>
      <dgm:spPr/>
      <dgm:t>
        <a:bodyPr/>
        <a:lstStyle/>
        <a:p>
          <a:endParaRPr lang="en-US"/>
        </a:p>
      </dgm:t>
    </dgm:pt>
    <dgm:pt modelId="{678526E0-7E38-4AB1-B141-388F754A8BF7}" type="sibTrans" cxnId="{D54F3345-074C-4D8A-ABF6-8FA3196A5D06}">
      <dgm:prSet/>
      <dgm:spPr/>
      <dgm:t>
        <a:bodyPr/>
        <a:lstStyle/>
        <a:p>
          <a:endParaRPr lang="en-US"/>
        </a:p>
      </dgm:t>
    </dgm:pt>
    <dgm:pt modelId="{F8DF1BF6-40AB-4F88-B181-07AF604BBE9E}">
      <dgm:prSet phldrT="[Text]"/>
      <dgm:spPr>
        <a:solidFill>
          <a:schemeClr val="accent1">
            <a:lumMod val="50000"/>
          </a:schemeClr>
        </a:solidFill>
      </dgm:spPr>
      <dgm:t>
        <a:bodyPr/>
        <a:lstStyle/>
        <a:p>
          <a:r>
            <a:rPr lang="en-US" dirty="0" smtClean="0"/>
            <a:t>Fraud</a:t>
          </a:r>
          <a:endParaRPr lang="en-US" dirty="0"/>
        </a:p>
      </dgm:t>
    </dgm:pt>
    <dgm:pt modelId="{C6D44179-34B3-452E-9962-325351555868}" type="parTrans" cxnId="{391DE115-E1C6-4755-9F24-C0A5433221AA}">
      <dgm:prSet/>
      <dgm:spPr/>
      <dgm:t>
        <a:bodyPr/>
        <a:lstStyle/>
        <a:p>
          <a:endParaRPr lang="en-US"/>
        </a:p>
      </dgm:t>
    </dgm:pt>
    <dgm:pt modelId="{5C092B8A-CECE-40C0-999B-3578F60B64AB}" type="sibTrans" cxnId="{391DE115-E1C6-4755-9F24-C0A5433221AA}">
      <dgm:prSet/>
      <dgm:spPr/>
      <dgm:t>
        <a:bodyPr/>
        <a:lstStyle/>
        <a:p>
          <a:endParaRPr lang="en-US"/>
        </a:p>
      </dgm:t>
    </dgm:pt>
    <dgm:pt modelId="{AABE4292-64BD-43D6-9130-CBC50DD24F1D}">
      <dgm:prSet phldrT="[Text]"/>
      <dgm:spPr>
        <a:solidFill>
          <a:schemeClr val="accent2">
            <a:lumMod val="75000"/>
          </a:schemeClr>
        </a:solidFill>
      </dgm:spPr>
      <dgm:t>
        <a:bodyPr/>
        <a:lstStyle/>
        <a:p>
          <a:r>
            <a:rPr lang="en-US" dirty="0" smtClean="0"/>
            <a:t>Waste</a:t>
          </a:r>
          <a:endParaRPr lang="en-US" dirty="0"/>
        </a:p>
      </dgm:t>
    </dgm:pt>
    <dgm:pt modelId="{5BBF479C-729C-4346-B9AE-332B291F7BCD}" type="parTrans" cxnId="{711CA097-E872-406E-8A51-7C7996C083F6}">
      <dgm:prSet/>
      <dgm:spPr/>
      <dgm:t>
        <a:bodyPr/>
        <a:lstStyle/>
        <a:p>
          <a:endParaRPr lang="en-US"/>
        </a:p>
      </dgm:t>
    </dgm:pt>
    <dgm:pt modelId="{D9F8AD95-2F6C-4072-8521-ABEB0D1B515B}" type="sibTrans" cxnId="{711CA097-E872-406E-8A51-7C7996C083F6}">
      <dgm:prSet/>
      <dgm:spPr/>
      <dgm:t>
        <a:bodyPr/>
        <a:lstStyle/>
        <a:p>
          <a:endParaRPr lang="en-US"/>
        </a:p>
      </dgm:t>
    </dgm:pt>
    <dgm:pt modelId="{7CEB7952-6DA9-45ED-A01F-7FF831EC0EBC}">
      <dgm:prSet custT="1"/>
      <dgm:spPr/>
      <dgm:t>
        <a:bodyPr/>
        <a:lstStyle/>
        <a:p>
          <a:endParaRPr lang="en-US" sz="1600" dirty="0"/>
        </a:p>
      </dgm:t>
    </dgm:pt>
    <dgm:pt modelId="{7DDA967F-C86D-4C12-B07F-0AE7E4D8B23A}" type="parTrans" cxnId="{CF4CE7BF-ACC7-47A5-BD34-BD0BF4B2D9AA}">
      <dgm:prSet/>
      <dgm:spPr/>
      <dgm:t>
        <a:bodyPr/>
        <a:lstStyle/>
        <a:p>
          <a:endParaRPr lang="en-US"/>
        </a:p>
      </dgm:t>
    </dgm:pt>
    <dgm:pt modelId="{FC425DDF-F542-4677-81FE-546B2BDC6E61}" type="sibTrans" cxnId="{CF4CE7BF-ACC7-47A5-BD34-BD0BF4B2D9AA}">
      <dgm:prSet/>
      <dgm:spPr/>
      <dgm:t>
        <a:bodyPr/>
        <a:lstStyle/>
        <a:p>
          <a:endParaRPr lang="en-US"/>
        </a:p>
      </dgm:t>
    </dgm:pt>
    <dgm:pt modelId="{CA8F18A2-6AF0-4AA3-884A-D00322246AD7}">
      <dgm:prSet phldrT="[Text]"/>
      <dgm:spPr>
        <a:solidFill>
          <a:schemeClr val="accent2">
            <a:lumMod val="50000"/>
          </a:schemeClr>
        </a:solidFill>
      </dgm:spPr>
      <dgm:t>
        <a:bodyPr/>
        <a:lstStyle/>
        <a:p>
          <a:r>
            <a:rPr lang="en-US" dirty="0" smtClean="0"/>
            <a:t>Abuse</a:t>
          </a:r>
          <a:endParaRPr lang="en-US" dirty="0"/>
        </a:p>
      </dgm:t>
    </dgm:pt>
    <dgm:pt modelId="{46590081-80B6-4F51-BC36-3D147313DEFA}" type="sibTrans" cxnId="{9D78E486-1AA9-48FC-BBB8-94B46DFD4A0A}">
      <dgm:prSet/>
      <dgm:spPr/>
      <dgm:t>
        <a:bodyPr/>
        <a:lstStyle/>
        <a:p>
          <a:endParaRPr lang="en-US"/>
        </a:p>
      </dgm:t>
    </dgm:pt>
    <dgm:pt modelId="{C88218B3-FDD0-420A-9D41-65F9D9B9CDB2}" type="parTrans" cxnId="{9D78E486-1AA9-48FC-BBB8-94B46DFD4A0A}">
      <dgm:prSet/>
      <dgm:spPr/>
      <dgm:t>
        <a:bodyPr/>
        <a:lstStyle/>
        <a:p>
          <a:endParaRPr lang="en-US"/>
        </a:p>
      </dgm:t>
    </dgm:pt>
    <dgm:pt modelId="{6C67DCF1-6FA6-4D72-BDF7-CCF5438CD4E9}" type="pres">
      <dgm:prSet presAssocID="{9CA6C9C1-0BFA-41FD-A291-03DC390F9B7C}" presName="Name0" presStyleCnt="0">
        <dgm:presLayoutVars>
          <dgm:dir/>
          <dgm:animLvl val="lvl"/>
          <dgm:resizeHandles val="exact"/>
        </dgm:presLayoutVars>
      </dgm:prSet>
      <dgm:spPr/>
    </dgm:pt>
    <dgm:pt modelId="{53211BFD-9DC2-4410-8F54-FA79F8D8F5E2}" type="pres">
      <dgm:prSet presAssocID="{19A12A80-4D4E-41F1-B199-5191C1E88C1C}" presName="composite" presStyleCnt="0"/>
      <dgm:spPr/>
    </dgm:pt>
    <dgm:pt modelId="{5A476F48-C14C-42A3-ABE8-CC1A9C74AB4F}" type="pres">
      <dgm:prSet presAssocID="{19A12A80-4D4E-41F1-B199-5191C1E88C1C}" presName="parTx" presStyleLbl="node1" presStyleIdx="0" presStyleCnt="4" custScaleX="133531" custScaleY="184221">
        <dgm:presLayoutVars>
          <dgm:chMax val="0"/>
          <dgm:chPref val="0"/>
          <dgm:bulletEnabled val="1"/>
        </dgm:presLayoutVars>
      </dgm:prSet>
      <dgm:spPr/>
      <dgm:t>
        <a:bodyPr/>
        <a:lstStyle/>
        <a:p>
          <a:endParaRPr lang="en-US"/>
        </a:p>
      </dgm:t>
    </dgm:pt>
    <dgm:pt modelId="{0F7622B6-9A28-4658-9485-5201CE2A4566}" type="pres">
      <dgm:prSet presAssocID="{19A12A80-4D4E-41F1-B199-5191C1E88C1C}" presName="desTx" presStyleLbl="revTx" presStyleIdx="0" presStyleCnt="1">
        <dgm:presLayoutVars>
          <dgm:bulletEnabled val="1"/>
        </dgm:presLayoutVars>
      </dgm:prSet>
      <dgm:spPr/>
      <dgm:t>
        <a:bodyPr/>
        <a:lstStyle/>
        <a:p>
          <a:endParaRPr lang="en-US"/>
        </a:p>
      </dgm:t>
    </dgm:pt>
    <dgm:pt modelId="{0881209F-63D9-49DB-B5EA-ADBFF1B23504}" type="pres">
      <dgm:prSet presAssocID="{678526E0-7E38-4AB1-B141-388F754A8BF7}" presName="space" presStyleCnt="0"/>
      <dgm:spPr/>
    </dgm:pt>
    <dgm:pt modelId="{03A1B9B3-9B1A-4576-8C49-E9586C19C22F}" type="pres">
      <dgm:prSet presAssocID="{AABE4292-64BD-43D6-9130-CBC50DD24F1D}" presName="composite" presStyleCnt="0"/>
      <dgm:spPr/>
    </dgm:pt>
    <dgm:pt modelId="{7F10CC19-6231-40D1-91DB-1CCA24894F77}" type="pres">
      <dgm:prSet presAssocID="{AABE4292-64BD-43D6-9130-CBC50DD24F1D}" presName="parTx" presStyleLbl="node1" presStyleIdx="1" presStyleCnt="4" custScaleX="133531" custScaleY="184221" custLinFactNeighborX="-3009" custLinFactNeighborY="-5453">
        <dgm:presLayoutVars>
          <dgm:chMax val="0"/>
          <dgm:chPref val="0"/>
          <dgm:bulletEnabled val="1"/>
        </dgm:presLayoutVars>
      </dgm:prSet>
      <dgm:spPr/>
      <dgm:t>
        <a:bodyPr/>
        <a:lstStyle/>
        <a:p>
          <a:endParaRPr lang="en-US"/>
        </a:p>
      </dgm:t>
    </dgm:pt>
    <dgm:pt modelId="{A160941C-29CC-43B3-B3C8-B800850FB7DB}" type="pres">
      <dgm:prSet presAssocID="{AABE4292-64BD-43D6-9130-CBC50DD24F1D}" presName="desTx" presStyleLbl="revTx" presStyleIdx="0" presStyleCnt="1">
        <dgm:presLayoutVars>
          <dgm:bulletEnabled val="1"/>
        </dgm:presLayoutVars>
      </dgm:prSet>
      <dgm:spPr/>
      <dgm:t>
        <a:bodyPr/>
        <a:lstStyle/>
        <a:p>
          <a:endParaRPr lang="en-US"/>
        </a:p>
      </dgm:t>
    </dgm:pt>
    <dgm:pt modelId="{34D1D910-DC73-4080-A65E-38D52CA52FB0}" type="pres">
      <dgm:prSet presAssocID="{D9F8AD95-2F6C-4072-8521-ABEB0D1B515B}" presName="space" presStyleCnt="0"/>
      <dgm:spPr/>
    </dgm:pt>
    <dgm:pt modelId="{84D241EA-1C08-468B-B2FA-178BB64E9AD7}" type="pres">
      <dgm:prSet presAssocID="{CA8F18A2-6AF0-4AA3-884A-D00322246AD7}" presName="composite" presStyleCnt="0"/>
      <dgm:spPr/>
    </dgm:pt>
    <dgm:pt modelId="{1DA367EB-B1D4-4431-9B11-CA166D3986E9}" type="pres">
      <dgm:prSet presAssocID="{CA8F18A2-6AF0-4AA3-884A-D00322246AD7}" presName="parTx" presStyleLbl="node1" presStyleIdx="2" presStyleCnt="4" custScaleX="133531" custScaleY="184221">
        <dgm:presLayoutVars>
          <dgm:chMax val="0"/>
          <dgm:chPref val="0"/>
          <dgm:bulletEnabled val="1"/>
        </dgm:presLayoutVars>
      </dgm:prSet>
      <dgm:spPr/>
      <dgm:t>
        <a:bodyPr/>
        <a:lstStyle/>
        <a:p>
          <a:endParaRPr lang="en-US"/>
        </a:p>
      </dgm:t>
    </dgm:pt>
    <dgm:pt modelId="{2C0E1261-4B4E-41FC-B9D1-E85CE4EC47BD}" type="pres">
      <dgm:prSet presAssocID="{CA8F18A2-6AF0-4AA3-884A-D00322246AD7}" presName="desTx" presStyleLbl="revTx" presStyleIdx="0" presStyleCnt="1">
        <dgm:presLayoutVars>
          <dgm:bulletEnabled val="1"/>
        </dgm:presLayoutVars>
      </dgm:prSet>
      <dgm:spPr/>
    </dgm:pt>
    <dgm:pt modelId="{A611F64D-DCFA-4694-9375-0E3227FCA23F}" type="pres">
      <dgm:prSet presAssocID="{46590081-80B6-4F51-BC36-3D147313DEFA}" presName="space" presStyleCnt="0"/>
      <dgm:spPr/>
    </dgm:pt>
    <dgm:pt modelId="{8A2FB515-FB8D-43B6-A22A-3DC4C6065119}" type="pres">
      <dgm:prSet presAssocID="{F8DF1BF6-40AB-4F88-B181-07AF604BBE9E}" presName="composite" presStyleCnt="0"/>
      <dgm:spPr/>
    </dgm:pt>
    <dgm:pt modelId="{A5A9E201-20E8-4D80-94B5-1100E8370564}" type="pres">
      <dgm:prSet presAssocID="{F8DF1BF6-40AB-4F88-B181-07AF604BBE9E}" presName="parTx" presStyleLbl="node1" presStyleIdx="3" presStyleCnt="4" custScaleX="133531" custScaleY="184221">
        <dgm:presLayoutVars>
          <dgm:chMax val="0"/>
          <dgm:chPref val="0"/>
          <dgm:bulletEnabled val="1"/>
        </dgm:presLayoutVars>
      </dgm:prSet>
      <dgm:spPr/>
      <dgm:t>
        <a:bodyPr/>
        <a:lstStyle/>
        <a:p>
          <a:endParaRPr lang="en-US"/>
        </a:p>
      </dgm:t>
    </dgm:pt>
    <dgm:pt modelId="{80A9A2FD-A8CD-42C6-B7A9-D41517D0A2BD}" type="pres">
      <dgm:prSet presAssocID="{F8DF1BF6-40AB-4F88-B181-07AF604BBE9E}" presName="desTx" presStyleLbl="revTx" presStyleIdx="0" presStyleCnt="1">
        <dgm:presLayoutVars>
          <dgm:bulletEnabled val="1"/>
        </dgm:presLayoutVars>
      </dgm:prSet>
      <dgm:spPr/>
    </dgm:pt>
  </dgm:ptLst>
  <dgm:cxnLst>
    <dgm:cxn modelId="{711CA097-E872-406E-8A51-7C7996C083F6}" srcId="{9CA6C9C1-0BFA-41FD-A291-03DC390F9B7C}" destId="{AABE4292-64BD-43D6-9130-CBC50DD24F1D}" srcOrd="1" destOrd="0" parTransId="{5BBF479C-729C-4346-B9AE-332B291F7BCD}" sibTransId="{D9F8AD95-2F6C-4072-8521-ABEB0D1B515B}"/>
    <dgm:cxn modelId="{CF4CE7BF-ACC7-47A5-BD34-BD0BF4B2D9AA}" srcId="{AABE4292-64BD-43D6-9130-CBC50DD24F1D}" destId="{7CEB7952-6DA9-45ED-A01F-7FF831EC0EBC}" srcOrd="0" destOrd="0" parTransId="{7DDA967F-C86D-4C12-B07F-0AE7E4D8B23A}" sibTransId="{FC425DDF-F542-4677-81FE-546B2BDC6E61}"/>
    <dgm:cxn modelId="{BC420593-5733-4E33-AA6E-B317F6F4B845}" type="presOf" srcId="{7CEB7952-6DA9-45ED-A01F-7FF831EC0EBC}" destId="{A160941C-29CC-43B3-B3C8-B800850FB7DB}" srcOrd="0" destOrd="0" presId="urn:microsoft.com/office/officeart/2005/8/layout/chevron1"/>
    <dgm:cxn modelId="{74AB8303-496D-4CBA-927B-61976729F685}" type="presOf" srcId="{CA8F18A2-6AF0-4AA3-884A-D00322246AD7}" destId="{1DA367EB-B1D4-4431-9B11-CA166D3986E9}" srcOrd="0" destOrd="0" presId="urn:microsoft.com/office/officeart/2005/8/layout/chevron1"/>
    <dgm:cxn modelId="{391DE115-E1C6-4755-9F24-C0A5433221AA}" srcId="{9CA6C9C1-0BFA-41FD-A291-03DC390F9B7C}" destId="{F8DF1BF6-40AB-4F88-B181-07AF604BBE9E}" srcOrd="3" destOrd="0" parTransId="{C6D44179-34B3-452E-9962-325351555868}" sibTransId="{5C092B8A-CECE-40C0-999B-3578F60B64AB}"/>
    <dgm:cxn modelId="{4ABA08F6-3067-46B7-9805-99EDF7210AE5}" type="presOf" srcId="{9CA6C9C1-0BFA-41FD-A291-03DC390F9B7C}" destId="{6C67DCF1-6FA6-4D72-BDF7-CCF5438CD4E9}" srcOrd="0" destOrd="0" presId="urn:microsoft.com/office/officeart/2005/8/layout/chevron1"/>
    <dgm:cxn modelId="{2E14EA1C-8A4F-42BA-8C3A-C78B25DF8727}" type="presOf" srcId="{AABE4292-64BD-43D6-9130-CBC50DD24F1D}" destId="{7F10CC19-6231-40D1-91DB-1CCA24894F77}" srcOrd="0" destOrd="0" presId="urn:microsoft.com/office/officeart/2005/8/layout/chevron1"/>
    <dgm:cxn modelId="{F8F64B40-30FB-4088-B9D6-4D84F466F510}" type="presOf" srcId="{F8DF1BF6-40AB-4F88-B181-07AF604BBE9E}" destId="{A5A9E201-20E8-4D80-94B5-1100E8370564}" srcOrd="0" destOrd="0" presId="urn:microsoft.com/office/officeart/2005/8/layout/chevron1"/>
    <dgm:cxn modelId="{22EE62A9-9627-4758-BF4A-FEDBC0786549}" type="presOf" srcId="{19A12A80-4D4E-41F1-B199-5191C1E88C1C}" destId="{5A476F48-C14C-42A3-ABE8-CC1A9C74AB4F}" srcOrd="0" destOrd="0" presId="urn:microsoft.com/office/officeart/2005/8/layout/chevron1"/>
    <dgm:cxn modelId="{9D78E486-1AA9-48FC-BBB8-94B46DFD4A0A}" srcId="{9CA6C9C1-0BFA-41FD-A291-03DC390F9B7C}" destId="{CA8F18A2-6AF0-4AA3-884A-D00322246AD7}" srcOrd="2" destOrd="0" parTransId="{C88218B3-FDD0-420A-9D41-65F9D9B9CDB2}" sibTransId="{46590081-80B6-4F51-BC36-3D147313DEFA}"/>
    <dgm:cxn modelId="{D54F3345-074C-4D8A-ABF6-8FA3196A5D06}" srcId="{9CA6C9C1-0BFA-41FD-A291-03DC390F9B7C}" destId="{19A12A80-4D4E-41F1-B199-5191C1E88C1C}" srcOrd="0" destOrd="0" parTransId="{09B70543-F344-4927-B015-63F80968A2A0}" sibTransId="{678526E0-7E38-4AB1-B141-388F754A8BF7}"/>
    <dgm:cxn modelId="{4ADD9684-89D3-4FF8-95BD-D54E45F28717}" type="presParOf" srcId="{6C67DCF1-6FA6-4D72-BDF7-CCF5438CD4E9}" destId="{53211BFD-9DC2-4410-8F54-FA79F8D8F5E2}" srcOrd="0" destOrd="0" presId="urn:microsoft.com/office/officeart/2005/8/layout/chevron1"/>
    <dgm:cxn modelId="{D571F4E4-7415-456D-A0C7-B5DC1812DBC6}" type="presParOf" srcId="{53211BFD-9DC2-4410-8F54-FA79F8D8F5E2}" destId="{5A476F48-C14C-42A3-ABE8-CC1A9C74AB4F}" srcOrd="0" destOrd="0" presId="urn:microsoft.com/office/officeart/2005/8/layout/chevron1"/>
    <dgm:cxn modelId="{3B1C4FC7-7929-4454-832D-D4F15F55922F}" type="presParOf" srcId="{53211BFD-9DC2-4410-8F54-FA79F8D8F5E2}" destId="{0F7622B6-9A28-4658-9485-5201CE2A4566}" srcOrd="1" destOrd="0" presId="urn:microsoft.com/office/officeart/2005/8/layout/chevron1"/>
    <dgm:cxn modelId="{F4D517F2-60C1-42A7-8EC2-4E79B3F1DAE8}" type="presParOf" srcId="{6C67DCF1-6FA6-4D72-BDF7-CCF5438CD4E9}" destId="{0881209F-63D9-49DB-B5EA-ADBFF1B23504}" srcOrd="1" destOrd="0" presId="urn:microsoft.com/office/officeart/2005/8/layout/chevron1"/>
    <dgm:cxn modelId="{9D9812C2-F717-44D5-B4CC-0880B50F0EB3}" type="presParOf" srcId="{6C67DCF1-6FA6-4D72-BDF7-CCF5438CD4E9}" destId="{03A1B9B3-9B1A-4576-8C49-E9586C19C22F}" srcOrd="2" destOrd="0" presId="urn:microsoft.com/office/officeart/2005/8/layout/chevron1"/>
    <dgm:cxn modelId="{DA52F849-4B19-4886-ABC2-4F813251D398}" type="presParOf" srcId="{03A1B9B3-9B1A-4576-8C49-E9586C19C22F}" destId="{7F10CC19-6231-40D1-91DB-1CCA24894F77}" srcOrd="0" destOrd="0" presId="urn:microsoft.com/office/officeart/2005/8/layout/chevron1"/>
    <dgm:cxn modelId="{1F2A5BF7-1C09-439E-8FAE-99749DAF0634}" type="presParOf" srcId="{03A1B9B3-9B1A-4576-8C49-E9586C19C22F}" destId="{A160941C-29CC-43B3-B3C8-B800850FB7DB}" srcOrd="1" destOrd="0" presId="urn:microsoft.com/office/officeart/2005/8/layout/chevron1"/>
    <dgm:cxn modelId="{DE8C5C52-16B0-4AC1-9158-7869D0518DEE}" type="presParOf" srcId="{6C67DCF1-6FA6-4D72-BDF7-CCF5438CD4E9}" destId="{34D1D910-DC73-4080-A65E-38D52CA52FB0}" srcOrd="3" destOrd="0" presId="urn:microsoft.com/office/officeart/2005/8/layout/chevron1"/>
    <dgm:cxn modelId="{E5B3C37F-C8D2-4BBF-BA90-2046F5AF7D67}" type="presParOf" srcId="{6C67DCF1-6FA6-4D72-BDF7-CCF5438CD4E9}" destId="{84D241EA-1C08-468B-B2FA-178BB64E9AD7}" srcOrd="4" destOrd="0" presId="urn:microsoft.com/office/officeart/2005/8/layout/chevron1"/>
    <dgm:cxn modelId="{82369117-A102-4340-BB95-8001E06EE761}" type="presParOf" srcId="{84D241EA-1C08-468B-B2FA-178BB64E9AD7}" destId="{1DA367EB-B1D4-4431-9B11-CA166D3986E9}" srcOrd="0" destOrd="0" presId="urn:microsoft.com/office/officeart/2005/8/layout/chevron1"/>
    <dgm:cxn modelId="{8D8EF88B-030B-41FA-9AF3-272BA0CF1E53}" type="presParOf" srcId="{84D241EA-1C08-468B-B2FA-178BB64E9AD7}" destId="{2C0E1261-4B4E-41FC-B9D1-E85CE4EC47BD}" srcOrd="1" destOrd="0" presId="urn:microsoft.com/office/officeart/2005/8/layout/chevron1"/>
    <dgm:cxn modelId="{7A679DCD-777A-4359-BD1A-BCADAFE8C423}" type="presParOf" srcId="{6C67DCF1-6FA6-4D72-BDF7-CCF5438CD4E9}" destId="{A611F64D-DCFA-4694-9375-0E3227FCA23F}" srcOrd="5" destOrd="0" presId="urn:microsoft.com/office/officeart/2005/8/layout/chevron1"/>
    <dgm:cxn modelId="{04715EEF-8C2C-4E78-BD63-F6A4DBEAA6CD}" type="presParOf" srcId="{6C67DCF1-6FA6-4D72-BDF7-CCF5438CD4E9}" destId="{8A2FB515-FB8D-43B6-A22A-3DC4C6065119}" srcOrd="6" destOrd="0" presId="urn:microsoft.com/office/officeart/2005/8/layout/chevron1"/>
    <dgm:cxn modelId="{0B6E89AE-83BF-4422-BB41-F8D61BE5FB89}" type="presParOf" srcId="{8A2FB515-FB8D-43B6-A22A-3DC4C6065119}" destId="{A5A9E201-20E8-4D80-94B5-1100E8370564}" srcOrd="0" destOrd="0" presId="urn:microsoft.com/office/officeart/2005/8/layout/chevron1"/>
    <dgm:cxn modelId="{B93CA320-C39F-4F84-AC64-434D3FB7618D}" type="presParOf" srcId="{8A2FB515-FB8D-43B6-A22A-3DC4C6065119}" destId="{80A9A2FD-A8CD-42C6-B7A9-D41517D0A2BD}" srcOrd="1" destOrd="0" presId="urn:microsoft.com/office/officeart/2005/8/layout/chevr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04F171-6436-4402-9858-BAE7973BFCC9}" type="doc">
      <dgm:prSet loTypeId="urn:microsoft.com/office/officeart/2005/8/layout/cycle8" loCatId="cycle" qsTypeId="urn:microsoft.com/office/officeart/2005/8/quickstyle/simple1" qsCatId="simple" csTypeId="urn:microsoft.com/office/officeart/2005/8/colors/accent1_2" csCatId="accent1" phldr="1"/>
      <dgm:spPr/>
    </dgm:pt>
    <dgm:pt modelId="{2CADDE84-C9DB-469C-B94C-296801FB11B1}">
      <dgm:prSet phldrT="[Text]" custT="1"/>
      <dgm:spPr>
        <a:solidFill>
          <a:srgbClr val="0D4C97"/>
        </a:solidFill>
      </dgm:spPr>
      <dgm:t>
        <a:bodyPr/>
        <a:lstStyle/>
        <a:p>
          <a:r>
            <a:rPr lang="en-US" sz="1900" dirty="0" smtClean="0">
              <a:latin typeface="Myriad Pro"/>
            </a:rPr>
            <a:t>Provider Screening</a:t>
          </a:r>
        </a:p>
        <a:p>
          <a:r>
            <a:rPr lang="en-US" sz="1900" dirty="0" smtClean="0">
              <a:latin typeface="Myriad Pro"/>
            </a:rPr>
            <a:t>(Enrollment)</a:t>
          </a:r>
          <a:endParaRPr lang="en-US" sz="1900" dirty="0">
            <a:latin typeface="Myriad Pro"/>
          </a:endParaRPr>
        </a:p>
      </dgm:t>
    </dgm:pt>
    <dgm:pt modelId="{C305FD38-F050-4466-B4A0-65F56BD98DF7}" type="parTrans" cxnId="{02592EEB-76B2-4ADF-AE66-1E695689FE79}">
      <dgm:prSet/>
      <dgm:spPr/>
      <dgm:t>
        <a:bodyPr/>
        <a:lstStyle/>
        <a:p>
          <a:endParaRPr lang="en-US"/>
        </a:p>
      </dgm:t>
    </dgm:pt>
    <dgm:pt modelId="{B664AF44-EE9D-4228-9ACA-DEE0524ACC14}" type="sibTrans" cxnId="{02592EEB-76B2-4ADF-AE66-1E695689FE79}">
      <dgm:prSet/>
      <dgm:spPr/>
      <dgm:t>
        <a:bodyPr/>
        <a:lstStyle/>
        <a:p>
          <a:endParaRPr lang="en-US"/>
        </a:p>
      </dgm:t>
    </dgm:pt>
    <dgm:pt modelId="{C7D7C90C-1610-41B7-A34B-C03BA3C94A21}">
      <dgm:prSet phldrT="[Text]" custT="1"/>
      <dgm:spPr>
        <a:solidFill>
          <a:srgbClr val="0D4C97"/>
        </a:solidFill>
      </dgm:spPr>
      <dgm:t>
        <a:bodyPr/>
        <a:lstStyle/>
        <a:p>
          <a:r>
            <a:rPr lang="en-US" sz="1900" dirty="0" smtClean="0">
              <a:latin typeface="Myriad Pro"/>
            </a:rPr>
            <a:t>Predictive Analytics</a:t>
          </a:r>
        </a:p>
        <a:p>
          <a:r>
            <a:rPr lang="en-US" sz="1900" dirty="0" smtClean="0">
              <a:latin typeface="Myriad Pro"/>
            </a:rPr>
            <a:t>(Claims)</a:t>
          </a:r>
          <a:endParaRPr lang="en-US" sz="1900" dirty="0">
            <a:latin typeface="Myriad Pro"/>
          </a:endParaRPr>
        </a:p>
      </dgm:t>
    </dgm:pt>
    <dgm:pt modelId="{C1C1445D-A22B-4991-8600-AB8FDCB24BBC}" type="parTrans" cxnId="{5407A135-85CC-4EC9-BD60-E518EEC4DE28}">
      <dgm:prSet/>
      <dgm:spPr/>
      <dgm:t>
        <a:bodyPr/>
        <a:lstStyle/>
        <a:p>
          <a:endParaRPr lang="en-US"/>
        </a:p>
      </dgm:t>
    </dgm:pt>
    <dgm:pt modelId="{62492BFE-2902-4EEC-88D5-35F7F2FC3C8E}" type="sibTrans" cxnId="{5407A135-85CC-4EC9-BD60-E518EEC4DE28}">
      <dgm:prSet/>
      <dgm:spPr/>
      <dgm:t>
        <a:bodyPr/>
        <a:lstStyle/>
        <a:p>
          <a:endParaRPr lang="en-US"/>
        </a:p>
      </dgm:t>
    </dgm:pt>
    <dgm:pt modelId="{39763E45-DBDD-47CE-A76D-2E67BF2DF6D2}" type="pres">
      <dgm:prSet presAssocID="{4D04F171-6436-4402-9858-BAE7973BFCC9}" presName="compositeShape" presStyleCnt="0">
        <dgm:presLayoutVars>
          <dgm:chMax val="7"/>
          <dgm:dir/>
          <dgm:resizeHandles val="exact"/>
        </dgm:presLayoutVars>
      </dgm:prSet>
      <dgm:spPr/>
    </dgm:pt>
    <dgm:pt modelId="{B6B591BC-B32A-49E2-8308-3A9F85ADBAEE}" type="pres">
      <dgm:prSet presAssocID="{4D04F171-6436-4402-9858-BAE7973BFCC9}" presName="wedge1" presStyleLbl="node1" presStyleIdx="0" presStyleCnt="2" custScaleX="107563" custScaleY="95295" custLinFactNeighborY="-711"/>
      <dgm:spPr/>
      <dgm:t>
        <a:bodyPr/>
        <a:lstStyle/>
        <a:p>
          <a:endParaRPr lang="en-US"/>
        </a:p>
      </dgm:t>
    </dgm:pt>
    <dgm:pt modelId="{F67DDF94-6C78-4FC0-821C-DEECE5977212}" type="pres">
      <dgm:prSet presAssocID="{4D04F171-6436-4402-9858-BAE7973BFCC9}" presName="dummy1a" presStyleCnt="0"/>
      <dgm:spPr/>
    </dgm:pt>
    <dgm:pt modelId="{A32CA84E-529C-4F9F-AE9F-FC110639EB37}" type="pres">
      <dgm:prSet presAssocID="{4D04F171-6436-4402-9858-BAE7973BFCC9}" presName="dummy1b" presStyleCnt="0"/>
      <dgm:spPr/>
    </dgm:pt>
    <dgm:pt modelId="{DEDFF731-8E84-42B0-8CC2-CA098BDF10DE}" type="pres">
      <dgm:prSet presAssocID="{4D04F171-6436-4402-9858-BAE7973BFCC9}" presName="wedge1Tx" presStyleLbl="node1" presStyleIdx="0" presStyleCnt="2">
        <dgm:presLayoutVars>
          <dgm:chMax val="0"/>
          <dgm:chPref val="0"/>
          <dgm:bulletEnabled val="1"/>
        </dgm:presLayoutVars>
      </dgm:prSet>
      <dgm:spPr/>
      <dgm:t>
        <a:bodyPr/>
        <a:lstStyle/>
        <a:p>
          <a:endParaRPr lang="en-US"/>
        </a:p>
      </dgm:t>
    </dgm:pt>
    <dgm:pt modelId="{3375F3B1-1319-48CE-80BD-4D3DAC976D26}" type="pres">
      <dgm:prSet presAssocID="{4D04F171-6436-4402-9858-BAE7973BFCC9}" presName="wedge2" presStyleLbl="node1" presStyleIdx="1" presStyleCnt="2"/>
      <dgm:spPr/>
      <dgm:t>
        <a:bodyPr/>
        <a:lstStyle/>
        <a:p>
          <a:endParaRPr lang="en-US"/>
        </a:p>
      </dgm:t>
    </dgm:pt>
    <dgm:pt modelId="{808AE871-0133-4348-8448-614F0D2E74F4}" type="pres">
      <dgm:prSet presAssocID="{4D04F171-6436-4402-9858-BAE7973BFCC9}" presName="dummy2a" presStyleCnt="0"/>
      <dgm:spPr/>
    </dgm:pt>
    <dgm:pt modelId="{26705A5B-9FB6-4E0B-A14F-4E1E6D08D10C}" type="pres">
      <dgm:prSet presAssocID="{4D04F171-6436-4402-9858-BAE7973BFCC9}" presName="dummy2b" presStyleCnt="0"/>
      <dgm:spPr/>
    </dgm:pt>
    <dgm:pt modelId="{4D1886A8-F92F-4582-947A-E78057ECB02F}" type="pres">
      <dgm:prSet presAssocID="{4D04F171-6436-4402-9858-BAE7973BFCC9}" presName="wedge2Tx" presStyleLbl="node1" presStyleIdx="1" presStyleCnt="2">
        <dgm:presLayoutVars>
          <dgm:chMax val="0"/>
          <dgm:chPref val="0"/>
          <dgm:bulletEnabled val="1"/>
        </dgm:presLayoutVars>
      </dgm:prSet>
      <dgm:spPr/>
      <dgm:t>
        <a:bodyPr/>
        <a:lstStyle/>
        <a:p>
          <a:endParaRPr lang="en-US"/>
        </a:p>
      </dgm:t>
    </dgm:pt>
    <dgm:pt modelId="{EA5BC287-6F71-41D9-B818-BA112514079B}" type="pres">
      <dgm:prSet presAssocID="{B664AF44-EE9D-4228-9ACA-DEE0524ACC14}" presName="arrowWedge1" presStyleLbl="fgSibTrans2D1" presStyleIdx="0" presStyleCnt="2" custScaleX="109098"/>
      <dgm:spPr>
        <a:solidFill>
          <a:srgbClr val="B2C1DA"/>
        </a:solidFill>
      </dgm:spPr>
      <dgm:t>
        <a:bodyPr/>
        <a:lstStyle/>
        <a:p>
          <a:endParaRPr lang="en-US"/>
        </a:p>
      </dgm:t>
    </dgm:pt>
    <dgm:pt modelId="{DDCD8D77-7672-40BF-9919-DCA3DD4E80E7}" type="pres">
      <dgm:prSet presAssocID="{62492BFE-2902-4EEC-88D5-35F7F2FC3C8E}" presName="arrowWedge2" presStyleLbl="fgSibTrans2D1" presStyleIdx="1" presStyleCnt="2"/>
      <dgm:spPr>
        <a:solidFill>
          <a:srgbClr val="B2C1DA"/>
        </a:solidFill>
        <a:ln>
          <a:noFill/>
        </a:ln>
      </dgm:spPr>
      <dgm:t>
        <a:bodyPr/>
        <a:lstStyle/>
        <a:p>
          <a:endParaRPr lang="en-US"/>
        </a:p>
      </dgm:t>
    </dgm:pt>
  </dgm:ptLst>
  <dgm:cxnLst>
    <dgm:cxn modelId="{FFADD0FC-209C-4701-9443-1B16E10DC979}" type="presOf" srcId="{C7D7C90C-1610-41B7-A34B-C03BA3C94A21}" destId="{3375F3B1-1319-48CE-80BD-4D3DAC976D26}" srcOrd="0" destOrd="0" presId="urn:microsoft.com/office/officeart/2005/8/layout/cycle8"/>
    <dgm:cxn modelId="{A3AA8D5E-7807-49AD-9DCE-73503DC1A394}" type="presOf" srcId="{4D04F171-6436-4402-9858-BAE7973BFCC9}" destId="{39763E45-DBDD-47CE-A76D-2E67BF2DF6D2}" srcOrd="0" destOrd="0" presId="urn:microsoft.com/office/officeart/2005/8/layout/cycle8"/>
    <dgm:cxn modelId="{02592EEB-76B2-4ADF-AE66-1E695689FE79}" srcId="{4D04F171-6436-4402-9858-BAE7973BFCC9}" destId="{2CADDE84-C9DB-469C-B94C-296801FB11B1}" srcOrd="0" destOrd="0" parTransId="{C305FD38-F050-4466-B4A0-65F56BD98DF7}" sibTransId="{B664AF44-EE9D-4228-9ACA-DEE0524ACC14}"/>
    <dgm:cxn modelId="{6501D907-07AF-4191-8B93-1C7AF3C53A95}" type="presOf" srcId="{2CADDE84-C9DB-469C-B94C-296801FB11B1}" destId="{B6B591BC-B32A-49E2-8308-3A9F85ADBAEE}" srcOrd="0" destOrd="0" presId="urn:microsoft.com/office/officeart/2005/8/layout/cycle8"/>
    <dgm:cxn modelId="{55399A67-B0CD-4089-A479-931162A1C991}" type="presOf" srcId="{2CADDE84-C9DB-469C-B94C-296801FB11B1}" destId="{DEDFF731-8E84-42B0-8CC2-CA098BDF10DE}" srcOrd="1" destOrd="0" presId="urn:microsoft.com/office/officeart/2005/8/layout/cycle8"/>
    <dgm:cxn modelId="{5407A135-85CC-4EC9-BD60-E518EEC4DE28}" srcId="{4D04F171-6436-4402-9858-BAE7973BFCC9}" destId="{C7D7C90C-1610-41B7-A34B-C03BA3C94A21}" srcOrd="1" destOrd="0" parTransId="{C1C1445D-A22B-4991-8600-AB8FDCB24BBC}" sibTransId="{62492BFE-2902-4EEC-88D5-35F7F2FC3C8E}"/>
    <dgm:cxn modelId="{061D8A0A-5D8F-4B1A-AEAE-C8AE9D201E21}" type="presOf" srcId="{C7D7C90C-1610-41B7-A34B-C03BA3C94A21}" destId="{4D1886A8-F92F-4582-947A-E78057ECB02F}" srcOrd="1" destOrd="0" presId="urn:microsoft.com/office/officeart/2005/8/layout/cycle8"/>
    <dgm:cxn modelId="{88C65F66-3552-4D98-B1F0-46BA73DE3E9B}" type="presParOf" srcId="{39763E45-DBDD-47CE-A76D-2E67BF2DF6D2}" destId="{B6B591BC-B32A-49E2-8308-3A9F85ADBAEE}" srcOrd="0" destOrd="0" presId="urn:microsoft.com/office/officeart/2005/8/layout/cycle8"/>
    <dgm:cxn modelId="{AE335B94-CE29-4F8E-98C4-45A8EBC911A4}" type="presParOf" srcId="{39763E45-DBDD-47CE-A76D-2E67BF2DF6D2}" destId="{F67DDF94-6C78-4FC0-821C-DEECE5977212}" srcOrd="1" destOrd="0" presId="urn:microsoft.com/office/officeart/2005/8/layout/cycle8"/>
    <dgm:cxn modelId="{AB9D8442-4266-4ED4-BE06-B318DDA33049}" type="presParOf" srcId="{39763E45-DBDD-47CE-A76D-2E67BF2DF6D2}" destId="{A32CA84E-529C-4F9F-AE9F-FC110639EB37}" srcOrd="2" destOrd="0" presId="urn:microsoft.com/office/officeart/2005/8/layout/cycle8"/>
    <dgm:cxn modelId="{5C8F387D-E4B1-440F-B71A-32BE4933FE15}" type="presParOf" srcId="{39763E45-DBDD-47CE-A76D-2E67BF2DF6D2}" destId="{DEDFF731-8E84-42B0-8CC2-CA098BDF10DE}" srcOrd="3" destOrd="0" presId="urn:microsoft.com/office/officeart/2005/8/layout/cycle8"/>
    <dgm:cxn modelId="{EDBED222-4954-481A-8727-E41B08275199}" type="presParOf" srcId="{39763E45-DBDD-47CE-A76D-2E67BF2DF6D2}" destId="{3375F3B1-1319-48CE-80BD-4D3DAC976D26}" srcOrd="4" destOrd="0" presId="urn:microsoft.com/office/officeart/2005/8/layout/cycle8"/>
    <dgm:cxn modelId="{A7389CC0-593B-4618-A75F-FDBF0121ABAA}" type="presParOf" srcId="{39763E45-DBDD-47CE-A76D-2E67BF2DF6D2}" destId="{808AE871-0133-4348-8448-614F0D2E74F4}" srcOrd="5" destOrd="0" presId="urn:microsoft.com/office/officeart/2005/8/layout/cycle8"/>
    <dgm:cxn modelId="{EF3D6E3D-9527-4D34-AFE5-1844222C4746}" type="presParOf" srcId="{39763E45-DBDD-47CE-A76D-2E67BF2DF6D2}" destId="{26705A5B-9FB6-4E0B-A14F-4E1E6D08D10C}" srcOrd="6" destOrd="0" presId="urn:microsoft.com/office/officeart/2005/8/layout/cycle8"/>
    <dgm:cxn modelId="{FB005CDB-411F-4533-A73C-97795CC2E080}" type="presParOf" srcId="{39763E45-DBDD-47CE-A76D-2E67BF2DF6D2}" destId="{4D1886A8-F92F-4582-947A-E78057ECB02F}" srcOrd="7" destOrd="0" presId="urn:microsoft.com/office/officeart/2005/8/layout/cycle8"/>
    <dgm:cxn modelId="{4D0B3185-5516-4762-9BD8-7753673DB1E4}" type="presParOf" srcId="{39763E45-DBDD-47CE-A76D-2E67BF2DF6D2}" destId="{EA5BC287-6F71-41D9-B818-BA112514079B}" srcOrd="8" destOrd="0" presId="urn:microsoft.com/office/officeart/2005/8/layout/cycle8"/>
    <dgm:cxn modelId="{4C7EB1EA-D11A-4F80-B11C-AFB2157F3857}" type="presParOf" srcId="{39763E45-DBDD-47CE-A76D-2E67BF2DF6D2}" destId="{DDCD8D77-7672-40BF-9919-DCA3DD4E80E7}" srcOrd="9"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04F171-6436-4402-9858-BAE7973BFCC9}" type="doc">
      <dgm:prSet loTypeId="urn:microsoft.com/office/officeart/2005/8/layout/cycle8" loCatId="cycle" qsTypeId="urn:microsoft.com/office/officeart/2005/8/quickstyle/simple1" qsCatId="simple" csTypeId="urn:microsoft.com/office/officeart/2005/8/colors/accent1_2" csCatId="accent1" phldr="1"/>
      <dgm:spPr/>
    </dgm:pt>
    <dgm:pt modelId="{2CADDE84-C9DB-469C-B94C-296801FB11B1}">
      <dgm:prSet phldrT="[Text]" custT="1"/>
      <dgm:spPr>
        <a:solidFill>
          <a:srgbClr val="0D4C97"/>
        </a:solidFill>
      </dgm:spPr>
      <dgm:t>
        <a:bodyPr/>
        <a:lstStyle/>
        <a:p>
          <a:r>
            <a:rPr lang="en-US" sz="1900" dirty="0" smtClean="0">
              <a:latin typeface="Myriad Pro"/>
            </a:rPr>
            <a:t>Provider Screening</a:t>
          </a:r>
        </a:p>
        <a:p>
          <a:r>
            <a:rPr lang="en-US" sz="1900" dirty="0" smtClean="0">
              <a:latin typeface="Myriad Pro"/>
            </a:rPr>
            <a:t>(Enrollment)</a:t>
          </a:r>
          <a:endParaRPr lang="en-US" sz="1900" dirty="0">
            <a:latin typeface="Myriad Pro"/>
          </a:endParaRPr>
        </a:p>
      </dgm:t>
    </dgm:pt>
    <dgm:pt modelId="{C305FD38-F050-4466-B4A0-65F56BD98DF7}" type="parTrans" cxnId="{02592EEB-76B2-4ADF-AE66-1E695689FE79}">
      <dgm:prSet/>
      <dgm:spPr/>
      <dgm:t>
        <a:bodyPr/>
        <a:lstStyle/>
        <a:p>
          <a:endParaRPr lang="en-US"/>
        </a:p>
      </dgm:t>
    </dgm:pt>
    <dgm:pt modelId="{B664AF44-EE9D-4228-9ACA-DEE0524ACC14}" type="sibTrans" cxnId="{02592EEB-76B2-4ADF-AE66-1E695689FE79}">
      <dgm:prSet/>
      <dgm:spPr/>
      <dgm:t>
        <a:bodyPr/>
        <a:lstStyle/>
        <a:p>
          <a:endParaRPr lang="en-US"/>
        </a:p>
      </dgm:t>
    </dgm:pt>
    <dgm:pt modelId="{39763E45-DBDD-47CE-A76D-2E67BF2DF6D2}" type="pres">
      <dgm:prSet presAssocID="{4D04F171-6436-4402-9858-BAE7973BFCC9}" presName="compositeShape" presStyleCnt="0">
        <dgm:presLayoutVars>
          <dgm:chMax val="7"/>
          <dgm:dir/>
          <dgm:resizeHandles val="exact"/>
        </dgm:presLayoutVars>
      </dgm:prSet>
      <dgm:spPr/>
    </dgm:pt>
    <dgm:pt modelId="{B6B591BC-B32A-49E2-8308-3A9F85ADBAEE}" type="pres">
      <dgm:prSet presAssocID="{4D04F171-6436-4402-9858-BAE7973BFCC9}" presName="wedge1" presStyleLbl="node1" presStyleIdx="0" presStyleCnt="1" custScaleX="94769" custScaleY="93141" custLinFactNeighborX="-1660" custLinFactNeighborY="-2379"/>
      <dgm:spPr/>
      <dgm:t>
        <a:bodyPr/>
        <a:lstStyle/>
        <a:p>
          <a:endParaRPr lang="en-US"/>
        </a:p>
      </dgm:t>
    </dgm:pt>
    <dgm:pt modelId="{F67DDF94-6C78-4FC0-821C-DEECE5977212}" type="pres">
      <dgm:prSet presAssocID="{4D04F171-6436-4402-9858-BAE7973BFCC9}" presName="dummy1a" presStyleCnt="0"/>
      <dgm:spPr/>
    </dgm:pt>
    <dgm:pt modelId="{A32CA84E-529C-4F9F-AE9F-FC110639EB37}" type="pres">
      <dgm:prSet presAssocID="{4D04F171-6436-4402-9858-BAE7973BFCC9}" presName="dummy1b" presStyleCnt="0"/>
      <dgm:spPr/>
    </dgm:pt>
    <dgm:pt modelId="{DEDFF731-8E84-42B0-8CC2-CA098BDF10DE}" type="pres">
      <dgm:prSet presAssocID="{4D04F171-6436-4402-9858-BAE7973BFCC9}" presName="wedge1Tx" presStyleLbl="node1" presStyleIdx="0" presStyleCnt="1">
        <dgm:presLayoutVars>
          <dgm:chMax val="0"/>
          <dgm:chPref val="0"/>
          <dgm:bulletEnabled val="1"/>
        </dgm:presLayoutVars>
      </dgm:prSet>
      <dgm:spPr/>
      <dgm:t>
        <a:bodyPr/>
        <a:lstStyle/>
        <a:p>
          <a:endParaRPr lang="en-US"/>
        </a:p>
      </dgm:t>
    </dgm:pt>
    <dgm:pt modelId="{6F6D70B0-2BF0-449D-B960-407116644C08}" type="pres">
      <dgm:prSet presAssocID="{B664AF44-EE9D-4228-9ACA-DEE0524ACC14}" presName="arrowWedge1single" presStyleLbl="fgSibTrans2D1" presStyleIdx="0" presStyleCnt="1" custLinFactNeighborX="-202" custLinFactNeighborY="-6"/>
      <dgm:spPr/>
    </dgm:pt>
  </dgm:ptLst>
  <dgm:cxnLst>
    <dgm:cxn modelId="{120AA526-31FB-419B-9EE6-C074C6012B0A}" type="presOf" srcId="{2CADDE84-C9DB-469C-B94C-296801FB11B1}" destId="{DEDFF731-8E84-42B0-8CC2-CA098BDF10DE}" srcOrd="1" destOrd="0" presId="urn:microsoft.com/office/officeart/2005/8/layout/cycle8"/>
    <dgm:cxn modelId="{02592EEB-76B2-4ADF-AE66-1E695689FE79}" srcId="{4D04F171-6436-4402-9858-BAE7973BFCC9}" destId="{2CADDE84-C9DB-469C-B94C-296801FB11B1}" srcOrd="0" destOrd="0" parTransId="{C305FD38-F050-4466-B4A0-65F56BD98DF7}" sibTransId="{B664AF44-EE9D-4228-9ACA-DEE0524ACC14}"/>
    <dgm:cxn modelId="{863385A1-37C4-4037-AA83-7CC5DA062350}" type="presOf" srcId="{2CADDE84-C9DB-469C-B94C-296801FB11B1}" destId="{B6B591BC-B32A-49E2-8308-3A9F85ADBAEE}" srcOrd="0" destOrd="0" presId="urn:microsoft.com/office/officeart/2005/8/layout/cycle8"/>
    <dgm:cxn modelId="{35B7AB55-F078-41F6-8D38-88F19A9BA70F}" type="presOf" srcId="{4D04F171-6436-4402-9858-BAE7973BFCC9}" destId="{39763E45-DBDD-47CE-A76D-2E67BF2DF6D2}" srcOrd="0" destOrd="0" presId="urn:microsoft.com/office/officeart/2005/8/layout/cycle8"/>
    <dgm:cxn modelId="{98DCEFB9-FD1D-4EE7-91B5-219EB8A5B721}" type="presParOf" srcId="{39763E45-DBDD-47CE-A76D-2E67BF2DF6D2}" destId="{B6B591BC-B32A-49E2-8308-3A9F85ADBAEE}" srcOrd="0" destOrd="0" presId="urn:microsoft.com/office/officeart/2005/8/layout/cycle8"/>
    <dgm:cxn modelId="{71A3D302-AD79-4E7A-83BE-D44B19D8E17C}" type="presParOf" srcId="{39763E45-DBDD-47CE-A76D-2E67BF2DF6D2}" destId="{F67DDF94-6C78-4FC0-821C-DEECE5977212}" srcOrd="1" destOrd="0" presId="urn:microsoft.com/office/officeart/2005/8/layout/cycle8"/>
    <dgm:cxn modelId="{90E5C92C-52DC-4B5A-BFBC-38D8503D244E}" type="presParOf" srcId="{39763E45-DBDD-47CE-A76D-2E67BF2DF6D2}" destId="{A32CA84E-529C-4F9F-AE9F-FC110639EB37}" srcOrd="2" destOrd="0" presId="urn:microsoft.com/office/officeart/2005/8/layout/cycle8"/>
    <dgm:cxn modelId="{6B6D80AF-ACE2-43A1-83BE-84B71EB53320}" type="presParOf" srcId="{39763E45-DBDD-47CE-A76D-2E67BF2DF6D2}" destId="{DEDFF731-8E84-42B0-8CC2-CA098BDF10DE}" srcOrd="3" destOrd="0" presId="urn:microsoft.com/office/officeart/2005/8/layout/cycle8"/>
    <dgm:cxn modelId="{45E797DF-5CD4-4942-BA47-16A647C6EF6F}" type="presParOf" srcId="{39763E45-DBDD-47CE-A76D-2E67BF2DF6D2}" destId="{6F6D70B0-2BF0-449D-B960-407116644C08}" srcOrd="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04F171-6436-4402-9858-BAE7973BFCC9}" type="doc">
      <dgm:prSet loTypeId="urn:microsoft.com/office/officeart/2005/8/layout/cycle8" loCatId="cycle" qsTypeId="urn:microsoft.com/office/officeart/2005/8/quickstyle/simple1" qsCatId="simple" csTypeId="urn:microsoft.com/office/officeart/2005/8/colors/accent1_2" csCatId="accent1" phldr="1"/>
      <dgm:spPr/>
    </dgm:pt>
    <dgm:pt modelId="{C7D7C90C-1610-41B7-A34B-C03BA3C94A21}">
      <dgm:prSet phldrT="[Text]" custT="1"/>
      <dgm:spPr>
        <a:solidFill>
          <a:srgbClr val="0D4C97"/>
        </a:solidFill>
      </dgm:spPr>
      <dgm:t>
        <a:bodyPr/>
        <a:lstStyle/>
        <a:p>
          <a:r>
            <a:rPr lang="en-US" sz="1900" dirty="0" smtClean="0">
              <a:latin typeface="Myriad Pro"/>
            </a:rPr>
            <a:t>Predictive Analytics</a:t>
          </a:r>
        </a:p>
        <a:p>
          <a:r>
            <a:rPr lang="en-US" sz="1900" dirty="0" smtClean="0">
              <a:latin typeface="Myriad Pro"/>
            </a:rPr>
            <a:t>(Claims)</a:t>
          </a:r>
          <a:endParaRPr lang="en-US" sz="1900" dirty="0">
            <a:latin typeface="Myriad Pro"/>
          </a:endParaRPr>
        </a:p>
      </dgm:t>
    </dgm:pt>
    <dgm:pt modelId="{C1C1445D-A22B-4991-8600-AB8FDCB24BBC}" type="parTrans" cxnId="{5407A135-85CC-4EC9-BD60-E518EEC4DE28}">
      <dgm:prSet/>
      <dgm:spPr/>
      <dgm:t>
        <a:bodyPr/>
        <a:lstStyle/>
        <a:p>
          <a:endParaRPr lang="en-US"/>
        </a:p>
      </dgm:t>
    </dgm:pt>
    <dgm:pt modelId="{62492BFE-2902-4EEC-88D5-35F7F2FC3C8E}" type="sibTrans" cxnId="{5407A135-85CC-4EC9-BD60-E518EEC4DE28}">
      <dgm:prSet/>
      <dgm:spPr/>
      <dgm:t>
        <a:bodyPr/>
        <a:lstStyle/>
        <a:p>
          <a:endParaRPr lang="en-US"/>
        </a:p>
      </dgm:t>
    </dgm:pt>
    <dgm:pt modelId="{39763E45-DBDD-47CE-A76D-2E67BF2DF6D2}" type="pres">
      <dgm:prSet presAssocID="{4D04F171-6436-4402-9858-BAE7973BFCC9}" presName="compositeShape" presStyleCnt="0">
        <dgm:presLayoutVars>
          <dgm:chMax val="7"/>
          <dgm:dir/>
          <dgm:resizeHandles val="exact"/>
        </dgm:presLayoutVars>
      </dgm:prSet>
      <dgm:spPr/>
    </dgm:pt>
    <dgm:pt modelId="{B6B591BC-B32A-49E2-8308-3A9F85ADBAEE}" type="pres">
      <dgm:prSet presAssocID="{4D04F171-6436-4402-9858-BAE7973BFCC9}" presName="wedge1" presStyleLbl="node1" presStyleIdx="0" presStyleCnt="1" custScaleX="102317" custScaleY="95295" custLinFactNeighborX="-18" custLinFactNeighborY="1422"/>
      <dgm:spPr>
        <a:solidFill>
          <a:srgbClr val="0D4C97"/>
        </a:solidFill>
      </dgm:spPr>
      <dgm:t>
        <a:bodyPr/>
        <a:lstStyle/>
        <a:p>
          <a:endParaRPr lang="en-US"/>
        </a:p>
      </dgm:t>
    </dgm:pt>
    <dgm:pt modelId="{F67DDF94-6C78-4FC0-821C-DEECE5977212}" type="pres">
      <dgm:prSet presAssocID="{4D04F171-6436-4402-9858-BAE7973BFCC9}" presName="dummy1a" presStyleCnt="0"/>
      <dgm:spPr/>
    </dgm:pt>
    <dgm:pt modelId="{A32CA84E-529C-4F9F-AE9F-FC110639EB37}" type="pres">
      <dgm:prSet presAssocID="{4D04F171-6436-4402-9858-BAE7973BFCC9}" presName="dummy1b" presStyleCnt="0"/>
      <dgm:spPr/>
    </dgm:pt>
    <dgm:pt modelId="{DEDFF731-8E84-42B0-8CC2-CA098BDF10DE}" type="pres">
      <dgm:prSet presAssocID="{4D04F171-6436-4402-9858-BAE7973BFCC9}" presName="wedge1Tx" presStyleLbl="node1" presStyleIdx="0" presStyleCnt="1">
        <dgm:presLayoutVars>
          <dgm:chMax val="0"/>
          <dgm:chPref val="0"/>
          <dgm:bulletEnabled val="1"/>
        </dgm:presLayoutVars>
      </dgm:prSet>
      <dgm:spPr/>
      <dgm:t>
        <a:bodyPr/>
        <a:lstStyle/>
        <a:p>
          <a:endParaRPr lang="en-US"/>
        </a:p>
      </dgm:t>
    </dgm:pt>
    <dgm:pt modelId="{AD901F70-A29B-4AE8-B01A-EC2D402D6FD6}" type="pres">
      <dgm:prSet presAssocID="{62492BFE-2902-4EEC-88D5-35F7F2FC3C8E}" presName="arrowWedge1single" presStyleLbl="fgSibTrans2D1" presStyleIdx="0" presStyleCnt="1"/>
      <dgm:spPr/>
    </dgm:pt>
  </dgm:ptLst>
  <dgm:cxnLst>
    <dgm:cxn modelId="{BBA0E2D6-586B-4ACD-8E77-7CA12985B6CD}" type="presOf" srcId="{C7D7C90C-1610-41B7-A34B-C03BA3C94A21}" destId="{B6B591BC-B32A-49E2-8308-3A9F85ADBAEE}" srcOrd="0" destOrd="0" presId="urn:microsoft.com/office/officeart/2005/8/layout/cycle8"/>
    <dgm:cxn modelId="{5407A135-85CC-4EC9-BD60-E518EEC4DE28}" srcId="{4D04F171-6436-4402-9858-BAE7973BFCC9}" destId="{C7D7C90C-1610-41B7-A34B-C03BA3C94A21}" srcOrd="0" destOrd="0" parTransId="{C1C1445D-A22B-4991-8600-AB8FDCB24BBC}" sibTransId="{62492BFE-2902-4EEC-88D5-35F7F2FC3C8E}"/>
    <dgm:cxn modelId="{6D3F2641-1085-4C9C-9786-7F9AB89F7ED7}" type="presOf" srcId="{4D04F171-6436-4402-9858-BAE7973BFCC9}" destId="{39763E45-DBDD-47CE-A76D-2E67BF2DF6D2}" srcOrd="0" destOrd="0" presId="urn:microsoft.com/office/officeart/2005/8/layout/cycle8"/>
    <dgm:cxn modelId="{BAF3C9DE-5394-46DE-8EA3-69932CF46D32}" type="presOf" srcId="{C7D7C90C-1610-41B7-A34B-C03BA3C94A21}" destId="{DEDFF731-8E84-42B0-8CC2-CA098BDF10DE}" srcOrd="1" destOrd="0" presId="urn:microsoft.com/office/officeart/2005/8/layout/cycle8"/>
    <dgm:cxn modelId="{101B5E59-ED08-428E-AD19-C5C0CACC6EBE}" type="presParOf" srcId="{39763E45-DBDD-47CE-A76D-2E67BF2DF6D2}" destId="{B6B591BC-B32A-49E2-8308-3A9F85ADBAEE}" srcOrd="0" destOrd="0" presId="urn:microsoft.com/office/officeart/2005/8/layout/cycle8"/>
    <dgm:cxn modelId="{901C7EF6-8B30-4559-B222-979D0F3AEFE3}" type="presParOf" srcId="{39763E45-DBDD-47CE-A76D-2E67BF2DF6D2}" destId="{F67DDF94-6C78-4FC0-821C-DEECE5977212}" srcOrd="1" destOrd="0" presId="urn:microsoft.com/office/officeart/2005/8/layout/cycle8"/>
    <dgm:cxn modelId="{5A9BC1AE-27FE-4B01-82B0-9EB29799A7E4}" type="presParOf" srcId="{39763E45-DBDD-47CE-A76D-2E67BF2DF6D2}" destId="{A32CA84E-529C-4F9F-AE9F-FC110639EB37}" srcOrd="2" destOrd="0" presId="urn:microsoft.com/office/officeart/2005/8/layout/cycle8"/>
    <dgm:cxn modelId="{8EF4819B-A38E-49AF-ABB8-72B094D678D5}" type="presParOf" srcId="{39763E45-DBDD-47CE-A76D-2E67BF2DF6D2}" destId="{DEDFF731-8E84-42B0-8CC2-CA098BDF10DE}" srcOrd="3" destOrd="0" presId="urn:microsoft.com/office/officeart/2005/8/layout/cycle8"/>
    <dgm:cxn modelId="{BAD6B8AE-BE10-4E92-960E-D38662FAF4C3}" type="presParOf" srcId="{39763E45-DBDD-47CE-A76D-2E67BF2DF6D2}" destId="{AD901F70-A29B-4AE8-B01A-EC2D402D6FD6}" srcOrd="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476F48-C14C-42A3-ABE8-CC1A9C74AB4F}">
      <dsp:nvSpPr>
        <dsp:cNvPr id="0" name=""/>
        <dsp:cNvSpPr/>
      </dsp:nvSpPr>
      <dsp:spPr>
        <a:xfrm>
          <a:off x="4552" y="107747"/>
          <a:ext cx="1931373" cy="1065818"/>
        </a:xfrm>
        <a:prstGeom prst="chevron">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b="0" kern="1200" dirty="0" smtClean="0">
              <a:solidFill>
                <a:schemeClr val="tx1"/>
              </a:solidFill>
            </a:rPr>
            <a:t>Errors</a:t>
          </a:r>
          <a:endParaRPr lang="en-US" sz="2400" b="0" kern="1200" dirty="0">
            <a:solidFill>
              <a:schemeClr val="tx1"/>
            </a:solidFill>
          </a:endParaRPr>
        </a:p>
      </dsp:txBody>
      <dsp:txXfrm>
        <a:off x="4552" y="107747"/>
        <a:ext cx="1931373" cy="1065818"/>
      </dsp:txXfrm>
    </dsp:sp>
    <dsp:sp modelId="{7F10CC19-6231-40D1-91DB-1CCA24894F77}">
      <dsp:nvSpPr>
        <dsp:cNvPr id="0" name=""/>
        <dsp:cNvSpPr/>
      </dsp:nvSpPr>
      <dsp:spPr>
        <a:xfrm>
          <a:off x="1676404" y="76198"/>
          <a:ext cx="1931373" cy="1065818"/>
        </a:xfrm>
        <a:prstGeom prst="chevron">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n-US" sz="2300" kern="1200" dirty="0" smtClean="0"/>
            <a:t>Waste</a:t>
          </a:r>
          <a:endParaRPr lang="en-US" sz="2300" kern="1200" dirty="0"/>
        </a:p>
      </dsp:txBody>
      <dsp:txXfrm>
        <a:off x="1676404" y="76198"/>
        <a:ext cx="1931373" cy="1065818"/>
      </dsp:txXfrm>
    </dsp:sp>
    <dsp:sp modelId="{A160941C-29CC-43B3-B3C8-B800850FB7DB}">
      <dsp:nvSpPr>
        <dsp:cNvPr id="0" name=""/>
        <dsp:cNvSpPr/>
      </dsp:nvSpPr>
      <dsp:spPr>
        <a:xfrm>
          <a:off x="1962420" y="1002252"/>
          <a:ext cx="1157108"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1962420" y="1002252"/>
        <a:ext cx="1157108" cy="414000"/>
      </dsp:txXfrm>
    </dsp:sp>
    <dsp:sp modelId="{1DA367EB-B1D4-4431-9B11-CA166D3986E9}">
      <dsp:nvSpPr>
        <dsp:cNvPr id="0" name=""/>
        <dsp:cNvSpPr/>
      </dsp:nvSpPr>
      <dsp:spPr>
        <a:xfrm>
          <a:off x="3435299" y="107747"/>
          <a:ext cx="1931373" cy="1065818"/>
        </a:xfrm>
        <a:prstGeom prst="chevron">
          <a:avLst/>
        </a:prstGeom>
        <a:solidFill>
          <a:schemeClr val="accent2">
            <a:lumMod val="5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n-US" sz="2300" kern="1200" dirty="0" smtClean="0"/>
            <a:t>Abuse</a:t>
          </a:r>
          <a:endParaRPr lang="en-US" sz="2300" kern="1200" dirty="0"/>
        </a:p>
      </dsp:txBody>
      <dsp:txXfrm>
        <a:off x="3435299" y="107747"/>
        <a:ext cx="1931373" cy="1065818"/>
      </dsp:txXfrm>
    </dsp:sp>
    <dsp:sp modelId="{A5A9E201-20E8-4D80-94B5-1100E8370564}">
      <dsp:nvSpPr>
        <dsp:cNvPr id="0" name=""/>
        <dsp:cNvSpPr/>
      </dsp:nvSpPr>
      <dsp:spPr>
        <a:xfrm>
          <a:off x="5150673" y="107747"/>
          <a:ext cx="1931373" cy="1065818"/>
        </a:xfrm>
        <a:prstGeom prst="chevron">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n-US" sz="2300" kern="1200" dirty="0" smtClean="0"/>
            <a:t>Fraud</a:t>
          </a:r>
          <a:endParaRPr lang="en-US" sz="2300" kern="1200" dirty="0"/>
        </a:p>
      </dsp:txBody>
      <dsp:txXfrm>
        <a:off x="5150673" y="107747"/>
        <a:ext cx="1931373" cy="106581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B591BC-B32A-49E2-8308-3A9F85ADBAEE}">
      <dsp:nvSpPr>
        <dsp:cNvPr id="0" name=""/>
        <dsp:cNvSpPr/>
      </dsp:nvSpPr>
      <dsp:spPr>
        <a:xfrm>
          <a:off x="2210433" y="380992"/>
          <a:ext cx="3843768" cy="3405371"/>
        </a:xfrm>
        <a:prstGeom prst="pie">
          <a:avLst>
            <a:gd name="adj1" fmla="val 16200000"/>
            <a:gd name="adj2" fmla="val 5400000"/>
          </a:avLst>
        </a:prstGeom>
        <a:solidFill>
          <a:srgbClr val="0D4C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latin typeface="Myriad Pro"/>
            </a:rPr>
            <a:t>Provider Screening</a:t>
          </a:r>
        </a:p>
        <a:p>
          <a:pPr lvl="0" algn="ctr" defTabSz="844550">
            <a:lnSpc>
              <a:spcPct val="90000"/>
            </a:lnSpc>
            <a:spcBef>
              <a:spcPct val="0"/>
            </a:spcBef>
            <a:spcAft>
              <a:spcPct val="35000"/>
            </a:spcAft>
          </a:pPr>
          <a:r>
            <a:rPr lang="en-US" sz="1900" kern="1200" dirty="0" smtClean="0">
              <a:latin typeface="Myriad Pro"/>
            </a:rPr>
            <a:t>(Enrollment)</a:t>
          </a:r>
          <a:endParaRPr lang="en-US" sz="1900" kern="1200" dirty="0">
            <a:latin typeface="Myriad Pro"/>
          </a:endParaRPr>
        </a:p>
      </dsp:txBody>
      <dsp:txXfrm>
        <a:off x="4310778" y="1272875"/>
        <a:ext cx="1372774" cy="1621605"/>
      </dsp:txXfrm>
    </dsp:sp>
    <dsp:sp modelId="{3375F3B1-1319-48CE-80BD-4D3DAC976D26}">
      <dsp:nvSpPr>
        <dsp:cNvPr id="0" name=""/>
        <dsp:cNvSpPr/>
      </dsp:nvSpPr>
      <dsp:spPr>
        <a:xfrm>
          <a:off x="2175398" y="322333"/>
          <a:ext cx="3573504" cy="3573504"/>
        </a:xfrm>
        <a:prstGeom prst="pie">
          <a:avLst>
            <a:gd name="adj1" fmla="val 5400000"/>
            <a:gd name="adj2" fmla="val 16200000"/>
          </a:avLst>
        </a:prstGeom>
        <a:solidFill>
          <a:srgbClr val="0D4C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latin typeface="Myriad Pro"/>
            </a:rPr>
            <a:t>Predictive Analytics</a:t>
          </a:r>
        </a:p>
        <a:p>
          <a:pPr lvl="0" algn="ctr" defTabSz="844550">
            <a:lnSpc>
              <a:spcPct val="90000"/>
            </a:lnSpc>
            <a:spcBef>
              <a:spcPct val="0"/>
            </a:spcBef>
            <a:spcAft>
              <a:spcPct val="35000"/>
            </a:spcAft>
          </a:pPr>
          <a:r>
            <a:rPr lang="en-US" sz="1900" kern="1200" dirty="0" smtClean="0">
              <a:latin typeface="Myriad Pro"/>
            </a:rPr>
            <a:t>(Claims)</a:t>
          </a:r>
          <a:endParaRPr lang="en-US" sz="1900" kern="1200" dirty="0">
            <a:latin typeface="Myriad Pro"/>
          </a:endParaRPr>
        </a:p>
      </dsp:txBody>
      <dsp:txXfrm>
        <a:off x="2519986" y="1258251"/>
        <a:ext cx="1276251" cy="1701668"/>
      </dsp:txXfrm>
    </dsp:sp>
    <dsp:sp modelId="{EA5BC287-6F71-41D9-B818-BA112514079B}">
      <dsp:nvSpPr>
        <dsp:cNvPr id="0" name=""/>
        <dsp:cNvSpPr/>
      </dsp:nvSpPr>
      <dsp:spPr>
        <a:xfrm>
          <a:off x="1940199" y="76516"/>
          <a:ext cx="4381308" cy="4015938"/>
        </a:xfrm>
        <a:prstGeom prst="circularArrow">
          <a:avLst>
            <a:gd name="adj1" fmla="val 5085"/>
            <a:gd name="adj2" fmla="val 327528"/>
            <a:gd name="adj3" fmla="val 5072472"/>
            <a:gd name="adj4" fmla="val 16200000"/>
            <a:gd name="adj5" fmla="val 5932"/>
          </a:avLst>
        </a:prstGeom>
        <a:solidFill>
          <a:srgbClr val="B2C1DA"/>
        </a:solidFill>
        <a:ln>
          <a:noFill/>
        </a:ln>
        <a:effectLst/>
      </dsp:spPr>
      <dsp:style>
        <a:lnRef idx="0">
          <a:scrgbClr r="0" g="0" b="0"/>
        </a:lnRef>
        <a:fillRef idx="1">
          <a:scrgbClr r="0" g="0" b="0"/>
        </a:fillRef>
        <a:effectRef idx="0">
          <a:scrgbClr r="0" g="0" b="0"/>
        </a:effectRef>
        <a:fontRef idx="minor">
          <a:schemeClr val="lt1"/>
        </a:fontRef>
      </dsp:style>
    </dsp:sp>
    <dsp:sp modelId="{DDCD8D77-7672-40BF-9919-DCA3DD4E80E7}">
      <dsp:nvSpPr>
        <dsp:cNvPr id="0" name=""/>
        <dsp:cNvSpPr/>
      </dsp:nvSpPr>
      <dsp:spPr>
        <a:xfrm>
          <a:off x="1954181" y="101116"/>
          <a:ext cx="4015938" cy="4015938"/>
        </a:xfrm>
        <a:prstGeom prst="circularArrow">
          <a:avLst>
            <a:gd name="adj1" fmla="val 5085"/>
            <a:gd name="adj2" fmla="val 327528"/>
            <a:gd name="adj3" fmla="val 15872472"/>
            <a:gd name="adj4" fmla="val 5400000"/>
            <a:gd name="adj5" fmla="val 5932"/>
          </a:avLst>
        </a:prstGeom>
        <a:solidFill>
          <a:srgbClr val="B2C1DA"/>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B591BC-B32A-49E2-8308-3A9F85ADBAEE}">
      <dsp:nvSpPr>
        <dsp:cNvPr id="0" name=""/>
        <dsp:cNvSpPr/>
      </dsp:nvSpPr>
      <dsp:spPr>
        <a:xfrm>
          <a:off x="2362193" y="438532"/>
          <a:ext cx="3386574" cy="3328397"/>
        </a:xfrm>
        <a:prstGeom prst="ellipse">
          <a:avLst/>
        </a:prstGeom>
        <a:solidFill>
          <a:srgbClr val="0D4C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latin typeface="Myriad Pro"/>
            </a:rPr>
            <a:t>Provider Screening</a:t>
          </a:r>
        </a:p>
        <a:p>
          <a:pPr lvl="0" algn="ctr" defTabSz="844550">
            <a:lnSpc>
              <a:spcPct val="90000"/>
            </a:lnSpc>
            <a:spcBef>
              <a:spcPct val="0"/>
            </a:spcBef>
            <a:spcAft>
              <a:spcPct val="35000"/>
            </a:spcAft>
          </a:pPr>
          <a:r>
            <a:rPr lang="en-US" sz="1900" kern="1200" dirty="0" smtClean="0">
              <a:latin typeface="Myriad Pro"/>
            </a:rPr>
            <a:t>(Enrollment)</a:t>
          </a:r>
          <a:endParaRPr lang="en-US" sz="1900" kern="1200" dirty="0">
            <a:latin typeface="Myriad Pro"/>
          </a:endParaRPr>
        </a:p>
      </dsp:txBody>
      <dsp:txXfrm>
        <a:off x="2926622" y="993265"/>
        <a:ext cx="2257716" cy="2218931"/>
      </dsp:txXfrm>
    </dsp:sp>
    <dsp:sp modelId="{6F6D70B0-2BF0-449D-B960-407116644C08}">
      <dsp:nvSpPr>
        <dsp:cNvPr id="0" name=""/>
        <dsp:cNvSpPr/>
      </dsp:nvSpPr>
      <dsp:spPr>
        <a:xfrm>
          <a:off x="2057398" y="95674"/>
          <a:ext cx="4015938" cy="4015938"/>
        </a:xfrm>
        <a:prstGeom prst="circularArrow">
          <a:avLst>
            <a:gd name="adj1" fmla="val 5085"/>
            <a:gd name="adj2" fmla="val 327528"/>
            <a:gd name="adj3" fmla="val 15839650"/>
            <a:gd name="adj4" fmla="val 16232821"/>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B591BC-B32A-49E2-8308-3A9F85ADBAEE}">
      <dsp:nvSpPr>
        <dsp:cNvPr id="0" name=""/>
        <dsp:cNvSpPr/>
      </dsp:nvSpPr>
      <dsp:spPr>
        <a:xfrm>
          <a:off x="2286005" y="516825"/>
          <a:ext cx="3656302" cy="3405371"/>
        </a:xfrm>
        <a:prstGeom prst="ellipse">
          <a:avLst/>
        </a:prstGeom>
        <a:solidFill>
          <a:srgbClr val="0D4C9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latin typeface="Myriad Pro"/>
            </a:rPr>
            <a:t>Predictive Analytics</a:t>
          </a:r>
        </a:p>
        <a:p>
          <a:pPr lvl="0" algn="ctr" defTabSz="844550">
            <a:lnSpc>
              <a:spcPct val="90000"/>
            </a:lnSpc>
            <a:spcBef>
              <a:spcPct val="0"/>
            </a:spcBef>
            <a:spcAft>
              <a:spcPct val="35000"/>
            </a:spcAft>
          </a:pPr>
          <a:r>
            <a:rPr lang="en-US" sz="1900" kern="1200" dirty="0" smtClean="0">
              <a:latin typeface="Myriad Pro"/>
            </a:rPr>
            <a:t>(Claims)</a:t>
          </a:r>
          <a:endParaRPr lang="en-US" sz="1900" kern="1200" dirty="0">
            <a:latin typeface="Myriad Pro"/>
          </a:endParaRPr>
        </a:p>
      </dsp:txBody>
      <dsp:txXfrm>
        <a:off x="2895389" y="1084387"/>
        <a:ext cx="2437535" cy="2270247"/>
      </dsp:txXfrm>
    </dsp:sp>
    <dsp:sp modelId="{AD901F70-A29B-4AE8-B01A-EC2D402D6FD6}">
      <dsp:nvSpPr>
        <dsp:cNvPr id="0" name=""/>
        <dsp:cNvSpPr/>
      </dsp:nvSpPr>
      <dsp:spPr>
        <a:xfrm>
          <a:off x="2124188" y="212293"/>
          <a:ext cx="4015938" cy="4015938"/>
        </a:xfrm>
        <a:prstGeom prst="circularArrow">
          <a:avLst>
            <a:gd name="adj1" fmla="val 5085"/>
            <a:gd name="adj2" fmla="val 327528"/>
            <a:gd name="adj3" fmla="val 15837036"/>
            <a:gd name="adj4" fmla="val 16235435"/>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9118600"/>
            <a:ext cx="3170238" cy="481013"/>
          </a:xfrm>
          <a:prstGeom prst="rect">
            <a:avLst/>
          </a:prstGeom>
        </p:spPr>
        <p:txBody>
          <a:bodyPr vert="horz" lIns="96608" tIns="48305" rIns="96608" bIns="48305"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375" y="9118600"/>
            <a:ext cx="3170238" cy="481013"/>
          </a:xfrm>
          <a:prstGeom prst="rect">
            <a:avLst/>
          </a:prstGeom>
        </p:spPr>
        <p:txBody>
          <a:bodyPr vert="horz" wrap="square" lIns="96608" tIns="48305" rIns="96608" bIns="48305" numCol="1" anchor="b" anchorCtr="0" compatLnSpc="1">
            <a:prstTxWarp prst="textNoShape">
              <a:avLst/>
            </a:prstTxWarp>
          </a:bodyPr>
          <a:lstStyle>
            <a:lvl1pPr algn="r">
              <a:defRPr sz="1200">
                <a:ea typeface="ＭＳ Ｐゴシック" pitchFamily="7" charset="-128"/>
                <a:cs typeface="+mn-cs"/>
              </a:defRPr>
            </a:lvl1pPr>
          </a:lstStyle>
          <a:p>
            <a:pPr>
              <a:defRPr/>
            </a:pPr>
            <a:fld id="{B4EB01F4-B1EB-469E-9C13-9FC37C2E4D87}"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08" tIns="48305" rIns="96608" bIns="48305" rtlCol="0" anchor="ctr"/>
          <a:lstStyle/>
          <a:p>
            <a:pPr lvl="0"/>
            <a:endParaRPr lang="en-US" noProof="0" dirty="0" smtClean="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08" tIns="48305" rIns="96608" bIns="48305"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9118600"/>
            <a:ext cx="3170238" cy="481013"/>
          </a:xfrm>
          <a:prstGeom prst="rect">
            <a:avLst/>
          </a:prstGeom>
        </p:spPr>
        <p:txBody>
          <a:bodyPr vert="horz" lIns="96608" tIns="48305" rIns="96608" bIns="48305" rtlCol="0" anchor="b"/>
          <a:lstStyle>
            <a:lvl1pPr algn="l">
              <a:defRPr sz="1200">
                <a:latin typeface="Arial" charset="0"/>
                <a:ea typeface="+mn-ea"/>
                <a:cs typeface="+mn-cs"/>
              </a:defRPr>
            </a:lvl1pPr>
          </a:lstStyle>
          <a:p>
            <a:pPr>
              <a:defRPr/>
            </a:pPr>
            <a:endParaRPr lang="en-US"/>
          </a:p>
        </p:txBody>
      </p:sp>
      <p:sp>
        <p:nvSpPr>
          <p:cNvPr id="8" name="Slide Number Placeholder 7"/>
          <p:cNvSpPr>
            <a:spLocks noGrp="1"/>
          </p:cNvSpPr>
          <p:nvPr>
            <p:ph type="sldNum" sz="quarter" idx="5"/>
          </p:nvPr>
        </p:nvSpPr>
        <p:spPr>
          <a:xfrm>
            <a:off x="4143375" y="9120188"/>
            <a:ext cx="3170238" cy="479425"/>
          </a:xfrm>
          <a:prstGeom prst="rect">
            <a:avLst/>
          </a:prstGeom>
        </p:spPr>
        <p:txBody>
          <a:bodyPr vert="horz" wrap="square" lIns="91389" tIns="45695" rIns="91389" bIns="45695" numCol="1" anchor="b" anchorCtr="0" compatLnSpc="1">
            <a:prstTxWarp prst="textNoShape">
              <a:avLst/>
            </a:prstTxWarp>
          </a:bodyPr>
          <a:lstStyle>
            <a:lvl1pPr algn="r">
              <a:defRPr sz="1200">
                <a:ea typeface="ＭＳ Ｐゴシック" pitchFamily="7" charset="-128"/>
                <a:cs typeface="+mn-cs"/>
              </a:defRPr>
            </a:lvl1pPr>
          </a:lstStyle>
          <a:p>
            <a:pPr>
              <a:defRPr/>
            </a:pPr>
            <a:fld id="{403CF03F-F319-4886-AE41-6436F337AB4E}"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p:notesStyle>
    <a:lvl1pPr marL="109538" indent="-109538" algn="l" rtl="0" eaLnBrk="0" fontAlgn="base" hangingPunct="0">
      <a:spcBef>
        <a:spcPct val="0"/>
      </a:spcBef>
      <a:spcAft>
        <a:spcPts val="600"/>
      </a:spcAft>
      <a:buFont typeface="Wingdings" pitchFamily="2" charset="2"/>
      <a:buChar char="§"/>
      <a:defRPr sz="1200" kern="1200">
        <a:solidFill>
          <a:schemeClr val="tx1"/>
        </a:solidFill>
        <a:latin typeface="+mn-lt"/>
        <a:ea typeface="ＭＳ Ｐゴシック" charset="0"/>
        <a:cs typeface="ＭＳ Ｐゴシック"/>
      </a:defRPr>
    </a:lvl1pPr>
    <a:lvl2pPr marL="238125"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0"/>
        <a:cs typeface="ＭＳ Ｐゴシック"/>
      </a:defRPr>
    </a:lvl2pPr>
    <a:lvl3pPr marL="344488" indent="-111125" algn="l" rtl="0" eaLnBrk="0" fontAlgn="base" hangingPunct="0">
      <a:spcBef>
        <a:spcPct val="0"/>
      </a:spcBef>
      <a:spcAft>
        <a:spcPts val="600"/>
      </a:spcAft>
      <a:buFont typeface="Arial" pitchFamily="34" charset="0"/>
      <a:buChar char="•"/>
      <a:defRPr sz="1200" kern="1200">
        <a:solidFill>
          <a:schemeClr val="tx1"/>
        </a:solidFill>
        <a:latin typeface="+mn-lt"/>
        <a:ea typeface="ＭＳ Ｐゴシック" charset="0"/>
        <a:cs typeface="ＭＳ Ｐゴシック"/>
      </a:defRPr>
    </a:lvl3pPr>
    <a:lvl4pPr marL="455613" indent="-109538" algn="l" rtl="0" eaLnBrk="0" fontAlgn="base" hangingPunct="0">
      <a:spcBef>
        <a:spcPct val="0"/>
      </a:spcBef>
      <a:spcAft>
        <a:spcPts val="600"/>
      </a:spcAft>
      <a:buFont typeface="Courier New" pitchFamily="49" charset="0"/>
      <a:buChar char="o"/>
      <a:defRPr sz="1200" kern="1200">
        <a:solidFill>
          <a:schemeClr val="tx1"/>
        </a:solidFill>
        <a:latin typeface="+mn-lt"/>
        <a:ea typeface="ＭＳ Ｐゴシック" charset="0"/>
        <a:cs typeface="ＭＳ Ｐゴシック"/>
      </a:defRPr>
    </a:lvl4pPr>
    <a:lvl5pPr marL="573088"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www.stopmedicarefraud.gov/" TargetMode="External"/><Relationship Id="rId4" Type="http://schemas.openxmlformats.org/officeDocument/2006/relationships/hyperlink" Target="http://www.healthreform.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ms.gov/MedicareProviderSupEnroll/downloads/ProviderVictimPOCs.pdf"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www.stopmedicarefraud.gov/"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ww.smpresource.org/"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www.stopmedicarefraud.gov/"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medicare.gov/MedicareOnlineForms/AuthorizationForm/online"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ftc.gov/idtheft"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www.stopmedicarefraud.gov/fightback_brochure_rev.pdf" TargetMode="Externa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www.medicare.gov/MedicareOnlineForms/AuthorizationForm/online"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www.medicare.gov/Publications/Pubs/pdf/11147.pdf"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xfrm>
            <a:off x="715963" y="4564063"/>
            <a:ext cx="5907087" cy="4319587"/>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cs typeface="+mn-cs"/>
              </a:rPr>
              <a:t>Module 10 explains Medicare and Medicaid fraud and abuse prevention, detection, recovery, and reporting. </a:t>
            </a:r>
          </a:p>
          <a:p>
            <a:pPr marL="0" indent="0">
              <a:buFont typeface="Wingdings" pitchFamily="2" charset="2"/>
              <a:buNone/>
              <a:defRPr/>
            </a:pPr>
            <a:r>
              <a:rPr lang="en-US" dirty="0" smtClean="0">
                <a:ea typeface="ＭＳ Ｐゴシック" pitchFamily="7" charset="-128"/>
                <a:cs typeface="+mn-cs"/>
              </a:rPr>
              <a:t>This training module was developed and approved by the Centers for Medicare &amp; Medicaid Services (CMS), the Federal agency that administers Medicare, Medicaid, </a:t>
            </a:r>
            <a:r>
              <a:rPr lang="en-US" dirty="0" smtClean="0">
                <a:ea typeface="ＭＳ Ｐゴシック"/>
              </a:rPr>
              <a:t>the Children’s Health Insurance Program (CHIP), and Preexisting Condition Insurance Plans (PCIP). The information in this module was correct as of April 2012.</a:t>
            </a:r>
            <a:endParaRPr lang="en-US" altLang="ja-JP" dirty="0" smtClean="0">
              <a:ea typeface="ＭＳ Ｐゴシック" pitchFamily="7" charset="-128"/>
              <a:cs typeface="+mn-cs"/>
            </a:endParaRPr>
          </a:p>
          <a:p>
            <a:pPr marL="0" indent="0">
              <a:buFont typeface="Wingdings" pitchFamily="2" charset="2"/>
              <a:buNone/>
              <a:defRPr/>
            </a:pPr>
            <a:r>
              <a:rPr lang="en-US" dirty="0" smtClean="0">
                <a:ea typeface="ＭＳ Ｐゴシック" pitchFamily="7" charset="-128"/>
                <a:cs typeface="+mn-cs"/>
              </a:rPr>
              <a:t>To check for updates on the health care legislation, visit </a:t>
            </a:r>
            <a:r>
              <a:rPr lang="en-US" u="sng" dirty="0" smtClean="0">
                <a:ea typeface="ＭＳ Ｐゴシック" pitchFamily="7" charset="-128"/>
                <a:cs typeface="+mn-cs"/>
                <a:hlinkClick r:id="rId3"/>
              </a:rPr>
              <a:t>www.healthcare.gov</a:t>
            </a:r>
            <a:r>
              <a:rPr lang="en-US" u="sng" dirty="0" smtClean="0">
                <a:ea typeface="ＭＳ Ｐゴシック" pitchFamily="7" charset="-128"/>
                <a:cs typeface="+mn-cs"/>
              </a:rPr>
              <a:t>.</a:t>
            </a:r>
            <a:endParaRPr lang="en-US" dirty="0" smtClean="0">
              <a:ea typeface="ＭＳ Ｐゴシック" pitchFamily="7" charset="-128"/>
              <a:cs typeface="+mn-cs"/>
            </a:endParaRPr>
          </a:p>
          <a:p>
            <a:pPr marL="0" indent="0">
              <a:buFont typeface="Wingdings" pitchFamily="2" charset="2"/>
              <a:buNone/>
              <a:defRPr/>
            </a:pPr>
            <a:r>
              <a:rPr lang="en-US" dirty="0" smtClean="0">
                <a:ea typeface="ＭＳ Ｐゴシック" pitchFamily="7" charset="-128"/>
                <a:cs typeface="+mn-cs"/>
              </a:rPr>
              <a:t>To check for an updated version of this training module, visit </a:t>
            </a:r>
            <a:r>
              <a:rPr lang="en-US" dirty="0" smtClean="0">
                <a:ea typeface="ＭＳ Ｐゴシック" pitchFamily="7" charset="-128"/>
                <a:cs typeface="+mn-cs"/>
                <a:hlinkClick r:id="rId4"/>
              </a:rPr>
              <a:t>http://www.cms.gov/Outreach-and-Education/Training/NationalMedicareProgTrain/Training-Library.html</a:t>
            </a:r>
            <a:r>
              <a:rPr lang="en-US" dirty="0" smtClean="0">
                <a:ea typeface="ＭＳ Ｐゴシック" pitchFamily="7" charset="-128"/>
                <a:cs typeface="+mn-cs"/>
              </a:rPr>
              <a:t>. </a:t>
            </a:r>
          </a:p>
          <a:p>
            <a:pPr marL="0" indent="0">
              <a:buFont typeface="Wingdings" pitchFamily="2" charset="2"/>
              <a:buNone/>
              <a:defRPr/>
            </a:pPr>
            <a:r>
              <a:rPr lang="en-US" dirty="0" smtClean="0">
                <a:ea typeface="ＭＳ Ｐゴシック" pitchFamily="7" charset="-128"/>
                <a:cs typeface="+mn-cs"/>
              </a:rPr>
              <a:t>To learn more about CMS</a:t>
            </a:r>
            <a:r>
              <a:rPr lang="ja-JP" altLang="en-US" smtClean="0">
                <a:ea typeface="ＭＳ Ｐゴシック" pitchFamily="7" charset="-128"/>
                <a:cs typeface="+mn-cs"/>
              </a:rPr>
              <a:t>’</a:t>
            </a:r>
            <a:r>
              <a:rPr lang="en-US" altLang="ja-JP" dirty="0" smtClean="0">
                <a:ea typeface="ＭＳ Ｐゴシック" pitchFamily="7" charset="-128"/>
                <a:cs typeface="+mn-cs"/>
              </a:rPr>
              <a:t> fraud and abuse plans visit </a:t>
            </a:r>
            <a:r>
              <a:rPr lang="en-US" altLang="ja-JP" u="sng" dirty="0" smtClean="0">
                <a:ea typeface="ＭＳ Ｐゴシック" pitchFamily="7" charset="-128"/>
                <a:cs typeface="+mn-cs"/>
                <a:hlinkClick r:id="rId5"/>
              </a:rPr>
              <a:t>www.stopmedicarefraud.gov</a:t>
            </a:r>
            <a:r>
              <a:rPr lang="en-US" altLang="ja-JP" u="sng" dirty="0" smtClean="0">
                <a:ea typeface="ＭＳ Ｐゴシック" pitchFamily="7" charset="-128"/>
                <a:cs typeface="+mn-cs"/>
              </a:rPr>
              <a:t>.</a:t>
            </a:r>
            <a:endParaRPr lang="en-US" altLang="ja-JP" dirty="0" smtClean="0">
              <a:ea typeface="ＭＳ Ｐゴシック" pitchFamily="7" charset="-128"/>
              <a:cs typeface="+mn-cs"/>
            </a:endParaRPr>
          </a:p>
          <a:p>
            <a:pPr marL="0" indent="0">
              <a:buFont typeface="Wingdings" pitchFamily="2" charset="2"/>
              <a:buNone/>
              <a:defRPr/>
            </a:pPr>
            <a:r>
              <a:rPr lang="en-US" dirty="0" smtClean="0">
                <a:ea typeface="ＭＳ Ｐゴシック" pitchFamily="7" charset="-128"/>
                <a:cs typeface="+mn-cs"/>
              </a:rPr>
              <a:t>This set of National Medicare Training Program materials is not a legal document. The </a:t>
            </a:r>
            <a:r>
              <a:rPr lang="en-US" spc="-30" dirty="0" smtClean="0">
                <a:ea typeface="ＭＳ Ｐゴシック" pitchFamily="7" charset="-128"/>
                <a:cs typeface="+mn-cs"/>
              </a:rPr>
              <a:t>official Medicare program provisions are contained in the relevant laws, regulations, and rulings.</a:t>
            </a:r>
          </a:p>
          <a:p>
            <a:pPr marL="0" indent="0">
              <a:buFont typeface="Wingdings" pitchFamily="2" charset="2"/>
              <a:buNone/>
              <a:defRPr/>
            </a:pPr>
            <a:endParaRPr lang="en-US" dirty="0" smtClean="0">
              <a:ea typeface="ＭＳ Ｐゴシック" pitchFamily="7" charset="-128"/>
              <a:cs typeface="+mn-cs"/>
            </a:endParaRPr>
          </a:p>
          <a:p>
            <a:pPr marL="0" indent="0">
              <a:buFont typeface="Wingdings" pitchFamily="2" charset="2"/>
              <a:buNone/>
              <a:defRPr/>
            </a:pPr>
            <a:endParaRPr lang="en-US" dirty="0" smtClean="0">
              <a:ea typeface="ＭＳ Ｐゴシック" pitchFamily="7" charset="-128"/>
              <a:cs typeface="+mn-cs"/>
            </a:endParaRPr>
          </a:p>
        </p:txBody>
      </p:sp>
      <p:sp>
        <p:nvSpPr>
          <p:cNvPr id="67588" name="Slide Number Placeholder 4"/>
          <p:cNvSpPr>
            <a:spLocks noGrp="1"/>
          </p:cNvSpPr>
          <p:nvPr>
            <p:ph type="sldNum" sz="quarter" idx="5"/>
          </p:nvPr>
        </p:nvSpPr>
        <p:spPr bwMode="auto">
          <a:noFill/>
          <a:ln>
            <a:miter lim="800000"/>
            <a:headEnd/>
            <a:tailEnd/>
          </a:ln>
        </p:spPr>
        <p:txBody>
          <a:bodyPr/>
          <a:lstStyle/>
          <a:p>
            <a:fld id="{5CD3C095-98B2-4442-8FCC-AA8E9397FDD4}" type="slidenum">
              <a:rPr lang="en-US" smtClean="0">
                <a:ea typeface="ＭＳ Ｐゴシック"/>
                <a:cs typeface="ＭＳ Ｐゴシック"/>
              </a:rPr>
              <a:pPr/>
              <a:t>1</a:t>
            </a:fld>
            <a:endParaRPr lang="en-US"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Fraud occurs when someone intentionally falsifies information or deceives Medicare.</a:t>
            </a:r>
          </a:p>
          <a:p>
            <a:pPr marL="0" indent="0">
              <a:buFont typeface="Wingdings" pitchFamily="2" charset="2"/>
              <a:buNone/>
              <a:defRPr/>
            </a:pPr>
            <a:r>
              <a:rPr lang="en-US" dirty="0" smtClean="0">
                <a:ea typeface="ＭＳ Ｐゴシック"/>
              </a:rPr>
              <a:t>Abuse occurs when health care providers or suppliers don</a:t>
            </a:r>
            <a:r>
              <a:rPr lang="ja-JP" altLang="en-US" smtClean="0">
                <a:ea typeface="ＭＳ Ｐゴシック"/>
              </a:rPr>
              <a:t>’</a:t>
            </a:r>
            <a:r>
              <a:rPr lang="en-US" altLang="ja-JP" dirty="0" smtClean="0">
                <a:ea typeface="ＭＳ Ｐゴシック"/>
              </a:rPr>
              <a:t>t follow good medical practices, resulting in unnecessary costs to Medicare, improper payment, or services that aren‘t medically necessary.</a:t>
            </a:r>
          </a:p>
          <a:p>
            <a:pPr marL="116917" indent="-116917">
              <a:buFont typeface="Wingdings" pitchFamily="2" charset="2"/>
              <a:buNone/>
              <a:defRPr/>
            </a:pPr>
            <a:endParaRPr lang="en-US" dirty="0" smtClean="0">
              <a:ea typeface="ＭＳ Ｐゴシック"/>
            </a:endParaRPr>
          </a:p>
          <a:p>
            <a:pPr marL="116917" indent="-116917">
              <a:buFont typeface="Wingdings" pitchFamily="2" charset="2"/>
              <a:buNone/>
              <a:defRPr/>
            </a:pPr>
            <a:endParaRPr lang="en-US" dirty="0" smtClean="0">
              <a:ea typeface="ＭＳ Ｐゴシック"/>
            </a:endParaRPr>
          </a:p>
          <a:p>
            <a:pPr marL="116917" indent="-116917">
              <a:buFont typeface="Wingdings" pitchFamily="2" charset="2"/>
              <a:buNone/>
              <a:defRPr/>
            </a:pPr>
            <a:endParaRPr lang="en-US" dirty="0" smtClean="0">
              <a:ea typeface="ＭＳ Ｐゴシック"/>
            </a:endParaRPr>
          </a:p>
        </p:txBody>
      </p:sp>
      <p:sp>
        <p:nvSpPr>
          <p:cNvPr id="76804" name="Slide Number Placeholder 3"/>
          <p:cNvSpPr>
            <a:spLocks noGrp="1"/>
          </p:cNvSpPr>
          <p:nvPr>
            <p:ph type="sldNum" sz="quarter" idx="5"/>
          </p:nvPr>
        </p:nvSpPr>
        <p:spPr bwMode="auto">
          <a:noFill/>
          <a:ln>
            <a:miter lim="800000"/>
            <a:headEnd/>
            <a:tailEnd/>
          </a:ln>
        </p:spPr>
        <p:txBody>
          <a:bodyPr/>
          <a:lstStyle/>
          <a:p>
            <a:fld id="{36687CD6-27BC-4E89-869F-D77FCC0C61D9}" type="slidenum">
              <a:rPr lang="en-US" smtClean="0">
                <a:ea typeface="ＭＳ Ｐゴシック"/>
                <a:cs typeface="ＭＳ Ｐゴシック"/>
              </a:rPr>
              <a:pPr/>
              <a:t>10</a:t>
            </a:fld>
            <a:endParaRPr lang="en-US"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xfrm>
            <a:off x="715963" y="4564063"/>
            <a:ext cx="5986462" cy="4489450"/>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Most individuals and organizations that work with Medicare and Medicaid are honest. But there are some bad actors. CMS is continually taking the steps necessary to identify and prosecute these bad actors.</a:t>
            </a:r>
          </a:p>
          <a:p>
            <a:pPr>
              <a:buFont typeface="Wingdings" pitchFamily="2" charset="2"/>
              <a:buNone/>
              <a:defRPr/>
            </a:pPr>
            <a:r>
              <a:rPr lang="en-US" dirty="0" smtClean="0">
                <a:ea typeface="ＭＳ Ｐゴシック"/>
              </a:rPr>
              <a:t>Who commits fraud?</a:t>
            </a:r>
          </a:p>
          <a:p>
            <a:pPr lvl="1">
              <a:buFont typeface="Wingdings" pitchFamily="2" charset="2"/>
              <a:buChar char="§"/>
              <a:defRPr/>
            </a:pPr>
            <a:r>
              <a:rPr lang="en-US" dirty="0" smtClean="0">
                <a:ea typeface="ＭＳ Ｐゴシック"/>
              </a:rPr>
              <a:t>Business owners</a:t>
            </a:r>
          </a:p>
          <a:p>
            <a:pPr lvl="1">
              <a:buFont typeface="Wingdings" pitchFamily="2" charset="2"/>
              <a:buChar char="§"/>
              <a:defRPr/>
            </a:pPr>
            <a:r>
              <a:rPr lang="en-US" dirty="0" smtClean="0">
                <a:ea typeface="ＭＳ Ｐゴシック"/>
              </a:rPr>
              <a:t>Health care providers and suppliers</a:t>
            </a:r>
          </a:p>
          <a:p>
            <a:pPr lvl="1">
              <a:buFont typeface="Wingdings" pitchFamily="2" charset="2"/>
              <a:buChar char="§"/>
              <a:defRPr/>
            </a:pPr>
            <a:r>
              <a:rPr lang="en-US" dirty="0" smtClean="0">
                <a:ea typeface="ＭＳ Ｐゴシック"/>
              </a:rPr>
              <a:t>Medicare and Medicaid beneficiaries</a:t>
            </a:r>
          </a:p>
          <a:p>
            <a:pPr>
              <a:buFont typeface="Arial" pitchFamily="34" charset="0"/>
              <a:buNone/>
              <a:defRPr/>
            </a:pPr>
            <a:endParaRPr lang="en-US" dirty="0" smtClean="0">
              <a:ea typeface="ＭＳ Ｐゴシック"/>
            </a:endParaRPr>
          </a:p>
        </p:txBody>
      </p:sp>
      <p:sp>
        <p:nvSpPr>
          <p:cNvPr id="77828" name="Slide Number Placeholder 3"/>
          <p:cNvSpPr>
            <a:spLocks noGrp="1"/>
          </p:cNvSpPr>
          <p:nvPr>
            <p:ph type="sldNum" sz="quarter" idx="5"/>
          </p:nvPr>
        </p:nvSpPr>
        <p:spPr bwMode="auto">
          <a:noFill/>
          <a:ln>
            <a:miter lim="800000"/>
            <a:headEnd/>
            <a:tailEnd/>
          </a:ln>
        </p:spPr>
        <p:txBody>
          <a:bodyPr/>
          <a:lstStyle/>
          <a:p>
            <a:fld id="{FFF3901A-2904-4202-BCE2-D1088A2E7048}" type="slidenum">
              <a:rPr lang="en-US" smtClean="0">
                <a:ea typeface="ＭＳ Ｐゴシック"/>
                <a:cs typeface="ＭＳ Ｐゴシック"/>
              </a:rPr>
              <a:pPr/>
              <a:t>11</a:t>
            </a:fld>
            <a:endParaRPr lang="en-US" smtClean="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06438" y="4405313"/>
            <a:ext cx="5984875" cy="4578350"/>
          </a:xfrm>
        </p:spPr>
        <p:txBody>
          <a:bodyPr>
            <a:noAutofit/>
          </a:bodyPr>
          <a:lstStyle/>
          <a:p>
            <a:pPr>
              <a:buFont typeface="Wingdings" pitchFamily="2" charset="2"/>
              <a:buNone/>
              <a:defRPr/>
            </a:pPr>
            <a:r>
              <a:rPr lang="en-US" dirty="0" smtClean="0">
                <a:ea typeface="+mn-ea"/>
                <a:cs typeface="+mn-cs"/>
              </a:rPr>
              <a:t>Spectrum of Fraud and Abuse</a:t>
            </a:r>
          </a:p>
          <a:p>
            <a:pPr marL="0" indent="0">
              <a:buFont typeface="Wingdings" pitchFamily="2" charset="2"/>
              <a:buNone/>
              <a:defRPr/>
            </a:pPr>
            <a:r>
              <a:rPr lang="en-US" spc="-31" dirty="0" smtClean="0">
                <a:ea typeface="+mn-ea"/>
                <a:cs typeface="+mn-cs"/>
              </a:rPr>
              <a:t>CMS enforcement activities target the causes of improper payments. They are designed to ensure that correct payments are made to legitimate providers and suppliers for appropriate and reasonable services and supplies for eligible beneficiaries.</a:t>
            </a:r>
          </a:p>
          <a:p>
            <a:pPr marL="0" indent="0">
              <a:buFont typeface="Wingdings" pitchFamily="2" charset="2"/>
              <a:buNone/>
              <a:defRPr/>
            </a:pPr>
            <a:r>
              <a:rPr lang="en-US" dirty="0" smtClean="0">
                <a:ea typeface="+mn-ea"/>
                <a:cs typeface="+mn-cs"/>
              </a:rPr>
              <a:t>The CMS spectrum of improper payments runs from error to waste to abuse to fraud.</a:t>
            </a:r>
          </a:p>
          <a:p>
            <a:pPr marL="0" indent="0">
              <a:buFont typeface="Wingdings" pitchFamily="2" charset="2"/>
              <a:buNone/>
              <a:defRPr/>
            </a:pPr>
            <a:r>
              <a:rPr lang="en-US" dirty="0" smtClean="0">
                <a:ea typeface="+mn-ea"/>
                <a:cs typeface="+mn-cs"/>
              </a:rPr>
              <a:t>It is estimated that 3-10% of health care funds are lost due to fraud.</a:t>
            </a:r>
            <a:endParaRPr lang="en-US" dirty="0">
              <a:ea typeface="+mn-ea"/>
              <a:cs typeface="+mn-cs"/>
            </a:endParaRPr>
          </a:p>
        </p:txBody>
      </p:sp>
      <p:sp>
        <p:nvSpPr>
          <p:cNvPr id="78852" name="Slide Number Placeholder 3"/>
          <p:cNvSpPr>
            <a:spLocks noGrp="1"/>
          </p:cNvSpPr>
          <p:nvPr>
            <p:ph type="sldNum" sz="quarter" idx="5"/>
          </p:nvPr>
        </p:nvSpPr>
        <p:spPr bwMode="auto">
          <a:noFill/>
          <a:ln>
            <a:miter lim="800000"/>
            <a:headEnd/>
            <a:tailEnd/>
          </a:ln>
        </p:spPr>
        <p:txBody>
          <a:bodyPr/>
          <a:lstStyle/>
          <a:p>
            <a:fld id="{0E74D861-2A8C-44DB-9ADB-3B6837E8A102}" type="slidenum">
              <a:rPr lang="en-US" smtClean="0">
                <a:ea typeface="ＭＳ Ｐゴシック"/>
                <a:cs typeface="ＭＳ Ｐゴシック"/>
              </a:rPr>
              <a:pPr/>
              <a:t>12</a:t>
            </a:fld>
            <a:endParaRPr lang="en-US" smtClean="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buFont typeface="Wingdings" pitchFamily="2" charset="2"/>
              <a:buNone/>
            </a:pPr>
            <a:r>
              <a:rPr lang="en-US" smtClean="0">
                <a:ea typeface="ＭＳ Ｐゴシック"/>
              </a:rPr>
              <a:t>Examples of possible Medicare fraud are Medicare or Medicaid is billed for services you never received, equipment you never got or was returned, documents that are altered to gain a higher payment, misrepresentation of dates, descriptions of furnished services, or the identity of the beneficiary. It is also considered fraud if someone uses your Medicare/Medicaid card, or if a company uses false information to mislead you into joining a Medicare plan. </a:t>
            </a:r>
          </a:p>
        </p:txBody>
      </p:sp>
      <p:sp>
        <p:nvSpPr>
          <p:cNvPr id="79876" name="Slide Number Placeholder 3"/>
          <p:cNvSpPr>
            <a:spLocks noGrp="1"/>
          </p:cNvSpPr>
          <p:nvPr>
            <p:ph type="sldNum" sz="quarter" idx="5"/>
          </p:nvPr>
        </p:nvSpPr>
        <p:spPr bwMode="auto">
          <a:noFill/>
          <a:ln>
            <a:miter lim="800000"/>
            <a:headEnd/>
            <a:tailEnd/>
          </a:ln>
        </p:spPr>
        <p:txBody>
          <a:bodyPr/>
          <a:lstStyle/>
          <a:p>
            <a:fld id="{81BA770C-BA75-4E32-A8B3-5397EC02B63E}" type="slidenum">
              <a:rPr lang="en-US" smtClean="0">
                <a:ea typeface="ＭＳ Ｐゴシック"/>
                <a:cs typeface="ＭＳ Ｐゴシック"/>
              </a:rPr>
              <a:pPr/>
              <a:t>13</a:t>
            </a:fld>
            <a:endParaRPr lang="en-US" smtClean="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When fraud is detected,</a:t>
            </a:r>
            <a:r>
              <a:rPr lang="en-US" dirty="0" smtClean="0"/>
              <a:t> the appropriate administrative action is imposed.  Administrative actions include automatic denials, payment suspensions, prepayment edits, identification of overpayments, and civil monetary penalties.</a:t>
            </a:r>
          </a:p>
          <a:p>
            <a:pPr marL="0" indent="0">
              <a:buFont typeface="Wingdings" pitchFamily="2" charset="2"/>
              <a:buNone/>
              <a:defRPr/>
            </a:pPr>
            <a:r>
              <a:rPr lang="en-US" dirty="0" smtClean="0"/>
              <a:t>Prepayment edits are coded system logic that either automatically pays all or part of a claim, automatically denies all or part of a claim, or suspends all or part of a claim so that a trained analyst  can review the claim and associated documentation in order to make determinations about coverage and payment.   </a:t>
            </a:r>
          </a:p>
          <a:p>
            <a:pPr marL="0" indent="0">
              <a:buFont typeface="Wingdings" pitchFamily="2" charset="2"/>
              <a:buNone/>
              <a:defRPr/>
            </a:pPr>
            <a:r>
              <a:rPr lang="en-US" dirty="0" smtClean="0">
                <a:ea typeface="ＭＳ Ｐゴシック"/>
              </a:rPr>
              <a:t>Improper payments must be paid back.</a:t>
            </a:r>
          </a:p>
          <a:p>
            <a:pPr marL="0" indent="0">
              <a:buFont typeface="Wingdings" pitchFamily="2" charset="2"/>
              <a:buNone/>
              <a:defRPr/>
            </a:pPr>
            <a:r>
              <a:rPr lang="en-US" dirty="0" smtClean="0">
                <a:ea typeface="ＭＳ Ｐゴシック"/>
              </a:rPr>
              <a:t>Providers/companies are barred from doing business , and they can</a:t>
            </a:r>
            <a:r>
              <a:rPr lang="ja-JP" altLang="en-US" smtClean="0">
                <a:ea typeface="ＭＳ Ｐゴシック"/>
              </a:rPr>
              <a:t>’</a:t>
            </a:r>
            <a:r>
              <a:rPr lang="en-US" altLang="ja-JP" dirty="0" smtClean="0">
                <a:ea typeface="ＭＳ Ｐゴシック"/>
              </a:rPr>
              <a:t>t bill Medicare, Medicaid or CHIP.</a:t>
            </a:r>
          </a:p>
          <a:p>
            <a:pPr marL="0" indent="0">
              <a:buFont typeface="Wingdings" pitchFamily="2" charset="2"/>
              <a:buNone/>
              <a:defRPr/>
            </a:pPr>
            <a:r>
              <a:rPr lang="en-US" dirty="0" smtClean="0">
                <a:ea typeface="ＭＳ Ｐゴシック"/>
              </a:rPr>
              <a:t>Fines are levied.</a:t>
            </a:r>
          </a:p>
          <a:p>
            <a:pPr marL="0" indent="0">
              <a:buFont typeface="Wingdings" pitchFamily="2" charset="2"/>
              <a:buNone/>
              <a:defRPr/>
            </a:pPr>
            <a:r>
              <a:rPr lang="en-US" dirty="0" smtClean="0">
                <a:ea typeface="ＭＳ Ｐゴシック"/>
              </a:rPr>
              <a:t>Law enforcement gets involved, which may lead to arrests and convictions.</a:t>
            </a:r>
          </a:p>
          <a:p>
            <a:pPr>
              <a:defRPr/>
            </a:pPr>
            <a:endParaRPr lang="en-US" dirty="0" smtClean="0">
              <a:ea typeface="ＭＳ Ｐゴシック"/>
            </a:endParaRPr>
          </a:p>
          <a:p>
            <a:pPr>
              <a:defRPr/>
            </a:pPr>
            <a:endParaRPr lang="en-US" dirty="0" smtClean="0">
              <a:ea typeface="ＭＳ Ｐゴシック"/>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D1A29ECF-422F-4259-A8DA-9EEA10E21BDF}" type="slidenum">
              <a:rPr lang="en-US" smtClean="0">
                <a:ea typeface="ＭＳ Ｐゴシック"/>
                <a:cs typeface="ＭＳ Ｐゴシック"/>
              </a:rPr>
              <a:pPr/>
              <a:t>14</a:t>
            </a:fld>
            <a:endParaRPr lang="en-US" smtClean="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xfrm>
            <a:off x="477838" y="4560888"/>
            <a:ext cx="6440487" cy="4568825"/>
          </a:xfrm>
        </p:spPr>
        <p:txBody>
          <a:bodyPr wrap="square" numCol="1" anchor="t" anchorCtr="0" compatLnSpc="1">
            <a:prstTxWarp prst="textNoShape">
              <a:avLst/>
            </a:prstTxWarp>
            <a:normAutofit lnSpcReduction="10000"/>
          </a:bodyPr>
          <a:lstStyle/>
          <a:p>
            <a:pPr marL="0" indent="0">
              <a:buFont typeface="Wingdings" pitchFamily="2" charset="2"/>
              <a:buNone/>
              <a:defRPr/>
            </a:pPr>
            <a:r>
              <a:rPr lang="en-US" dirty="0" smtClean="0">
                <a:ea typeface="ＭＳ Ｐゴシック" pitchFamily="7" charset="-128"/>
                <a:cs typeface="+mn-cs"/>
              </a:rPr>
              <a:t>Patient quality of care concerns are not fraud.  They should be handled by the appropriate Quality Improvement Organization.</a:t>
            </a:r>
          </a:p>
          <a:p>
            <a:pPr marL="0" indent="0">
              <a:buFont typeface="Wingdings" pitchFamily="2" charset="2"/>
              <a:buNone/>
              <a:defRPr/>
            </a:pPr>
            <a:r>
              <a:rPr lang="en-US" dirty="0" smtClean="0">
                <a:ea typeface="ＭＳ Ｐゴシック" pitchFamily="7" charset="-128"/>
                <a:cs typeface="+mn-cs"/>
              </a:rPr>
              <a:t>Examples of quality of care concerns that your QIO can address are</a:t>
            </a:r>
          </a:p>
          <a:p>
            <a:pPr lvl="1">
              <a:buFont typeface="Wingdings" pitchFamily="2" charset="2"/>
              <a:buChar char="§"/>
              <a:defRPr/>
            </a:pPr>
            <a:r>
              <a:rPr lang="en-US" dirty="0" smtClean="0">
                <a:ea typeface="ＭＳ Ｐゴシック" pitchFamily="7" charset="-128"/>
                <a:cs typeface="+mn-cs"/>
              </a:rPr>
              <a:t>Medication errors, like being given the wrong medication, or being given medication at the wrong time, or being given a medication to which you are allergic, or being given medications that interact in a negative way.</a:t>
            </a:r>
          </a:p>
          <a:p>
            <a:pPr lvl="1">
              <a:buFont typeface="Wingdings" pitchFamily="2" charset="2"/>
              <a:buChar char="§"/>
              <a:defRPr/>
            </a:pPr>
            <a:r>
              <a:rPr lang="en-US" dirty="0" smtClean="0">
                <a:ea typeface="ＭＳ Ｐゴシック" pitchFamily="7" charset="-128"/>
                <a:cs typeface="+mn-cs"/>
              </a:rPr>
              <a:t>Unnecessary or inappropriate surgery, like being operated on for a condition that could effectively be treated with medications or physical therapy. </a:t>
            </a:r>
          </a:p>
          <a:p>
            <a:pPr lvl="1">
              <a:buFont typeface="Wingdings" pitchFamily="2" charset="2"/>
              <a:buChar char="§"/>
              <a:defRPr/>
            </a:pPr>
            <a:r>
              <a:rPr lang="en-US" dirty="0" smtClean="0">
                <a:ea typeface="ＭＳ Ｐゴシック" pitchFamily="7" charset="-128"/>
                <a:cs typeface="+mn-cs"/>
              </a:rPr>
              <a:t>Unnecessary or inappropriate treatment, like being given the wrong treatment or treatment that you did not need, or being given treatment that is not recommended for patients with your specific medical condition</a:t>
            </a:r>
          </a:p>
          <a:p>
            <a:pPr lvl="1">
              <a:buFont typeface="Wingdings" pitchFamily="2" charset="2"/>
              <a:buChar char="§"/>
              <a:defRPr/>
            </a:pPr>
            <a:r>
              <a:rPr lang="en-US" dirty="0" smtClean="0">
                <a:ea typeface="ＭＳ Ｐゴシック" pitchFamily="7" charset="-128"/>
                <a:cs typeface="+mn-cs"/>
              </a:rPr>
              <a:t>Change in condition not treated, like not receiving treatment after abnormal test results or when you developed a complication, such as an infection after surgery or a bedsore while in a skilled nursing facility.</a:t>
            </a:r>
          </a:p>
          <a:p>
            <a:pPr lvl="1">
              <a:buFont typeface="Wingdings" pitchFamily="2" charset="2"/>
              <a:buChar char="§"/>
              <a:defRPr/>
            </a:pPr>
            <a:r>
              <a:rPr lang="en-US" dirty="0" smtClean="0">
                <a:ea typeface="ＭＳ Ｐゴシック" pitchFamily="7" charset="-128"/>
                <a:cs typeface="+mn-cs"/>
              </a:rPr>
              <a:t>Discharged from the hospital too soon, like being sent home while still having severe pain.</a:t>
            </a:r>
          </a:p>
          <a:p>
            <a:pPr lvl="1">
              <a:buFont typeface="Wingdings" pitchFamily="2" charset="2"/>
              <a:buChar char="§"/>
              <a:defRPr/>
            </a:pPr>
            <a:r>
              <a:rPr lang="en-US" dirty="0" smtClean="0">
                <a:ea typeface="ＭＳ Ｐゴシック" pitchFamily="7" charset="-128"/>
              </a:rPr>
              <a:t>Incomplete discharge instructions and/or arrangements, like being sent home without instructions for the changes that were made in your daily medications while you were in the hospital, or during an office visit, or you receive inadequate instructions about the follow-up care you need.</a:t>
            </a:r>
          </a:p>
          <a:p>
            <a:pPr marL="0" indent="0">
              <a:buFont typeface="Wingdings" pitchFamily="2" charset="2"/>
              <a:buNone/>
              <a:defRPr/>
            </a:pPr>
            <a:r>
              <a:rPr lang="en-US" dirty="0" smtClean="0">
                <a:ea typeface="ＭＳ Ｐゴシック" pitchFamily="7" charset="-128"/>
                <a:cs typeface="+mn-cs"/>
              </a:rPr>
              <a:t>Medicare Quality Improvement Organizations will help you with these issues.  To get the address and phone number of the QIO for your state or territory, visit www.ahqa.org on the web and click on </a:t>
            </a:r>
            <a:r>
              <a:rPr lang="ja-JP" altLang="en-US" smtClean="0">
                <a:ea typeface="ＭＳ Ｐゴシック" pitchFamily="7" charset="-128"/>
                <a:cs typeface="+mn-cs"/>
              </a:rPr>
              <a:t>“</a:t>
            </a:r>
            <a:r>
              <a:rPr lang="en-US" altLang="ja-JP" dirty="0" smtClean="0">
                <a:ea typeface="ＭＳ Ｐゴシック" pitchFamily="7" charset="-128"/>
                <a:cs typeface="+mn-cs"/>
              </a:rPr>
              <a:t>QIO Locator.</a:t>
            </a:r>
            <a:r>
              <a:rPr lang="ja-JP" altLang="en-US" smtClean="0">
                <a:ea typeface="ＭＳ Ｐゴシック" pitchFamily="7" charset="-128"/>
                <a:cs typeface="+mn-cs"/>
              </a:rPr>
              <a:t>”</a:t>
            </a:r>
            <a:r>
              <a:rPr lang="en-US" altLang="ja-JP" dirty="0" smtClean="0">
                <a:ea typeface="ＭＳ Ｐゴシック" pitchFamily="7" charset="-128"/>
                <a:cs typeface="+mn-cs"/>
              </a:rPr>
              <a:t>  </a:t>
            </a:r>
            <a:r>
              <a:rPr lang="en-US" dirty="0" smtClean="0">
                <a:ea typeface="ＭＳ Ｐゴシック" pitchFamily="7" charset="-128"/>
                <a:cs typeface="+mn-cs"/>
              </a:rPr>
              <a:t>Or, you can call 1-800-MEDICARE (1-800- 633-4227) for help contacting your QIO. TTY users should call  1-877-486-2048. </a:t>
            </a:r>
          </a:p>
          <a:p>
            <a:pPr>
              <a:lnSpc>
                <a:spcPct val="80000"/>
              </a:lnSpc>
              <a:defRPr/>
            </a:pPr>
            <a:endParaRPr lang="en-US" sz="900" dirty="0" smtClean="0">
              <a:ea typeface="ＭＳ Ｐゴシック" pitchFamily="7" charset="-128"/>
              <a:cs typeface="+mn-cs"/>
            </a:endParaRPr>
          </a:p>
        </p:txBody>
      </p:sp>
      <p:sp>
        <p:nvSpPr>
          <p:cNvPr id="81924" name="Slide Number Placeholder 3"/>
          <p:cNvSpPr>
            <a:spLocks noGrp="1"/>
          </p:cNvSpPr>
          <p:nvPr>
            <p:ph type="sldNum" sz="quarter" idx="5"/>
          </p:nvPr>
        </p:nvSpPr>
        <p:spPr bwMode="auto">
          <a:noFill/>
          <a:ln>
            <a:miter lim="800000"/>
            <a:headEnd/>
            <a:tailEnd/>
          </a:ln>
        </p:spPr>
        <p:txBody>
          <a:bodyPr/>
          <a:lstStyle/>
          <a:p>
            <a:fld id="{3C420C44-20D0-4EF0-882D-7C973687DB26}" type="slidenum">
              <a:rPr lang="en-US" smtClean="0">
                <a:ea typeface="ＭＳ Ｐゴシック"/>
                <a:cs typeface="ＭＳ Ｐゴシック"/>
              </a:rPr>
              <a:pPr/>
              <a:t>15</a:t>
            </a:fld>
            <a:endParaRPr lang="en-US" smtClean="0">
              <a:ea typeface="ＭＳ Ｐゴシック"/>
              <a:cs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2624601A-6AC8-494A-8355-99EDD5C97BCC}" type="slidenum">
              <a:rPr lang="en-US" sz="1100" smtClean="0">
                <a:solidFill>
                  <a:srgbClr val="000000"/>
                </a:solidFill>
                <a:ea typeface="ＭＳ Ｐゴシック"/>
                <a:cs typeface="ＭＳ Ｐゴシック"/>
              </a:rPr>
              <a:pPr/>
              <a:t>16</a:t>
            </a:fld>
            <a:endParaRPr lang="en-US" sz="1100" smtClean="0">
              <a:solidFill>
                <a:srgbClr val="000000"/>
              </a:solidFill>
              <a:ea typeface="ＭＳ Ｐゴシック"/>
              <a:cs typeface="ＭＳ Ｐゴシック"/>
            </a:endParaRPr>
          </a:p>
        </p:txBody>
      </p:sp>
      <p:sp>
        <p:nvSpPr>
          <p:cNvPr id="82947"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69635" name="Rectangle 3"/>
          <p:cNvSpPr>
            <a:spLocks noGrp="1" noChangeArrowheads="1"/>
          </p:cNvSpPr>
          <p:nvPr>
            <p:ph type="body" idx="1"/>
          </p:nvPr>
        </p:nvSpPr>
        <p:spPr bwMode="auto">
          <a:xfrm>
            <a:off x="976313" y="4640263"/>
            <a:ext cx="5362575" cy="4321175"/>
          </a:xfrm>
        </p:spPr>
        <p:txBody>
          <a:bodyPr wrap="square" numCol="1" anchor="t" anchorCtr="0" compatLnSpc="1">
            <a:prstTxWarp prst="textNoShape">
              <a:avLst/>
            </a:prstTxWarp>
          </a:bodyPr>
          <a:lstStyle/>
          <a:p>
            <a:pPr marL="946011" indent="-946011" eaLnBrk="1" hangingPunct="1">
              <a:buFont typeface="Wingdings" pitchFamily="2" charset="2"/>
              <a:buNone/>
              <a:defRPr/>
            </a:pPr>
            <a:r>
              <a:rPr lang="en-US" b="1" dirty="0" smtClean="0">
                <a:ea typeface="ＭＳ Ｐゴシック" pitchFamily="7" charset="-128"/>
                <a:cs typeface="+mn-cs"/>
              </a:rPr>
              <a:t>Exercise</a:t>
            </a:r>
          </a:p>
          <a:p>
            <a:pPr marL="463482" indent="-463482" eaLnBrk="1" hangingPunct="1">
              <a:buFont typeface="Wingdings" pitchFamily="2" charset="2"/>
              <a:buNone/>
              <a:defRPr/>
            </a:pPr>
            <a:r>
              <a:rPr lang="en-US" dirty="0" smtClean="0"/>
              <a:t>Fraud is when someone _________ falsifies information or deceives Medicare.</a:t>
            </a:r>
          </a:p>
          <a:p>
            <a:pPr marL="463482" indent="-463482" eaLnBrk="1" hangingPunct="1">
              <a:buFont typeface="Calibri" pitchFamily="34" charset="0"/>
              <a:buAutoNum type="alphaUcPeriod"/>
              <a:defRPr/>
            </a:pPr>
            <a:r>
              <a:rPr lang="en-US" dirty="0" smtClean="0">
                <a:ea typeface="ＭＳ Ｐゴシック" pitchFamily="7" charset="-128"/>
                <a:cs typeface="+mn-cs"/>
              </a:rPr>
              <a:t>Frequently</a:t>
            </a:r>
          </a:p>
          <a:p>
            <a:pPr marL="463482" indent="-463482" eaLnBrk="1" hangingPunct="1">
              <a:buFont typeface="Calibri" pitchFamily="34" charset="0"/>
              <a:buAutoNum type="alphaUcPeriod"/>
              <a:defRPr/>
            </a:pPr>
            <a:r>
              <a:rPr lang="en-US" dirty="0" smtClean="0">
                <a:ea typeface="ＭＳ Ｐゴシック" pitchFamily="7" charset="-128"/>
                <a:cs typeface="+mn-cs"/>
              </a:rPr>
              <a:t>Usually</a:t>
            </a:r>
          </a:p>
          <a:p>
            <a:pPr marL="463482" indent="-463482" eaLnBrk="1" hangingPunct="1">
              <a:buFont typeface="Wingdings" pitchFamily="2" charset="2"/>
              <a:buAutoNum type="alphaUcPeriod"/>
              <a:defRPr/>
            </a:pPr>
            <a:r>
              <a:rPr lang="en-US" dirty="0" smtClean="0">
                <a:ea typeface="ＭＳ Ｐゴシック" pitchFamily="7" charset="-128"/>
                <a:cs typeface="+mn-cs"/>
              </a:rPr>
              <a:t>Intentionally</a:t>
            </a:r>
          </a:p>
          <a:p>
            <a:pPr marL="463482" indent="-463482" eaLnBrk="1" hangingPunct="1">
              <a:buFont typeface="Wingdings" pitchFamily="2" charset="2"/>
              <a:buAutoNum type="alphaUcPeriod"/>
              <a:defRPr/>
            </a:pPr>
            <a:r>
              <a:rPr lang="en-US" dirty="0" smtClean="0">
                <a:ea typeface="ＭＳ Ｐゴシック" pitchFamily="7" charset="-128"/>
                <a:cs typeface="+mn-cs"/>
              </a:rPr>
              <a:t>Always</a:t>
            </a:r>
          </a:p>
          <a:p>
            <a:pPr marL="739666" indent="-739666" eaLnBrk="1" hangingPunct="1">
              <a:buFont typeface="Wingdings" pitchFamily="2" charset="2"/>
              <a:buNone/>
              <a:defRPr/>
            </a:pPr>
            <a:r>
              <a:rPr lang="en-US" b="1" dirty="0" smtClean="0">
                <a:ea typeface="ＭＳ Ｐゴシック" pitchFamily="7" charset="-128"/>
                <a:cs typeface="+mn-cs"/>
              </a:rPr>
              <a:t>Answer:  </a:t>
            </a:r>
            <a:r>
              <a:rPr lang="en-US" dirty="0" smtClean="0">
                <a:ea typeface="ＭＳ Ｐゴシック" pitchFamily="7" charset="-128"/>
                <a:cs typeface="+mn-cs"/>
              </a:rPr>
              <a:t>C.  Intentionally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buFont typeface="Wingdings" pitchFamily="2" charset="2"/>
              <a:buNone/>
              <a:defRPr/>
            </a:pPr>
            <a:r>
              <a:rPr lang="en-US" dirty="0" smtClean="0">
                <a:ea typeface="+mn-ea"/>
                <a:cs typeface="+mn-cs"/>
              </a:rPr>
              <a:t>CMS uses four strategies to fight program fraud and abuse:</a:t>
            </a:r>
          </a:p>
          <a:p>
            <a:pPr marL="0" indent="0" eaLnBrk="1" fontAlgn="auto" hangingPunct="1">
              <a:spcBef>
                <a:spcPts val="207"/>
              </a:spcBef>
              <a:spcAft>
                <a:spcPts val="0"/>
              </a:spcAft>
              <a:buFont typeface="Wingdings" pitchFamily="2" charset="2"/>
              <a:buNone/>
              <a:defRPr/>
            </a:pPr>
            <a:r>
              <a:rPr lang="en-US" b="1" dirty="0" smtClean="0"/>
              <a:t>Prevention - </a:t>
            </a:r>
            <a:r>
              <a:rPr lang="en-US" dirty="0" smtClean="0"/>
              <a:t>Screen providers and suppliers effectively and spot fraudulent practices before claims are paid</a:t>
            </a:r>
          </a:p>
          <a:p>
            <a:pPr marL="0" indent="0" eaLnBrk="1" fontAlgn="auto" hangingPunct="1">
              <a:spcBef>
                <a:spcPts val="207"/>
              </a:spcBef>
              <a:spcAft>
                <a:spcPts val="0"/>
              </a:spcAft>
              <a:buFont typeface="Wingdings" pitchFamily="2" charset="2"/>
              <a:buNone/>
              <a:defRPr/>
            </a:pPr>
            <a:r>
              <a:rPr lang="en-US" b="1" dirty="0" smtClean="0"/>
              <a:t>Detection - </a:t>
            </a:r>
            <a:r>
              <a:rPr lang="en-US" dirty="0" smtClean="0"/>
              <a:t>Strategic use of tools and techniques to detect fraud, waste and abuse</a:t>
            </a:r>
          </a:p>
          <a:p>
            <a:pPr marL="0" indent="0" eaLnBrk="1" fontAlgn="auto" hangingPunct="1">
              <a:spcBef>
                <a:spcPts val="207"/>
              </a:spcBef>
              <a:spcAft>
                <a:spcPts val="0"/>
              </a:spcAft>
              <a:buFont typeface="Wingdings" pitchFamily="2" charset="2"/>
              <a:buNone/>
              <a:defRPr/>
            </a:pPr>
            <a:r>
              <a:rPr lang="en-US" b="1" dirty="0" smtClean="0"/>
              <a:t>Recovery - </a:t>
            </a:r>
            <a:r>
              <a:rPr lang="en-US" dirty="0" smtClean="0"/>
              <a:t>Identify and recover overpayments </a:t>
            </a:r>
          </a:p>
          <a:p>
            <a:pPr marL="0" indent="0" eaLnBrk="1" fontAlgn="auto" hangingPunct="1">
              <a:spcBef>
                <a:spcPts val="207"/>
              </a:spcBef>
              <a:spcAft>
                <a:spcPts val="0"/>
              </a:spcAft>
              <a:buFont typeface="Wingdings" pitchFamily="2" charset="2"/>
              <a:buNone/>
              <a:defRPr/>
            </a:pPr>
            <a:r>
              <a:rPr lang="en-US" b="1" dirty="0" smtClean="0"/>
              <a:t>Reporting - </a:t>
            </a:r>
            <a:r>
              <a:rPr lang="en-US" dirty="0" smtClean="0"/>
              <a:t>Share key information with internal and external stakeholders </a:t>
            </a:r>
          </a:p>
        </p:txBody>
      </p:sp>
      <p:sp>
        <p:nvSpPr>
          <p:cNvPr id="4" name="Slide Number Placeholder 3"/>
          <p:cNvSpPr>
            <a:spLocks noGrp="1"/>
          </p:cNvSpPr>
          <p:nvPr>
            <p:ph type="sldNum" sz="quarter" idx="5"/>
          </p:nvPr>
        </p:nvSpPr>
        <p:spPr/>
        <p:txBody>
          <a:bodyPr/>
          <a:lstStyle/>
          <a:p>
            <a:pPr>
              <a:defRPr/>
            </a:pPr>
            <a:fld id="{2D09561D-CA47-48A9-A496-3ECF010397F8}"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36588" y="4560888"/>
            <a:ext cx="6042025" cy="4319587"/>
          </a:xfrm>
        </p:spPr>
        <p:txBody>
          <a:bodyPr/>
          <a:lstStyle/>
          <a:p>
            <a:pPr marL="0" indent="0">
              <a:buFont typeface="Wingdings" pitchFamily="2" charset="2"/>
              <a:buNone/>
              <a:defRPr/>
            </a:pPr>
            <a:r>
              <a:rPr lang="en-US" dirty="0" smtClean="0">
                <a:ea typeface="+mn-ea"/>
                <a:cs typeface="+mn-cs"/>
              </a:rPr>
              <a:t>CMS is working to shift the focus to the prevention of improper payments and fraud while continuing to be vigilant in detecting and pursuing problems when the occur by</a:t>
            </a:r>
          </a:p>
          <a:p>
            <a:pPr lvl="1">
              <a:buFont typeface="Wingdings" pitchFamily="2" charset="2"/>
              <a:buChar char="§"/>
              <a:tabLst>
                <a:tab pos="285750" algn="l"/>
              </a:tabLst>
              <a:defRPr/>
            </a:pPr>
            <a:r>
              <a:rPr lang="en-US" dirty="0" smtClean="0">
                <a:ea typeface="+mn-ea"/>
                <a:cs typeface="+mn-cs"/>
              </a:rPr>
              <a:t>Educating providers on common billing mistakes.</a:t>
            </a:r>
          </a:p>
          <a:p>
            <a:pPr lvl="1">
              <a:buFont typeface="Wingdings" pitchFamily="2" charset="2"/>
              <a:buChar char="§"/>
              <a:tabLst>
                <a:tab pos="285750" algn="l"/>
              </a:tabLst>
              <a:defRPr/>
            </a:pPr>
            <a:r>
              <a:rPr lang="en-US" dirty="0" smtClean="0">
                <a:ea typeface="+mn-ea"/>
                <a:cs typeface="+mn-cs"/>
              </a:rPr>
              <a:t>Engaging beneficiaries and health care providers to join in the fight against fraud.</a:t>
            </a:r>
          </a:p>
          <a:p>
            <a:pPr lvl="1">
              <a:buFont typeface="Wingdings" pitchFamily="2" charset="2"/>
              <a:buChar char="§"/>
              <a:tabLst>
                <a:tab pos="285750" algn="l"/>
              </a:tabLst>
              <a:defRPr/>
            </a:pPr>
            <a:r>
              <a:rPr lang="en-US" dirty="0" smtClean="0">
                <a:ea typeface="+mn-ea"/>
                <a:cs typeface="+mn-cs"/>
              </a:rPr>
              <a:t>Enhancing partnerships with the private sector.</a:t>
            </a:r>
          </a:p>
        </p:txBody>
      </p:sp>
      <p:sp>
        <p:nvSpPr>
          <p:cNvPr id="84996" name="Slide Number Placeholder 3"/>
          <p:cNvSpPr>
            <a:spLocks noGrp="1"/>
          </p:cNvSpPr>
          <p:nvPr>
            <p:ph type="sldNum" sz="quarter" idx="5"/>
          </p:nvPr>
        </p:nvSpPr>
        <p:spPr bwMode="auto">
          <a:noFill/>
          <a:ln>
            <a:miter lim="800000"/>
            <a:headEnd/>
            <a:tailEnd/>
          </a:ln>
        </p:spPr>
        <p:txBody>
          <a:bodyPr/>
          <a:lstStyle/>
          <a:p>
            <a:fld id="{90F2D13A-D4A7-439C-A7C7-46BBA6186E0D}" type="slidenum">
              <a:rPr lang="en-US" smtClean="0">
                <a:ea typeface="ＭＳ Ｐゴシック"/>
                <a:cs typeface="ＭＳ Ｐゴシック"/>
              </a:rPr>
              <a:pPr/>
              <a:t>18</a:t>
            </a:fld>
            <a:endParaRPr lang="en-US" smtClean="0">
              <a:ea typeface="ＭＳ Ｐゴシック"/>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xfrm>
            <a:off x="731838" y="4560888"/>
            <a:ext cx="6026150" cy="4319587"/>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cs typeface="+mn-cs"/>
              </a:rPr>
              <a:t>CMS formed the Center for Program Integrity, pulling together existing CMS anti-fraud components and forming new ones.  This centralized approach has enabled CMS to pursue a more strategic and coordinated set of policies, as well as enhanced collaboration on anti-fraud initiatives with law enforcement partners.</a:t>
            </a:r>
          </a:p>
          <a:p>
            <a:pPr marL="0" indent="0">
              <a:buFont typeface="Wingdings" pitchFamily="2" charset="2"/>
              <a:buNone/>
              <a:defRPr/>
            </a:pPr>
            <a:r>
              <a:rPr lang="en-US" dirty="0" smtClean="0">
                <a:ea typeface="ＭＳ Ｐゴシック" pitchFamily="7" charset="-128"/>
                <a:cs typeface="+mn-cs"/>
              </a:rPr>
              <a:t>New rules will help the Medicare, Medicaid and Children’s Health Insurance (CHIP) programs do less “paying and chasing” of fraudulent health care claims and perform more proactive and transparent fraud protection, including</a:t>
            </a:r>
          </a:p>
          <a:p>
            <a:pPr lvl="1">
              <a:buFont typeface="Wingdings" pitchFamily="2" charset="2"/>
              <a:buChar char="§"/>
              <a:defRPr/>
            </a:pPr>
            <a:r>
              <a:rPr lang="en-US" dirty="0" smtClean="0">
                <a:ea typeface="ＭＳ Ｐゴシック" pitchFamily="7" charset="-128"/>
                <a:cs typeface="+mn-cs"/>
              </a:rPr>
              <a:t>Creating a rigorous screening process for providers and suppliers enrolling in Medicare, Medicaid and CHIP.</a:t>
            </a:r>
          </a:p>
          <a:p>
            <a:pPr lvl="1">
              <a:buFont typeface="Wingdings" pitchFamily="2" charset="2"/>
              <a:buChar char="§"/>
              <a:defRPr/>
            </a:pPr>
            <a:r>
              <a:rPr lang="en-US" dirty="0" smtClean="0">
                <a:ea typeface="ＭＳ Ｐゴシック" pitchFamily="7" charset="-128"/>
                <a:cs typeface="+mn-cs"/>
              </a:rPr>
              <a:t>Require a cross-termination among Federal and state health programs, so providers and suppliers that have had their Medicare billing privileges revoked or whose participation has been terminated by a state Medicaid or CHIP program will be barred or terminated from all other Medicaid and CHIP programs.</a:t>
            </a:r>
          </a:p>
          <a:p>
            <a:pPr lvl="1">
              <a:buFont typeface="Wingdings" pitchFamily="2" charset="2"/>
              <a:buChar char="§"/>
              <a:defRPr/>
            </a:pPr>
            <a:r>
              <a:rPr lang="en-US" dirty="0" smtClean="0">
                <a:ea typeface="ＭＳ Ｐゴシック" pitchFamily="7" charset="-128"/>
                <a:cs typeface="+mn-cs"/>
              </a:rPr>
              <a:t>Temporarily stop enrollment of new providers and suppliers. Medicare and state agencies will be watching for trends that may indicate a significant potential for health care fraud, and can temporarily stop enrollment of a category of providers or suppliers, or enrollment of new providers or suppliers in a geographic area that has been identified as high risk.</a:t>
            </a:r>
          </a:p>
          <a:p>
            <a:pPr lvl="1">
              <a:buFont typeface="Wingdings" pitchFamily="2" charset="2"/>
              <a:buChar char="§"/>
              <a:defRPr/>
            </a:pPr>
            <a:r>
              <a:rPr lang="en-US" dirty="0" smtClean="0">
                <a:ea typeface="ＭＳ Ｐゴシック" pitchFamily="7" charset="-128"/>
                <a:cs typeface="+mn-cs"/>
              </a:rPr>
              <a:t>CMS can temporarily stop payments to providers and suppliers in cases of suspected fraud if there has been credible fraud allegation.  Payments can be suspended while an action or investigation is underway.</a:t>
            </a:r>
          </a:p>
        </p:txBody>
      </p:sp>
      <p:sp>
        <p:nvSpPr>
          <p:cNvPr id="86020" name="Slide Number Placeholder 5"/>
          <p:cNvSpPr>
            <a:spLocks noGrp="1"/>
          </p:cNvSpPr>
          <p:nvPr>
            <p:ph type="sldNum" sz="quarter" idx="5"/>
          </p:nvPr>
        </p:nvSpPr>
        <p:spPr bwMode="auto">
          <a:noFill/>
          <a:ln>
            <a:miter lim="800000"/>
            <a:headEnd/>
            <a:tailEnd/>
          </a:ln>
        </p:spPr>
        <p:txBody>
          <a:bodyPr/>
          <a:lstStyle/>
          <a:p>
            <a:fld id="{E443C4B5-2BC3-4197-BB96-8B100BCAC3AA}" type="slidenum">
              <a:rPr lang="en-US" smtClean="0">
                <a:ea typeface="ＭＳ Ｐゴシック"/>
                <a:cs typeface="ＭＳ Ｐゴシック"/>
              </a:rPr>
              <a:pPr/>
              <a:t>19</a:t>
            </a:fld>
            <a:endParaRPr lang="en-US"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xfrm>
            <a:off x="1192213" y="4560888"/>
            <a:ext cx="5391150" cy="4319587"/>
          </a:xfrm>
        </p:spPr>
        <p:txBody>
          <a:bodyPr wrap="square" numCol="1" anchor="t" anchorCtr="0" compatLnSpc="1">
            <a:prstTxWarp prst="textNoShape">
              <a:avLst/>
            </a:prstTxWarp>
          </a:bodyPr>
          <a:lstStyle/>
          <a:p>
            <a:pPr marL="293073" lvl="1" indent="-293073">
              <a:spcBef>
                <a:spcPts val="622"/>
              </a:spcBef>
              <a:spcAft>
                <a:spcPts val="0"/>
              </a:spcAft>
              <a:buFont typeface="Calibri" pitchFamily="34" charset="0"/>
              <a:buNone/>
              <a:defRPr/>
            </a:pPr>
            <a:r>
              <a:rPr lang="en-US" dirty="0" smtClean="0">
                <a:ea typeface="ＭＳ Ｐゴシック" pitchFamily="7" charset="-128"/>
                <a:cs typeface="+mn-cs"/>
              </a:rPr>
              <a:t>This session will help you to</a:t>
            </a:r>
          </a:p>
          <a:p>
            <a:pPr marL="225425" lvl="1" indent="-166688">
              <a:spcBef>
                <a:spcPts val="622"/>
              </a:spcBef>
              <a:spcAft>
                <a:spcPts val="0"/>
              </a:spcAft>
              <a:buFont typeface="Wingdings" pitchFamily="2" charset="2"/>
              <a:buChar char="§"/>
              <a:defRPr/>
            </a:pPr>
            <a:r>
              <a:rPr lang="en-US" dirty="0" smtClean="0">
                <a:ea typeface="ＭＳ Ｐゴシック" pitchFamily="7" charset="-128"/>
                <a:cs typeface="+mn-cs"/>
              </a:rPr>
              <a:t>Recognize the scope of fraud and abuse </a:t>
            </a:r>
          </a:p>
          <a:p>
            <a:pPr marL="225425" lvl="1" indent="-166688">
              <a:spcBef>
                <a:spcPts val="622"/>
              </a:spcBef>
              <a:spcAft>
                <a:spcPts val="0"/>
              </a:spcAft>
              <a:buFont typeface="Wingdings" pitchFamily="2" charset="2"/>
              <a:buChar char="§"/>
              <a:defRPr/>
            </a:pPr>
            <a:r>
              <a:rPr lang="en-US" dirty="0" smtClean="0">
                <a:ea typeface="ＭＳ Ｐゴシック" pitchFamily="7" charset="-128"/>
                <a:cs typeface="+mn-cs"/>
              </a:rPr>
              <a:t>Understand CMS </a:t>
            </a:r>
            <a:r>
              <a:rPr lang="en-US" altLang="ja-JP" dirty="0" smtClean="0">
                <a:ea typeface="ＭＳ Ｐゴシック" pitchFamily="7" charset="-128"/>
                <a:cs typeface="+mn-cs"/>
              </a:rPr>
              <a:t>fights fraud and abuse</a:t>
            </a:r>
          </a:p>
          <a:p>
            <a:pPr marL="225425" lvl="1" indent="-166688">
              <a:spcBef>
                <a:spcPts val="622"/>
              </a:spcBef>
              <a:spcAft>
                <a:spcPts val="0"/>
              </a:spcAft>
              <a:buFont typeface="Wingdings" pitchFamily="2" charset="2"/>
              <a:buChar char="§"/>
              <a:defRPr/>
            </a:pPr>
            <a:r>
              <a:rPr lang="en-US" dirty="0" smtClean="0">
                <a:ea typeface="ＭＳ Ｐゴシック" pitchFamily="7" charset="-128"/>
                <a:cs typeface="+mn-cs"/>
              </a:rPr>
              <a:t>Explain how you can fight fraud</a:t>
            </a:r>
          </a:p>
          <a:p>
            <a:pPr marL="225425" lvl="1" indent="-166688">
              <a:spcBef>
                <a:spcPts val="622"/>
              </a:spcBef>
              <a:spcAft>
                <a:spcPts val="0"/>
              </a:spcAft>
              <a:buFont typeface="Wingdings" pitchFamily="2" charset="2"/>
              <a:buChar char="§"/>
              <a:defRPr/>
            </a:pPr>
            <a:r>
              <a:rPr lang="en-US" dirty="0" smtClean="0">
                <a:ea typeface="ＭＳ Ｐゴシック" pitchFamily="7" charset="-128"/>
                <a:cs typeface="+mn-cs"/>
              </a:rPr>
              <a:t>Identify sources of additional information</a:t>
            </a:r>
            <a:endParaRPr lang="en-US" dirty="0" smtClean="0">
              <a:ea typeface="ＭＳ Ｐゴシック" pitchFamily="7" charset="-128"/>
              <a:cs typeface="Arial" pitchFamily="34" charset="0"/>
            </a:endParaRPr>
          </a:p>
          <a:p>
            <a:pPr marL="293073" lvl="1" indent="-293073">
              <a:buFont typeface="Wingdings" pitchFamily="2" charset="2"/>
              <a:buChar char="§"/>
              <a:defRPr/>
            </a:pPr>
            <a:endParaRPr lang="en-US" dirty="0" smtClean="0">
              <a:ea typeface="ＭＳ Ｐゴシック" pitchFamily="7" charset="-128"/>
              <a:cs typeface="+mn-cs"/>
            </a:endParaRPr>
          </a:p>
        </p:txBody>
      </p:sp>
      <p:sp>
        <p:nvSpPr>
          <p:cNvPr id="68612" name="Slide Number Placeholder 3"/>
          <p:cNvSpPr>
            <a:spLocks noGrp="1"/>
          </p:cNvSpPr>
          <p:nvPr>
            <p:ph type="sldNum" sz="quarter" idx="5"/>
          </p:nvPr>
        </p:nvSpPr>
        <p:spPr bwMode="auto">
          <a:xfrm>
            <a:off x="4143375" y="9118600"/>
            <a:ext cx="3170238" cy="481013"/>
          </a:xfrm>
          <a:noFill/>
          <a:ln>
            <a:miter lim="800000"/>
            <a:headEnd/>
            <a:tailEnd/>
          </a:ln>
        </p:spPr>
        <p:txBody>
          <a:bodyPr lIns="96590" tIns="48296" rIns="96590" bIns="48296"/>
          <a:lstStyle/>
          <a:p>
            <a:fld id="{E28AF493-7D49-4B22-A0BC-FCED66EEE17E}" type="slidenum">
              <a:rPr lang="en-US" smtClean="0">
                <a:ea typeface="ＭＳ Ｐゴシック"/>
                <a:cs typeface="ＭＳ Ｐゴシック"/>
              </a:rPr>
              <a:pPr/>
              <a:t>2</a:t>
            </a:fld>
            <a:endParaRPr lang="en-US" smtClean="0">
              <a:ea typeface="ＭＳ Ｐゴシック"/>
              <a:cs typeface="ＭＳ Ｐゴシック"/>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p:txBody>
          <a:bodyPr wrap="square" numCol="1" anchor="t" anchorCtr="0" compatLnSpc="1">
            <a:prstTxWarp prst="textNoShape">
              <a:avLst/>
            </a:prstTxWarp>
          </a:bodyPr>
          <a:lstStyle/>
          <a:p>
            <a:pPr marL="0" indent="0" defTabSz="948507">
              <a:spcAft>
                <a:spcPts val="622"/>
              </a:spcAft>
              <a:buFont typeface="Wingdings" pitchFamily="2" charset="2"/>
              <a:buNone/>
              <a:defRPr/>
            </a:pPr>
            <a:r>
              <a:rPr lang="en-US" dirty="0" smtClean="0">
                <a:ea typeface="ＭＳ Ｐゴシック"/>
              </a:rPr>
              <a:t>The National Fraud Prevention Program streamlines the Agency’s strategic projects into one coordinated program that is stronger and more efficient than any stand-alone effort.</a:t>
            </a:r>
          </a:p>
          <a:p>
            <a:pPr marL="0" lvl="1" indent="0">
              <a:buFont typeface="Calibri" pitchFamily="34" charset="0"/>
              <a:buNone/>
              <a:defRPr/>
            </a:pPr>
            <a:r>
              <a:rPr lang="en-US" dirty="0" smtClean="0">
                <a:ea typeface="ＭＳ Ｐゴシック"/>
              </a:rPr>
              <a:t>By integrating these predictive analytics in processing claims, and provider screening during enrollment, CMS can better ensure that it enrolls only qualified providers and pays only valid claims. </a:t>
            </a:r>
          </a:p>
          <a:p>
            <a:pPr marL="0" indent="0" eaLnBrk="1" hangingPunct="1">
              <a:spcAft>
                <a:spcPct val="0"/>
              </a:spcAft>
              <a:buFont typeface="Wingdings" pitchFamily="2" charset="2"/>
              <a:buNone/>
              <a:defRPr/>
            </a:pPr>
            <a:r>
              <a:rPr lang="en-US" dirty="0" smtClean="0">
                <a:ea typeface="ＭＳ Ｐゴシック"/>
              </a:rPr>
              <a:t>CMS anticipates that its continued use of sophisticated analytical technologies will enable it to better combat fraud, waste, and abuse.  </a:t>
            </a:r>
          </a:p>
          <a:p>
            <a:pPr marL="54342" indent="-54342">
              <a:defRPr/>
            </a:pPr>
            <a:endParaRPr lang="en-US" dirty="0" smtClean="0">
              <a:ea typeface="ＭＳ Ｐゴシック"/>
            </a:endParaRPr>
          </a:p>
        </p:txBody>
      </p:sp>
      <p:sp>
        <p:nvSpPr>
          <p:cNvPr id="4" name="Slide Number Placeholder 3"/>
          <p:cNvSpPr>
            <a:spLocks noGrp="1"/>
          </p:cNvSpPr>
          <p:nvPr>
            <p:ph type="sldNum" sz="quarter" idx="5"/>
          </p:nvPr>
        </p:nvSpPr>
        <p:spPr/>
        <p:txBody>
          <a:bodyPr/>
          <a:lstStyle/>
          <a:p>
            <a:pPr>
              <a:defRPr/>
            </a:pPr>
            <a:fld id="{23BD999E-857E-421B-8857-3011B40B9999}"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buFont typeface="Wingdings" pitchFamily="2" charset="2"/>
              <a:buNone/>
            </a:pPr>
            <a:r>
              <a:rPr lang="en-US" smtClean="0">
                <a:ea typeface="ＭＳ Ｐゴシック"/>
              </a:rPr>
              <a:t>One of the two key program integrity gateways is the process through which providers enroll to the Medicare and Medicaid programs.  </a:t>
            </a:r>
          </a:p>
        </p:txBody>
      </p:sp>
      <p:sp>
        <p:nvSpPr>
          <p:cNvPr id="4" name="Slide Number Placeholder 3"/>
          <p:cNvSpPr>
            <a:spLocks noGrp="1"/>
          </p:cNvSpPr>
          <p:nvPr>
            <p:ph type="sldNum" sz="quarter" idx="5"/>
          </p:nvPr>
        </p:nvSpPr>
        <p:spPr/>
        <p:txBody>
          <a:bodyPr/>
          <a:lstStyle/>
          <a:p>
            <a:pPr>
              <a:defRPr/>
            </a:pPr>
            <a:fld id="{39BCBFAB-1987-4A00-ACC1-699BABA16022}"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p:txBody>
          <a:bodyPr wrap="square" numCol="1" anchor="t" anchorCtr="0" compatLnSpc="1">
            <a:prstTxWarp prst="textNoShape">
              <a:avLst/>
            </a:prstTxWarp>
          </a:bodyPr>
          <a:lstStyle/>
          <a:p>
            <a:pPr marL="0" indent="0">
              <a:spcBef>
                <a:spcPts val="600"/>
              </a:spcBef>
              <a:buFont typeface="Wingdings" pitchFamily="2" charset="2"/>
              <a:buNone/>
              <a:defRPr/>
            </a:pPr>
            <a:r>
              <a:rPr lang="en-US" dirty="0" smtClean="0">
                <a:ea typeface="ＭＳ Ｐゴシック"/>
              </a:rPr>
              <a:t>CMS’ automated provider screening technology, to be fully implemented in early 2012, will</a:t>
            </a:r>
          </a:p>
          <a:p>
            <a:pPr lvl="1" indent="-119063">
              <a:spcBef>
                <a:spcPts val="600"/>
              </a:spcBef>
              <a:buFont typeface="Wingdings" pitchFamily="2" charset="2"/>
              <a:buChar char="§"/>
              <a:defRPr/>
            </a:pPr>
            <a:r>
              <a:rPr lang="en-US" dirty="0" smtClean="0">
                <a:ea typeface="ＭＳ Ｐゴシック"/>
              </a:rPr>
              <a:t>Reduce provider and supplier enrollment application processing time,</a:t>
            </a:r>
          </a:p>
          <a:p>
            <a:pPr lvl="1" indent="-119063" eaLnBrk="1" hangingPunct="1">
              <a:spcBef>
                <a:spcPts val="600"/>
              </a:spcBef>
              <a:spcAft>
                <a:spcPct val="0"/>
              </a:spcAft>
              <a:buFont typeface="Wingdings" pitchFamily="2" charset="2"/>
              <a:buChar char="§"/>
              <a:defRPr/>
            </a:pPr>
            <a:r>
              <a:rPr lang="en-US" dirty="0" smtClean="0">
                <a:ea typeface="ＭＳ Ｐゴシック"/>
              </a:rPr>
              <a:t> Assess individual risk of provider pre-enrollment before giving billing privileges,</a:t>
            </a:r>
          </a:p>
          <a:p>
            <a:pPr lvl="1" indent="-119063">
              <a:spcBef>
                <a:spcPts val="600"/>
              </a:spcBef>
              <a:buFont typeface="Wingdings" pitchFamily="2" charset="2"/>
              <a:buChar char="§"/>
              <a:defRPr/>
            </a:pPr>
            <a:r>
              <a:rPr lang="en-US" dirty="0" smtClean="0">
                <a:ea typeface="ＭＳ Ｐゴシック"/>
              </a:rPr>
              <a:t>Monitor the accuracy of all provider and supplier enrollment data, and</a:t>
            </a:r>
          </a:p>
          <a:p>
            <a:pPr lvl="1" indent="-119063">
              <a:spcBef>
                <a:spcPts val="600"/>
              </a:spcBef>
              <a:buFont typeface="Wingdings" pitchFamily="2" charset="2"/>
              <a:buChar char="§"/>
              <a:defRPr/>
            </a:pPr>
            <a:r>
              <a:rPr lang="en-US" dirty="0" smtClean="0">
                <a:ea typeface="ＭＳ Ｐゴシック"/>
              </a:rPr>
              <a:t>Provide a shared view of screening results where CMS and Medicare contractors can verify, update, and act on relevant information found during the enrollment process.</a:t>
            </a:r>
          </a:p>
          <a:p>
            <a:pPr>
              <a:spcBef>
                <a:spcPts val="600"/>
              </a:spcBef>
              <a:buFont typeface="Arial" pitchFamily="34" charset="0"/>
              <a:buNone/>
              <a:defRPr/>
            </a:pPr>
            <a:endParaRPr lang="en-US" dirty="0" smtClean="0">
              <a:ea typeface="ＭＳ Ｐゴシック"/>
            </a:endParaRPr>
          </a:p>
        </p:txBody>
      </p:sp>
      <p:sp>
        <p:nvSpPr>
          <p:cNvPr id="4" name="Slide Number Placeholder 3"/>
          <p:cNvSpPr>
            <a:spLocks noGrp="1"/>
          </p:cNvSpPr>
          <p:nvPr>
            <p:ph type="sldNum" sz="quarter" idx="5"/>
          </p:nvPr>
        </p:nvSpPr>
        <p:spPr/>
        <p:txBody>
          <a:bodyPr/>
          <a:lstStyle/>
          <a:p>
            <a:pPr>
              <a:defRPr/>
            </a:pPr>
            <a:fld id="{8CFE9D97-093F-4B73-8465-11349147E4D0}"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buFont typeface="Wingdings" pitchFamily="2" charset="2"/>
              <a:buNone/>
              <a:defRPr/>
            </a:pPr>
            <a:r>
              <a:rPr lang="en-US" dirty="0" smtClean="0">
                <a:ea typeface="+mn-ea"/>
                <a:cs typeface="+mn-cs"/>
              </a:rPr>
              <a:t>CMS is now streaming every Medicare fee-for-service claim in real-time through its predictive modeling technology, known as the Fraud Prevention System (FPS). </a:t>
            </a:r>
          </a:p>
          <a:p>
            <a:pPr marL="0" indent="0">
              <a:buFont typeface="Wingdings" pitchFamily="2" charset="2"/>
              <a:buNone/>
              <a:defRPr/>
            </a:pPr>
            <a:r>
              <a:rPr lang="en-US" dirty="0" smtClean="0">
                <a:ea typeface="+mn-ea"/>
                <a:cs typeface="+mn-cs"/>
              </a:rPr>
              <a:t>Much like the predictive modeling systems used in the financial industry, the FPS uses a series of algorithms to identify potentially fraudulent claims and prioritize the most egregious situations.</a:t>
            </a:r>
            <a:endParaRPr lang="en-US" dirty="0"/>
          </a:p>
        </p:txBody>
      </p:sp>
      <p:sp>
        <p:nvSpPr>
          <p:cNvPr id="4" name="Slide Number Placeholder 3"/>
          <p:cNvSpPr>
            <a:spLocks noGrp="1"/>
          </p:cNvSpPr>
          <p:nvPr>
            <p:ph type="sldNum" sz="quarter" idx="5"/>
          </p:nvPr>
        </p:nvSpPr>
        <p:spPr/>
        <p:txBody>
          <a:bodyPr/>
          <a:lstStyle/>
          <a:p>
            <a:pPr>
              <a:defRPr/>
            </a:pPr>
            <a:fld id="{C89B7DF8-B297-4CAC-83D1-B29A775170C2}"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31838" y="4560888"/>
            <a:ext cx="5946775" cy="4319587"/>
          </a:xfrm>
        </p:spPr>
        <p:txBody>
          <a:bodyPr/>
          <a:lstStyle/>
          <a:p>
            <a:pPr marL="0" indent="0">
              <a:spcBef>
                <a:spcPts val="600"/>
              </a:spcBef>
              <a:buFont typeface="Wingdings" pitchFamily="2" charset="2"/>
              <a:buNone/>
              <a:defRPr/>
            </a:pPr>
            <a:r>
              <a:rPr lang="en-US" dirty="0" smtClean="0">
                <a:ea typeface="+mn-ea"/>
                <a:cs typeface="+mn-cs"/>
              </a:rPr>
              <a:t>As each claim streams through the predictive modeling system, the system builds profiles of providers, networks, and billing patterns. Using these profiles, CMS estimates a claim’s likelihood of fraud and prioritizes providers with billing behavior that seem to pose an elevated risk to Medicare for a closer review.  Some key facts</a:t>
            </a:r>
          </a:p>
          <a:p>
            <a:pPr marL="171450" lvl="3" indent="-112713">
              <a:spcBef>
                <a:spcPts val="600"/>
              </a:spcBef>
              <a:buFont typeface="Wingdings" pitchFamily="2" charset="2"/>
              <a:buChar char="§"/>
              <a:defRPr/>
            </a:pPr>
            <a:r>
              <a:rPr lang="en-US" dirty="0" smtClean="0"/>
              <a:t>The FPS streams 4.5 million claims (all Part A, B, DME) each day, before payment is made.</a:t>
            </a:r>
          </a:p>
          <a:p>
            <a:pPr marL="171450" lvl="3" indent="-112713">
              <a:spcBef>
                <a:spcPts val="600"/>
              </a:spcBef>
              <a:buFont typeface="Wingdings" pitchFamily="2" charset="2"/>
              <a:buChar char="§"/>
              <a:defRPr/>
            </a:pPr>
            <a:r>
              <a:rPr lang="en-US" dirty="0" smtClean="0"/>
              <a:t>The FPS has provided CMS with a national view of Fee-For-Service claims for the first time.</a:t>
            </a:r>
          </a:p>
          <a:p>
            <a:pPr marL="171450" lvl="3" indent="-112713">
              <a:spcBef>
                <a:spcPts val="600"/>
              </a:spcBef>
              <a:buFont typeface="Wingdings" pitchFamily="2" charset="2"/>
              <a:buChar char="§"/>
              <a:defRPr/>
            </a:pPr>
            <a:r>
              <a:rPr lang="en-US" dirty="0" smtClean="0"/>
              <a:t>The FPS uses historical data and external databases to build robust profiles for beneficiaries, providers and suppliers.</a:t>
            </a:r>
          </a:p>
          <a:p>
            <a:pPr marL="171450" lvl="3" indent="-112713">
              <a:spcBef>
                <a:spcPts val="600"/>
              </a:spcBef>
              <a:buFont typeface="Wingdings" pitchFamily="2" charset="2"/>
              <a:buChar char="§"/>
              <a:defRPr/>
            </a:pPr>
            <a:r>
              <a:rPr lang="en-US" dirty="0" smtClean="0"/>
              <a:t>The FPS sets workload priorities based on real-time claims, continuously accounting for new information.</a:t>
            </a:r>
          </a:p>
          <a:p>
            <a:pPr marL="171450" lvl="3" indent="-112713">
              <a:spcBef>
                <a:spcPts val="600"/>
              </a:spcBef>
              <a:spcAft>
                <a:spcPts val="1243"/>
              </a:spcAft>
              <a:buFont typeface="Wingdings" pitchFamily="2" charset="2"/>
              <a:buChar char="§"/>
              <a:defRPr/>
            </a:pPr>
            <a:r>
              <a:rPr lang="en-US" dirty="0" smtClean="0"/>
              <a:t>The FPS is providing successful new leads and additional data to support current and new investigations for CMS’ program integrity contractors and law enforcement.</a:t>
            </a:r>
          </a:p>
          <a:p>
            <a:pPr>
              <a:buFont typeface="Wingdings" pitchFamily="2" charset="2"/>
              <a:buNone/>
              <a:defRPr/>
            </a:pPr>
            <a:endParaRPr lang="en-US" dirty="0"/>
          </a:p>
        </p:txBody>
      </p:sp>
      <p:sp>
        <p:nvSpPr>
          <p:cNvPr id="4" name="Slide Number Placeholder 3"/>
          <p:cNvSpPr>
            <a:spLocks noGrp="1"/>
          </p:cNvSpPr>
          <p:nvPr>
            <p:ph type="sldNum" sz="quarter" idx="5"/>
          </p:nvPr>
        </p:nvSpPr>
        <p:spPr/>
        <p:txBody>
          <a:bodyPr/>
          <a:lstStyle/>
          <a:p>
            <a:pPr>
              <a:defRPr/>
            </a:pPr>
            <a:fld id="{8679B0EA-EF87-42EA-9AD8-CAC65C746B13}"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spcAft>
                <a:spcPct val="0"/>
              </a:spcAft>
              <a:buFont typeface="Wingdings" pitchFamily="2" charset="2"/>
              <a:buNone/>
            </a:pPr>
            <a:r>
              <a:rPr lang="en-US" smtClean="0">
                <a:ea typeface="ＭＳ Ｐゴシック"/>
              </a:rPr>
              <a:t>Fraud detection strategies include</a:t>
            </a:r>
          </a:p>
          <a:p>
            <a:pPr lvl="1">
              <a:spcBef>
                <a:spcPts val="600"/>
              </a:spcBef>
              <a:spcAft>
                <a:spcPct val="0"/>
              </a:spcAft>
              <a:buFont typeface="Wingdings" pitchFamily="2" charset="2"/>
              <a:buChar char="§"/>
            </a:pPr>
            <a:r>
              <a:rPr lang="en-US" smtClean="0">
                <a:ea typeface="ＭＳ Ｐゴシック"/>
              </a:rPr>
              <a:t>Incorporating sophisticated new technologies and innovative data sources.  These new technologies will help to identify patterns associated with fraud and avoid paying fraudulent claims.</a:t>
            </a:r>
          </a:p>
          <a:p>
            <a:pPr lvl="1">
              <a:spcBef>
                <a:spcPts val="600"/>
              </a:spcBef>
              <a:spcAft>
                <a:spcPct val="0"/>
              </a:spcAft>
              <a:buFont typeface="Wingdings" pitchFamily="2" charset="2"/>
              <a:buChar char="§"/>
            </a:pPr>
            <a:r>
              <a:rPr lang="en-US" smtClean="0">
                <a:ea typeface="ＭＳ Ｐゴシック"/>
              </a:rPr>
              <a:t>Sharing data to fight fraud.  The law requires certain claims data from Medicare, Medicaid and CHIP, the Veteran’s Administration, the Department of Defense, the Social Security Disability Insurance program and the Indian Health Service to be integrated, making it easier for agency and law enforcement officials to identify criminals and prevent fraud on a system-wide basis.</a:t>
            </a:r>
          </a:p>
          <a:p>
            <a:pPr lvl="1">
              <a:spcBef>
                <a:spcPts val="600"/>
              </a:spcBef>
              <a:spcAft>
                <a:spcPct val="0"/>
              </a:spcAft>
              <a:buFont typeface="Wingdings" pitchFamily="2" charset="2"/>
              <a:buChar char="§"/>
            </a:pPr>
            <a:r>
              <a:rPr lang="en-US" smtClean="0">
                <a:ea typeface="ＭＳ Ｐゴシック"/>
              </a:rPr>
              <a:t>Expanding overpayment recovery efforts.  The Affordable Care Act expands the Recovery Audit Contractors program, requiring RACs to identify and recover improper payments across Medicare Parts C and D and in Medicaid.  Providers must also report and return Medicare and Medicaid overpayments within 60 days of identification.</a:t>
            </a:r>
          </a:p>
        </p:txBody>
      </p:sp>
      <p:sp>
        <p:nvSpPr>
          <p:cNvPr id="92164" name="Slide Number Placeholder 5"/>
          <p:cNvSpPr>
            <a:spLocks noGrp="1"/>
          </p:cNvSpPr>
          <p:nvPr>
            <p:ph type="sldNum" sz="quarter" idx="5"/>
          </p:nvPr>
        </p:nvSpPr>
        <p:spPr bwMode="auto">
          <a:noFill/>
          <a:ln>
            <a:miter lim="800000"/>
            <a:headEnd/>
            <a:tailEnd/>
          </a:ln>
        </p:spPr>
        <p:txBody>
          <a:bodyPr/>
          <a:lstStyle/>
          <a:p>
            <a:fld id="{5D32CC33-F9BB-49BB-BBD4-639202645856}" type="slidenum">
              <a:rPr lang="en-US" smtClean="0">
                <a:ea typeface="ＭＳ Ｐゴシック"/>
                <a:cs typeface="ＭＳ Ｐゴシック"/>
              </a:rPr>
              <a:pPr/>
              <a:t>25</a:t>
            </a:fld>
            <a:endParaRPr lang="en-US" smtClean="0">
              <a:ea typeface="ＭＳ Ｐゴシック"/>
              <a:cs typeface="ＭＳ Ｐゴシック"/>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buFont typeface="Wingdings" pitchFamily="2" charset="2"/>
              <a:buNone/>
            </a:pPr>
            <a:r>
              <a:rPr lang="en-US" smtClean="0">
                <a:ea typeface="ＭＳ Ｐゴシック"/>
              </a:rPr>
              <a:t>Fraud detection strategies include</a:t>
            </a:r>
          </a:p>
          <a:p>
            <a:pPr lvl="1">
              <a:lnSpc>
                <a:spcPct val="90000"/>
              </a:lnSpc>
              <a:buFont typeface="Wingdings" pitchFamily="2" charset="2"/>
              <a:buChar char="§"/>
            </a:pPr>
            <a:r>
              <a:rPr lang="en-US" smtClean="0">
                <a:ea typeface="ＭＳ Ｐゴシック"/>
              </a:rPr>
              <a:t>Enhance penalties to deter fraud and abuse.  The Affordable Care Act provides the Office of the Inspector General with the authority to impose stronger civil and monetary penalties against those found to have committed fraud. </a:t>
            </a:r>
          </a:p>
          <a:p>
            <a:pPr lvl="1">
              <a:lnSpc>
                <a:spcPct val="90000"/>
              </a:lnSpc>
              <a:buFont typeface="Wingdings" pitchFamily="2" charset="2"/>
              <a:buChar char="§"/>
            </a:pPr>
            <a:r>
              <a:rPr lang="en-US" smtClean="0">
                <a:ea typeface="ＭＳ Ｐゴシック"/>
              </a:rPr>
              <a:t>Establishing tough new rules and sentences for criminals.  The Federal sentencing guidelines have increased for health care fraud offenses involving $1M or more in losses to federal health care programs.</a:t>
            </a:r>
          </a:p>
          <a:p>
            <a:pPr lvl="1">
              <a:lnSpc>
                <a:spcPct val="90000"/>
              </a:lnSpc>
              <a:buFont typeface="Wingdings" pitchFamily="2" charset="2"/>
              <a:buChar char="§"/>
            </a:pPr>
            <a:r>
              <a:rPr lang="en-US" smtClean="0">
                <a:ea typeface="ＭＳ Ｐゴシック"/>
              </a:rPr>
              <a:t>The Durable Medical Equipment, Prosthetics, Orthotics and Supplies (DMEPOS)  competitive bidding program aims to reduce Medicare’s excessive payment amounts for certain DME items, which makes these items less attractive targets for fraud and abuse.  Through supplier competition, the program sets new, lower payment rates for certain medical equipment and supplies, such as oxygen equipment, certain power wheelchairs, and mail order diabetic supplies.</a:t>
            </a:r>
          </a:p>
          <a:p>
            <a:pPr lvl="1">
              <a:lnSpc>
                <a:spcPct val="90000"/>
              </a:lnSpc>
            </a:pPr>
            <a:endParaRPr lang="en-US" smtClean="0">
              <a:ea typeface="ＭＳ Ｐゴシック"/>
            </a:endParaRPr>
          </a:p>
          <a:p>
            <a:pPr lvl="1">
              <a:lnSpc>
                <a:spcPct val="90000"/>
              </a:lnSpc>
            </a:pPr>
            <a:endParaRPr lang="en-US" smtClean="0">
              <a:ea typeface="ＭＳ Ｐゴシック"/>
            </a:endParaRPr>
          </a:p>
        </p:txBody>
      </p:sp>
      <p:sp>
        <p:nvSpPr>
          <p:cNvPr id="93188" name="Slide Number Placeholder 5"/>
          <p:cNvSpPr>
            <a:spLocks noGrp="1"/>
          </p:cNvSpPr>
          <p:nvPr>
            <p:ph type="sldNum" sz="quarter" idx="5"/>
          </p:nvPr>
        </p:nvSpPr>
        <p:spPr bwMode="auto">
          <a:noFill/>
          <a:ln>
            <a:miter lim="800000"/>
            <a:headEnd/>
            <a:tailEnd/>
          </a:ln>
        </p:spPr>
        <p:txBody>
          <a:bodyPr/>
          <a:lstStyle/>
          <a:p>
            <a:fld id="{1180D799-010C-4013-A65D-D21EC772E5DB}" type="slidenum">
              <a:rPr lang="en-US" smtClean="0">
                <a:ea typeface="ＭＳ Ｐゴシック"/>
                <a:cs typeface="ＭＳ Ｐゴシック"/>
              </a:rPr>
              <a:pPr/>
              <a:t>26</a:t>
            </a:fld>
            <a:endParaRPr lang="en-US" smtClean="0">
              <a:ea typeface="ＭＳ Ｐゴシック"/>
              <a:cs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p:txBody>
          <a:bodyPr wrap="square" numCol="1" anchor="t" anchorCtr="0" compatLnSpc="1">
            <a:prstTxWarp prst="textNoShape">
              <a:avLst/>
            </a:prstTxWarp>
          </a:bodyPr>
          <a:lstStyle/>
          <a:p>
            <a:pPr marL="1588" lvl="1" indent="0">
              <a:spcAft>
                <a:spcPts val="325"/>
              </a:spcAft>
              <a:buSzPct val="68000"/>
              <a:buFont typeface="Calibri" pitchFamily="34" charset="0"/>
              <a:buNone/>
              <a:defRPr/>
            </a:pPr>
            <a:r>
              <a:rPr lang="en-US" dirty="0" smtClean="0">
                <a:ea typeface="ＭＳ Ｐゴシック"/>
                <a:cs typeface="Tahoma" pitchFamily="34" charset="0"/>
              </a:rPr>
              <a:t>The National Benefit Integrity (NBI) Medicare Drug Integrity Contractor (MEDIC) supports the CMS Center for Program Integrity</a:t>
            </a:r>
          </a:p>
          <a:p>
            <a:pPr marL="228600" lvl="1" indent="-114300">
              <a:spcAft>
                <a:spcPts val="325"/>
              </a:spcAft>
              <a:buSzPct val="100000"/>
              <a:buFont typeface="Wingdings" pitchFamily="2" charset="2"/>
              <a:buChar char="§"/>
              <a:defRPr/>
            </a:pPr>
            <a:r>
              <a:rPr lang="en-US" dirty="0" smtClean="0">
                <a:ea typeface="ＭＳ Ｐゴシック"/>
                <a:cs typeface="Tahoma" pitchFamily="34" charset="0"/>
              </a:rPr>
              <a:t>Monitors </a:t>
            </a:r>
            <a:r>
              <a:rPr lang="en-US" dirty="0" smtClean="0">
                <a:ea typeface="ＭＳ Ｐゴシック"/>
              </a:rPr>
              <a:t>f</a:t>
            </a:r>
            <a:r>
              <a:rPr lang="en-US" dirty="0" smtClean="0">
                <a:ea typeface="ＭＳ Ｐゴシック"/>
                <a:cs typeface="Tahoma" pitchFamily="34" charset="0"/>
              </a:rPr>
              <a:t>raud, waste, and abuse in the Part C and Part D </a:t>
            </a:r>
            <a:r>
              <a:rPr lang="en-US" dirty="0" smtClean="0">
                <a:ea typeface="ＭＳ Ｐゴシック"/>
              </a:rPr>
              <a:t>p</a:t>
            </a:r>
            <a:r>
              <a:rPr lang="en-US" dirty="0" smtClean="0">
                <a:ea typeface="ＭＳ Ｐゴシック"/>
                <a:cs typeface="Tahoma" pitchFamily="34" charset="0"/>
              </a:rPr>
              <a:t>rograms in all 50 states, the District of Columbia, and U.S. </a:t>
            </a:r>
            <a:r>
              <a:rPr lang="en-US" dirty="0" smtClean="0">
                <a:ea typeface="ＭＳ Ｐゴシック"/>
              </a:rPr>
              <a:t>T</a:t>
            </a:r>
            <a:r>
              <a:rPr lang="en-US" dirty="0" smtClean="0">
                <a:ea typeface="ＭＳ Ｐゴシック"/>
                <a:cs typeface="Tahoma" pitchFamily="34" charset="0"/>
              </a:rPr>
              <a:t>erritories</a:t>
            </a:r>
          </a:p>
          <a:p>
            <a:pPr marL="228600" lvl="1" indent="-114300">
              <a:spcAft>
                <a:spcPts val="325"/>
              </a:spcAft>
              <a:buSzPct val="100000"/>
              <a:buFont typeface="Wingdings" pitchFamily="2" charset="2"/>
              <a:buChar char="§"/>
              <a:defRPr/>
            </a:pPr>
            <a:r>
              <a:rPr lang="en-US" dirty="0" smtClean="0">
                <a:ea typeface="ＭＳ Ｐゴシック"/>
                <a:cs typeface="Tahoma" pitchFamily="34" charset="0"/>
              </a:rPr>
              <a:t>Has </a:t>
            </a:r>
            <a:r>
              <a:rPr lang="en-US" dirty="0" smtClean="0">
                <a:ea typeface="ＭＳ Ｐゴシック"/>
              </a:rPr>
              <a:t>i</a:t>
            </a:r>
            <a:r>
              <a:rPr lang="en-US" dirty="0" smtClean="0">
                <a:ea typeface="ＭＳ Ｐゴシック"/>
                <a:cs typeface="Tahoma" pitchFamily="34" charset="0"/>
              </a:rPr>
              <a:t>nvestigators </a:t>
            </a:r>
            <a:r>
              <a:rPr lang="en-US" dirty="0" smtClean="0">
                <a:ea typeface="ＭＳ Ｐゴシック"/>
              </a:rPr>
              <a:t>t</a:t>
            </a:r>
            <a:r>
              <a:rPr lang="en-US" dirty="0" smtClean="0">
                <a:ea typeface="ＭＳ Ｐゴシック"/>
                <a:cs typeface="Tahoma" pitchFamily="34" charset="0"/>
              </a:rPr>
              <a:t>hroughout the country that work with </a:t>
            </a:r>
            <a:r>
              <a:rPr lang="en-US" dirty="0" smtClean="0">
                <a:ea typeface="ＭＳ Ｐゴシック"/>
              </a:rPr>
              <a:t>f</a:t>
            </a:r>
            <a:r>
              <a:rPr lang="en-US" dirty="0" smtClean="0">
                <a:ea typeface="ＭＳ Ｐゴシック"/>
                <a:cs typeface="Tahoma" pitchFamily="34" charset="0"/>
              </a:rPr>
              <a:t>ederal, </a:t>
            </a:r>
            <a:r>
              <a:rPr lang="en-US" dirty="0" smtClean="0">
                <a:ea typeface="ＭＳ Ｐゴシック"/>
              </a:rPr>
              <a:t>s</a:t>
            </a:r>
            <a:r>
              <a:rPr lang="en-US" dirty="0" smtClean="0">
                <a:ea typeface="ＭＳ Ｐゴシック"/>
                <a:cs typeface="Tahoma" pitchFamily="34" charset="0"/>
              </a:rPr>
              <a:t>tate, and local </a:t>
            </a:r>
            <a:r>
              <a:rPr lang="en-US" dirty="0" smtClean="0">
                <a:ea typeface="ＭＳ Ｐゴシック"/>
              </a:rPr>
              <a:t>l</a:t>
            </a:r>
            <a:r>
              <a:rPr lang="en-US" dirty="0" smtClean="0">
                <a:ea typeface="ＭＳ Ｐゴシック"/>
                <a:cs typeface="Tahoma" pitchFamily="34" charset="0"/>
              </a:rPr>
              <a:t>aw </a:t>
            </a:r>
            <a:r>
              <a:rPr lang="en-US" dirty="0" smtClean="0">
                <a:ea typeface="ＭＳ Ｐゴシック"/>
              </a:rPr>
              <a:t>e</a:t>
            </a:r>
            <a:r>
              <a:rPr lang="en-US" dirty="0" smtClean="0">
                <a:ea typeface="ＭＳ Ｐゴシック"/>
                <a:cs typeface="Tahoma" pitchFamily="34" charset="0"/>
              </a:rPr>
              <a:t>nforcement </a:t>
            </a:r>
            <a:r>
              <a:rPr lang="en-US" dirty="0" smtClean="0">
                <a:ea typeface="ＭＳ Ｐゴシック"/>
              </a:rPr>
              <a:t>a</a:t>
            </a:r>
            <a:r>
              <a:rPr lang="en-US" dirty="0" smtClean="0">
                <a:ea typeface="ＭＳ Ｐゴシック"/>
                <a:cs typeface="Tahoma" pitchFamily="34" charset="0"/>
              </a:rPr>
              <a:t>uthorities and other </a:t>
            </a:r>
            <a:r>
              <a:rPr lang="en-US" dirty="0" smtClean="0">
                <a:ea typeface="ＭＳ Ｐゴシック"/>
              </a:rPr>
              <a:t>s</a:t>
            </a:r>
            <a:r>
              <a:rPr lang="en-US" dirty="0" smtClean="0">
                <a:ea typeface="ＭＳ Ｐゴシック"/>
                <a:cs typeface="Tahoma" pitchFamily="34" charset="0"/>
              </a:rPr>
              <a:t>takeholders</a:t>
            </a:r>
          </a:p>
          <a:p>
            <a:pPr indent="0">
              <a:buFont typeface="Wingdings" pitchFamily="2" charset="2"/>
              <a:buNone/>
              <a:defRPr/>
            </a:pPr>
            <a:endParaRPr lang="en-US" dirty="0" smtClean="0">
              <a:ea typeface="ＭＳ Ｐゴシック"/>
            </a:endParaRPr>
          </a:p>
        </p:txBody>
      </p:sp>
      <p:sp>
        <p:nvSpPr>
          <p:cNvPr id="4" name="Slide Number Placeholder 3"/>
          <p:cNvSpPr>
            <a:spLocks noGrp="1"/>
          </p:cNvSpPr>
          <p:nvPr>
            <p:ph type="sldNum" sz="quarter" idx="5"/>
          </p:nvPr>
        </p:nvSpPr>
        <p:spPr/>
        <p:txBody>
          <a:bodyPr/>
          <a:lstStyle/>
          <a:p>
            <a:pPr>
              <a:defRPr/>
            </a:pPr>
            <a:fld id="{8EC80086-1E95-45D7-8E97-2F90B4876F11}"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p:txBody>
          <a:bodyPr wrap="square" numCol="1" anchor="t" anchorCtr="0" compatLnSpc="1">
            <a:prstTxWarp prst="textNoShape">
              <a:avLst/>
            </a:prstTxWarp>
          </a:bodyPr>
          <a:lstStyle/>
          <a:p>
            <a:pPr marL="0" lvl="1" indent="0">
              <a:spcBef>
                <a:spcPts val="400"/>
              </a:spcBef>
              <a:buSzPct val="68000"/>
              <a:buFont typeface="Calibri" pitchFamily="34" charset="0"/>
              <a:buNone/>
              <a:defRPr/>
            </a:pPr>
            <a:r>
              <a:rPr lang="en-US" dirty="0" smtClean="0">
                <a:ea typeface="ＭＳ Ｐゴシック"/>
                <a:cs typeface="Tahoma" pitchFamily="34" charset="0"/>
              </a:rPr>
              <a:t>NBI Medic has a number of key responsibilities, including</a:t>
            </a:r>
          </a:p>
          <a:p>
            <a:pPr marL="228600" lvl="3" indent="-114300">
              <a:buSzPct val="100000"/>
              <a:buFont typeface="Wingdings" pitchFamily="2" charset="2"/>
              <a:buChar char="§"/>
              <a:defRPr/>
            </a:pPr>
            <a:r>
              <a:rPr lang="en-US" dirty="0" smtClean="0">
                <a:ea typeface="ＭＳ Ｐゴシック"/>
                <a:cs typeface="Tahoma" pitchFamily="34" charset="0"/>
              </a:rPr>
              <a:t>Investigating potential fraud, waste and abuse</a:t>
            </a:r>
          </a:p>
          <a:p>
            <a:pPr marL="228600" lvl="3" indent="-114300">
              <a:buSzPct val="100000"/>
              <a:buFont typeface="Wingdings" pitchFamily="2" charset="2"/>
              <a:buChar char="§"/>
              <a:defRPr/>
            </a:pPr>
            <a:r>
              <a:rPr lang="en-US" dirty="0" smtClean="0">
                <a:ea typeface="ＭＳ Ｐゴシック"/>
                <a:cs typeface="Tahoma" pitchFamily="34" charset="0"/>
              </a:rPr>
              <a:t>Receiving complaints</a:t>
            </a:r>
          </a:p>
          <a:p>
            <a:pPr marL="228600" lvl="3" indent="-114300">
              <a:buSzPct val="100000"/>
              <a:buFont typeface="Wingdings" pitchFamily="2" charset="2"/>
              <a:buChar char="§"/>
              <a:defRPr/>
            </a:pPr>
            <a:r>
              <a:rPr lang="en-US" dirty="0" smtClean="0">
                <a:ea typeface="ＭＳ Ｐゴシック"/>
                <a:cs typeface="Tahoma" pitchFamily="34" charset="0"/>
              </a:rPr>
              <a:t>Resolving beneficiary fraud complaints</a:t>
            </a:r>
          </a:p>
          <a:p>
            <a:pPr marL="228600" lvl="3" indent="-114300">
              <a:buSzPct val="100000"/>
              <a:buFont typeface="Wingdings" pitchFamily="2" charset="2"/>
              <a:buChar char="§"/>
              <a:defRPr/>
            </a:pPr>
            <a:r>
              <a:rPr lang="en-US" dirty="0" smtClean="0">
                <a:ea typeface="ＭＳ Ｐゴシック"/>
              </a:rPr>
              <a:t>Performing proactive data analyses</a:t>
            </a:r>
          </a:p>
          <a:p>
            <a:pPr marL="228600" lvl="3" indent="-114300">
              <a:buSzPct val="100000"/>
              <a:buFont typeface="Wingdings" pitchFamily="2" charset="2"/>
              <a:buChar char="§"/>
              <a:defRPr/>
            </a:pPr>
            <a:r>
              <a:rPr lang="en-US" dirty="0" smtClean="0">
                <a:ea typeface="ＭＳ Ｐゴシック"/>
              </a:rPr>
              <a:t>Identifying program vulnerabilities</a:t>
            </a:r>
          </a:p>
          <a:p>
            <a:pPr marL="228600" lvl="3" indent="-114300">
              <a:buSzPct val="100000"/>
              <a:buFont typeface="Wingdings" pitchFamily="2" charset="2"/>
              <a:buChar char="§"/>
              <a:defRPr/>
            </a:pPr>
            <a:r>
              <a:rPr lang="en-US" dirty="0" smtClean="0">
                <a:ea typeface="ＭＳ Ｐゴシック"/>
                <a:cs typeface="Tahoma" pitchFamily="34" charset="0"/>
              </a:rPr>
              <a:t>Referring potential fraud cases to law enforcement agencies</a:t>
            </a:r>
            <a:endParaRPr lang="en-US" dirty="0" smtClean="0">
              <a:ea typeface="ＭＳ Ｐゴシック"/>
            </a:endParaRPr>
          </a:p>
          <a:p>
            <a:pPr marL="393700" lvl="1" indent="-285750">
              <a:spcBef>
                <a:spcPts val="400"/>
              </a:spcBef>
              <a:buSzPct val="68000"/>
              <a:buFont typeface="Calibri" pitchFamily="34" charset="0"/>
              <a:buNone/>
              <a:defRPr/>
            </a:pPr>
            <a:endParaRPr lang="en-US" dirty="0" smtClean="0">
              <a:ea typeface="ＭＳ Ｐゴシック"/>
            </a:endParaRPr>
          </a:p>
          <a:p>
            <a:pPr>
              <a:buFont typeface="Wingdings" pitchFamily="2" charset="2"/>
              <a:buNone/>
              <a:defRPr/>
            </a:pPr>
            <a:endParaRPr lang="en-US" dirty="0" smtClean="0">
              <a:ea typeface="ＭＳ Ｐゴシック"/>
            </a:endParaRPr>
          </a:p>
        </p:txBody>
      </p:sp>
      <p:sp>
        <p:nvSpPr>
          <p:cNvPr id="4" name="Slide Number Placeholder 3"/>
          <p:cNvSpPr>
            <a:spLocks noGrp="1"/>
          </p:cNvSpPr>
          <p:nvPr>
            <p:ph type="sldNum" sz="quarter" idx="5"/>
          </p:nvPr>
        </p:nvSpPr>
        <p:spPr/>
        <p:txBody>
          <a:bodyPr/>
          <a:lstStyle/>
          <a:p>
            <a:pPr>
              <a:defRPr/>
            </a:pPr>
            <a:fld id="{B4CED033-0CCD-4031-92D8-3CF81A0BF308}"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p:txBody>
          <a:bodyPr wrap="square" numCol="1" anchor="t" anchorCtr="0" compatLnSpc="1">
            <a:prstTxWarp prst="textNoShape">
              <a:avLst/>
            </a:prstTxWarp>
          </a:bodyPr>
          <a:lstStyle/>
          <a:p>
            <a:pPr marL="0" indent="0">
              <a:spcBef>
                <a:spcPts val="600"/>
              </a:spcBef>
              <a:buFont typeface="Wingdings" pitchFamily="2" charset="2"/>
              <a:buNone/>
              <a:defRPr/>
            </a:pPr>
            <a:r>
              <a:rPr lang="en-US" sz="1100" dirty="0" smtClean="0">
                <a:ea typeface="ＭＳ Ｐゴシック"/>
              </a:rPr>
              <a:t>The NBI MEDIC monitors and performs analysis of various types of data for the purpose of detecting fraud, waste, and abuse activity and developing candidates among plans, providers and beneficiaries for further investigation.</a:t>
            </a:r>
          </a:p>
          <a:p>
            <a:pPr marL="0" indent="0">
              <a:spcBef>
                <a:spcPts val="600"/>
              </a:spcBef>
              <a:buFont typeface="Wingdings" pitchFamily="2" charset="2"/>
              <a:buNone/>
              <a:defRPr/>
            </a:pPr>
            <a:r>
              <a:rPr lang="en-US" sz="1100" dirty="0" smtClean="0">
                <a:ea typeface="ＭＳ Ｐゴシック"/>
              </a:rPr>
              <a:t>The NBI MEDIC works with law enforcement, Medicare Advantage organizations, prescription drug plans, consumer groups and other key partners to protect consumers and enforce Medicare’s rules. </a:t>
            </a:r>
          </a:p>
          <a:p>
            <a:pPr marL="0" indent="0">
              <a:spcBef>
                <a:spcPts val="600"/>
              </a:spcBef>
              <a:buFont typeface="Wingdings" pitchFamily="2" charset="2"/>
              <a:buNone/>
              <a:defRPr/>
            </a:pPr>
            <a:r>
              <a:rPr lang="en-US" sz="1100" dirty="0" smtClean="0">
                <a:ea typeface="ＭＳ Ｐゴシック"/>
              </a:rPr>
              <a:t>The type of complaints the NBI MEDIC is interested in receiving include</a:t>
            </a:r>
          </a:p>
          <a:p>
            <a:pPr lvl="1">
              <a:spcBef>
                <a:spcPts val="0"/>
              </a:spcBef>
              <a:spcAft>
                <a:spcPct val="0"/>
              </a:spcAft>
              <a:buFont typeface="Wingdings" pitchFamily="2" charset="2"/>
              <a:buChar char="§"/>
              <a:defRPr/>
            </a:pPr>
            <a:r>
              <a:rPr lang="en-US" sz="1100" dirty="0" smtClean="0">
                <a:ea typeface="ＭＳ Ｐゴシック"/>
              </a:rPr>
              <a:t>An individual or organization pretends to represent Medicare and/or Social Security, and asks you for your Medicare or Social Security number, bank account number, credit card number, money, etc. </a:t>
            </a:r>
          </a:p>
          <a:p>
            <a:pPr lvl="1">
              <a:spcBef>
                <a:spcPts val="0"/>
              </a:spcBef>
              <a:spcAft>
                <a:spcPct val="0"/>
              </a:spcAft>
              <a:buFont typeface="Wingdings" pitchFamily="2" charset="2"/>
              <a:buChar char="§"/>
              <a:defRPr/>
            </a:pPr>
            <a:r>
              <a:rPr lang="en-US" sz="1100" dirty="0" smtClean="0">
                <a:ea typeface="ＭＳ Ｐゴシック"/>
              </a:rPr>
              <a:t>You had your personal information stolen or suspect someone has stolen your personal information.</a:t>
            </a:r>
          </a:p>
          <a:p>
            <a:pPr lvl="1">
              <a:spcBef>
                <a:spcPts val="0"/>
              </a:spcBef>
              <a:spcAft>
                <a:spcPct val="0"/>
              </a:spcAft>
              <a:buFont typeface="Wingdings" pitchFamily="2" charset="2"/>
              <a:buChar char="§"/>
              <a:defRPr/>
            </a:pPr>
            <a:r>
              <a:rPr lang="en-US" sz="1100" dirty="0" smtClean="0">
                <a:ea typeface="ＭＳ Ｐゴシック"/>
              </a:rPr>
              <a:t>Someone asks you to sell your Medicare prescription drug card or Medicare Advantage plan membership card. </a:t>
            </a:r>
          </a:p>
          <a:p>
            <a:pPr lvl="1">
              <a:spcBef>
                <a:spcPts val="0"/>
              </a:spcBef>
              <a:spcAft>
                <a:spcPct val="0"/>
              </a:spcAft>
              <a:buFont typeface="Wingdings" pitchFamily="2" charset="2"/>
              <a:buChar char="§"/>
              <a:defRPr/>
            </a:pPr>
            <a:r>
              <a:rPr lang="en-US" sz="1100" dirty="0" smtClean="0">
                <a:ea typeface="ＭＳ Ｐゴシック"/>
              </a:rPr>
              <a:t>Someone offers to pay you cash to visit specific providers, suppliers, or pharmacies.</a:t>
            </a:r>
          </a:p>
          <a:p>
            <a:pPr lvl="1">
              <a:spcBef>
                <a:spcPts val="0"/>
              </a:spcBef>
              <a:spcAft>
                <a:spcPct val="0"/>
              </a:spcAft>
              <a:buFont typeface="Wingdings" pitchFamily="2" charset="2"/>
              <a:buChar char="§"/>
              <a:defRPr/>
            </a:pPr>
            <a:r>
              <a:rPr lang="en-US" sz="1100" dirty="0" smtClean="0">
                <a:ea typeface="ＭＳ Ｐゴシック"/>
              </a:rPr>
              <a:t>Someone asks you to get drugs for them using your Medicare prescription drug card or Medicare Advantage plan membership card.</a:t>
            </a:r>
          </a:p>
          <a:p>
            <a:pPr lvl="1">
              <a:spcBef>
                <a:spcPts val="0"/>
              </a:spcBef>
              <a:spcAft>
                <a:spcPct val="0"/>
              </a:spcAft>
              <a:buFont typeface="Wingdings" pitchFamily="2" charset="2"/>
              <a:buChar char="§"/>
              <a:defRPr/>
            </a:pPr>
            <a:r>
              <a:rPr lang="en-US" sz="1100" dirty="0" smtClean="0">
                <a:ea typeface="ＭＳ Ｐゴシック"/>
              </a:rPr>
              <a:t>Your pharmacy did not give you all of your drugs. </a:t>
            </a:r>
          </a:p>
          <a:p>
            <a:pPr lvl="1">
              <a:spcBef>
                <a:spcPts val="0"/>
              </a:spcBef>
              <a:spcAft>
                <a:spcPct val="0"/>
              </a:spcAft>
              <a:buFont typeface="Wingdings" pitchFamily="2" charset="2"/>
              <a:buChar char="§"/>
              <a:defRPr/>
            </a:pPr>
            <a:r>
              <a:rPr lang="en-US" sz="1100" dirty="0" smtClean="0">
                <a:ea typeface="ＭＳ Ｐゴシック"/>
              </a:rPr>
              <a:t>You were billed for drugs or services that you did not receive. </a:t>
            </a:r>
          </a:p>
          <a:p>
            <a:pPr lvl="1">
              <a:spcBef>
                <a:spcPts val="0"/>
              </a:spcBef>
              <a:spcAft>
                <a:spcPct val="0"/>
              </a:spcAft>
              <a:buFont typeface="Wingdings" pitchFamily="2" charset="2"/>
              <a:buChar char="§"/>
              <a:defRPr/>
            </a:pPr>
            <a:r>
              <a:rPr lang="en-US" sz="1100" dirty="0" smtClean="0">
                <a:ea typeface="ＭＳ Ｐゴシック"/>
              </a:rPr>
              <a:t>You received a different drug than your doctor ordered.</a:t>
            </a:r>
          </a:p>
          <a:p>
            <a:pPr lvl="1">
              <a:spcBef>
                <a:spcPts val="0"/>
              </a:spcBef>
              <a:spcAft>
                <a:spcPct val="0"/>
              </a:spcAft>
              <a:buFont typeface="Wingdings" pitchFamily="2" charset="2"/>
              <a:buChar char="§"/>
              <a:defRPr/>
            </a:pPr>
            <a:r>
              <a:rPr lang="en-US" sz="1100" dirty="0" smtClean="0">
                <a:ea typeface="ＭＳ Ｐゴシック"/>
              </a:rPr>
              <a:t>Your explanation of medical benefit forms list products or services you did not receive or do not accurately reflect the nature of the products or services you received.</a:t>
            </a:r>
          </a:p>
          <a:p>
            <a:pPr>
              <a:buFont typeface="Wingdings" pitchFamily="2" charset="2"/>
              <a:buNone/>
              <a:defRPr/>
            </a:pPr>
            <a:endParaRPr lang="en-US" dirty="0" smtClean="0">
              <a:ea typeface="ＭＳ Ｐゴシック"/>
            </a:endParaRPr>
          </a:p>
        </p:txBody>
      </p:sp>
      <p:sp>
        <p:nvSpPr>
          <p:cNvPr id="4" name="Slide Number Placeholder 3"/>
          <p:cNvSpPr>
            <a:spLocks noGrp="1"/>
          </p:cNvSpPr>
          <p:nvPr>
            <p:ph type="sldNum" sz="quarter" idx="5"/>
          </p:nvPr>
        </p:nvSpPr>
        <p:spPr/>
        <p:txBody>
          <a:bodyPr/>
          <a:lstStyle/>
          <a:p>
            <a:pPr>
              <a:defRPr/>
            </a:pPr>
            <a:fld id="{7B4CF42E-D0B2-4FBC-9C9F-8F44508BE175}"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xfrm>
            <a:off x="1192213" y="4560888"/>
            <a:ext cx="5391150" cy="4319587"/>
          </a:xfrm>
        </p:spPr>
        <p:txBody>
          <a:bodyPr wrap="square" numCol="1" anchor="t" anchorCtr="0" compatLnSpc="1">
            <a:prstTxWarp prst="textNoShape">
              <a:avLst/>
            </a:prstTxWarp>
          </a:bodyPr>
          <a:lstStyle/>
          <a:p>
            <a:pPr marL="174527" indent="-174527">
              <a:spcBef>
                <a:spcPts val="622"/>
              </a:spcBef>
              <a:spcAft>
                <a:spcPts val="0"/>
              </a:spcAft>
              <a:buFont typeface="Wingdings" pitchFamily="2" charset="2"/>
              <a:buNone/>
              <a:defRPr/>
            </a:pPr>
            <a:r>
              <a:rPr lang="en-US" dirty="0" smtClean="0">
                <a:ea typeface="ＭＳ Ｐゴシック" pitchFamily="7" charset="-128"/>
                <a:cs typeface="Arial" pitchFamily="34" charset="0"/>
              </a:rPr>
              <a:t>This module is divided into three lessons.</a:t>
            </a:r>
          </a:p>
          <a:p>
            <a:pPr marL="299658" indent="-174527">
              <a:spcBef>
                <a:spcPts val="622"/>
              </a:spcBef>
              <a:spcAft>
                <a:spcPts val="0"/>
              </a:spcAft>
              <a:buFont typeface="Wingdings" pitchFamily="2" charset="2"/>
              <a:buAutoNum type="arabicPeriod"/>
              <a:defRPr/>
            </a:pPr>
            <a:r>
              <a:rPr lang="en-US" dirty="0" smtClean="0">
                <a:ea typeface="ＭＳ Ｐゴシック" pitchFamily="7" charset="-128"/>
                <a:cs typeface="Arial" pitchFamily="34" charset="0"/>
              </a:rPr>
              <a:t>Fraud and Abuse Overview</a:t>
            </a:r>
          </a:p>
          <a:p>
            <a:pPr marL="299658" indent="-174527">
              <a:spcBef>
                <a:spcPts val="622"/>
              </a:spcBef>
              <a:spcAft>
                <a:spcPts val="0"/>
              </a:spcAft>
              <a:buFont typeface="Wingdings" pitchFamily="2" charset="2"/>
              <a:buAutoNum type="arabicPeriod"/>
              <a:defRPr/>
            </a:pPr>
            <a:r>
              <a:rPr lang="en-US" dirty="0" smtClean="0">
                <a:ea typeface="ＭＳ Ｐゴシック" pitchFamily="7" charset="-128"/>
                <a:cs typeface="Arial" pitchFamily="34" charset="0"/>
              </a:rPr>
              <a:t>Fraud and Abuse Strategies</a:t>
            </a:r>
          </a:p>
          <a:p>
            <a:pPr marL="299658" indent="-174527">
              <a:spcBef>
                <a:spcPts val="622"/>
              </a:spcBef>
              <a:spcAft>
                <a:spcPts val="0"/>
              </a:spcAft>
              <a:buFont typeface="Wingdings" pitchFamily="2" charset="2"/>
              <a:buAutoNum type="arabicPeriod" startAt="3"/>
              <a:defRPr/>
            </a:pPr>
            <a:r>
              <a:rPr lang="en-US" dirty="0" smtClean="0">
                <a:ea typeface="ＭＳ Ｐゴシック" pitchFamily="7" charset="-128"/>
                <a:cs typeface="Arial" pitchFamily="34" charset="0"/>
              </a:rPr>
              <a:t>How You Can Fight Fraud</a:t>
            </a:r>
          </a:p>
        </p:txBody>
      </p:sp>
      <p:sp>
        <p:nvSpPr>
          <p:cNvPr id="69636" name="Slide Number Placeholder 3"/>
          <p:cNvSpPr>
            <a:spLocks noGrp="1"/>
          </p:cNvSpPr>
          <p:nvPr>
            <p:ph type="sldNum" sz="quarter" idx="5"/>
          </p:nvPr>
        </p:nvSpPr>
        <p:spPr bwMode="auto">
          <a:noFill/>
          <a:ln>
            <a:miter lim="800000"/>
            <a:headEnd/>
            <a:tailEnd/>
          </a:ln>
        </p:spPr>
        <p:txBody>
          <a:bodyPr/>
          <a:lstStyle/>
          <a:p>
            <a:fld id="{5A4A7C6C-6376-44BD-A65E-BB74A04645FD}" type="slidenum">
              <a:rPr lang="en-US" smtClean="0">
                <a:ea typeface="ＭＳ Ｐゴシック"/>
                <a:cs typeface="ＭＳ Ｐゴシック"/>
              </a:rPr>
              <a:pPr/>
              <a:t>3</a:t>
            </a:fld>
            <a:endParaRPr lang="en-US" smtClean="0">
              <a:ea typeface="ＭＳ Ｐゴシック"/>
              <a:cs typeface="ＭＳ Ｐゴシック"/>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xfrm>
            <a:off x="731838" y="4560888"/>
            <a:ext cx="5867400" cy="4319587"/>
          </a:xfrm>
          <a:noFill/>
        </p:spPr>
        <p:txBody>
          <a:bodyPr wrap="square" numCol="1" anchor="t" anchorCtr="0" compatLnSpc="1">
            <a:prstTxWarp prst="textNoShape">
              <a:avLst/>
            </a:prstTxWarp>
          </a:bodyPr>
          <a:lstStyle/>
          <a:p>
            <a:pPr marL="0" indent="0" eaLnBrk="1" hangingPunct="1">
              <a:spcAft>
                <a:spcPct val="0"/>
              </a:spcAft>
              <a:buFont typeface="Wingdings" pitchFamily="2" charset="2"/>
              <a:buNone/>
            </a:pPr>
            <a:r>
              <a:rPr lang="en-US" smtClean="0">
                <a:ea typeface="ＭＳ Ｐゴシック"/>
              </a:rPr>
              <a:t>Zone Program Integrity Contractors (ZPICs) were created to perform program integrity functions in these zones for Medicare Parts A, B, Durable Medical Equipment Prosthetics, Orthotics, and Supplies, Home Health and Hospice and Medicare-Medicaid data matching. ZPIC zones align with Medicare Administrative Contractor (MAC) jurisdictions.</a:t>
            </a:r>
          </a:p>
          <a:p>
            <a:pPr marL="0" indent="0" eaLnBrk="1" hangingPunct="1">
              <a:spcAft>
                <a:spcPct val="0"/>
              </a:spcAft>
              <a:buFont typeface="Wingdings" pitchFamily="2" charset="2"/>
              <a:buNone/>
            </a:pPr>
            <a:endParaRPr lang="en-US" smtClean="0">
              <a:ea typeface="ＭＳ Ｐゴシック"/>
            </a:endParaRPr>
          </a:p>
          <a:p>
            <a:pPr marL="0" indent="0" eaLnBrk="1" hangingPunct="1">
              <a:spcAft>
                <a:spcPct val="0"/>
              </a:spcAft>
              <a:buFont typeface="Wingdings" pitchFamily="2" charset="2"/>
              <a:buNone/>
            </a:pPr>
            <a:r>
              <a:rPr lang="en-US" smtClean="0">
                <a:ea typeface="ＭＳ Ｐゴシック"/>
              </a:rPr>
              <a:t>MACs</a:t>
            </a:r>
          </a:p>
          <a:p>
            <a:pPr marL="228600" lvl="2" indent="-114300" eaLnBrk="1" hangingPunct="1">
              <a:spcAft>
                <a:spcPct val="0"/>
              </a:spcAft>
              <a:buFont typeface="Wingdings" pitchFamily="2" charset="2"/>
              <a:buChar char="§"/>
            </a:pPr>
            <a:r>
              <a:rPr lang="en-US" smtClean="0">
                <a:ea typeface="ＭＳ Ｐゴシック"/>
              </a:rPr>
              <a:t>Administer Medicare Parts A and B fee-for-service benefits for Medicare beneficiaries</a:t>
            </a:r>
          </a:p>
          <a:p>
            <a:pPr marL="228600" lvl="2" indent="-114300" eaLnBrk="1" hangingPunct="1">
              <a:spcAft>
                <a:spcPct val="0"/>
              </a:spcAft>
              <a:buFont typeface="Wingdings" pitchFamily="2" charset="2"/>
              <a:buChar char="§"/>
            </a:pPr>
            <a:r>
              <a:rPr lang="en-US" smtClean="0">
                <a:ea typeface="ＭＳ Ｐゴシック"/>
              </a:rPr>
              <a:t>Manage provider and beneficiary enrollment</a:t>
            </a:r>
          </a:p>
          <a:p>
            <a:pPr marL="228600" lvl="2" indent="-114300" eaLnBrk="1" hangingPunct="1">
              <a:spcAft>
                <a:spcPct val="0"/>
              </a:spcAft>
              <a:buFont typeface="Wingdings" pitchFamily="2" charset="2"/>
              <a:buChar char="§"/>
            </a:pPr>
            <a:r>
              <a:rPr lang="en-US" smtClean="0">
                <a:ea typeface="ＭＳ Ｐゴシック"/>
              </a:rPr>
              <a:t>Process claims</a:t>
            </a:r>
          </a:p>
          <a:p>
            <a:pPr lvl="1">
              <a:spcAft>
                <a:spcPct val="0"/>
              </a:spcAft>
              <a:buFont typeface="Wingdings" pitchFamily="2" charset="2"/>
              <a:buChar char="§"/>
            </a:pPr>
            <a:r>
              <a:rPr lang="en-US" sz="1100" smtClean="0">
                <a:ea typeface="ＭＳ Ｐゴシック"/>
              </a:rPr>
              <a:t>Claims processing, including paying providers/suppliers; </a:t>
            </a:r>
          </a:p>
          <a:p>
            <a:pPr lvl="1">
              <a:spcAft>
                <a:spcPct val="0"/>
              </a:spcAft>
              <a:buFont typeface="Wingdings" pitchFamily="2" charset="2"/>
              <a:buChar char="§"/>
            </a:pPr>
            <a:r>
              <a:rPr lang="en-US" sz="1100" smtClean="0">
                <a:ea typeface="ＭＳ Ｐゴシック"/>
              </a:rPr>
              <a:t>Provider outreach and education; </a:t>
            </a:r>
          </a:p>
          <a:p>
            <a:pPr lvl="1">
              <a:spcAft>
                <a:spcPct val="0"/>
              </a:spcAft>
              <a:buFont typeface="Wingdings" pitchFamily="2" charset="2"/>
              <a:buChar char="§"/>
            </a:pPr>
            <a:r>
              <a:rPr lang="en-US" sz="1100" smtClean="0">
                <a:ea typeface="ＭＳ Ｐゴシック"/>
              </a:rPr>
              <a:t>Recouping monies lost to the Trust Fund (the ZPICs identify these situations and refer them to the MACs for the recoupment); </a:t>
            </a:r>
          </a:p>
          <a:p>
            <a:pPr lvl="1">
              <a:spcAft>
                <a:spcPct val="0"/>
              </a:spcAft>
              <a:buFont typeface="Wingdings" pitchFamily="2" charset="2"/>
              <a:buChar char="§"/>
            </a:pPr>
            <a:r>
              <a:rPr lang="en-US" sz="1100" smtClean="0">
                <a:ea typeface="ＭＳ Ｐゴシック"/>
              </a:rPr>
              <a:t>Medical review not for benefit integrity purposes; </a:t>
            </a:r>
          </a:p>
          <a:p>
            <a:pPr lvl="1">
              <a:spcAft>
                <a:spcPct val="0"/>
              </a:spcAft>
              <a:buFont typeface="Wingdings" pitchFamily="2" charset="2"/>
              <a:buChar char="§"/>
            </a:pPr>
            <a:r>
              <a:rPr lang="en-US" sz="1100" smtClean="0">
                <a:ea typeface="ＭＳ Ｐゴシック"/>
              </a:rPr>
              <a:t>Complaint screening; </a:t>
            </a:r>
          </a:p>
          <a:p>
            <a:pPr lvl="1">
              <a:spcAft>
                <a:spcPct val="0"/>
              </a:spcAft>
              <a:buFont typeface="Wingdings" pitchFamily="2" charset="2"/>
              <a:buChar char="§"/>
            </a:pPr>
            <a:r>
              <a:rPr lang="en-US" sz="1100" smtClean="0">
                <a:ea typeface="ＭＳ Ｐゴシック"/>
              </a:rPr>
              <a:t>Claims appeals of ZPIC decisions; </a:t>
            </a:r>
          </a:p>
          <a:p>
            <a:pPr lvl="1">
              <a:spcAft>
                <a:spcPct val="0"/>
              </a:spcAft>
              <a:buFont typeface="Wingdings" pitchFamily="2" charset="2"/>
              <a:buChar char="§"/>
            </a:pPr>
            <a:r>
              <a:rPr lang="en-US" sz="1100" smtClean="0">
                <a:ea typeface="ＭＳ Ｐゴシック"/>
              </a:rPr>
              <a:t>Claim payment determination; </a:t>
            </a:r>
          </a:p>
          <a:p>
            <a:pPr lvl="1">
              <a:spcAft>
                <a:spcPct val="0"/>
              </a:spcAft>
              <a:buFont typeface="Wingdings" pitchFamily="2" charset="2"/>
              <a:buChar char="§"/>
            </a:pPr>
            <a:r>
              <a:rPr lang="en-US" sz="1100" smtClean="0">
                <a:ea typeface="ＭＳ Ｐゴシック"/>
              </a:rPr>
              <a:t>Claims pricing; and </a:t>
            </a:r>
          </a:p>
          <a:p>
            <a:pPr lvl="1">
              <a:spcAft>
                <a:spcPct val="0"/>
              </a:spcAft>
              <a:buFont typeface="Wingdings" pitchFamily="2" charset="2"/>
              <a:buChar char="§"/>
            </a:pPr>
            <a:r>
              <a:rPr lang="en-US" sz="1100" smtClean="0">
                <a:ea typeface="ＭＳ Ｐゴシック"/>
              </a:rPr>
              <a:t>Auditing provider cost reports. </a:t>
            </a:r>
          </a:p>
          <a:p>
            <a:pPr marL="228600" lvl="2" indent="-114300" eaLnBrk="1" hangingPunct="1">
              <a:spcAft>
                <a:spcPct val="0"/>
              </a:spcAft>
              <a:buFont typeface="Wingdings" pitchFamily="2" charset="2"/>
              <a:buChar char="§"/>
            </a:pPr>
            <a:endParaRPr lang="en-US" smtClean="0">
              <a:ea typeface="ＭＳ Ｐゴシック"/>
            </a:endParaRPr>
          </a:p>
        </p:txBody>
      </p:sp>
      <p:sp>
        <p:nvSpPr>
          <p:cNvPr id="97284" name="Slide Number Placeholder 3"/>
          <p:cNvSpPr>
            <a:spLocks noGrp="1"/>
          </p:cNvSpPr>
          <p:nvPr>
            <p:ph type="sldNum" sz="quarter" idx="5"/>
          </p:nvPr>
        </p:nvSpPr>
        <p:spPr bwMode="auto">
          <a:noFill/>
          <a:ln>
            <a:miter lim="800000"/>
            <a:headEnd/>
            <a:tailEnd/>
          </a:ln>
        </p:spPr>
        <p:txBody>
          <a:bodyPr/>
          <a:lstStyle/>
          <a:p>
            <a:fld id="{090FCC14-DC1F-4F85-9B74-2077BC2F9088}" type="slidenum">
              <a:rPr lang="en-US" smtClean="0">
                <a:ea typeface="ＭＳ Ｐゴシック"/>
                <a:cs typeface="ＭＳ Ｐゴシック"/>
              </a:rPr>
              <a:pPr/>
              <a:t>30</a:t>
            </a:fld>
            <a:endParaRPr lang="en-US" smtClean="0">
              <a:ea typeface="ＭＳ Ｐゴシック"/>
              <a:cs typeface="ＭＳ Ｐゴシック"/>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p:txBody>
          <a:bodyPr wrap="square" numCol="1" anchor="t" anchorCtr="0" compatLnSpc="1">
            <a:prstTxWarp prst="textNoShape">
              <a:avLst/>
            </a:prstTxWarp>
          </a:bodyPr>
          <a:lstStyle/>
          <a:p>
            <a:pPr>
              <a:buFontTx/>
              <a:buNone/>
              <a:defRPr/>
            </a:pPr>
            <a:r>
              <a:rPr lang="en-US" sz="1100" b="1" dirty="0" smtClean="0">
                <a:ea typeface="ＭＳ Ｐゴシック"/>
              </a:rPr>
              <a:t>Zone Program Integrity Contractor (ZPIC) Functions </a:t>
            </a:r>
          </a:p>
          <a:p>
            <a:pPr marL="0" indent="0">
              <a:buFont typeface="Wingdings" pitchFamily="2" charset="2"/>
              <a:buNone/>
              <a:defRPr/>
            </a:pPr>
            <a:r>
              <a:rPr lang="en-US" sz="1100" dirty="0" smtClean="0">
                <a:ea typeface="ＭＳ Ｐゴシック"/>
              </a:rPr>
              <a:t>The primary goal of ZPICs is to investigate instances of suspected fraud, waste, and abuse. ZPICs develop investigations early, and in a timely manner, take immediate action to ensure that Medicare Trust Fund monies are not inappropriately paid. </a:t>
            </a:r>
          </a:p>
          <a:p>
            <a:pPr marL="0" indent="0">
              <a:buFont typeface="Wingdings" pitchFamily="2" charset="2"/>
              <a:buNone/>
              <a:defRPr/>
            </a:pPr>
            <a:r>
              <a:rPr lang="en-US" sz="1100" dirty="0" smtClean="0">
                <a:ea typeface="ＭＳ Ｐゴシック"/>
              </a:rPr>
              <a:t>ZPICs also support victims of Medicare identity theft. A provider or supplier who believes that he/she may have had their provider information stolen and used to submit Medicare claims for which payment was made can request that the ZPIC for their zone investigate the case. </a:t>
            </a:r>
            <a:r>
              <a:rPr lang="en-US" sz="1100" spc="-62" dirty="0" smtClean="0">
                <a:ea typeface="ＭＳ Ｐゴシック"/>
              </a:rPr>
              <a:t>The ZPIC will then work with CMS to determine the appropriate remedial action to assist the provider. </a:t>
            </a:r>
          </a:p>
          <a:p>
            <a:pPr marL="0" indent="0">
              <a:buFont typeface="Wingdings" pitchFamily="2" charset="2"/>
              <a:buNone/>
              <a:defRPr/>
            </a:pPr>
            <a:r>
              <a:rPr lang="en-US" sz="1100" dirty="0" smtClean="0">
                <a:ea typeface="ＭＳ Ｐゴシック"/>
              </a:rPr>
              <a:t>Guidance on how to avoid and report Medicare identity theft and information on current scams can be found at </a:t>
            </a:r>
            <a:r>
              <a:rPr lang="en-US" sz="1100" u="sng" dirty="0" smtClean="0">
                <a:ea typeface="ＭＳ Ｐゴシック"/>
                <a:hlinkClick r:id="rId3"/>
              </a:rPr>
              <a:t>http://www.cms.gov/MedicareProviderSupEnroll/downloads/ProviderVictimPOCs.pdf</a:t>
            </a:r>
            <a:r>
              <a:rPr lang="en-US" sz="1100" u="sng" dirty="0" smtClean="0">
                <a:ea typeface="ＭＳ Ｐゴシック"/>
              </a:rPr>
              <a:t>  </a:t>
            </a:r>
          </a:p>
          <a:p>
            <a:pPr>
              <a:buFont typeface="Wingdings" pitchFamily="2" charset="2"/>
              <a:buNone/>
              <a:defRPr/>
            </a:pPr>
            <a:endParaRPr lang="en-US" sz="1100" dirty="0" smtClean="0">
              <a:ea typeface="ＭＳ Ｐゴシック"/>
            </a:endParaRPr>
          </a:p>
        </p:txBody>
      </p:sp>
      <p:sp>
        <p:nvSpPr>
          <p:cNvPr id="4" name="Slide Number Placeholder 3"/>
          <p:cNvSpPr>
            <a:spLocks noGrp="1"/>
          </p:cNvSpPr>
          <p:nvPr>
            <p:ph type="sldNum" sz="quarter" idx="5"/>
          </p:nvPr>
        </p:nvSpPr>
        <p:spPr/>
        <p:txBody>
          <a:bodyPr/>
          <a:lstStyle/>
          <a:p>
            <a:pPr>
              <a:defRPr/>
            </a:pPr>
            <a:fld id="{6482E07E-6E5D-49A9-8D5E-99E34F12B385}"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xfrm>
            <a:off x="557213" y="4560888"/>
            <a:ext cx="6200775" cy="4319587"/>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mn-ea"/>
                <a:cs typeface="+mn-cs"/>
              </a:rPr>
              <a:t>There are seven Zone Program Integrity Contractors.</a:t>
            </a:r>
          </a:p>
          <a:p>
            <a:pPr marL="0" indent="0">
              <a:buFont typeface="Wingdings" pitchFamily="2" charset="2"/>
              <a:buNone/>
              <a:defRPr/>
            </a:pPr>
            <a:r>
              <a:rPr lang="en-US" dirty="0" smtClean="0">
                <a:ea typeface="+mn-ea"/>
                <a:cs typeface="+mn-cs"/>
              </a:rPr>
              <a:t>Zone 1 is covered by SGS and includes California, Hawaii, and Nevada.</a:t>
            </a:r>
          </a:p>
          <a:p>
            <a:pPr marL="0" indent="0">
              <a:buFont typeface="Wingdings" pitchFamily="2" charset="2"/>
              <a:buNone/>
              <a:defRPr/>
            </a:pPr>
            <a:r>
              <a:rPr lang="en-US" dirty="0" smtClean="0">
                <a:ea typeface="+mn-ea"/>
                <a:cs typeface="+mn-cs"/>
              </a:rPr>
              <a:t>Zone 2 is covered by AdvanceMed and includes Alaska, Arizona, Idaho, Iowa, Kansas, Missouri, Montana, Nebraska, North Dakota, Oregon, South Dakota, Utah, Washington,</a:t>
            </a:r>
            <a:br>
              <a:rPr lang="en-US" dirty="0" smtClean="0">
                <a:ea typeface="+mn-ea"/>
                <a:cs typeface="+mn-cs"/>
              </a:rPr>
            </a:br>
            <a:r>
              <a:rPr lang="en-US" dirty="0" smtClean="0">
                <a:ea typeface="+mn-ea"/>
                <a:cs typeface="+mn-cs"/>
              </a:rPr>
              <a:t> and Wyoming.</a:t>
            </a:r>
          </a:p>
          <a:p>
            <a:pPr marL="0" indent="0">
              <a:buFont typeface="Wingdings" pitchFamily="2" charset="2"/>
              <a:buNone/>
              <a:defRPr/>
            </a:pPr>
            <a:r>
              <a:rPr lang="en-US" dirty="0" smtClean="0">
                <a:ea typeface="+mn-ea"/>
                <a:cs typeface="+mn-cs"/>
              </a:rPr>
              <a:t>Zone 3 is covered by Cahaba and includes Illinois, Indiana, Kentucky, Michigan, Minnesota, Ohio, and Wisconsin.</a:t>
            </a:r>
          </a:p>
          <a:p>
            <a:pPr marL="0" indent="0">
              <a:buFont typeface="Wingdings" pitchFamily="2" charset="2"/>
              <a:buNone/>
              <a:defRPr/>
            </a:pPr>
            <a:r>
              <a:rPr lang="en-US" spc="-41" dirty="0" smtClean="0">
                <a:ea typeface="+mn-ea"/>
                <a:cs typeface="+mn-cs"/>
              </a:rPr>
              <a:t>Zone 4 is covered by Health Integrity and includes Colorado, Oklahoma, New Mexico and Texas.</a:t>
            </a:r>
          </a:p>
          <a:p>
            <a:pPr marL="0" indent="0">
              <a:buFont typeface="Wingdings" pitchFamily="2" charset="2"/>
              <a:buNone/>
              <a:defRPr/>
            </a:pPr>
            <a:r>
              <a:rPr lang="en-US" dirty="0" smtClean="0">
                <a:ea typeface="+mn-ea"/>
                <a:cs typeface="+mn-cs"/>
              </a:rPr>
              <a:t>Zone 5 is covered by AdvanceMed and includes Alabama, Arkansas, Georgia, Louisiana, Mississippi, North Carolina, South Carolina, Tennessee, Virginia, and West Virginia.</a:t>
            </a:r>
          </a:p>
          <a:p>
            <a:pPr marL="0" indent="0">
              <a:buFont typeface="Wingdings" pitchFamily="2" charset="2"/>
              <a:buNone/>
              <a:defRPr/>
            </a:pPr>
            <a:r>
              <a:rPr lang="en-US" dirty="0" smtClean="0">
                <a:ea typeface="+mn-ea"/>
                <a:cs typeface="+mn-cs"/>
              </a:rPr>
              <a:t> Zone 6 is covered by TBD and covers Connecticut, Delaware, Maine, Maryland, </a:t>
            </a:r>
            <a:r>
              <a:rPr lang="en-US" spc="-41" dirty="0" smtClean="0">
                <a:ea typeface="+mn-ea"/>
                <a:cs typeface="+mn-cs"/>
              </a:rPr>
              <a:t>Massachusetts, New Hampshire, New Jersey, New York, Pennsylvania, Rhode Island, Vermont, and Washington, DC.</a:t>
            </a:r>
          </a:p>
          <a:p>
            <a:pPr marL="0" indent="0">
              <a:buFont typeface="Wingdings" pitchFamily="2" charset="2"/>
              <a:buNone/>
              <a:defRPr/>
            </a:pPr>
            <a:r>
              <a:rPr lang="en-US" dirty="0" smtClean="0">
                <a:ea typeface="+mn-ea"/>
                <a:cs typeface="+mn-cs"/>
              </a:rPr>
              <a:t>Zone 7 is covered by SGS and includes Florida and Puerto Rico.</a:t>
            </a:r>
          </a:p>
        </p:txBody>
      </p:sp>
      <p:sp>
        <p:nvSpPr>
          <p:cNvPr id="99332" name="Slide Number Placeholder 3"/>
          <p:cNvSpPr>
            <a:spLocks noGrp="1"/>
          </p:cNvSpPr>
          <p:nvPr>
            <p:ph type="sldNum" sz="quarter" idx="5"/>
          </p:nvPr>
        </p:nvSpPr>
        <p:spPr bwMode="auto">
          <a:noFill/>
          <a:ln>
            <a:miter lim="800000"/>
            <a:headEnd/>
            <a:tailEnd/>
          </a:ln>
        </p:spPr>
        <p:txBody>
          <a:bodyPr/>
          <a:lstStyle/>
          <a:p>
            <a:fld id="{CD2C885C-6529-4644-A80D-9A8CCD234134}" type="slidenum">
              <a:rPr lang="en-US" smtClean="0">
                <a:ea typeface="ＭＳ Ｐゴシック"/>
                <a:cs typeface="ＭＳ Ｐゴシック"/>
              </a:rPr>
              <a:pPr/>
              <a:t>32</a:t>
            </a:fld>
            <a:endParaRPr lang="en-US" smtClean="0">
              <a:ea typeface="ＭＳ Ｐゴシック"/>
              <a:cs typeface="ＭＳ Ｐゴシック"/>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4" name="Rectangle 3"/>
          <p:cNvSpPr>
            <a:spLocks noGrp="1" noChangeArrowheads="1"/>
          </p:cNvSpPr>
          <p:nvPr>
            <p:ph type="body" idx="1"/>
          </p:nvPr>
        </p:nvSpPr>
        <p:spPr bwMode="auto">
          <a:xfrm>
            <a:off x="636588" y="4560888"/>
            <a:ext cx="6042025" cy="4319587"/>
          </a:xfrm>
        </p:spPr>
        <p:txBody>
          <a:bodyPr wrap="square" numCol="1" anchor="t" anchorCtr="0" compatLnSpc="1">
            <a:prstTxWarp prst="textNoShape">
              <a:avLst/>
            </a:prstTxWarp>
            <a:normAutofit fontScale="92500" lnSpcReduction="10000"/>
          </a:bodyPr>
          <a:lstStyle/>
          <a:p>
            <a:pPr>
              <a:lnSpc>
                <a:spcPct val="110000"/>
              </a:lnSpc>
              <a:spcAft>
                <a:spcPts val="300"/>
              </a:spcAft>
              <a:buFont typeface="Wingdings" pitchFamily="2" charset="2"/>
              <a:buNone/>
              <a:defRPr/>
            </a:pPr>
            <a:r>
              <a:rPr lang="en-US" dirty="0" smtClean="0">
                <a:ea typeface="ＭＳ Ｐゴシック" pitchFamily="7" charset="-128"/>
                <a:cs typeface="+mn-cs"/>
              </a:rPr>
              <a:t>The Recovery Audit Contractor Program’s mission is to reduce Medicare improper payments through</a:t>
            </a:r>
          </a:p>
          <a:p>
            <a:pPr lvl="1">
              <a:lnSpc>
                <a:spcPct val="110000"/>
              </a:lnSpc>
              <a:spcAft>
                <a:spcPts val="300"/>
              </a:spcAft>
              <a:buFont typeface="Wingdings" pitchFamily="2" charset="2"/>
              <a:buChar char="§"/>
              <a:defRPr/>
            </a:pPr>
            <a:r>
              <a:rPr lang="en-US" dirty="0" smtClean="0">
                <a:ea typeface="ＭＳ Ｐゴシック" pitchFamily="7" charset="-128"/>
                <a:cs typeface="+mn-cs"/>
              </a:rPr>
              <a:t>the efficient detection and collection of overpayments,</a:t>
            </a:r>
          </a:p>
          <a:p>
            <a:pPr lvl="1">
              <a:lnSpc>
                <a:spcPct val="110000"/>
              </a:lnSpc>
              <a:spcAft>
                <a:spcPts val="300"/>
              </a:spcAft>
              <a:buFont typeface="Wingdings" pitchFamily="2" charset="2"/>
              <a:buChar char="§"/>
              <a:defRPr/>
            </a:pPr>
            <a:r>
              <a:rPr lang="en-US" dirty="0" smtClean="0">
                <a:ea typeface="ＭＳ Ｐゴシック" pitchFamily="7" charset="-128"/>
                <a:cs typeface="+mn-cs"/>
              </a:rPr>
              <a:t>the identification of underpayments,</a:t>
            </a:r>
          </a:p>
          <a:p>
            <a:pPr lvl="1">
              <a:lnSpc>
                <a:spcPct val="110000"/>
              </a:lnSpc>
              <a:spcAft>
                <a:spcPts val="300"/>
              </a:spcAft>
              <a:buFont typeface="Wingdings" pitchFamily="2" charset="2"/>
              <a:buChar char="§"/>
              <a:defRPr/>
            </a:pPr>
            <a:r>
              <a:rPr lang="en-US" dirty="0" smtClean="0">
                <a:ea typeface="ＭＳ Ｐゴシック" pitchFamily="7" charset="-128"/>
                <a:cs typeface="+mn-cs"/>
              </a:rPr>
              <a:t>and the implementation of actions that will prevent future payments.</a:t>
            </a:r>
          </a:p>
          <a:p>
            <a:pPr marL="0" indent="0">
              <a:lnSpc>
                <a:spcPct val="110000"/>
              </a:lnSpc>
              <a:spcAft>
                <a:spcPts val="300"/>
              </a:spcAft>
              <a:buFont typeface="Wingdings" pitchFamily="2" charset="2"/>
              <a:buNone/>
              <a:defRPr/>
            </a:pPr>
            <a:r>
              <a:rPr lang="en-US" dirty="0" smtClean="0">
                <a:ea typeface="ＭＳ Ｐゴシック" pitchFamily="7" charset="-128"/>
                <a:cs typeface="+mn-cs"/>
              </a:rPr>
              <a:t>CMS is establishing Medicare parts C/D Recovery Audit Contractor (RAC) programs in accordance with the requirements specified in the Affordable Care Act.</a:t>
            </a:r>
          </a:p>
          <a:p>
            <a:pPr lvl="1">
              <a:lnSpc>
                <a:spcPct val="110000"/>
              </a:lnSpc>
              <a:spcAft>
                <a:spcPts val="300"/>
              </a:spcAft>
              <a:buFont typeface="Wingdings" pitchFamily="2" charset="2"/>
              <a:buChar char="§"/>
              <a:defRPr/>
            </a:pPr>
            <a:r>
              <a:rPr lang="en-US" dirty="0" smtClean="0">
                <a:ea typeface="ＭＳ Ｐゴシック" pitchFamily="7" charset="-128"/>
                <a:cs typeface="+mn-cs"/>
              </a:rPr>
              <a:t>Medicare parts C/D RACs must ensure that each Medicare Advantage and drug plan has an anti-fraud plan in effect, and to review the effectiveness of each plan.</a:t>
            </a:r>
          </a:p>
          <a:p>
            <a:pPr lvl="1">
              <a:lnSpc>
                <a:spcPct val="110000"/>
              </a:lnSpc>
              <a:spcAft>
                <a:spcPts val="300"/>
              </a:spcAft>
              <a:buFont typeface="Wingdings" pitchFamily="2" charset="2"/>
              <a:buChar char="§"/>
              <a:defRPr/>
            </a:pPr>
            <a:r>
              <a:rPr lang="en-US" dirty="0" smtClean="0">
                <a:ea typeface="ＭＳ Ｐゴシック" pitchFamily="7" charset="-128"/>
                <a:cs typeface="+mn-cs"/>
              </a:rPr>
              <a:t>RACs will retroactively examine claims for reinsurance to determine if drug plan sponsors submitted claims exceeding allowable costs.</a:t>
            </a:r>
          </a:p>
          <a:p>
            <a:pPr lvl="1">
              <a:lnSpc>
                <a:spcPct val="110000"/>
              </a:lnSpc>
              <a:spcAft>
                <a:spcPts val="300"/>
              </a:spcAft>
              <a:buFont typeface="Wingdings" pitchFamily="2" charset="2"/>
              <a:buChar char="§"/>
              <a:defRPr/>
            </a:pPr>
            <a:r>
              <a:rPr lang="en-US" dirty="0" smtClean="0">
                <a:ea typeface="ＭＳ Ｐゴシック" pitchFamily="7" charset="-128"/>
                <a:cs typeface="+mn-cs"/>
              </a:rPr>
              <a:t>RACs will review estimates submitted by plans for high cost beneficiaries and compare to numbers of beneficiaries actually enrolled in such plans.</a:t>
            </a:r>
          </a:p>
          <a:p>
            <a:pPr lvl="1">
              <a:lnSpc>
                <a:spcPct val="110000"/>
              </a:lnSpc>
              <a:spcAft>
                <a:spcPts val="300"/>
              </a:spcAft>
              <a:buFont typeface="Wingdings" pitchFamily="2" charset="2"/>
              <a:buChar char="§"/>
              <a:defRPr/>
            </a:pPr>
            <a:r>
              <a:rPr lang="en-US" dirty="0" smtClean="0">
                <a:ea typeface="ＭＳ Ｐゴシック" pitchFamily="7" charset="-128"/>
                <a:cs typeface="+mn-cs"/>
              </a:rPr>
              <a:t>RACs collect overpayments.</a:t>
            </a:r>
          </a:p>
          <a:p>
            <a:pPr lvl="1">
              <a:lnSpc>
                <a:spcPct val="110000"/>
              </a:lnSpc>
              <a:spcAft>
                <a:spcPts val="300"/>
              </a:spcAft>
              <a:buFont typeface="Wingdings" pitchFamily="2" charset="2"/>
              <a:buChar char="§"/>
              <a:defRPr/>
            </a:pPr>
            <a:r>
              <a:rPr lang="en-US" dirty="0" smtClean="0">
                <a:ea typeface="ＭＳ Ｐゴシック" pitchFamily="7" charset="-128"/>
                <a:cs typeface="+mn-cs"/>
              </a:rPr>
              <a:t>RACs are paid on a contingency fee basis.</a:t>
            </a:r>
          </a:p>
          <a:p>
            <a:pPr>
              <a:lnSpc>
                <a:spcPct val="110000"/>
              </a:lnSpc>
              <a:spcAft>
                <a:spcPts val="300"/>
              </a:spcAft>
              <a:buFont typeface="Wingdings" pitchFamily="2" charset="2"/>
              <a:buNone/>
              <a:defRPr/>
            </a:pPr>
            <a:r>
              <a:rPr lang="en-US" dirty="0" smtClean="0">
                <a:ea typeface="ＭＳ Ｐゴシック" pitchFamily="7" charset="-128"/>
                <a:cs typeface="+mn-cs"/>
              </a:rPr>
              <a:t>States and territories must establish Medicaid RAC programs </a:t>
            </a:r>
          </a:p>
          <a:p>
            <a:pPr lvl="1">
              <a:lnSpc>
                <a:spcPct val="110000"/>
              </a:lnSpc>
              <a:spcAft>
                <a:spcPts val="300"/>
              </a:spcAft>
              <a:buFont typeface="Wingdings" pitchFamily="2" charset="2"/>
              <a:buChar char="§"/>
              <a:defRPr/>
            </a:pPr>
            <a:r>
              <a:rPr lang="en-US" dirty="0" smtClean="0">
                <a:ea typeface="ＭＳ Ｐゴシック" pitchFamily="7" charset="-128"/>
                <a:cs typeface="+mn-cs"/>
              </a:rPr>
              <a:t>Medicaid RACs must identify and recover overpayments and identify underpayments.</a:t>
            </a:r>
          </a:p>
          <a:p>
            <a:pPr lvl="1">
              <a:lnSpc>
                <a:spcPct val="110000"/>
              </a:lnSpc>
              <a:spcAft>
                <a:spcPts val="300"/>
              </a:spcAft>
              <a:buFont typeface="Wingdings" pitchFamily="2" charset="2"/>
              <a:buChar char="§"/>
              <a:defRPr/>
            </a:pPr>
            <a:r>
              <a:rPr lang="en-US" dirty="0" smtClean="0">
                <a:ea typeface="ＭＳ Ｐゴシック" pitchFamily="7" charset="-128"/>
                <a:cs typeface="+mn-cs"/>
              </a:rPr>
              <a:t>States must pay Medicaid RACs on a contingency fee basis for identification and recovery of overpayments and will determine the fee paid to Medicaid RACs to identify underpayments.</a:t>
            </a:r>
          </a:p>
          <a:p>
            <a:pPr lvl="1">
              <a:lnSpc>
                <a:spcPct val="110000"/>
              </a:lnSpc>
              <a:spcAft>
                <a:spcPts val="300"/>
              </a:spcAft>
              <a:buFont typeface="Wingdings" pitchFamily="2" charset="2"/>
              <a:buChar char="§"/>
              <a:defRPr/>
            </a:pPr>
            <a:r>
              <a:rPr lang="en-US" dirty="0" smtClean="0">
                <a:ea typeface="ＭＳ Ｐゴシック" pitchFamily="7" charset="-128"/>
                <a:cs typeface="+mn-cs"/>
              </a:rPr>
              <a:t>Medicaid RACs must coordinate their efforts with other auditing entities, including State and Federal law enforcement agencies. CMS and States will work to minimize the likelihood of overlapping audits.</a:t>
            </a:r>
          </a:p>
          <a:p>
            <a:pPr lvl="1">
              <a:lnSpc>
                <a:spcPct val="110000"/>
              </a:lnSpc>
              <a:defRPr/>
            </a:pPr>
            <a:endParaRPr lang="en-US" dirty="0" smtClean="0">
              <a:ea typeface="ＭＳ Ｐゴシック" pitchFamily="7" charset="-128"/>
              <a:cs typeface="+mn-cs"/>
            </a:endParaRPr>
          </a:p>
          <a:p>
            <a:pPr>
              <a:lnSpc>
                <a:spcPct val="110000"/>
              </a:lnSpc>
              <a:defRPr/>
            </a:pPr>
            <a:endParaRPr lang="en-US" dirty="0" smtClean="0">
              <a:ea typeface="ＭＳ Ｐゴシック" pitchFamily="7" charset="-128"/>
              <a:cs typeface="+mn-cs"/>
            </a:endParaRPr>
          </a:p>
        </p:txBody>
      </p:sp>
      <p:sp>
        <p:nvSpPr>
          <p:cNvPr id="100356" name="Slide Number Placeholder 3"/>
          <p:cNvSpPr>
            <a:spLocks noGrp="1"/>
          </p:cNvSpPr>
          <p:nvPr>
            <p:ph type="sldNum" sz="quarter" idx="5"/>
          </p:nvPr>
        </p:nvSpPr>
        <p:spPr bwMode="auto">
          <a:noFill/>
          <a:ln>
            <a:miter lim="800000"/>
            <a:headEnd/>
            <a:tailEnd/>
          </a:ln>
        </p:spPr>
        <p:txBody>
          <a:bodyPr/>
          <a:lstStyle/>
          <a:p>
            <a:fld id="{E30EA1F8-38B0-48C1-AD9A-2CED8C59B7B5}" type="slidenum">
              <a:rPr lang="en-US" smtClean="0">
                <a:ea typeface="ＭＳ Ｐゴシック"/>
                <a:cs typeface="ＭＳ Ｐゴシック"/>
              </a:rPr>
              <a:pPr/>
              <a:t>33</a:t>
            </a:fld>
            <a:endParaRPr lang="en-US" smtClean="0">
              <a:ea typeface="ＭＳ Ｐゴシック"/>
              <a:cs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13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buFont typeface="Wingdings" pitchFamily="2" charset="2"/>
              <a:buNone/>
            </a:pPr>
            <a:r>
              <a:rPr lang="en-US" smtClean="0">
                <a:ea typeface="ＭＳ Ｐゴシック"/>
              </a:rPr>
              <a:t>Expanded Overpayment Recovery Efforts via Recovery Audit Contractors</a:t>
            </a:r>
          </a:p>
          <a:p>
            <a:pPr>
              <a:buFont typeface="Wingdings" pitchFamily="2" charset="2"/>
              <a:buNone/>
            </a:pPr>
            <a:r>
              <a:rPr lang="en-US" smtClean="0">
                <a:ea typeface="ＭＳ Ｐゴシック"/>
              </a:rPr>
              <a:t>There are four RACs</a:t>
            </a:r>
          </a:p>
          <a:p>
            <a:pPr lvl="1">
              <a:buFont typeface="Wingdings" pitchFamily="2" charset="2"/>
              <a:buChar char="§"/>
            </a:pPr>
            <a:r>
              <a:rPr lang="en-US" smtClean="0">
                <a:ea typeface="ＭＳ Ｐゴシック"/>
              </a:rPr>
              <a:t>Diversified Collection Services</a:t>
            </a:r>
          </a:p>
          <a:p>
            <a:pPr lvl="1">
              <a:buFont typeface="Wingdings" pitchFamily="2" charset="2"/>
              <a:buChar char="§"/>
            </a:pPr>
            <a:r>
              <a:rPr lang="en-US" smtClean="0">
                <a:ea typeface="ＭＳ Ｐゴシック"/>
              </a:rPr>
              <a:t>CGI Technologies and Solutions </a:t>
            </a:r>
          </a:p>
          <a:p>
            <a:pPr lvl="1">
              <a:buFont typeface="Wingdings" pitchFamily="2" charset="2"/>
              <a:buChar char="§"/>
            </a:pPr>
            <a:r>
              <a:rPr lang="en-US" smtClean="0">
                <a:ea typeface="ＭＳ Ｐゴシック"/>
              </a:rPr>
              <a:t>Connolly Consulting Associates </a:t>
            </a:r>
          </a:p>
          <a:p>
            <a:pPr lvl="1">
              <a:buFont typeface="Wingdings" pitchFamily="2" charset="2"/>
              <a:buChar char="§"/>
            </a:pPr>
            <a:r>
              <a:rPr lang="en-US" smtClean="0">
                <a:ea typeface="ＭＳ Ｐゴシック"/>
              </a:rPr>
              <a:t>HealthDataInsights </a:t>
            </a:r>
          </a:p>
          <a:p>
            <a:pPr>
              <a:buFont typeface="Wingdings" pitchFamily="2" charset="2"/>
              <a:buNone/>
            </a:pPr>
            <a:r>
              <a:rPr lang="en-US" smtClean="0">
                <a:ea typeface="ＭＳ Ｐゴシック"/>
              </a:rPr>
              <a:t>This map is specific to Part A and Part B Recovery Audit Contractors.</a:t>
            </a:r>
            <a:br>
              <a:rPr lang="en-US" smtClean="0">
                <a:ea typeface="ＭＳ Ｐゴシック"/>
              </a:rPr>
            </a:br>
            <a:endParaRPr lang="en-US" sz="1100" smtClean="0">
              <a:ea typeface="ＭＳ Ｐゴシック"/>
            </a:endParaRPr>
          </a:p>
          <a:p>
            <a:pPr lvl="1">
              <a:buFontTx/>
              <a:buChar char="-"/>
            </a:pPr>
            <a:endParaRPr lang="en-US" sz="1100" smtClean="0">
              <a:ea typeface="ＭＳ Ｐゴシック"/>
            </a:endParaRPr>
          </a:p>
        </p:txBody>
      </p:sp>
      <p:sp>
        <p:nvSpPr>
          <p:cNvPr id="101380" name="Slide Number Placeholder 3"/>
          <p:cNvSpPr>
            <a:spLocks noGrp="1"/>
          </p:cNvSpPr>
          <p:nvPr>
            <p:ph type="sldNum" sz="quarter" idx="5"/>
          </p:nvPr>
        </p:nvSpPr>
        <p:spPr bwMode="auto">
          <a:noFill/>
          <a:ln>
            <a:miter lim="800000"/>
            <a:headEnd/>
            <a:tailEnd/>
          </a:ln>
        </p:spPr>
        <p:txBody>
          <a:bodyPr/>
          <a:lstStyle/>
          <a:p>
            <a:fld id="{54E729DC-5026-45D2-88D3-F198EC605AD8}" type="slidenum">
              <a:rPr lang="en-US" smtClean="0">
                <a:ea typeface="ＭＳ Ｐゴシック"/>
                <a:cs typeface="ＭＳ Ｐゴシック"/>
              </a:rPr>
              <a:pPr/>
              <a:t>34</a:t>
            </a:fld>
            <a:endParaRPr lang="en-US" smtClean="0">
              <a:ea typeface="ＭＳ Ｐゴシック"/>
              <a:cs typeface="ＭＳ Ｐゴシック"/>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xfrm>
            <a:off x="865188" y="4533900"/>
            <a:ext cx="5743575" cy="4373563"/>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cs typeface="+mn-cs"/>
              </a:rPr>
              <a:t>CMS Strike Force teams use advanced data analysis techniques to identify high-billing levels in health care fraud spots so that interagency teams can target emerging or migrating schemes along with chronic fraud by criminals masquerading as health care providers or suppliers.</a:t>
            </a:r>
          </a:p>
          <a:p>
            <a:pPr marL="0" indent="0">
              <a:buFont typeface="Wingdings" pitchFamily="2" charset="2"/>
              <a:buNone/>
              <a:defRPr/>
            </a:pPr>
            <a:r>
              <a:rPr lang="en-US" dirty="0" smtClean="0">
                <a:ea typeface="ＭＳ Ｐゴシック" pitchFamily="7" charset="-128"/>
                <a:cs typeface="+mn-cs"/>
              </a:rPr>
              <a:t>CMS is working collaboratively with Federal and law enforcement partners to increase the recovery of improper payments and fraud by working toward suspending payments for providers subject to credible allegations of fraud.</a:t>
            </a:r>
          </a:p>
          <a:p>
            <a:pPr marL="0" indent="0">
              <a:buFont typeface="Wingdings" pitchFamily="2" charset="2"/>
              <a:buNone/>
              <a:defRPr/>
            </a:pPr>
            <a:r>
              <a:rPr lang="en-US" spc="-50" dirty="0" smtClean="0">
                <a:ea typeface="ＭＳ Ｐゴシック" pitchFamily="7" charset="-128"/>
                <a:cs typeface="+mn-cs"/>
              </a:rPr>
              <a:t>Partnering in expansion of the Healthcare Fraud Prevention &amp; Enforcement Action Team (HEAT) task forces to additional cities throughout the country.  </a:t>
            </a:r>
          </a:p>
          <a:p>
            <a:pPr marL="0" indent="0">
              <a:buFont typeface="Wingdings" pitchFamily="2" charset="2"/>
              <a:buNone/>
              <a:defRPr/>
            </a:pPr>
            <a:r>
              <a:rPr lang="en-US" dirty="0" smtClean="0">
                <a:ea typeface="ＭＳ Ｐゴシック" pitchFamily="7" charset="-128"/>
                <a:cs typeface="+mn-cs"/>
              </a:rPr>
              <a:t>HEAT task forces are inter-agency teams composed of top-level law enforcement and professional staff.  The team builds on existing partnerships, including those with </a:t>
            </a:r>
            <a:r>
              <a:rPr lang="en-US" spc="-52" dirty="0" smtClean="0">
                <a:ea typeface="ＭＳ Ｐゴシック" pitchFamily="7" charset="-128"/>
                <a:cs typeface="+mn-cs"/>
              </a:rPr>
              <a:t>state and local law enforcement organizations to prevent fraud and enforce anti-fraud laws.</a:t>
            </a:r>
          </a:p>
          <a:p>
            <a:pPr marL="0" indent="0">
              <a:buFont typeface="Wingdings" pitchFamily="2" charset="2"/>
              <a:buNone/>
              <a:defRPr/>
            </a:pPr>
            <a:r>
              <a:rPr lang="en-US" spc="-52" dirty="0" smtClean="0">
                <a:ea typeface="ＭＳ Ｐゴシック" pitchFamily="7" charset="-128"/>
                <a:cs typeface="+mn-cs"/>
              </a:rPr>
              <a:t>More than $2.5 billion stolen from federal health care programs was identified for return to the Medicare Health Insurance Trust Fund, the Treasury, and others in FY 2010.  This is an unprecedented achievement for the Health Care Fraud and Abuse Control Program (HCFAC), a joint effort of the two departments to coordinate Federal, state, and local law enforcement activities to fight health care fraud and abuse. </a:t>
            </a:r>
          </a:p>
          <a:p>
            <a:pPr>
              <a:defRPr/>
            </a:pPr>
            <a:endParaRPr lang="en-US" dirty="0" smtClean="0">
              <a:ea typeface="ＭＳ Ｐゴシック" pitchFamily="7" charset="-128"/>
              <a:cs typeface="+mn-cs"/>
            </a:endParaRPr>
          </a:p>
        </p:txBody>
      </p:sp>
      <p:sp>
        <p:nvSpPr>
          <p:cNvPr id="102404" name="Slide Number Placeholder 3"/>
          <p:cNvSpPr>
            <a:spLocks noGrp="1"/>
          </p:cNvSpPr>
          <p:nvPr>
            <p:ph type="sldNum" sz="quarter" idx="5"/>
          </p:nvPr>
        </p:nvSpPr>
        <p:spPr bwMode="auto">
          <a:noFill/>
          <a:ln>
            <a:miter lim="800000"/>
            <a:headEnd/>
            <a:tailEnd/>
          </a:ln>
        </p:spPr>
        <p:txBody>
          <a:bodyPr/>
          <a:lstStyle/>
          <a:p>
            <a:fld id="{F914F727-0127-4886-ABC0-268588020B5E}" type="slidenum">
              <a:rPr lang="en-US" smtClean="0">
                <a:ea typeface="ＭＳ Ｐゴシック"/>
                <a:cs typeface="ＭＳ Ｐゴシック"/>
              </a:rPr>
              <a:pPr/>
              <a:t>35</a:t>
            </a:fld>
            <a:endParaRPr lang="en-US" smtClean="0">
              <a:ea typeface="ＭＳ Ｐゴシック"/>
              <a:cs typeface="ＭＳ Ｐゴシック"/>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The Health Care Fraud Prevention and Enforcement Action Team (HEAT) is a joint initiative between the Department of Health &amp; Human Services and the Department of Justice(DOJ) to combat fraud.</a:t>
            </a:r>
          </a:p>
          <a:p>
            <a:pPr marL="0" indent="0">
              <a:buFont typeface="Wingdings" pitchFamily="2" charset="2"/>
              <a:buNone/>
              <a:defRPr/>
            </a:pPr>
            <a:r>
              <a:rPr lang="en-US" dirty="0" smtClean="0">
                <a:ea typeface="ＭＳ Ｐゴシック"/>
              </a:rPr>
              <a:t>Their goal is to improve inter-agency collaboration on reducing and preventing fraud in federal health care programs. By deploying law enforcement and trained agency personnel HHS and DOJ to increase coordination, data sharing, and training among investigators, agents, prosecutors, analysts, and policymakers, Project HEAT has been highly successful in bringing health care fraud cases and prosecuting them quickly and effectively. </a:t>
            </a:r>
          </a:p>
          <a:p>
            <a:pPr marL="0" indent="0">
              <a:buFont typeface="Wingdings" pitchFamily="2" charset="2"/>
              <a:buNone/>
              <a:defRPr/>
            </a:pPr>
            <a:r>
              <a:rPr lang="en-US" dirty="0" smtClean="0">
                <a:ea typeface="ＭＳ Ｐゴシック"/>
              </a:rPr>
              <a:t>HEAT Team is chaired by the Department of Health &amp; Human Services Deputy Secretary and the Deputy Attorney General.</a:t>
            </a:r>
          </a:p>
          <a:p>
            <a:pPr>
              <a:defRPr/>
            </a:pPr>
            <a:endParaRPr lang="en-US" dirty="0" smtClean="0">
              <a:ea typeface="ＭＳ Ｐゴシック"/>
            </a:endParaRPr>
          </a:p>
          <a:p>
            <a:pPr>
              <a:defRPr/>
            </a:pPr>
            <a:endParaRPr lang="en-US" dirty="0" smtClean="0">
              <a:ea typeface="ＭＳ Ｐゴシック"/>
            </a:endParaRPr>
          </a:p>
        </p:txBody>
      </p:sp>
      <p:sp>
        <p:nvSpPr>
          <p:cNvPr id="4" name="Slide Number Placeholder 3"/>
          <p:cNvSpPr>
            <a:spLocks noGrp="1"/>
          </p:cNvSpPr>
          <p:nvPr>
            <p:ph type="sldNum" sz="quarter" idx="5"/>
          </p:nvPr>
        </p:nvSpPr>
        <p:spPr/>
        <p:txBody>
          <a:bodyPr/>
          <a:lstStyle/>
          <a:p>
            <a:pPr>
              <a:defRPr/>
            </a:pPr>
            <a:fld id="{9C94DCC8-EDB3-4AFD-B159-679FCA109323}"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None/>
            </a:pPr>
            <a:r>
              <a:rPr lang="en-US" smtClean="0">
                <a:ea typeface="ＭＳ Ｐゴシック"/>
              </a:rPr>
              <a:t>Mission of HEAT Team is to</a:t>
            </a:r>
          </a:p>
          <a:p>
            <a:pPr marL="225425" lvl="1" indent="-106363">
              <a:buFont typeface="Wingdings" pitchFamily="2" charset="2"/>
              <a:buChar char="§"/>
            </a:pPr>
            <a:r>
              <a:rPr lang="en-US" smtClean="0">
                <a:ea typeface="ＭＳ Ｐゴシック"/>
              </a:rPr>
              <a:t>To gather resources across government to help prevent waste, fraud and abuse in the Medicare and Medicaid programs, and crack down on the fraud perpetrators who are abusing the system and costing us all billions of dollars.</a:t>
            </a:r>
          </a:p>
          <a:p>
            <a:pPr marL="225425" lvl="1" indent="-106363">
              <a:buFont typeface="Wingdings" pitchFamily="2" charset="2"/>
              <a:buChar char="§"/>
            </a:pPr>
            <a:r>
              <a:rPr lang="en-US" smtClean="0">
                <a:ea typeface="ＭＳ Ｐゴシック"/>
              </a:rPr>
              <a:t>To reduce skyrocketing health care costs and improve the quality of care by ridding the system of perpetrators who are preying on Medicare and Medicaid beneficiaries.</a:t>
            </a:r>
          </a:p>
          <a:p>
            <a:pPr marL="225425" lvl="1" indent="-106363">
              <a:buFont typeface="Wingdings" pitchFamily="2" charset="2"/>
              <a:buChar char="§"/>
            </a:pPr>
            <a:r>
              <a:rPr lang="en-US" smtClean="0">
                <a:ea typeface="ＭＳ Ｐゴシック"/>
              </a:rPr>
              <a:t>To highlight best practices by providers and public sector employees who are dedicated to ending waste, fraud and abuse in Medicare.</a:t>
            </a:r>
          </a:p>
          <a:p>
            <a:pPr marL="225425" lvl="1" indent="-106363">
              <a:buFont typeface="Wingdings" pitchFamily="2" charset="2"/>
              <a:buChar char="§"/>
            </a:pPr>
            <a:r>
              <a:rPr lang="en-US" smtClean="0">
                <a:ea typeface="ＭＳ Ｐゴシック"/>
              </a:rPr>
              <a:t>To build upon existing partnerships between the Department of Justice and the Department of Health and Human Services such as our Medicare Fraud Strike Forces to reduce fraud and recover taxpayer dollars.</a:t>
            </a:r>
          </a:p>
          <a:p>
            <a:endParaRPr lang="en-US" smtClean="0">
              <a:ea typeface="ＭＳ Ｐゴシック"/>
            </a:endParaRPr>
          </a:p>
        </p:txBody>
      </p:sp>
      <p:sp>
        <p:nvSpPr>
          <p:cNvPr id="4" name="Slide Number Placeholder 3"/>
          <p:cNvSpPr>
            <a:spLocks noGrp="1"/>
          </p:cNvSpPr>
          <p:nvPr>
            <p:ph type="sldNum" sz="quarter" idx="5"/>
          </p:nvPr>
        </p:nvSpPr>
        <p:spPr/>
        <p:txBody>
          <a:bodyPr/>
          <a:lstStyle/>
          <a:p>
            <a:pPr>
              <a:defRPr/>
            </a:pPr>
            <a:fld id="{9E66BE59-2A48-457E-9B1A-C6E1ADB54716}"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bwMode="auto">
          <a:noFill/>
          <a:ln>
            <a:miter lim="800000"/>
            <a:headEnd/>
            <a:tailEnd/>
          </a:ln>
        </p:spPr>
        <p:txBody>
          <a:bodyPr/>
          <a:lstStyle/>
          <a:p>
            <a:fld id="{501FA419-7521-4EF1-99C6-B75E65C19B51}" type="slidenum">
              <a:rPr lang="en-US" sz="1100" smtClean="0">
                <a:solidFill>
                  <a:srgbClr val="000000"/>
                </a:solidFill>
                <a:ea typeface="ＭＳ Ｐゴシック"/>
                <a:cs typeface="ＭＳ Ｐゴシック"/>
              </a:rPr>
              <a:pPr/>
              <a:t>38</a:t>
            </a:fld>
            <a:endParaRPr lang="en-US" sz="1100" smtClean="0">
              <a:solidFill>
                <a:srgbClr val="000000"/>
              </a:solidFill>
              <a:ea typeface="ＭＳ Ｐゴシック"/>
              <a:cs typeface="ＭＳ Ｐゴシック"/>
            </a:endParaRPr>
          </a:p>
        </p:txBody>
      </p:sp>
      <p:sp>
        <p:nvSpPr>
          <p:cNvPr id="105475"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69635" name="Rectangle 3"/>
          <p:cNvSpPr>
            <a:spLocks noGrp="1" noChangeArrowheads="1"/>
          </p:cNvSpPr>
          <p:nvPr>
            <p:ph type="body" idx="1"/>
          </p:nvPr>
        </p:nvSpPr>
        <p:spPr bwMode="auto">
          <a:xfrm>
            <a:off x="976313" y="4640263"/>
            <a:ext cx="5362575" cy="4321175"/>
          </a:xfrm>
        </p:spPr>
        <p:txBody>
          <a:bodyPr wrap="square" numCol="1" anchor="t" anchorCtr="0" compatLnSpc="1">
            <a:prstTxWarp prst="textNoShape">
              <a:avLst/>
            </a:prstTxWarp>
          </a:bodyPr>
          <a:lstStyle/>
          <a:p>
            <a:pPr marL="946011" indent="-946011" eaLnBrk="1" hangingPunct="1">
              <a:spcBef>
                <a:spcPts val="622"/>
              </a:spcBef>
              <a:spcAft>
                <a:spcPts val="0"/>
              </a:spcAft>
              <a:buFont typeface="Wingdings" pitchFamily="2" charset="2"/>
              <a:buNone/>
              <a:defRPr/>
            </a:pPr>
            <a:r>
              <a:rPr lang="en-US" b="1" dirty="0" smtClean="0">
                <a:ea typeface="ＭＳ Ｐゴシック" pitchFamily="7" charset="-128"/>
                <a:cs typeface="+mn-cs"/>
              </a:rPr>
              <a:t>Exercise</a:t>
            </a:r>
          </a:p>
          <a:p>
            <a:pPr marL="0" indent="0">
              <a:spcBef>
                <a:spcPts val="622"/>
              </a:spcBef>
              <a:spcAft>
                <a:spcPts val="0"/>
              </a:spcAft>
              <a:buFont typeface="Wingdings" pitchFamily="2" charset="2"/>
              <a:buNone/>
              <a:tabLst>
                <a:tab pos="125150" algn="l"/>
              </a:tabLst>
              <a:defRPr/>
            </a:pPr>
            <a:r>
              <a:rPr lang="en-US" dirty="0" smtClean="0"/>
              <a:t>The mission of the Recovery Audit Contractor is to reduce improper Medicare payments by</a:t>
            </a:r>
          </a:p>
          <a:p>
            <a:pPr marL="357337" indent="-123504">
              <a:spcBef>
                <a:spcPts val="622"/>
              </a:spcBef>
              <a:spcAft>
                <a:spcPts val="0"/>
              </a:spcAft>
              <a:defRPr/>
            </a:pPr>
            <a:r>
              <a:rPr lang="en-US" dirty="0" smtClean="0"/>
              <a:t>detecting and collecting overpayments,</a:t>
            </a:r>
          </a:p>
          <a:p>
            <a:pPr marL="357337" indent="-123504">
              <a:spcBef>
                <a:spcPts val="622"/>
              </a:spcBef>
              <a:spcAft>
                <a:spcPts val="0"/>
              </a:spcAft>
              <a:defRPr/>
            </a:pPr>
            <a:r>
              <a:rPr lang="en-US" dirty="0" smtClean="0"/>
              <a:t>identifying underpayments, </a:t>
            </a:r>
          </a:p>
          <a:p>
            <a:pPr marL="357337" indent="-123504">
              <a:spcBef>
                <a:spcPts val="622"/>
              </a:spcBef>
              <a:spcAft>
                <a:spcPts val="0"/>
              </a:spcAft>
              <a:defRPr/>
            </a:pPr>
            <a:r>
              <a:rPr lang="en-US" dirty="0" smtClean="0"/>
              <a:t>and implementing actions to prevent future improper payments.</a:t>
            </a:r>
          </a:p>
          <a:p>
            <a:pPr marL="172905" indent="-172905" eaLnBrk="1" hangingPunct="1">
              <a:spcBef>
                <a:spcPts val="622"/>
              </a:spcBef>
              <a:spcAft>
                <a:spcPts val="0"/>
              </a:spcAft>
              <a:buFont typeface="Calibri" pitchFamily="34" charset="0"/>
              <a:buAutoNum type="alphaUcPeriod"/>
              <a:defRPr/>
            </a:pPr>
            <a:r>
              <a:rPr lang="en-US" dirty="0" smtClean="0">
                <a:ea typeface="ＭＳ Ｐゴシック" pitchFamily="7" charset="-128"/>
                <a:cs typeface="+mn-cs"/>
              </a:rPr>
              <a:t>True</a:t>
            </a:r>
          </a:p>
          <a:p>
            <a:pPr marL="172905" indent="-172905" eaLnBrk="1" hangingPunct="1">
              <a:spcBef>
                <a:spcPts val="622"/>
              </a:spcBef>
              <a:spcAft>
                <a:spcPts val="0"/>
              </a:spcAft>
              <a:buFont typeface="Calibri" pitchFamily="34" charset="0"/>
              <a:buAutoNum type="alphaUcPeriod"/>
              <a:defRPr/>
            </a:pPr>
            <a:r>
              <a:rPr lang="en-US" dirty="0" smtClean="0">
                <a:ea typeface="ＭＳ Ｐゴシック" pitchFamily="7" charset="-128"/>
                <a:cs typeface="+mn-cs"/>
              </a:rPr>
              <a:t>False</a:t>
            </a:r>
          </a:p>
          <a:p>
            <a:pPr marL="739666" indent="-739666" eaLnBrk="1" hangingPunct="1">
              <a:spcBef>
                <a:spcPts val="622"/>
              </a:spcBef>
              <a:spcAft>
                <a:spcPts val="0"/>
              </a:spcAft>
              <a:buFont typeface="Wingdings" pitchFamily="2" charset="2"/>
              <a:buNone/>
              <a:defRPr/>
            </a:pPr>
            <a:r>
              <a:rPr lang="en-US" b="1" dirty="0" smtClean="0">
                <a:ea typeface="ＭＳ Ｐゴシック" pitchFamily="7" charset="-128"/>
                <a:cs typeface="+mn-cs"/>
              </a:rPr>
              <a:t>Answer:  </a:t>
            </a:r>
            <a:r>
              <a:rPr lang="en-US" dirty="0" smtClean="0">
                <a:ea typeface="ＭＳ Ｐゴシック" pitchFamily="7" charset="-128"/>
                <a:cs typeface="+mn-cs"/>
              </a:rPr>
              <a:t>A.  True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xfrm>
            <a:off x="865188" y="4533900"/>
            <a:ext cx="5743575" cy="4373563"/>
          </a:xfrm>
          <a:noFill/>
        </p:spPr>
        <p:txBody>
          <a:bodyPr wrap="square" numCol="1" anchor="t" anchorCtr="0" compatLnSpc="1">
            <a:prstTxWarp prst="textNoShape">
              <a:avLst/>
            </a:prstTxWarp>
          </a:bodyPr>
          <a:lstStyle/>
          <a:p>
            <a:pPr marL="0" indent="0">
              <a:buFont typeface="Wingdings" pitchFamily="2" charset="2"/>
              <a:buNone/>
            </a:pPr>
            <a:r>
              <a:rPr lang="en-US" smtClean="0">
                <a:ea typeface="ＭＳ Ｐゴシック"/>
              </a:rPr>
              <a:t>CMS is working to increase the reporting of improper payments and fraud through the following.</a:t>
            </a:r>
          </a:p>
          <a:p>
            <a:pPr lvl="1">
              <a:buFont typeface="Wingdings" pitchFamily="2" charset="2"/>
              <a:buChar char="§"/>
            </a:pPr>
            <a:r>
              <a:rPr lang="en-US" smtClean="0">
                <a:ea typeface="ＭＳ Ｐゴシック"/>
              </a:rPr>
              <a:t>Sharing information and performance metrics on key program integrity activities broadly to engage key stakeholders.</a:t>
            </a:r>
          </a:p>
          <a:p>
            <a:pPr lvl="1">
              <a:buFont typeface="Wingdings" pitchFamily="2" charset="2"/>
              <a:buChar char="§"/>
            </a:pPr>
            <a:r>
              <a:rPr lang="en-US" smtClean="0">
                <a:ea typeface="ＭＳ Ｐゴシック"/>
              </a:rPr>
              <a:t>Enhancing partnerships with the private sector to share information and methods to detect and prevent fraud.</a:t>
            </a:r>
          </a:p>
          <a:p>
            <a:pPr lvl="1">
              <a:buFont typeface="Wingdings" pitchFamily="2" charset="2"/>
              <a:buChar char="§"/>
            </a:pPr>
            <a:r>
              <a:rPr lang="en-US" smtClean="0">
                <a:ea typeface="ＭＳ Ｐゴシック"/>
              </a:rPr>
              <a:t>Continuing to coordinate with law enforcement on initiatives that will strengthen relationships with key stakeholders such as the Regional Fraud Summits.</a:t>
            </a:r>
          </a:p>
          <a:p>
            <a:pPr lvl="1">
              <a:buFont typeface="Wingdings" pitchFamily="2" charset="2"/>
              <a:buChar char="§"/>
            </a:pPr>
            <a:r>
              <a:rPr lang="en-US" smtClean="0">
                <a:ea typeface="ＭＳ Ｐゴシック"/>
              </a:rPr>
              <a:t>Regional Fraud Summits are coordinated among the Office of the Inspector General, the Department of Justice, the Secretary of HHS, and CMS.  These summits provide an opportunity for beneficiaries, providers, hospitals and law enforcement to discuss shared concerns and collaboration strategies.</a:t>
            </a:r>
          </a:p>
        </p:txBody>
      </p:sp>
      <p:sp>
        <p:nvSpPr>
          <p:cNvPr id="106500" name="Slide Number Placeholder 3"/>
          <p:cNvSpPr>
            <a:spLocks noGrp="1"/>
          </p:cNvSpPr>
          <p:nvPr>
            <p:ph type="sldNum" sz="quarter" idx="5"/>
          </p:nvPr>
        </p:nvSpPr>
        <p:spPr bwMode="auto">
          <a:noFill/>
          <a:ln>
            <a:miter lim="800000"/>
            <a:headEnd/>
            <a:tailEnd/>
          </a:ln>
        </p:spPr>
        <p:txBody>
          <a:bodyPr/>
          <a:lstStyle/>
          <a:p>
            <a:fld id="{E485D690-8431-4359-8F6F-A9F9B8AEC5B3}" type="slidenum">
              <a:rPr lang="en-US" smtClean="0">
                <a:ea typeface="ＭＳ Ｐゴシック"/>
                <a:cs typeface="ＭＳ Ｐゴシック"/>
              </a:rPr>
              <a:pPr/>
              <a:t>39</a:t>
            </a:fld>
            <a:endParaRPr lang="en-U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1258888" y="808038"/>
            <a:ext cx="4797425" cy="3598862"/>
          </a:xfrm>
          <a:noFill/>
          <a:ln>
            <a:solidFill>
              <a:srgbClr val="000000"/>
            </a:solidFill>
            <a:miter lim="800000"/>
            <a:headEnd/>
            <a:tailEnd/>
          </a:ln>
        </p:spPr>
      </p:sp>
      <p:sp>
        <p:nvSpPr>
          <p:cNvPr id="3" name="Notes Placeholder 2"/>
          <p:cNvSpPr>
            <a:spLocks noGrp="1"/>
          </p:cNvSpPr>
          <p:nvPr>
            <p:ph type="body" idx="1"/>
          </p:nvPr>
        </p:nvSpPr>
        <p:spPr>
          <a:xfrm>
            <a:off x="1192213" y="4560888"/>
            <a:ext cx="5391150" cy="4319587"/>
          </a:xfrm>
        </p:spPr>
        <p:txBody>
          <a:bodyPr/>
          <a:lstStyle/>
          <a:p>
            <a:pPr marL="174501" indent="-174501">
              <a:buFont typeface="Wingdings" pitchFamily="2" charset="2"/>
              <a:buNone/>
              <a:defRPr/>
            </a:pPr>
            <a:r>
              <a:rPr lang="en-US" dirty="0" smtClean="0">
                <a:ea typeface="+mn-ea"/>
                <a:cs typeface="Arial" charset="0"/>
              </a:rPr>
              <a:t>Lesson 1 provides an overview of fraud and abuse.</a:t>
            </a:r>
          </a:p>
          <a:p>
            <a:pPr marL="225425" indent="-106363" eaLnBrk="1" hangingPunct="1">
              <a:defRPr/>
            </a:pPr>
            <a:r>
              <a:rPr lang="en-US" dirty="0" smtClean="0"/>
              <a:t>Medicare Overview</a:t>
            </a:r>
          </a:p>
          <a:p>
            <a:pPr marL="225425" indent="-106363" eaLnBrk="1" hangingPunct="1">
              <a:defRPr/>
            </a:pPr>
            <a:r>
              <a:rPr lang="en-US" dirty="0" smtClean="0"/>
              <a:t>Medicaid Overview</a:t>
            </a:r>
          </a:p>
          <a:p>
            <a:pPr marL="225425" indent="-106363" eaLnBrk="1" hangingPunct="1">
              <a:defRPr/>
            </a:pPr>
            <a:r>
              <a:rPr lang="en-US" dirty="0" smtClean="0"/>
              <a:t>Protecting the Medicare Trust Funds</a:t>
            </a:r>
          </a:p>
          <a:p>
            <a:pPr marL="225425" indent="-106363" eaLnBrk="1" hangingPunct="1">
              <a:defRPr/>
            </a:pPr>
            <a:r>
              <a:rPr lang="en-US" dirty="0" smtClean="0"/>
              <a:t>Quality of care concerns </a:t>
            </a:r>
          </a:p>
          <a:p>
            <a:pPr marL="225425" indent="-106363" eaLnBrk="1" hangingPunct="1">
              <a:defRPr/>
            </a:pPr>
            <a:r>
              <a:rPr lang="en-US" dirty="0" smtClean="0"/>
              <a:t>Define fraud and abuse</a:t>
            </a:r>
          </a:p>
          <a:p>
            <a:pPr marL="225425" indent="-106363" eaLnBrk="1" hangingPunct="1">
              <a:defRPr/>
            </a:pPr>
            <a:r>
              <a:rPr lang="en-US" dirty="0" smtClean="0"/>
              <a:t>Who commits fraud</a:t>
            </a:r>
          </a:p>
          <a:p>
            <a:pPr marL="225425" indent="-106363" eaLnBrk="1" hangingPunct="1">
              <a:defRPr/>
            </a:pPr>
            <a:r>
              <a:rPr lang="en-US" dirty="0" smtClean="0"/>
              <a:t>Spectrum of fraud and abuse</a:t>
            </a:r>
          </a:p>
        </p:txBody>
      </p:sp>
      <p:sp>
        <p:nvSpPr>
          <p:cNvPr id="70660" name="Slide Number Placeholder 3"/>
          <p:cNvSpPr>
            <a:spLocks noGrp="1"/>
          </p:cNvSpPr>
          <p:nvPr>
            <p:ph type="sldNum" sz="quarter" idx="5"/>
          </p:nvPr>
        </p:nvSpPr>
        <p:spPr bwMode="auto">
          <a:noFill/>
          <a:ln>
            <a:miter lim="800000"/>
            <a:headEnd/>
            <a:tailEnd/>
          </a:ln>
        </p:spPr>
        <p:txBody>
          <a:bodyPr/>
          <a:lstStyle/>
          <a:p>
            <a:fld id="{7628017E-E2AD-4F08-8195-68BFA21B3549}" type="slidenum">
              <a:rPr lang="en-US" smtClean="0">
                <a:ea typeface="ＭＳ Ｐゴシック"/>
                <a:cs typeface="ＭＳ Ｐゴシック"/>
              </a:rPr>
              <a:pPr/>
              <a:t>4</a:t>
            </a:fld>
            <a:endParaRPr lang="en-US" smtClean="0">
              <a:ea typeface="ＭＳ Ｐゴシック"/>
              <a:cs typeface="ＭＳ Ｐゴシック"/>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buFont typeface="Wingdings" pitchFamily="2" charset="2"/>
              <a:buNone/>
            </a:pPr>
            <a:r>
              <a:rPr lang="en-US" smtClean="0">
                <a:ea typeface="ＭＳ Ｐゴシック"/>
              </a:rPr>
              <a:t>Nearly $4.1 billion in fraud recoveries.</a:t>
            </a:r>
          </a:p>
          <a:p>
            <a:pPr marL="0" indent="0">
              <a:buFont typeface="Wingdings" pitchFamily="2" charset="2"/>
              <a:buNone/>
            </a:pPr>
            <a:r>
              <a:rPr lang="en-US" smtClean="0">
                <a:ea typeface="ＭＳ Ｐゴシック"/>
              </a:rPr>
              <a:t>Federal prosecutors filed criminal charges against 1430 defendants for health care fraud-related crimes. </a:t>
            </a:r>
          </a:p>
          <a:p>
            <a:pPr marL="0" indent="0">
              <a:buFont typeface="Wingdings" pitchFamily="2" charset="2"/>
              <a:buNone/>
            </a:pPr>
            <a:r>
              <a:rPr lang="en-US" smtClean="0">
                <a:ea typeface="ＭＳ Ｐゴシック"/>
              </a:rPr>
              <a:t>HHS obtained 21 criminal convictions and $1.3 million in criminal fines, forfeitures, restitution and disgorgement  in criminal matters involving the pharmaceutical and device manufacturing industries. (Disgorgement is when an entity is forced to give up profits obtained by illegal or unethical acts.  The entity may be ordered by a court to pay back illegal profits, with interest.)  </a:t>
            </a:r>
          </a:p>
          <a:p>
            <a:pPr marL="0" indent="0">
              <a:buFont typeface="Wingdings" pitchFamily="2" charset="2"/>
              <a:buNone/>
            </a:pPr>
            <a:r>
              <a:rPr lang="en-US" smtClean="0">
                <a:ea typeface="ＭＳ Ｐゴシック"/>
              </a:rPr>
              <a:t>Approximately $2.4 billon was recovered through civil health care fraud cases brought under the False Claims Act.</a:t>
            </a:r>
          </a:p>
        </p:txBody>
      </p:sp>
      <p:sp>
        <p:nvSpPr>
          <p:cNvPr id="4" name="Slide Number Placeholder 3"/>
          <p:cNvSpPr>
            <a:spLocks noGrp="1"/>
          </p:cNvSpPr>
          <p:nvPr>
            <p:ph type="sldNum" sz="quarter" idx="5"/>
          </p:nvPr>
        </p:nvSpPr>
        <p:spPr/>
        <p:txBody>
          <a:bodyPr/>
          <a:lstStyle/>
          <a:p>
            <a:pPr>
              <a:defRPr/>
            </a:pPr>
            <a:fld id="{7CCD8CFF-8B72-49F2-A250-96BF65F036A3}"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buFont typeface="Wingdings" pitchFamily="2" charset="2"/>
              <a:buNone/>
              <a:defRPr/>
            </a:pPr>
            <a:r>
              <a:rPr lang="en-US" dirty="0" smtClean="0">
                <a:ea typeface="ＭＳ Ｐゴシック"/>
              </a:rPr>
              <a:t>In lesson three we will learn about how people with Medicare can fight fraud.  We will</a:t>
            </a:r>
          </a:p>
          <a:p>
            <a:pPr marL="225425" indent="-166688">
              <a:defRPr/>
            </a:pPr>
            <a:r>
              <a:rPr lang="en-US" dirty="0" smtClean="0">
                <a:ea typeface="ＭＳ Ｐゴシック"/>
              </a:rPr>
              <a:t>Review your Medicare Summary Notices</a:t>
            </a:r>
          </a:p>
          <a:p>
            <a:pPr marL="225425" lvl="1" indent="-166688">
              <a:buFont typeface="Wingdings" pitchFamily="2" charset="2"/>
              <a:buChar char="§"/>
              <a:defRPr/>
            </a:pPr>
            <a:r>
              <a:rPr lang="en-US" dirty="0" smtClean="0">
                <a:ea typeface="ＭＳ Ｐゴシック"/>
              </a:rPr>
              <a:t>Highlight the advantages of using </a:t>
            </a:r>
            <a:r>
              <a:rPr lang="en-US" u="sng" dirty="0" smtClean="0">
                <a:ea typeface="ＭＳ Ｐゴシック"/>
                <a:hlinkClick r:id="rId3"/>
              </a:rPr>
              <a:t>www.MyMedicare.gov</a:t>
            </a:r>
            <a:endParaRPr lang="en-US" dirty="0" smtClean="0">
              <a:ea typeface="ＭＳ Ｐゴシック"/>
            </a:endParaRPr>
          </a:p>
          <a:p>
            <a:pPr marL="225425" lvl="1" indent="-166688">
              <a:buFont typeface="Wingdings" pitchFamily="2" charset="2"/>
              <a:buChar char="§"/>
              <a:defRPr/>
            </a:pPr>
            <a:r>
              <a:rPr lang="en-US" dirty="0" smtClean="0">
                <a:ea typeface="ＭＳ Ｐゴシック"/>
              </a:rPr>
              <a:t>Learn how to report fraud and abuse by using 1-800-MEDICARE </a:t>
            </a:r>
          </a:p>
          <a:p>
            <a:pPr marL="225425" lvl="1" indent="-166688">
              <a:buFont typeface="Wingdings" pitchFamily="2" charset="2"/>
              <a:buChar char="§"/>
              <a:defRPr/>
            </a:pPr>
            <a:r>
              <a:rPr lang="en-US" dirty="0" smtClean="0">
                <a:ea typeface="ＭＳ Ｐゴシック"/>
              </a:rPr>
              <a:t>Review the Senior Medicare Patrol program</a:t>
            </a:r>
          </a:p>
          <a:p>
            <a:pPr marL="225425" lvl="1" indent="-166688">
              <a:buFont typeface="Wingdings" pitchFamily="2" charset="2"/>
              <a:buChar char="§"/>
              <a:defRPr/>
            </a:pPr>
            <a:r>
              <a:rPr lang="en-US" dirty="0" smtClean="0">
                <a:ea typeface="ＭＳ Ｐゴシック"/>
              </a:rPr>
              <a:t>Learn about the resources available at </a:t>
            </a:r>
            <a:r>
              <a:rPr lang="en-US" u="sng" dirty="0" smtClean="0">
                <a:ea typeface="ＭＳ Ｐゴシック"/>
                <a:hlinkClick r:id="rId4"/>
              </a:rPr>
              <a:t>www.stopmedicarefraud.gov</a:t>
            </a:r>
            <a:endParaRPr lang="en-US" dirty="0" smtClean="0">
              <a:ea typeface="ＭＳ Ｐゴシック"/>
            </a:endParaRPr>
          </a:p>
          <a:p>
            <a:pPr marL="225425" lvl="1" indent="-166688">
              <a:buFont typeface="Wingdings" pitchFamily="2" charset="2"/>
              <a:buChar char="§"/>
              <a:defRPr/>
            </a:pPr>
            <a:r>
              <a:rPr lang="en-US" dirty="0" smtClean="0">
                <a:ea typeface="ＭＳ Ｐゴシック"/>
              </a:rPr>
              <a:t>Learn about other ways to fight fraud</a:t>
            </a:r>
          </a:p>
          <a:p>
            <a:pPr marL="225425" lvl="1" indent="-166688">
              <a:buFont typeface="Wingdings" pitchFamily="2" charset="2"/>
              <a:buChar char="§"/>
              <a:defRPr/>
            </a:pPr>
            <a:r>
              <a:rPr lang="en-US" dirty="0" smtClean="0">
                <a:ea typeface="ＭＳ Ｐゴシック"/>
              </a:rPr>
              <a:t>Learn helpful tips people with Medicare can use to protect themselves</a:t>
            </a:r>
          </a:p>
          <a:p>
            <a:pPr marL="225425" lvl="1" indent="-166688">
              <a:spcAft>
                <a:spcPts val="625"/>
              </a:spcAft>
              <a:buFont typeface="Wingdings" pitchFamily="2" charset="2"/>
              <a:buChar char="§"/>
              <a:defRPr/>
            </a:pPr>
            <a:r>
              <a:rPr lang="en-US" dirty="0" smtClean="0">
                <a:ea typeface="ＭＳ Ｐゴシック"/>
              </a:rPr>
              <a:t>Part C and D Plan Marketing Fraud</a:t>
            </a:r>
          </a:p>
          <a:p>
            <a:pPr marL="125413" lvl="1" indent="-125413">
              <a:buFont typeface="Wingdings" pitchFamily="2" charset="2"/>
              <a:buChar char="§"/>
              <a:defRPr/>
            </a:pPr>
            <a:endParaRPr lang="en-US" dirty="0" smtClean="0">
              <a:ea typeface="ＭＳ Ｐゴシック"/>
            </a:endParaRPr>
          </a:p>
        </p:txBody>
      </p:sp>
      <p:sp>
        <p:nvSpPr>
          <p:cNvPr id="108548" name="Slide Number Placeholder 3"/>
          <p:cNvSpPr>
            <a:spLocks noGrp="1"/>
          </p:cNvSpPr>
          <p:nvPr>
            <p:ph type="sldNum" sz="quarter" idx="5"/>
          </p:nvPr>
        </p:nvSpPr>
        <p:spPr bwMode="auto">
          <a:noFill/>
          <a:ln>
            <a:miter lim="800000"/>
            <a:headEnd/>
            <a:tailEnd/>
          </a:ln>
        </p:spPr>
        <p:txBody>
          <a:bodyPr/>
          <a:lstStyle/>
          <a:p>
            <a:fld id="{8C3FB3CA-D920-4395-BD93-3D9399CA52E7}" type="slidenum">
              <a:rPr lang="en-US" smtClean="0">
                <a:ea typeface="ＭＳ Ｐゴシック"/>
                <a:cs typeface="ＭＳ Ｐゴシック"/>
              </a:rPr>
              <a:pPr/>
              <a:t>41</a:t>
            </a:fld>
            <a:endParaRPr lang="en-US" smtClean="0">
              <a:ea typeface="ＭＳ Ｐゴシック"/>
              <a:cs typeface="ＭＳ Ｐゴシック"/>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0" name="Rectangle 3"/>
          <p:cNvSpPr>
            <a:spLocks noGrp="1" noChangeArrowheads="1"/>
          </p:cNvSpPr>
          <p:nvPr>
            <p:ph type="body" idx="1"/>
          </p:nvPr>
        </p:nvSpPr>
        <p:spPr bwMode="auto">
          <a:xfrm>
            <a:off x="715963" y="4560888"/>
            <a:ext cx="6121400" cy="4489450"/>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cs typeface="+mn-cs"/>
              </a:rPr>
              <a:t>There is a Part A and a Part B Medicare Summary Notice (MSN).  Medicare Advantage plans  provide an Explanation of Benefits that provides similar information.</a:t>
            </a:r>
          </a:p>
          <a:p>
            <a:pPr marL="0" indent="0">
              <a:buFont typeface="Wingdings" pitchFamily="2" charset="2"/>
              <a:buNone/>
              <a:defRPr/>
            </a:pPr>
            <a:r>
              <a:rPr lang="en-US" dirty="0" smtClean="0">
                <a:ea typeface="ＭＳ Ｐゴシック" pitchFamily="7" charset="-128"/>
                <a:cs typeface="+mn-cs"/>
              </a:rPr>
              <a:t>The MSN shows all services and supplies that were billed to Medicare, what Medicare paid, and what the beneficiary owes each provider. </a:t>
            </a:r>
          </a:p>
          <a:p>
            <a:pPr marL="0" indent="0">
              <a:buFont typeface="Wingdings" pitchFamily="2" charset="2"/>
              <a:buNone/>
              <a:defRPr/>
            </a:pPr>
            <a:r>
              <a:rPr lang="en-US" dirty="0" smtClean="0">
                <a:ea typeface="ＭＳ Ｐゴシック" pitchFamily="7" charset="-128"/>
                <a:cs typeface="+mn-cs"/>
              </a:rPr>
              <a:t>You should review your MSN carefully, to ensure that you received the services and supplies that Medicare was billed for.</a:t>
            </a:r>
          </a:p>
          <a:p>
            <a:pPr marL="0" indent="0">
              <a:buFont typeface="Wingdings" pitchFamily="2" charset="2"/>
              <a:buNone/>
              <a:defRPr/>
            </a:pPr>
            <a:r>
              <a:rPr lang="en-US" dirty="0" smtClean="0">
                <a:ea typeface="ＭＳ Ｐゴシック" pitchFamily="7" charset="-128"/>
                <a:cs typeface="+mn-cs"/>
              </a:rPr>
              <a:t>CMS is currently redesigning the MSN to make them simpler to understand and spot fraud. The new MSN will be ready in 2013.  It will be easier to understand and read. It will provide additional information, like a quarterly summary of claims.</a:t>
            </a:r>
          </a:p>
          <a:p>
            <a:pPr marL="0" indent="0">
              <a:buFont typeface="Wingdings" pitchFamily="2" charset="2"/>
              <a:buNone/>
              <a:defRPr/>
            </a:pPr>
            <a:r>
              <a:rPr lang="en-US" dirty="0" smtClean="0">
                <a:cs typeface="+mn-cs"/>
              </a:rPr>
              <a:t>There is a pilot program in some higher fraud areas to send MSNs monthly.</a:t>
            </a:r>
            <a:r>
              <a:rPr lang="en-US" dirty="0" smtClean="0">
                <a:ea typeface="ＭＳ Ｐゴシック" pitchFamily="7" charset="-128"/>
                <a:cs typeface="+mn-cs"/>
              </a:rPr>
              <a:t> </a:t>
            </a:r>
          </a:p>
          <a:p>
            <a:pPr marL="0" indent="0">
              <a:buFont typeface="Wingdings" pitchFamily="2" charset="2"/>
              <a:buNone/>
              <a:defRPr/>
            </a:pPr>
            <a:r>
              <a:rPr lang="en-US" dirty="0" smtClean="0">
                <a:ea typeface="ＭＳ Ｐゴシック" pitchFamily="7" charset="-128"/>
                <a:cs typeface="+mn-cs"/>
              </a:rPr>
              <a:t>If there is a discrepancy, you should call your doctor or supplier. </a:t>
            </a:r>
          </a:p>
          <a:p>
            <a:pPr marL="0" indent="0">
              <a:buFont typeface="Wingdings" pitchFamily="2" charset="2"/>
              <a:buNone/>
              <a:defRPr/>
            </a:pPr>
            <a:r>
              <a:rPr lang="en-US" dirty="0" smtClean="0">
                <a:ea typeface="ＭＳ Ｐゴシック" pitchFamily="7" charset="-128"/>
                <a:cs typeface="+mn-cs"/>
              </a:rPr>
              <a:t>Note: The Medicare Summary Notice is being updated, and a new MSN will be delivered to people with Medicare in 2013.</a:t>
            </a:r>
          </a:p>
          <a:p>
            <a:pPr marL="0" indent="0">
              <a:buFont typeface="Wingdings" pitchFamily="2" charset="2"/>
              <a:buNone/>
              <a:defRPr/>
            </a:pPr>
            <a:r>
              <a:rPr lang="en-US" dirty="0" smtClean="0">
                <a:ea typeface="ＭＳ Ｐゴシック" pitchFamily="7" charset="-128"/>
                <a:cs typeface="+mn-cs"/>
              </a:rPr>
              <a:t>Visit http://www.medicare.gov/navigation/medicare-basics/understanding-claims/read-your-msn-part-a.aspxto see </a:t>
            </a:r>
            <a:r>
              <a:rPr lang="ja-JP" altLang="en-US" smtClean="0">
                <a:ea typeface="ＭＳ Ｐゴシック" pitchFamily="7" charset="-128"/>
                <a:cs typeface="+mn-cs"/>
              </a:rPr>
              <a:t>‘</a:t>
            </a:r>
            <a:r>
              <a:rPr lang="en-US" altLang="ja-JP" dirty="0" smtClean="0">
                <a:ea typeface="ＭＳ Ｐゴシック" pitchFamily="7" charset="-128"/>
                <a:cs typeface="+mn-cs"/>
              </a:rPr>
              <a:t>how to read MSN</a:t>
            </a:r>
            <a:r>
              <a:rPr lang="ja-JP" altLang="en-US" smtClean="0">
                <a:ea typeface="ＭＳ Ｐゴシック" pitchFamily="7" charset="-128"/>
                <a:cs typeface="+mn-cs"/>
              </a:rPr>
              <a:t>’</a:t>
            </a:r>
            <a:r>
              <a:rPr lang="en-US" altLang="ja-JP" dirty="0" smtClean="0">
                <a:ea typeface="ＭＳ Ｐゴシック" pitchFamily="7" charset="-128"/>
                <a:cs typeface="+mn-cs"/>
              </a:rPr>
              <a:t> samples.</a:t>
            </a:r>
          </a:p>
          <a:p>
            <a:pPr marL="0" indent="0">
              <a:buFont typeface="Wingdings" pitchFamily="2" charset="2"/>
              <a:buNone/>
              <a:defRPr/>
            </a:pPr>
            <a:r>
              <a:rPr lang="en-US" dirty="0" smtClean="0">
                <a:ea typeface="ＭＳ Ｐゴシック" pitchFamily="7" charset="-128"/>
                <a:cs typeface="+mn-cs"/>
              </a:rPr>
              <a:t>Call 1-800-MEDICARE if you suspect fraud. </a:t>
            </a:r>
          </a:p>
          <a:p>
            <a:pPr>
              <a:buFont typeface="Wingdings" pitchFamily="2" charset="2"/>
              <a:buNone/>
              <a:defRPr/>
            </a:pPr>
            <a:endParaRPr lang="en-US" dirty="0" smtClean="0">
              <a:ea typeface="ＭＳ Ｐゴシック" pitchFamily="7" charset="-128"/>
              <a:cs typeface="+mn-cs"/>
            </a:endParaRPr>
          </a:p>
          <a:p>
            <a:pPr marL="650357" lvl="2" indent="0">
              <a:buFont typeface="Arial" pitchFamily="34" charset="0"/>
              <a:buNone/>
              <a:defRPr/>
            </a:pPr>
            <a:endParaRPr lang="en-US" dirty="0" smtClean="0">
              <a:ea typeface="ＭＳ Ｐゴシック" pitchFamily="7" charset="-128"/>
              <a:cs typeface="+mn-cs"/>
            </a:endParaRPr>
          </a:p>
          <a:p>
            <a:pPr marL="650357" lvl="2" indent="0">
              <a:buFont typeface="Arial" pitchFamily="34" charset="0"/>
              <a:buNone/>
              <a:defRPr/>
            </a:pPr>
            <a:endParaRPr lang="en-US" dirty="0" smtClean="0">
              <a:ea typeface="ＭＳ Ｐゴシック" pitchFamily="7" charset="-128"/>
              <a:cs typeface="+mn-cs"/>
            </a:endParaRPr>
          </a:p>
          <a:p>
            <a:pPr>
              <a:buFont typeface="Wingdings" pitchFamily="2" charset="2"/>
              <a:buNone/>
              <a:defRPr/>
            </a:pPr>
            <a:endParaRPr lang="en-US" dirty="0" smtClean="0">
              <a:ea typeface="ＭＳ Ｐゴシック" pitchFamily="7" charset="-128"/>
              <a:cs typeface="+mn-cs"/>
            </a:endParaRPr>
          </a:p>
        </p:txBody>
      </p:sp>
      <p:sp>
        <p:nvSpPr>
          <p:cNvPr id="109572" name="Slide Number Placeholder 5"/>
          <p:cNvSpPr>
            <a:spLocks noGrp="1"/>
          </p:cNvSpPr>
          <p:nvPr>
            <p:ph type="sldNum" sz="quarter" idx="5"/>
          </p:nvPr>
        </p:nvSpPr>
        <p:spPr bwMode="auto">
          <a:noFill/>
          <a:ln>
            <a:miter lim="800000"/>
            <a:headEnd/>
            <a:tailEnd/>
          </a:ln>
        </p:spPr>
        <p:txBody>
          <a:bodyPr/>
          <a:lstStyle/>
          <a:p>
            <a:fld id="{4B4070AE-A307-497E-AD12-D109B0970C21}" type="slidenum">
              <a:rPr lang="en-US" smtClean="0">
                <a:ea typeface="ＭＳ Ｐゴシック"/>
                <a:cs typeface="ＭＳ Ｐゴシック"/>
              </a:rPr>
              <a:pPr/>
              <a:t>42</a:t>
            </a:fld>
            <a:endParaRPr lang="en-US" smtClean="0">
              <a:ea typeface="ＭＳ Ｐゴシック"/>
              <a:cs typeface="ＭＳ Ｐゴシック"/>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xfrm>
            <a:off x="557213" y="4560888"/>
            <a:ext cx="6200775" cy="4319587"/>
          </a:xfrm>
          <a:noFill/>
        </p:spPr>
        <p:txBody>
          <a:bodyPr wrap="square" numCol="1" anchor="t" anchorCtr="0" compatLnSpc="1">
            <a:prstTxWarp prst="textNoShape">
              <a:avLst/>
            </a:prstTxWarp>
          </a:bodyPr>
          <a:lstStyle/>
          <a:p>
            <a:pPr marL="0" indent="0">
              <a:buFont typeface="Wingdings" pitchFamily="2" charset="2"/>
              <a:buNone/>
            </a:pPr>
            <a:r>
              <a:rPr lang="en-US" smtClean="0">
                <a:ea typeface="ＭＳ Ｐゴシック"/>
              </a:rPr>
              <a:t>Medicare's free, secure online service for accessing personalized information regarding Medicare benefits and services.</a:t>
            </a:r>
          </a:p>
          <a:p>
            <a:pPr marL="0" indent="0">
              <a:buFont typeface="Wingdings" pitchFamily="2" charset="2"/>
              <a:buNone/>
            </a:pPr>
            <a:r>
              <a:rPr lang="en-US" u="sng" smtClean="0">
                <a:ea typeface="ＭＳ Ｐゴシック"/>
                <a:hlinkClick r:id="rId3"/>
              </a:rPr>
              <a:t>www.MyMedicare.gov</a:t>
            </a:r>
            <a:r>
              <a:rPr lang="en-US" smtClean="0">
                <a:ea typeface="ＭＳ Ｐゴシック"/>
              </a:rPr>
              <a:t> provides you with access to your personalized information at any time.</a:t>
            </a:r>
          </a:p>
          <a:p>
            <a:pPr marL="0" indent="0">
              <a:buFont typeface="Wingdings" pitchFamily="2" charset="2"/>
              <a:buNone/>
            </a:pPr>
            <a:r>
              <a:rPr lang="en-US" smtClean="0">
                <a:ea typeface="ＭＳ Ｐゴシック"/>
              </a:rPr>
              <a:t>View  eligibility, entitlement and preventive service information.</a:t>
            </a:r>
          </a:p>
          <a:p>
            <a:pPr marL="0" indent="0">
              <a:buFont typeface="Wingdings" pitchFamily="2" charset="2"/>
              <a:buNone/>
            </a:pPr>
            <a:r>
              <a:rPr lang="en-US" smtClean="0">
                <a:ea typeface="ＭＳ Ｐゴシック"/>
              </a:rPr>
              <a:t>Check personal Medicare information, including Medicare claims as soon as they are processed.</a:t>
            </a:r>
          </a:p>
          <a:p>
            <a:pPr marL="0" indent="0">
              <a:buFont typeface="Wingdings" pitchFamily="2" charset="2"/>
              <a:buNone/>
            </a:pPr>
            <a:r>
              <a:rPr lang="en-US" smtClean="0">
                <a:ea typeface="ＭＳ Ｐゴシック"/>
              </a:rPr>
              <a:t>Check your health prescription drug enrollment information your Part B deductible information.</a:t>
            </a:r>
          </a:p>
          <a:p>
            <a:pPr marL="0" indent="0">
              <a:buFont typeface="Wingdings" pitchFamily="2" charset="2"/>
              <a:buNone/>
            </a:pPr>
            <a:r>
              <a:rPr lang="en-US" smtClean="0">
                <a:ea typeface="ＭＳ Ｐゴシック"/>
              </a:rPr>
              <a:t>Manage your prescription drug list personal health information.</a:t>
            </a:r>
          </a:p>
          <a:p>
            <a:pPr marL="0" indent="0">
              <a:buFont typeface="Wingdings" pitchFamily="2" charset="2"/>
              <a:buNone/>
            </a:pPr>
            <a:r>
              <a:rPr lang="en-US" smtClean="0">
                <a:ea typeface="ＭＳ Ｐゴシック"/>
              </a:rPr>
              <a:t>Review claims – identify fraudulent claims. You don</a:t>
            </a:r>
            <a:r>
              <a:rPr lang="ja-JP" altLang="en-US" smtClean="0">
                <a:ea typeface="ＭＳ Ｐゴシック"/>
              </a:rPr>
              <a:t>’</a:t>
            </a:r>
            <a:r>
              <a:rPr lang="en-US" altLang="ja-JP" smtClean="0">
                <a:ea typeface="ＭＳ Ｐゴシック"/>
              </a:rPr>
              <a:t>t have to wait for your Medicare Summary Notice to view your Medicare claims. Visit </a:t>
            </a:r>
            <a:r>
              <a:rPr lang="en-US" altLang="ja-JP" u="sng" smtClean="0">
                <a:ea typeface="ＭＳ Ｐゴシック"/>
                <a:hlinkClick r:id="rId3"/>
              </a:rPr>
              <a:t>www.MyMedicare.gov</a:t>
            </a:r>
            <a:r>
              <a:rPr lang="en-US" altLang="ja-JP" smtClean="0">
                <a:ea typeface="ＭＳ Ｐゴシック"/>
              </a:rPr>
              <a:t> to track your Medicare claims or view electronic MSNs. Your claims will generally be available within 24 hours after processing. </a:t>
            </a:r>
          </a:p>
          <a:p>
            <a:pPr marL="0" indent="0">
              <a:buFont typeface="Wingdings" pitchFamily="2" charset="2"/>
              <a:buNone/>
            </a:pPr>
            <a:r>
              <a:rPr lang="en-US" smtClean="0">
                <a:ea typeface="ＭＳ Ｐゴシック"/>
              </a:rPr>
              <a:t>In order to use this service you must register on the site.</a:t>
            </a:r>
          </a:p>
        </p:txBody>
      </p:sp>
      <p:sp>
        <p:nvSpPr>
          <p:cNvPr id="110596" name="Slide Number Placeholder 3"/>
          <p:cNvSpPr>
            <a:spLocks noGrp="1"/>
          </p:cNvSpPr>
          <p:nvPr>
            <p:ph type="sldNum" sz="quarter" idx="5"/>
          </p:nvPr>
        </p:nvSpPr>
        <p:spPr bwMode="auto">
          <a:noFill/>
          <a:ln>
            <a:miter lim="800000"/>
            <a:headEnd/>
            <a:tailEnd/>
          </a:ln>
        </p:spPr>
        <p:txBody>
          <a:bodyPr/>
          <a:lstStyle/>
          <a:p>
            <a:fld id="{E78DB06C-4206-44D6-9D1D-FB97115711D1}" type="slidenum">
              <a:rPr lang="en-US" smtClean="0">
                <a:ea typeface="ＭＳ Ｐゴシック"/>
                <a:cs typeface="ＭＳ Ｐゴシック"/>
              </a:rPr>
              <a:pPr/>
              <a:t>43</a:t>
            </a:fld>
            <a:endParaRPr lang="en-US" smtClean="0">
              <a:ea typeface="ＭＳ Ｐゴシック"/>
              <a:cs typeface="ＭＳ Ｐゴシック"/>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CMS has implemented an interactive voice response system for beneficiaries to identify and report fraud.</a:t>
            </a:r>
          </a:p>
          <a:p>
            <a:pPr marL="0" indent="0">
              <a:buFont typeface="Wingdings" pitchFamily="2" charset="2"/>
              <a:buNone/>
              <a:defRPr/>
            </a:pPr>
            <a:r>
              <a:rPr lang="en-US" dirty="0" smtClean="0">
                <a:ea typeface="ＭＳ Ｐゴシック"/>
              </a:rPr>
              <a:t>Interactive Voice Response on 1-800-Medicare allows beneficiaries that have not registered or do not use www.MyMedicare.gov to listen to the most recent five claims processed on their behalf for any month in the last year.</a:t>
            </a:r>
          </a:p>
          <a:p>
            <a:pPr marL="0" indent="0">
              <a:buFont typeface="Wingdings" pitchFamily="2" charset="2"/>
              <a:buNone/>
              <a:defRPr/>
            </a:pPr>
            <a:r>
              <a:rPr lang="en-US" dirty="0" smtClean="0">
                <a:ea typeface="ＭＳ Ｐゴシック"/>
              </a:rPr>
              <a:t>CMS is now using 1-800-Medicare</a:t>
            </a:r>
            <a:r>
              <a:rPr lang="en-US" b="1" dirty="0" smtClean="0">
                <a:ea typeface="ＭＳ Ｐゴシック"/>
              </a:rPr>
              <a:t> </a:t>
            </a:r>
            <a:r>
              <a:rPr lang="en-US" dirty="0" smtClean="0">
                <a:ea typeface="ＭＳ Ｐゴシック"/>
              </a:rPr>
              <a:t>beneficiary complaints to</a:t>
            </a:r>
          </a:p>
          <a:p>
            <a:pPr marL="225425" lvl="2" indent="-106363">
              <a:buFont typeface="Wingdings" pitchFamily="2" charset="2"/>
              <a:buChar char="§"/>
              <a:tabLst>
                <a:tab pos="225425" algn="l"/>
              </a:tabLst>
              <a:defRPr/>
            </a:pPr>
            <a:r>
              <a:rPr lang="en-US" dirty="0" smtClean="0">
                <a:ea typeface="ＭＳ Ｐゴシック"/>
              </a:rPr>
              <a:t>Target providers or suppliers with multiple beneficiary complaints for further review</a:t>
            </a:r>
          </a:p>
          <a:p>
            <a:pPr marL="225425" lvl="2" indent="-106363">
              <a:buFont typeface="Wingdings" pitchFamily="2" charset="2"/>
              <a:buChar char="§"/>
              <a:tabLst>
                <a:tab pos="225425" algn="l"/>
              </a:tabLst>
              <a:defRPr/>
            </a:pPr>
            <a:r>
              <a:rPr lang="en-US" dirty="0" smtClean="0">
                <a:ea typeface="ＭＳ Ｐゴシック"/>
              </a:rPr>
              <a:t>Create </a:t>
            </a:r>
            <a:r>
              <a:rPr lang="ja-JP" altLang="en-US" smtClean="0">
                <a:ea typeface="ＭＳ Ｐゴシック"/>
              </a:rPr>
              <a:t>‘</a:t>
            </a:r>
            <a:r>
              <a:rPr lang="en-US" altLang="ja-JP" dirty="0" smtClean="0">
                <a:ea typeface="ＭＳ Ｐゴシック"/>
              </a:rPr>
              <a:t>heat maps</a:t>
            </a:r>
            <a:r>
              <a:rPr lang="ja-JP" altLang="en-US" smtClean="0">
                <a:ea typeface="ＭＳ Ｐゴシック"/>
              </a:rPr>
              <a:t>’</a:t>
            </a:r>
            <a:r>
              <a:rPr lang="en-US" altLang="ja-JP" dirty="0" smtClean="0">
                <a:ea typeface="ＭＳ Ｐゴシック"/>
              </a:rPr>
              <a:t> of fraud complaints that will show when fraud scams are heating up in new areas.</a:t>
            </a:r>
          </a:p>
          <a:p>
            <a:pPr>
              <a:defRPr/>
            </a:pPr>
            <a:endParaRPr lang="en-US" dirty="0" smtClean="0">
              <a:ea typeface="ＭＳ Ｐゴシック"/>
            </a:endParaRPr>
          </a:p>
        </p:txBody>
      </p:sp>
      <p:sp>
        <p:nvSpPr>
          <p:cNvPr id="111620" name="Slide Number Placeholder 3"/>
          <p:cNvSpPr>
            <a:spLocks noGrp="1"/>
          </p:cNvSpPr>
          <p:nvPr>
            <p:ph type="sldNum" sz="quarter" idx="5"/>
          </p:nvPr>
        </p:nvSpPr>
        <p:spPr bwMode="auto">
          <a:noFill/>
          <a:ln>
            <a:miter lim="800000"/>
            <a:headEnd/>
            <a:tailEnd/>
          </a:ln>
        </p:spPr>
        <p:txBody>
          <a:bodyPr/>
          <a:lstStyle/>
          <a:p>
            <a:fld id="{7DF860BF-F8A3-4A8A-8706-1B4B90364801}" type="slidenum">
              <a:rPr lang="en-US" smtClean="0">
                <a:ea typeface="ＭＳ Ｐゴシック"/>
                <a:cs typeface="ＭＳ Ｐゴシック"/>
              </a:rPr>
              <a:pPr/>
              <a:t>44</a:t>
            </a:fld>
            <a:endParaRPr lang="en-US" smtClean="0">
              <a:ea typeface="ＭＳ Ｐゴシック"/>
              <a:cs typeface="ＭＳ Ｐゴシック"/>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xfrm>
            <a:off x="611188" y="4560888"/>
            <a:ext cx="6067425" cy="4319587"/>
          </a:xfrm>
        </p:spPr>
        <p:txBody>
          <a:bodyPr wrap="square" numCol="1" anchor="t" anchorCtr="0" compatLnSpc="1">
            <a:prstTxWarp prst="textNoShape">
              <a:avLst/>
            </a:prstTxWarp>
            <a:noAutofit/>
          </a:bodyPr>
          <a:lstStyle/>
          <a:p>
            <a:pPr marL="0" indent="0">
              <a:lnSpc>
                <a:spcPct val="110000"/>
              </a:lnSpc>
              <a:spcBef>
                <a:spcPts val="400"/>
              </a:spcBef>
              <a:buFont typeface="Wingdings" pitchFamily="2" charset="2"/>
              <a:buNone/>
              <a:defRPr/>
            </a:pPr>
            <a:r>
              <a:rPr lang="en-US" dirty="0" smtClean="0">
                <a:ea typeface="ＭＳ Ｐゴシック"/>
              </a:rPr>
              <a:t>Senior Medicare Patrols (SMPs) recruit and train retired professionals and other senior citizens about how to recognize and report instances or patterns of health care fraud.  They empower Medicare beneficiaries to protect themselves against fraud.</a:t>
            </a:r>
          </a:p>
          <a:p>
            <a:pPr marL="0" indent="0">
              <a:lnSpc>
                <a:spcPct val="110000"/>
              </a:lnSpc>
              <a:spcBef>
                <a:spcPts val="400"/>
              </a:spcBef>
              <a:spcAft>
                <a:spcPct val="0"/>
              </a:spcAft>
              <a:buFont typeface="Wingdings" pitchFamily="2" charset="2"/>
              <a:buNone/>
              <a:defRPr/>
            </a:pPr>
            <a:r>
              <a:rPr lang="en-US" dirty="0" smtClean="0">
                <a:ea typeface="ＭＳ Ｐゴシック"/>
              </a:rPr>
              <a:t>SMPs partner with community, faith-based, tribal, and health care organizations  to educate and empower their peers to identify, prevent and report health care fraud. SMP</a:t>
            </a:r>
            <a:r>
              <a:rPr lang="ja-JP" altLang="en-US" smtClean="0">
                <a:ea typeface="ＭＳ Ｐゴシック"/>
              </a:rPr>
              <a:t>’</a:t>
            </a:r>
            <a:r>
              <a:rPr lang="en-US" altLang="ja-JP" dirty="0" smtClean="0">
                <a:ea typeface="ＭＳ Ｐゴシック"/>
              </a:rPr>
              <a:t>s teach you h</a:t>
            </a:r>
            <a:r>
              <a:rPr lang="en-US" dirty="0" smtClean="0">
                <a:ea typeface="ＭＳ Ｐゴシック"/>
              </a:rPr>
              <a:t>ow to protect your identity, how to detect errors, and how to report fraud.  SMPs receive training about how threats to financial independence and health status may occur when citizens are victimized by fraudulent schemes.</a:t>
            </a:r>
          </a:p>
          <a:p>
            <a:pPr marL="0" indent="0">
              <a:lnSpc>
                <a:spcPct val="110000"/>
              </a:lnSpc>
              <a:spcBef>
                <a:spcPts val="400"/>
              </a:spcBef>
              <a:buFont typeface="Wingdings" pitchFamily="2" charset="2"/>
              <a:buNone/>
              <a:defRPr/>
            </a:pPr>
            <a:r>
              <a:rPr lang="en-US" dirty="0" smtClean="0">
                <a:ea typeface="ＭＳ Ｐゴシック"/>
              </a:rPr>
              <a:t>There are SMP programs in all states, the District of Columbia, Puerto Rico, Guam and the U.S. Virgin Islands.  The SMP seeks new volunteers to represent the SMP in their communities.</a:t>
            </a:r>
          </a:p>
          <a:p>
            <a:pPr marL="0" indent="0">
              <a:lnSpc>
                <a:spcPct val="110000"/>
              </a:lnSpc>
              <a:spcBef>
                <a:spcPts val="400"/>
              </a:spcBef>
              <a:buFont typeface="Wingdings" pitchFamily="2" charset="2"/>
              <a:buNone/>
              <a:defRPr/>
            </a:pPr>
            <a:r>
              <a:rPr lang="en-US" dirty="0" smtClean="0">
                <a:ea typeface="ＭＳ Ｐゴシック"/>
              </a:rPr>
              <a:t>The SMP program empowers seniors through increased awareness and understanding of healthcare programs. This knowledge helps seniors to protect themselves from the economic and health-related consequences of Medicare and Medicaid fraud, error and abuse. SMP projects also work to resolve beneficiary complaints of potential fraud in partnership with state and national fraud control/consumer protection entities, including Medicare contractors, state Medicaid fraud control units, state attorneys general, the OIG and CMS.</a:t>
            </a:r>
          </a:p>
          <a:p>
            <a:pPr marL="0" indent="0">
              <a:lnSpc>
                <a:spcPct val="110000"/>
              </a:lnSpc>
              <a:spcBef>
                <a:spcPts val="400"/>
              </a:spcBef>
              <a:buFont typeface="Wingdings" pitchFamily="2" charset="2"/>
              <a:buNone/>
              <a:defRPr/>
            </a:pPr>
            <a:r>
              <a:rPr lang="en-US" dirty="0" smtClean="0">
                <a:ea typeface="ＭＳ Ｐゴシック"/>
              </a:rPr>
              <a:t>CMS established SMP liaisons in each Regional Office to serve as the point of contact for compliance/marketing issues identified by SMPs, to proactively engage with SMPs and to share relevant program information, changes, and Medicare updates. </a:t>
            </a:r>
          </a:p>
          <a:p>
            <a:pPr>
              <a:lnSpc>
                <a:spcPct val="80000"/>
              </a:lnSpc>
              <a:defRPr/>
            </a:pPr>
            <a:endParaRPr lang="en-US" dirty="0" smtClean="0">
              <a:ea typeface="ＭＳ Ｐゴシック"/>
            </a:endParaRPr>
          </a:p>
          <a:p>
            <a:pPr>
              <a:lnSpc>
                <a:spcPct val="80000"/>
              </a:lnSpc>
              <a:buFont typeface="Wingdings" pitchFamily="2" charset="2"/>
              <a:buNone/>
              <a:defRPr/>
            </a:pPr>
            <a:endParaRPr lang="en-US" sz="1100" dirty="0" smtClean="0">
              <a:ea typeface="ＭＳ Ｐゴシック"/>
            </a:endParaRPr>
          </a:p>
        </p:txBody>
      </p:sp>
      <p:sp>
        <p:nvSpPr>
          <p:cNvPr id="112644" name="Slide Number Placeholder 3"/>
          <p:cNvSpPr>
            <a:spLocks noGrp="1"/>
          </p:cNvSpPr>
          <p:nvPr>
            <p:ph type="sldNum" sz="quarter" idx="5"/>
          </p:nvPr>
        </p:nvSpPr>
        <p:spPr bwMode="auto">
          <a:noFill/>
          <a:ln>
            <a:miter lim="800000"/>
            <a:headEnd/>
            <a:tailEnd/>
          </a:ln>
        </p:spPr>
        <p:txBody>
          <a:bodyPr/>
          <a:lstStyle/>
          <a:p>
            <a:fld id="{72884EE6-F726-41DA-87DC-6BD8E07F2A66}" type="slidenum">
              <a:rPr lang="en-US" smtClean="0">
                <a:ea typeface="ＭＳ Ｐゴシック"/>
                <a:cs typeface="ＭＳ Ｐゴシック"/>
              </a:rPr>
              <a:pPr/>
              <a:t>45</a:t>
            </a:fld>
            <a:endParaRPr lang="en-US" smtClean="0">
              <a:ea typeface="ＭＳ Ｐゴシック"/>
              <a:cs typeface="ＭＳ Ｐゴシック"/>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p:txBody>
          <a:bodyPr wrap="square" numCol="1" anchor="t" anchorCtr="0" compatLnSpc="1">
            <a:prstTxWarp prst="textNoShape">
              <a:avLst/>
            </a:prstTxWarp>
          </a:bodyPr>
          <a:lstStyle/>
          <a:p>
            <a:pPr marL="0" indent="0" defTabSz="953309">
              <a:buFont typeface="Wingdings" pitchFamily="2" charset="2"/>
              <a:buNone/>
              <a:defRPr/>
            </a:pPr>
            <a:r>
              <a:rPr lang="en-US" dirty="0" smtClean="0">
                <a:ea typeface="ＭＳ Ｐゴシック" pitchFamily="7" charset="-128"/>
                <a:cs typeface="+mn-cs"/>
              </a:rPr>
              <a:t>Since 1997 AoA has funded SMP projects to recruit and train retired professionals and other senior citizens about how to recognize and report instances or patterns of health care fraud. CMS has dedicated $18 million in funding for grants to expand state-based Senior Medicare Patrol programs.</a:t>
            </a:r>
          </a:p>
          <a:p>
            <a:pPr marL="0" indent="0" defTabSz="953309">
              <a:buFont typeface="Wingdings" pitchFamily="2" charset="2"/>
              <a:buNone/>
              <a:defRPr/>
            </a:pPr>
            <a:r>
              <a:rPr lang="en-US" dirty="0" smtClean="0">
                <a:ea typeface="ＭＳ Ｐゴシック" pitchFamily="7" charset="-128"/>
                <a:cs typeface="+mn-cs"/>
              </a:rPr>
              <a:t> The grants will</a:t>
            </a:r>
          </a:p>
          <a:p>
            <a:pPr lvl="1" defTabSz="953309">
              <a:buFont typeface="Wingdings" pitchFamily="2" charset="2"/>
              <a:buChar char="§"/>
              <a:defRPr/>
            </a:pPr>
            <a:r>
              <a:rPr lang="en-US" dirty="0" smtClean="0">
                <a:ea typeface="ＭＳ Ｐゴシック" pitchFamily="7" charset="-128"/>
                <a:cs typeface="+mn-cs"/>
              </a:rPr>
              <a:t>Double existing funding for the program</a:t>
            </a:r>
          </a:p>
          <a:p>
            <a:pPr lvl="1" defTabSz="953309">
              <a:buFont typeface="Wingdings" pitchFamily="2" charset="2"/>
              <a:buChar char="§"/>
              <a:defRPr/>
            </a:pPr>
            <a:r>
              <a:rPr lang="en-US" dirty="0" smtClean="0">
                <a:ea typeface="ＭＳ Ｐゴシック" pitchFamily="7" charset="-128"/>
                <a:cs typeface="+mn-cs"/>
              </a:rPr>
              <a:t>Target additional funding to current </a:t>
            </a:r>
            <a:r>
              <a:rPr lang="ja-JP" altLang="en-US" smtClean="0">
                <a:ea typeface="ＭＳ Ｐゴシック" pitchFamily="7" charset="-128"/>
                <a:cs typeface="+mn-cs"/>
              </a:rPr>
              <a:t>‘</a:t>
            </a:r>
            <a:r>
              <a:rPr lang="en-US" altLang="ja-JP" dirty="0" smtClean="0">
                <a:ea typeface="ＭＳ Ｐゴシック" pitchFamily="7" charset="-128"/>
                <a:cs typeface="+mn-cs"/>
              </a:rPr>
              <a:t>hot spots</a:t>
            </a:r>
            <a:r>
              <a:rPr lang="ja-JP" altLang="en-US" smtClean="0">
                <a:ea typeface="ＭＳ Ｐゴシック" pitchFamily="7" charset="-128"/>
                <a:cs typeface="+mn-cs"/>
              </a:rPr>
              <a:t>’</a:t>
            </a:r>
            <a:r>
              <a:rPr lang="en-US" altLang="ja-JP" dirty="0" smtClean="0">
                <a:ea typeface="ＭＳ Ｐゴシック" pitchFamily="7" charset="-128"/>
                <a:cs typeface="+mn-cs"/>
              </a:rPr>
              <a:t> for fraud</a:t>
            </a:r>
          </a:p>
          <a:p>
            <a:pPr defTabSz="953309">
              <a:buFont typeface="Wingdings" pitchFamily="2" charset="2"/>
              <a:buNone/>
              <a:defRPr/>
            </a:pPr>
            <a:r>
              <a:rPr lang="en-US" dirty="0" smtClean="0">
                <a:ea typeface="ＭＳ Ｐゴシック" pitchFamily="7" charset="-128"/>
                <a:cs typeface="+mn-cs"/>
              </a:rPr>
              <a:t>Since 1997, the Senior Medicare Patrol has</a:t>
            </a:r>
          </a:p>
          <a:p>
            <a:pPr lvl="1" defTabSz="953309">
              <a:buFont typeface="Wingdings" pitchFamily="2" charset="2"/>
              <a:buChar char="§"/>
              <a:defRPr/>
            </a:pPr>
            <a:r>
              <a:rPr lang="en-US" dirty="0" smtClean="0">
                <a:ea typeface="ＭＳ Ｐゴシック" pitchFamily="7" charset="-128"/>
                <a:cs typeface="+mn-cs"/>
              </a:rPr>
              <a:t>Provided group training sessions to 75,000; and individual counseling to over 1 million beneficiaries</a:t>
            </a:r>
          </a:p>
          <a:p>
            <a:pPr lvl="1" defTabSz="953309">
              <a:buFont typeface="Wingdings" pitchFamily="2" charset="2"/>
              <a:buChar char="§"/>
              <a:defRPr/>
            </a:pPr>
            <a:r>
              <a:rPr lang="en-US" dirty="0" smtClean="0">
                <a:ea typeface="ＭＳ Ｐゴシック" pitchFamily="7" charset="-128"/>
                <a:cs typeface="+mn-cs"/>
              </a:rPr>
              <a:t>Led to the recovery of $5 million dollars of Medicare funds</a:t>
            </a:r>
          </a:p>
          <a:p>
            <a:pPr lvl="1" defTabSz="953309">
              <a:buFont typeface="Wingdings" pitchFamily="2" charset="2"/>
              <a:buChar char="§"/>
              <a:defRPr/>
            </a:pPr>
            <a:r>
              <a:rPr lang="en-US" spc="-50" dirty="0" smtClean="0">
                <a:ea typeface="ＭＳ Ｐゴシック" pitchFamily="7" charset="-128"/>
                <a:cs typeface="+mn-cs"/>
              </a:rPr>
              <a:t>Led to the recovery of $101 million dollars of Medicaid, beneficiary, and other payers funds</a:t>
            </a:r>
          </a:p>
          <a:p>
            <a:pPr marL="0" indent="0" defTabSz="953309">
              <a:buFont typeface="Wingdings" pitchFamily="2" charset="2"/>
              <a:buNone/>
              <a:defRPr/>
            </a:pPr>
            <a:r>
              <a:rPr lang="en-US" b="1" dirty="0" smtClean="0">
                <a:ea typeface="ＭＳ Ｐゴシック" pitchFamily="7" charset="-128"/>
                <a:cs typeface="+mn-cs"/>
              </a:rPr>
              <a:t>NOTE</a:t>
            </a:r>
            <a:r>
              <a:rPr lang="en-US" dirty="0" smtClean="0">
                <a:ea typeface="ＭＳ Ｐゴシック" pitchFamily="7" charset="-128"/>
                <a:cs typeface="+mn-cs"/>
              </a:rPr>
              <a:t>: For an in-depth overview of  the Senior Medicare Patrol program, and for information for your local area, please visit </a:t>
            </a:r>
            <a:r>
              <a:rPr lang="en-US" u="sng" dirty="0" smtClean="0">
                <a:hlinkClick r:id="rId3"/>
              </a:rPr>
              <a:t>http://www.smpresource.org/</a:t>
            </a:r>
            <a:r>
              <a:rPr lang="en-US" dirty="0" smtClean="0"/>
              <a:t> </a:t>
            </a:r>
            <a:endParaRPr lang="en-US" dirty="0" smtClean="0">
              <a:ea typeface="ＭＳ Ｐゴシック" pitchFamily="7" charset="-128"/>
              <a:cs typeface="+mn-cs"/>
            </a:endParaRPr>
          </a:p>
        </p:txBody>
      </p:sp>
      <p:sp>
        <p:nvSpPr>
          <p:cNvPr id="113668" name="Slide Number Placeholder 3"/>
          <p:cNvSpPr>
            <a:spLocks noGrp="1"/>
          </p:cNvSpPr>
          <p:nvPr>
            <p:ph type="sldNum" sz="quarter" idx="5"/>
          </p:nvPr>
        </p:nvSpPr>
        <p:spPr bwMode="auto">
          <a:noFill/>
          <a:ln>
            <a:miter lim="800000"/>
            <a:headEnd/>
            <a:tailEnd/>
          </a:ln>
        </p:spPr>
        <p:txBody>
          <a:bodyPr/>
          <a:lstStyle/>
          <a:p>
            <a:fld id="{4E9C87D9-50FD-496B-8BE6-0F9F90D636F9}" type="slidenum">
              <a:rPr lang="en-US" smtClean="0">
                <a:ea typeface="ＭＳ Ｐゴシック"/>
                <a:cs typeface="ＭＳ Ｐゴシック"/>
              </a:rPr>
              <a:pPr/>
              <a:t>46</a:t>
            </a:fld>
            <a:endParaRPr lang="en-US" smtClean="0">
              <a:ea typeface="ＭＳ Ｐゴシック"/>
              <a:cs typeface="ＭＳ Ｐゴシック"/>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14380" indent="-114380" defTabSz="954817">
              <a:spcAft>
                <a:spcPts val="627"/>
              </a:spcAft>
              <a:buFont typeface="Wingdings" pitchFamily="2" charset="2"/>
              <a:buNone/>
              <a:defRPr/>
            </a:pPr>
            <a:r>
              <a:rPr lang="en-US" u="sng" dirty="0" smtClean="0">
                <a:ea typeface="+mn-ea"/>
                <a:cs typeface="+mn-cs"/>
                <a:hlinkClick r:id="rId3"/>
              </a:rPr>
              <a:t>www.stopmedicarefraud.gov</a:t>
            </a:r>
            <a:r>
              <a:rPr lang="en-US" u="sng" dirty="0" smtClean="0">
                <a:ea typeface="+mn-ea"/>
                <a:cs typeface="+mn-cs"/>
              </a:rPr>
              <a:t> </a:t>
            </a:r>
            <a:r>
              <a:rPr lang="en-US" dirty="0" smtClean="0">
                <a:ea typeface="+mn-ea"/>
                <a:cs typeface="+mn-cs"/>
              </a:rPr>
              <a:t> </a:t>
            </a:r>
            <a:r>
              <a:rPr lang="en-US" dirty="0">
                <a:ea typeface="+mn-ea"/>
                <a:cs typeface="+mn-cs"/>
              </a:rPr>
              <a:t>is a good place for visitors to learn </a:t>
            </a:r>
            <a:r>
              <a:rPr lang="en-US" dirty="0" smtClean="0">
                <a:ea typeface="+mn-ea"/>
                <a:cs typeface="+mn-cs"/>
              </a:rPr>
              <a:t>about</a:t>
            </a:r>
            <a:endParaRPr lang="en-US" dirty="0">
              <a:ea typeface="+mn-ea"/>
              <a:cs typeface="+mn-cs"/>
            </a:endParaRPr>
          </a:p>
          <a:p>
            <a:pPr marL="296321" lvl="1">
              <a:buFont typeface="Wingdings" pitchFamily="2" charset="2"/>
              <a:buChar char="§"/>
              <a:defRPr/>
            </a:pPr>
            <a:r>
              <a:rPr lang="en-US" dirty="0">
                <a:ea typeface="+mn-ea"/>
                <a:cs typeface="+mn-cs"/>
              </a:rPr>
              <a:t>Medicare fraud</a:t>
            </a:r>
          </a:p>
          <a:p>
            <a:pPr marL="296321" lvl="1">
              <a:buFont typeface="Wingdings" pitchFamily="2" charset="2"/>
              <a:buChar char="§"/>
              <a:defRPr/>
            </a:pPr>
            <a:r>
              <a:rPr lang="en-US" dirty="0">
                <a:ea typeface="+mn-ea"/>
                <a:cs typeface="+mn-cs"/>
              </a:rPr>
              <a:t>Resources available for beneficiaries and providers </a:t>
            </a:r>
          </a:p>
          <a:p>
            <a:pPr marL="296321" lvl="1">
              <a:buFont typeface="Wingdings" pitchFamily="2" charset="2"/>
              <a:buChar char="§"/>
              <a:defRPr/>
            </a:pPr>
            <a:r>
              <a:rPr lang="en-US" dirty="0">
                <a:ea typeface="+mn-ea"/>
                <a:cs typeface="+mn-cs"/>
              </a:rPr>
              <a:t>Ways </a:t>
            </a:r>
            <a:r>
              <a:rPr lang="en-US" dirty="0" smtClean="0">
                <a:ea typeface="+mn-ea"/>
                <a:cs typeface="+mn-cs"/>
              </a:rPr>
              <a:t>you </a:t>
            </a:r>
            <a:r>
              <a:rPr lang="en-US" dirty="0">
                <a:ea typeface="+mn-ea"/>
                <a:cs typeface="+mn-cs"/>
              </a:rPr>
              <a:t>can prevent fraud</a:t>
            </a:r>
          </a:p>
          <a:p>
            <a:pPr marL="296321" lvl="1">
              <a:buFont typeface="Wingdings" pitchFamily="2" charset="2"/>
              <a:buChar char="§"/>
              <a:defRPr/>
            </a:pPr>
            <a:r>
              <a:rPr lang="en-US" dirty="0">
                <a:ea typeface="+mn-ea"/>
                <a:cs typeface="+mn-cs"/>
              </a:rPr>
              <a:t>Recent Health Care Fraud Prevention and Enforcement Action Team (HEAT) operations and results listed by state</a:t>
            </a:r>
          </a:p>
          <a:p>
            <a:pPr>
              <a:defRPr/>
            </a:pPr>
            <a:endParaRPr lang="en-US" dirty="0">
              <a:ea typeface="+mn-ea"/>
              <a:cs typeface="+mn-cs"/>
            </a:endParaRPr>
          </a:p>
        </p:txBody>
      </p:sp>
      <p:sp>
        <p:nvSpPr>
          <p:cNvPr id="114692" name="Slide Number Placeholder 3"/>
          <p:cNvSpPr>
            <a:spLocks noGrp="1"/>
          </p:cNvSpPr>
          <p:nvPr>
            <p:ph type="sldNum" sz="quarter" idx="5"/>
          </p:nvPr>
        </p:nvSpPr>
        <p:spPr bwMode="auto">
          <a:noFill/>
          <a:ln>
            <a:miter lim="800000"/>
            <a:headEnd/>
            <a:tailEnd/>
          </a:ln>
        </p:spPr>
        <p:txBody>
          <a:bodyPr/>
          <a:lstStyle/>
          <a:p>
            <a:fld id="{C4EC991A-1A14-4507-9A8C-C6D1302BABC2}" type="slidenum">
              <a:rPr lang="en-US" smtClean="0">
                <a:ea typeface="ＭＳ Ｐゴシック"/>
                <a:cs typeface="ＭＳ Ｐゴシック"/>
              </a:rPr>
              <a:pPr/>
              <a:t>47</a:t>
            </a:fld>
            <a:endParaRPr lang="en-US" smtClean="0">
              <a:ea typeface="ＭＳ Ｐゴシック"/>
              <a:cs typeface="ＭＳ Ｐゴシック"/>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p:txBody>
          <a:bodyPr wrap="square" numCol="1" anchor="t" anchorCtr="0" compatLnSpc="1">
            <a:prstTxWarp prst="textNoShape">
              <a:avLst/>
            </a:prstTxWarp>
          </a:bodyPr>
          <a:lstStyle/>
          <a:p>
            <a:pPr marL="0" indent="0" defTabSz="945214">
              <a:spcAft>
                <a:spcPct val="0"/>
              </a:spcAft>
              <a:buFont typeface="Wingdings" pitchFamily="2" charset="2"/>
              <a:buNone/>
              <a:defRPr/>
            </a:pPr>
            <a:r>
              <a:rPr lang="en-US" dirty="0" smtClean="0">
                <a:ea typeface="ＭＳ Ｐゴシック"/>
              </a:rPr>
              <a:t>If you share your Medicaid or Medicare card you could have serious problems. </a:t>
            </a:r>
          </a:p>
          <a:p>
            <a:pPr marL="0" indent="0" defTabSz="945214">
              <a:spcAft>
                <a:spcPct val="0"/>
              </a:spcAft>
              <a:buFont typeface="Wingdings" pitchFamily="2" charset="2"/>
              <a:buNone/>
              <a:defRPr/>
            </a:pPr>
            <a:r>
              <a:rPr lang="en-US" dirty="0" smtClean="0">
                <a:ea typeface="ＭＳ Ｐゴシック"/>
              </a:rPr>
              <a:t>If you share you Medicaid card you might lose your Medicaid benefits.</a:t>
            </a:r>
          </a:p>
          <a:p>
            <a:pPr marL="0" indent="0" defTabSz="945214">
              <a:spcAft>
                <a:spcPct val="0"/>
              </a:spcAft>
              <a:buFont typeface="Wingdings" pitchFamily="2" charset="2"/>
              <a:buNone/>
              <a:defRPr/>
            </a:pPr>
            <a:r>
              <a:rPr lang="en-US" dirty="0" smtClean="0">
                <a:ea typeface="ＭＳ Ｐゴシック"/>
              </a:rPr>
              <a:t>The next time you go to the doctor, you will have to explain what happened so you don</a:t>
            </a:r>
            <a:r>
              <a:rPr lang="ja-JP" altLang="en-US" smtClean="0">
                <a:ea typeface="ＭＳ Ｐゴシック"/>
              </a:rPr>
              <a:t>’</a:t>
            </a:r>
            <a:r>
              <a:rPr lang="en-US" altLang="ja-JP" dirty="0" smtClean="0">
                <a:ea typeface="ＭＳ Ｐゴシック"/>
              </a:rPr>
              <a:t>t get the wrong kind of care.</a:t>
            </a:r>
          </a:p>
          <a:p>
            <a:pPr marL="0" indent="0" defTabSz="945214">
              <a:buFont typeface="Wingdings" pitchFamily="2" charset="2"/>
              <a:buNone/>
              <a:defRPr/>
            </a:pPr>
            <a:r>
              <a:rPr lang="en-US" dirty="0" smtClean="0">
                <a:ea typeface="ＭＳ Ｐゴシック"/>
              </a:rPr>
              <a:t>Lock-in may be used for Medicaid beneficiaries who</a:t>
            </a:r>
          </a:p>
          <a:p>
            <a:pPr marL="231775" lvl="2" indent="-169863" defTabSz="945214">
              <a:buFont typeface="Wingdings" pitchFamily="2" charset="2"/>
              <a:buChar char="§"/>
              <a:defRPr/>
            </a:pPr>
            <a:r>
              <a:rPr lang="en-US" dirty="0" smtClean="0">
                <a:ea typeface="ＭＳ Ｐゴシック"/>
              </a:rPr>
              <a:t>Visit hospital emergency departments for non-emergency health concerns</a:t>
            </a:r>
          </a:p>
          <a:p>
            <a:pPr marL="231775" lvl="2" indent="-169863" defTabSz="945214">
              <a:buFont typeface="Wingdings" pitchFamily="2" charset="2"/>
              <a:buChar char="§"/>
              <a:defRPr/>
            </a:pPr>
            <a:r>
              <a:rPr lang="en-US" dirty="0" smtClean="0">
                <a:ea typeface="ＭＳ Ｐゴシック"/>
              </a:rPr>
              <a:t>Utilize two or more hospitals for emergency room services</a:t>
            </a:r>
          </a:p>
          <a:p>
            <a:pPr marL="231775" lvl="2" indent="-169863" defTabSz="945214">
              <a:buFont typeface="Wingdings" pitchFamily="2" charset="2"/>
              <a:buChar char="§"/>
              <a:defRPr/>
            </a:pPr>
            <a:r>
              <a:rPr lang="en-US" dirty="0" smtClean="0">
                <a:ea typeface="ＭＳ Ｐゴシック"/>
              </a:rPr>
              <a:t>Utilize two or more physicians resulting in duplicated medications and or treatments</a:t>
            </a:r>
          </a:p>
          <a:p>
            <a:pPr marL="231775" lvl="2" indent="-169863" defTabSz="945214">
              <a:buFont typeface="Wingdings" pitchFamily="2" charset="2"/>
              <a:buChar char="§"/>
              <a:defRPr/>
            </a:pPr>
            <a:r>
              <a:rPr lang="en-US" dirty="0" smtClean="0">
                <a:ea typeface="ＭＳ Ｐゴシック"/>
              </a:rPr>
              <a:t>Exhibit possible drug-seeking behavior by</a:t>
            </a:r>
          </a:p>
          <a:p>
            <a:pPr marL="338138" lvl="4" indent="-42863" defTabSz="945214">
              <a:buSzPct val="100000"/>
              <a:buFont typeface="Arial" pitchFamily="34" charset="0"/>
              <a:buChar char="•"/>
              <a:defRPr/>
            </a:pPr>
            <a:r>
              <a:rPr lang="en-US" dirty="0" smtClean="0">
                <a:ea typeface="ＭＳ Ｐゴシック"/>
              </a:rPr>
              <a:t>Requesting a specific scheduled medication</a:t>
            </a:r>
          </a:p>
          <a:p>
            <a:pPr marL="338138" lvl="4" indent="-42863" defTabSz="945214">
              <a:buSzPct val="100000"/>
              <a:buFont typeface="Arial" pitchFamily="34" charset="0"/>
              <a:buChar char="•"/>
              <a:defRPr/>
            </a:pPr>
            <a:r>
              <a:rPr lang="en-US" dirty="0" smtClean="0">
                <a:ea typeface="ＭＳ Ｐゴシック"/>
              </a:rPr>
              <a:t>Requesting early refills of scheduled medications</a:t>
            </a:r>
          </a:p>
          <a:p>
            <a:pPr marL="338138" lvl="4" indent="-42863" defTabSz="945214">
              <a:buSzPct val="100000"/>
              <a:buFont typeface="Arial" pitchFamily="34" charset="0"/>
              <a:buChar char="•"/>
              <a:defRPr/>
            </a:pPr>
            <a:r>
              <a:rPr lang="en-US" dirty="0" smtClean="0">
                <a:ea typeface="ＭＳ Ｐゴシック"/>
              </a:rPr>
              <a:t>Reporting frequent losses of scheduled medications (narcotics)</a:t>
            </a:r>
          </a:p>
          <a:p>
            <a:pPr marL="338138" lvl="4" indent="-42863" defTabSz="945214">
              <a:buSzPct val="100000"/>
              <a:buFont typeface="Arial" pitchFamily="34" charset="0"/>
              <a:buChar char="•"/>
              <a:defRPr/>
            </a:pPr>
            <a:r>
              <a:rPr lang="en-US" dirty="0" smtClean="0">
                <a:ea typeface="ＭＳ Ｐゴシック"/>
              </a:rPr>
              <a:t>Using multiple pharmacies to fill prescriptions</a:t>
            </a:r>
          </a:p>
          <a:p>
            <a:pPr marL="176199" indent="-176199" defTabSz="945214">
              <a:buFont typeface="Wingdings" pitchFamily="2" charset="2"/>
              <a:buNone/>
              <a:defRPr/>
            </a:pPr>
            <a:r>
              <a:rPr lang="en-US" dirty="0" smtClean="0">
                <a:ea typeface="ＭＳ Ｐゴシック"/>
              </a:rPr>
              <a:t>You can be required to pay a fine or spend time in jail if found guilty of fraud.</a:t>
            </a:r>
          </a:p>
          <a:p>
            <a:pPr marL="176199" indent="-176199" defTabSz="945214">
              <a:defRPr/>
            </a:pPr>
            <a:endParaRPr lang="en-US" dirty="0" smtClean="0">
              <a:ea typeface="ＭＳ Ｐゴシック"/>
            </a:endParaRPr>
          </a:p>
        </p:txBody>
      </p:sp>
      <p:sp>
        <p:nvSpPr>
          <p:cNvPr id="115716" name="Slide Number Placeholder 3"/>
          <p:cNvSpPr>
            <a:spLocks noGrp="1"/>
          </p:cNvSpPr>
          <p:nvPr>
            <p:ph type="sldNum" sz="quarter" idx="5"/>
          </p:nvPr>
        </p:nvSpPr>
        <p:spPr bwMode="auto">
          <a:noFill/>
          <a:ln>
            <a:miter lim="800000"/>
            <a:headEnd/>
            <a:tailEnd/>
          </a:ln>
        </p:spPr>
        <p:txBody>
          <a:bodyPr/>
          <a:lstStyle/>
          <a:p>
            <a:fld id="{21078BF3-009B-4A1D-A512-EA57179FFCE3}" type="slidenum">
              <a:rPr lang="en-US" smtClean="0">
                <a:ea typeface="ＭＳ Ｐゴシック"/>
                <a:cs typeface="ＭＳ Ｐゴシック"/>
              </a:rPr>
              <a:pPr/>
              <a:t>48</a:t>
            </a:fld>
            <a:endParaRPr lang="en-US" smtClean="0">
              <a:ea typeface="ＭＳ Ｐゴシック"/>
              <a:cs typeface="ＭＳ Ｐゴシック"/>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xfrm>
            <a:off x="715963" y="4560888"/>
            <a:ext cx="5827712" cy="4319587"/>
          </a:xfrm>
          <a:noFill/>
        </p:spPr>
        <p:txBody>
          <a:bodyPr wrap="square" numCol="1" anchor="t" anchorCtr="0" compatLnSpc="1">
            <a:prstTxWarp prst="textNoShape">
              <a:avLst/>
            </a:prstTxWarp>
          </a:bodyPr>
          <a:lstStyle/>
          <a:p>
            <a:pPr marL="1588" indent="0">
              <a:buFont typeface="Wingdings" pitchFamily="2" charset="2"/>
              <a:buNone/>
            </a:pPr>
            <a:r>
              <a:rPr lang="en-US" smtClean="0">
                <a:ea typeface="ＭＳ Ｐゴシック"/>
              </a:rPr>
              <a:t>Sometimes beneficiaries need to share their medical information with family members or caregivers. By law, Medicare must have written permission to use or give our beneficiary medical information.</a:t>
            </a:r>
          </a:p>
          <a:p>
            <a:pPr marL="1588" indent="0">
              <a:buFont typeface="Wingdings" pitchFamily="2" charset="2"/>
              <a:buNone/>
            </a:pPr>
            <a:r>
              <a:rPr lang="en-US" smtClean="0">
                <a:ea typeface="ＭＳ Ｐゴシック"/>
              </a:rPr>
              <a:t>The beneficiary needs to designate the family member/caregiver as an authorized person to whom Medicare can disclose their personal information.  Once Medicare has this authorization on file, the family member/caregiver will be able to discuss the beneficiaries Medicare issues directly with Medicare.</a:t>
            </a:r>
          </a:p>
          <a:p>
            <a:pPr marL="1588" indent="0">
              <a:buFont typeface="Wingdings" pitchFamily="2" charset="2"/>
              <a:buNone/>
            </a:pPr>
            <a:r>
              <a:rPr lang="en-US" smtClean="0">
                <a:ea typeface="ＭＳ Ｐゴシック"/>
              </a:rPr>
              <a:t>Family members/caregivers can contact Medicare at 1-800-MEDICARE to request a Medicare Authorization to Disclose Personal Information form 10106. Or they can visit </a:t>
            </a:r>
            <a:r>
              <a:rPr lang="en-US" u="sng" smtClean="0">
                <a:ea typeface="ＭＳ Ｐゴシック"/>
                <a:hlinkClick r:id="rId3"/>
              </a:rPr>
              <a:t>www.medicare.gov/MedicareOnlineForms/AuthorizationForm/online</a:t>
            </a:r>
            <a:r>
              <a:rPr lang="en-US" smtClean="0">
                <a:ea typeface="ＭＳ Ｐゴシック"/>
              </a:rPr>
              <a:t> </a:t>
            </a:r>
            <a:br>
              <a:rPr lang="en-US" smtClean="0">
                <a:ea typeface="ＭＳ Ｐゴシック"/>
              </a:rPr>
            </a:br>
            <a:r>
              <a:rPr lang="en-US" smtClean="0">
                <a:ea typeface="ＭＳ Ｐゴシック"/>
              </a:rPr>
              <a:t>to complete the process online.</a:t>
            </a:r>
          </a:p>
        </p:txBody>
      </p:sp>
      <p:sp>
        <p:nvSpPr>
          <p:cNvPr id="116740" name="Slide Number Placeholder 3"/>
          <p:cNvSpPr>
            <a:spLocks noGrp="1"/>
          </p:cNvSpPr>
          <p:nvPr>
            <p:ph type="sldNum" sz="quarter" idx="5"/>
          </p:nvPr>
        </p:nvSpPr>
        <p:spPr bwMode="auto">
          <a:noFill/>
          <a:ln>
            <a:miter lim="800000"/>
            <a:headEnd/>
            <a:tailEnd/>
          </a:ln>
        </p:spPr>
        <p:txBody>
          <a:bodyPr/>
          <a:lstStyle/>
          <a:p>
            <a:fld id="{5008B6C4-1C00-4906-989D-C393E9E6D0C4}" type="slidenum">
              <a:rPr lang="en-US" smtClean="0">
                <a:ea typeface="ＭＳ Ｐゴシック"/>
                <a:cs typeface="ＭＳ Ｐゴシック"/>
              </a:rPr>
              <a:pPr/>
              <a:t>49</a:t>
            </a:fld>
            <a:endParaRPr lang="en-US" smtClean="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Each working day Medicare processes over 5.4 million claims, to 1.5 million providers, worth  $1.1 billion.</a:t>
            </a:r>
          </a:p>
          <a:p>
            <a:pPr marL="0" indent="0">
              <a:buFont typeface="Wingdings" pitchFamily="2" charset="2"/>
              <a:buNone/>
              <a:defRPr/>
            </a:pPr>
            <a:r>
              <a:rPr lang="en-US" dirty="0" smtClean="0">
                <a:ea typeface="ＭＳ Ｐゴシック"/>
              </a:rPr>
              <a:t>Each month, Medicare receives almost 19,000 Part A &amp; B provider enrollment applications and 900 durable medical equipment applications.</a:t>
            </a:r>
          </a:p>
          <a:p>
            <a:pPr>
              <a:buFont typeface="Wingdings" pitchFamily="2" charset="2"/>
              <a:buNone/>
              <a:defRPr/>
            </a:pPr>
            <a:r>
              <a:rPr lang="en-US" dirty="0" smtClean="0">
                <a:ea typeface="ＭＳ Ｐゴシック"/>
              </a:rPr>
              <a:t>Every year Medicare pays over $497 billion for more than 47 million beneficiaries.</a:t>
            </a:r>
          </a:p>
          <a:p>
            <a:pPr>
              <a:buFont typeface="Wingdings" pitchFamily="2" charset="2"/>
              <a:buNone/>
              <a:defRPr/>
            </a:pPr>
            <a:r>
              <a:rPr lang="en-US" dirty="0" smtClean="0">
                <a:ea typeface="ＭＳ Ｐゴシック"/>
              </a:rPr>
              <a:t/>
            </a:r>
            <a:br>
              <a:rPr lang="en-US" dirty="0" smtClean="0">
                <a:ea typeface="ＭＳ Ｐゴシック"/>
              </a:rPr>
            </a:br>
            <a:endParaRPr lang="en-US" dirty="0" smtClean="0">
              <a:ea typeface="ＭＳ Ｐゴシック"/>
            </a:endParaRPr>
          </a:p>
        </p:txBody>
      </p:sp>
      <p:sp>
        <p:nvSpPr>
          <p:cNvPr id="71684" name="Slide Number Placeholder 3"/>
          <p:cNvSpPr>
            <a:spLocks noGrp="1"/>
          </p:cNvSpPr>
          <p:nvPr>
            <p:ph type="sldNum" sz="quarter" idx="5"/>
          </p:nvPr>
        </p:nvSpPr>
        <p:spPr bwMode="auto">
          <a:noFill/>
          <a:ln>
            <a:miter lim="800000"/>
            <a:headEnd/>
            <a:tailEnd/>
          </a:ln>
        </p:spPr>
        <p:txBody>
          <a:bodyPr/>
          <a:lstStyle/>
          <a:p>
            <a:fld id="{441968AF-890C-4710-896D-88335CB540BA}" type="slidenum">
              <a:rPr lang="en-US" smtClean="0">
                <a:ea typeface="ＭＳ Ｐゴシック"/>
                <a:cs typeface="ＭＳ Ｐゴシック"/>
              </a:rPr>
              <a:pPr/>
              <a:t>5</a:t>
            </a:fld>
            <a:endParaRPr lang="en-US" smtClean="0">
              <a:ea typeface="ＭＳ Ｐゴシック"/>
              <a:cs typeface="ＭＳ Ｐゴシック"/>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1258888" y="708025"/>
            <a:ext cx="4797425" cy="3598863"/>
          </a:xfrm>
          <a:noFill/>
          <a:ln>
            <a:solidFill>
              <a:srgbClr val="000000"/>
            </a:solidFill>
            <a:miter lim="800000"/>
            <a:headEnd/>
            <a:tailEnd/>
          </a:ln>
        </p:spPr>
      </p:sp>
      <p:sp>
        <p:nvSpPr>
          <p:cNvPr id="88066" name="Notes Placeholder 2"/>
          <p:cNvSpPr>
            <a:spLocks noGrp="1"/>
          </p:cNvSpPr>
          <p:nvPr>
            <p:ph type="body" idx="1"/>
          </p:nvPr>
        </p:nvSpPr>
        <p:spPr bwMode="auto">
          <a:xfrm>
            <a:off x="795338" y="4560888"/>
            <a:ext cx="5883275" cy="4319587"/>
          </a:xfrm>
        </p:spPr>
        <p:txBody>
          <a:bodyPr wrap="square" numCol="1" anchor="t" anchorCtr="0" compatLnSpc="1">
            <a:prstTxWarp prst="textNoShape">
              <a:avLst/>
            </a:prstTxWarp>
          </a:bodyPr>
          <a:lstStyle/>
          <a:p>
            <a:pPr>
              <a:buFont typeface="Wingdings" pitchFamily="2" charset="2"/>
              <a:buNone/>
              <a:defRPr/>
            </a:pPr>
            <a:r>
              <a:rPr lang="en-US" dirty="0" smtClean="0">
                <a:ea typeface="ＭＳ Ｐゴシック" pitchFamily="7" charset="-128"/>
                <a:cs typeface="+mn-cs"/>
              </a:rPr>
              <a:t>Identity theft is a serious crime</a:t>
            </a:r>
          </a:p>
          <a:p>
            <a:pPr lvl="1">
              <a:buFont typeface="Wingdings" pitchFamily="2" charset="2"/>
              <a:buChar char="§"/>
              <a:defRPr/>
            </a:pPr>
            <a:r>
              <a:rPr lang="en-US" dirty="0" smtClean="0">
                <a:ea typeface="ＭＳ Ｐゴシック" pitchFamily="7" charset="-128"/>
                <a:cs typeface="+mn-cs"/>
              </a:rPr>
              <a:t>Someone else uses your personal information</a:t>
            </a:r>
          </a:p>
          <a:p>
            <a:pPr lvl="1">
              <a:buFont typeface="Wingdings" pitchFamily="2" charset="2"/>
              <a:buChar char="§"/>
              <a:defRPr/>
            </a:pPr>
            <a:r>
              <a:rPr lang="en-US" dirty="0" smtClean="0">
                <a:ea typeface="ＭＳ Ｐゴシック" pitchFamily="7" charset="-128"/>
                <a:cs typeface="+mn-cs"/>
              </a:rPr>
              <a:t>Like your Social Security or Medicare number</a:t>
            </a:r>
          </a:p>
          <a:p>
            <a:pPr>
              <a:buFont typeface="Wingdings" pitchFamily="2" charset="2"/>
              <a:buNone/>
              <a:defRPr/>
            </a:pPr>
            <a:r>
              <a:rPr lang="en-US" dirty="0" smtClean="0">
                <a:ea typeface="ＭＳ Ｐゴシック" pitchFamily="7" charset="-128"/>
                <a:cs typeface="+mn-cs"/>
              </a:rPr>
              <a:t>If you think someone is using your information</a:t>
            </a:r>
          </a:p>
          <a:p>
            <a:pPr marL="233833" lvl="1" indent="-110330">
              <a:buFont typeface="Wingdings" pitchFamily="2" charset="2"/>
              <a:buChar char="§"/>
              <a:defRPr/>
            </a:pPr>
            <a:r>
              <a:rPr lang="en-US" dirty="0" smtClean="0">
                <a:ea typeface="ＭＳ Ｐゴシック" pitchFamily="7" charset="-128"/>
                <a:cs typeface="+mn-cs"/>
              </a:rPr>
              <a:t>Call your local police department. Call the Federal Trade Commission</a:t>
            </a:r>
            <a:r>
              <a:rPr lang="ja-JP" altLang="en-US" smtClean="0">
                <a:ea typeface="ＭＳ Ｐゴシック" pitchFamily="7" charset="-128"/>
                <a:cs typeface="+mn-cs"/>
              </a:rPr>
              <a:t>’</a:t>
            </a:r>
            <a:r>
              <a:rPr lang="en-US" altLang="ja-JP" dirty="0" smtClean="0">
                <a:ea typeface="ＭＳ Ｐゴシック" pitchFamily="7" charset="-128"/>
                <a:cs typeface="+mn-cs"/>
              </a:rPr>
              <a:t>s ID Theft Hotline – 1-877-438-4338.  TTY users should call 1-866-653-4261. </a:t>
            </a:r>
          </a:p>
          <a:p>
            <a:pPr marL="233833" lvl="1" indent="-110330">
              <a:buFont typeface="Wingdings" pitchFamily="2" charset="2"/>
              <a:buChar char="§"/>
              <a:defRPr/>
            </a:pPr>
            <a:r>
              <a:rPr lang="en-US" dirty="0" smtClean="0">
                <a:ea typeface="ＭＳ Ｐゴシック" pitchFamily="7" charset="-128"/>
                <a:cs typeface="+mn-cs"/>
              </a:rPr>
              <a:t>For more information about identity theft or to file a complaint online, visit </a:t>
            </a:r>
            <a:r>
              <a:rPr lang="en-US" u="sng" dirty="0" smtClean="0">
                <a:ea typeface="ＭＳ Ｐゴシック" pitchFamily="7" charset="-128"/>
                <a:cs typeface="+mn-cs"/>
                <a:hlinkClick r:id="rId3"/>
              </a:rPr>
              <a:t>www.ftc.gov/idtheft</a:t>
            </a:r>
            <a:r>
              <a:rPr lang="en-US" dirty="0" smtClean="0">
                <a:ea typeface="ＭＳ Ｐゴシック" pitchFamily="7" charset="-128"/>
                <a:cs typeface="+mn-cs"/>
              </a:rPr>
              <a:t> .</a:t>
            </a:r>
          </a:p>
          <a:p>
            <a:pPr marL="233833" lvl="1" indent="-110330">
              <a:buFont typeface="Wingdings" pitchFamily="2" charset="2"/>
              <a:buChar char="§"/>
              <a:defRPr/>
            </a:pPr>
            <a:r>
              <a:rPr lang="en-US" dirty="0" smtClean="0">
                <a:ea typeface="ＭＳ Ｐゴシック" pitchFamily="7" charset="-128"/>
                <a:cs typeface="+mn-cs"/>
              </a:rPr>
              <a:t>You can also visit </a:t>
            </a:r>
            <a:r>
              <a:rPr lang="en-US" u="sng" dirty="0" smtClean="0">
                <a:ea typeface="ＭＳ Ｐゴシック" pitchFamily="7" charset="-128"/>
                <a:cs typeface="+mn-cs"/>
                <a:hlinkClick r:id="rId4"/>
              </a:rPr>
              <a:t>www.stopmedicarefraud.gov/fightback_brochure_rev.pdf</a:t>
            </a:r>
            <a:r>
              <a:rPr lang="en-US" dirty="0" smtClean="0">
                <a:ea typeface="ＭＳ Ｐゴシック" pitchFamily="7" charset="-128"/>
                <a:cs typeface="+mn-cs"/>
              </a:rPr>
              <a:t>  to view the brochure, </a:t>
            </a:r>
            <a:r>
              <a:rPr lang="ja-JP" altLang="en-US" smtClean="0">
                <a:ea typeface="ＭＳ Ｐゴシック" pitchFamily="7" charset="-128"/>
                <a:cs typeface="+mn-cs"/>
              </a:rPr>
              <a:t>“</a:t>
            </a:r>
            <a:r>
              <a:rPr lang="en-US" altLang="ja-JP" dirty="0" smtClean="0">
                <a:ea typeface="ＭＳ Ｐゴシック" pitchFamily="7" charset="-128"/>
                <a:cs typeface="+mn-cs"/>
              </a:rPr>
              <a:t>Medical Identity Theft &amp; Medicare Fraud.</a:t>
            </a:r>
            <a:r>
              <a:rPr lang="ja-JP" altLang="en-US" smtClean="0">
                <a:ea typeface="ＭＳ Ｐゴシック" pitchFamily="7" charset="-128"/>
                <a:cs typeface="+mn-cs"/>
              </a:rPr>
              <a:t>”</a:t>
            </a:r>
            <a:r>
              <a:rPr lang="en-US" altLang="ja-JP" dirty="0" smtClean="0">
                <a:ea typeface="ＭＳ Ｐゴシック" pitchFamily="7" charset="-128"/>
                <a:cs typeface="+mn-cs"/>
              </a:rPr>
              <a:t> </a:t>
            </a:r>
            <a:endParaRPr lang="en-US" dirty="0" smtClean="0">
              <a:ea typeface="ＭＳ Ｐゴシック" pitchFamily="7" charset="-128"/>
              <a:cs typeface="+mn-cs"/>
            </a:endParaRPr>
          </a:p>
        </p:txBody>
      </p:sp>
      <p:sp>
        <p:nvSpPr>
          <p:cNvPr id="117764" name="Slide Number Placeholder 3"/>
          <p:cNvSpPr>
            <a:spLocks noGrp="1"/>
          </p:cNvSpPr>
          <p:nvPr>
            <p:ph type="sldNum" sz="quarter" idx="5"/>
          </p:nvPr>
        </p:nvSpPr>
        <p:spPr bwMode="auto">
          <a:noFill/>
          <a:ln>
            <a:miter lim="800000"/>
            <a:headEnd/>
            <a:tailEnd/>
          </a:ln>
        </p:spPr>
        <p:txBody>
          <a:bodyPr/>
          <a:lstStyle/>
          <a:p>
            <a:fld id="{5BEB04A2-151C-4AAB-B2CA-77BC73A3A8F7}" type="slidenum">
              <a:rPr lang="en-US" smtClean="0">
                <a:ea typeface="ＭＳ Ｐゴシック"/>
                <a:cs typeface="ＭＳ Ｐゴシック"/>
              </a:rPr>
              <a:pPr/>
              <a:t>50</a:t>
            </a:fld>
            <a:endParaRPr lang="en-US" smtClean="0">
              <a:ea typeface="ＭＳ Ｐゴシック"/>
              <a:cs typeface="ＭＳ Ｐゴシック"/>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xfrm>
            <a:off x="715963" y="4560888"/>
            <a:ext cx="5962650" cy="4319587"/>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cs typeface="+mn-cs"/>
              </a:rPr>
              <a:t>Sometimes beneficiaries need to share their medical information with family members or caregivers.</a:t>
            </a:r>
          </a:p>
          <a:p>
            <a:pPr marL="0" indent="0">
              <a:buFont typeface="Wingdings" pitchFamily="2" charset="2"/>
              <a:buNone/>
              <a:defRPr/>
            </a:pPr>
            <a:r>
              <a:rPr lang="en-US" dirty="0" smtClean="0">
                <a:ea typeface="ＭＳ Ｐゴシック" pitchFamily="7" charset="-128"/>
                <a:cs typeface="+mn-cs"/>
              </a:rPr>
              <a:t>By law, Medicare must have written permission to use or give out your information. If you want to share your information, you need to designate the family member/caregiver as an authorized person to whom Medicare can disclose their personal information.  Once Medicare has this authorization on file, the family member/caregiver will be able to discuss your Medicare issues directly with Medicare. </a:t>
            </a:r>
          </a:p>
          <a:p>
            <a:pPr marL="0" indent="0">
              <a:buFont typeface="Wingdings" pitchFamily="2" charset="2"/>
              <a:buNone/>
              <a:defRPr/>
            </a:pPr>
            <a:r>
              <a:rPr lang="en-US" dirty="0" smtClean="0">
                <a:ea typeface="ＭＳ Ｐゴシック" pitchFamily="7" charset="-128"/>
                <a:cs typeface="+mn-cs"/>
              </a:rPr>
              <a:t>However, you or your family member/caregiver can contact Medicare at 1-800-MEDICARE to request a Medicare Authorization to Disclose Personal Information form 10106. Mailing instructions are included in the form.</a:t>
            </a:r>
          </a:p>
          <a:p>
            <a:pPr marL="0" indent="0">
              <a:buFont typeface="Wingdings" pitchFamily="2" charset="2"/>
              <a:buNone/>
              <a:defRPr/>
            </a:pPr>
            <a:r>
              <a:rPr lang="en-US" dirty="0" smtClean="0">
                <a:ea typeface="ＭＳ Ｐゴシック" pitchFamily="7" charset="-128"/>
                <a:cs typeface="+mn-cs"/>
              </a:rPr>
              <a:t>Or visit </a:t>
            </a:r>
            <a:r>
              <a:rPr lang="en-US" u="sng" dirty="0" smtClean="0">
                <a:ea typeface="ＭＳ Ｐゴシック" pitchFamily="7" charset="-128"/>
                <a:cs typeface="+mn-cs"/>
                <a:hlinkClick r:id="rId3"/>
              </a:rPr>
              <a:t>www.medicare.gov/MedicareOnlineForms/AuthorizationForm/online</a:t>
            </a:r>
            <a:r>
              <a:rPr lang="en-US" dirty="0" smtClean="0">
                <a:ea typeface="ＭＳ Ｐゴシック" pitchFamily="7" charset="-128"/>
                <a:cs typeface="+mn-cs"/>
              </a:rPr>
              <a:t> to complete the process online.</a:t>
            </a:r>
          </a:p>
          <a:p>
            <a:pPr>
              <a:defRPr/>
            </a:pPr>
            <a:endParaRPr lang="en-US" dirty="0" smtClean="0">
              <a:ea typeface="ＭＳ Ｐゴシック" pitchFamily="7" charset="-128"/>
              <a:cs typeface="+mn-cs"/>
            </a:endParaRPr>
          </a:p>
        </p:txBody>
      </p:sp>
      <p:sp>
        <p:nvSpPr>
          <p:cNvPr id="118788" name="Slide Number Placeholder 3"/>
          <p:cNvSpPr>
            <a:spLocks noGrp="1"/>
          </p:cNvSpPr>
          <p:nvPr>
            <p:ph type="sldNum" sz="quarter" idx="5"/>
          </p:nvPr>
        </p:nvSpPr>
        <p:spPr bwMode="auto">
          <a:noFill/>
          <a:ln>
            <a:miter lim="800000"/>
            <a:headEnd/>
            <a:tailEnd/>
          </a:ln>
        </p:spPr>
        <p:txBody>
          <a:bodyPr/>
          <a:lstStyle/>
          <a:p>
            <a:fld id="{6105813E-C6DC-4BDB-907F-EE500D8734B7}" type="slidenum">
              <a:rPr lang="en-US" smtClean="0">
                <a:ea typeface="ＭＳ Ｐゴシック"/>
                <a:cs typeface="ＭＳ Ｐゴシック"/>
              </a:rPr>
              <a:pPr/>
              <a:t>51</a:t>
            </a:fld>
            <a:endParaRPr lang="en-US" smtClean="0">
              <a:ea typeface="ＭＳ Ｐゴシック"/>
              <a:cs typeface="ＭＳ Ｐゴシック"/>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p:txBody>
          <a:bodyPr wrap="square" numCol="1" anchor="t" anchorCtr="0" compatLnSpc="1">
            <a:prstTxWarp prst="textNoShape">
              <a:avLst/>
            </a:prstTxWarp>
          </a:bodyPr>
          <a:lstStyle/>
          <a:p>
            <a:pPr>
              <a:buFont typeface="Wingdings" pitchFamily="2" charset="2"/>
              <a:buNone/>
              <a:defRPr/>
            </a:pPr>
            <a:r>
              <a:rPr lang="en-US" dirty="0" smtClean="0">
                <a:ea typeface="ＭＳ Ｐゴシック"/>
              </a:rPr>
              <a:t>These are helpful tips that can help people with Medicare protect themselves from fraud.</a:t>
            </a:r>
          </a:p>
          <a:p>
            <a:pPr>
              <a:buFont typeface="Wingdings" pitchFamily="2" charset="2"/>
              <a:buNone/>
              <a:defRPr/>
            </a:pPr>
            <a:r>
              <a:rPr lang="en-US" dirty="0" smtClean="0">
                <a:ea typeface="ＭＳ Ｐゴシック"/>
              </a:rPr>
              <a:t>Ask questions. You have the right to know what is billed to Medicare</a:t>
            </a:r>
          </a:p>
          <a:p>
            <a:pPr marL="0" indent="0">
              <a:buFont typeface="Wingdings" pitchFamily="2" charset="2"/>
              <a:buNone/>
              <a:defRPr/>
            </a:pPr>
            <a:r>
              <a:rPr lang="en-US" dirty="0" smtClean="0">
                <a:ea typeface="ＭＳ Ｐゴシック"/>
              </a:rPr>
              <a:t>Educate yourself about Medicare and know you rights and what a provider can and can</a:t>
            </a:r>
            <a:r>
              <a:rPr lang="ja-JP" altLang="en-US" smtClean="0">
                <a:ea typeface="ＭＳ Ｐゴシック"/>
              </a:rPr>
              <a:t>’</a:t>
            </a:r>
            <a:r>
              <a:rPr lang="en-US" altLang="ja-JP" dirty="0" smtClean="0">
                <a:ea typeface="ＭＳ Ｐゴシック"/>
              </a:rPr>
              <a:t>t bill to Medicare.</a:t>
            </a:r>
          </a:p>
          <a:p>
            <a:pPr marL="0" indent="0">
              <a:buFont typeface="Wingdings" pitchFamily="2" charset="2"/>
              <a:buNone/>
              <a:defRPr/>
            </a:pPr>
            <a:r>
              <a:rPr lang="en-US" dirty="0" smtClean="0">
                <a:ea typeface="ＭＳ Ｐゴシック"/>
              </a:rPr>
              <a:t>Be wary of providers who tell you that you can get an item or service that is not usually covered by Medicare, but they know </a:t>
            </a:r>
            <a:r>
              <a:rPr lang="ja-JP" altLang="en-US" smtClean="0">
                <a:ea typeface="ＭＳ Ｐゴシック"/>
              </a:rPr>
              <a:t>“</a:t>
            </a:r>
            <a:r>
              <a:rPr lang="en-US" altLang="ja-JP" dirty="0" smtClean="0">
                <a:ea typeface="ＭＳ Ｐゴシック"/>
              </a:rPr>
              <a:t>how to bill Medicare.</a:t>
            </a:r>
            <a:r>
              <a:rPr lang="ja-JP" altLang="en-US" smtClean="0">
                <a:ea typeface="ＭＳ Ｐゴシック"/>
              </a:rPr>
              <a:t>”</a:t>
            </a:r>
            <a:endParaRPr lang="en-US" altLang="ja-JP" dirty="0" smtClean="0">
              <a:ea typeface="ＭＳ Ｐゴシック"/>
            </a:endParaRPr>
          </a:p>
          <a:p>
            <a:pPr>
              <a:defRPr/>
            </a:pPr>
            <a:endParaRPr lang="en-US" dirty="0" smtClean="0">
              <a:ea typeface="ＭＳ Ｐゴシック"/>
            </a:endParaRPr>
          </a:p>
        </p:txBody>
      </p:sp>
      <p:sp>
        <p:nvSpPr>
          <p:cNvPr id="119812" name="Slide Number Placeholder 3"/>
          <p:cNvSpPr>
            <a:spLocks noGrp="1"/>
          </p:cNvSpPr>
          <p:nvPr>
            <p:ph type="sldNum" sz="quarter" idx="5"/>
          </p:nvPr>
        </p:nvSpPr>
        <p:spPr bwMode="auto">
          <a:noFill/>
          <a:ln>
            <a:miter lim="800000"/>
            <a:headEnd/>
            <a:tailEnd/>
          </a:ln>
        </p:spPr>
        <p:txBody>
          <a:bodyPr/>
          <a:lstStyle/>
          <a:p>
            <a:fld id="{DFF20869-056F-48E2-919C-46B139323CAB}" type="slidenum">
              <a:rPr lang="en-US" smtClean="0">
                <a:ea typeface="ＭＳ Ｐゴシック"/>
                <a:cs typeface="ＭＳ Ｐゴシック"/>
              </a:rPr>
              <a:pPr/>
              <a:t>52</a:t>
            </a:fld>
            <a:endParaRPr lang="en-US" smtClean="0">
              <a:ea typeface="ＭＳ Ｐゴシック"/>
              <a:cs typeface="ＭＳ Ｐゴシック"/>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xfrm>
            <a:off x="611188" y="4560888"/>
            <a:ext cx="6092825" cy="4319587"/>
          </a:xfrm>
        </p:spPr>
        <p:txBody>
          <a:bodyPr wrap="square" numCol="1" anchor="t" anchorCtr="0" compatLnSpc="1">
            <a:prstTxWarp prst="textNoShape">
              <a:avLst/>
            </a:prstTxWarp>
          </a:bodyPr>
          <a:lstStyle/>
          <a:p>
            <a:pPr marL="0" indent="0">
              <a:spcBef>
                <a:spcPts val="600"/>
              </a:spcBef>
              <a:spcAft>
                <a:spcPts val="207"/>
              </a:spcAft>
              <a:buFont typeface="Wingdings" pitchFamily="2" charset="2"/>
              <a:buNone/>
              <a:defRPr/>
            </a:pPr>
            <a:r>
              <a:rPr lang="en-US" dirty="0" smtClean="0">
                <a:ea typeface="ＭＳ Ｐゴシック" pitchFamily="7" charset="-128"/>
                <a:cs typeface="+mn-cs"/>
              </a:rPr>
              <a:t>Below are some examples of activities Medicare plans and people who represent them are not allowed to do.  </a:t>
            </a:r>
          </a:p>
          <a:p>
            <a:pPr lvl="1">
              <a:spcBef>
                <a:spcPts val="600"/>
              </a:spcBef>
              <a:spcAft>
                <a:spcPts val="207"/>
              </a:spcAft>
              <a:buFont typeface="Wingdings" pitchFamily="2" charset="2"/>
              <a:buChar char="§"/>
              <a:defRPr/>
            </a:pPr>
            <a:r>
              <a:rPr lang="en-US" dirty="0" smtClean="0">
                <a:ea typeface="ＭＳ Ｐゴシック" pitchFamily="7" charset="-128"/>
                <a:cs typeface="+mn-cs"/>
              </a:rPr>
              <a:t>Send you unwanted emails or come to your home uninvited to sell a Medicare plan. </a:t>
            </a:r>
          </a:p>
          <a:p>
            <a:pPr lvl="1">
              <a:spcBef>
                <a:spcPts val="600"/>
              </a:spcBef>
              <a:spcAft>
                <a:spcPts val="207"/>
              </a:spcAft>
              <a:buFont typeface="Wingdings" pitchFamily="2" charset="2"/>
              <a:buChar char="§"/>
              <a:defRPr/>
            </a:pPr>
            <a:r>
              <a:rPr lang="en-US" dirty="0" smtClean="0">
                <a:ea typeface="ＭＳ Ｐゴシック" pitchFamily="7" charset="-128"/>
                <a:cs typeface="+mn-cs"/>
              </a:rPr>
              <a:t>Call you unless you are already a member of the plan. If you are a member, the agent who helped you join can call you. </a:t>
            </a:r>
          </a:p>
          <a:p>
            <a:pPr lvl="1">
              <a:spcBef>
                <a:spcPts val="600"/>
              </a:spcBef>
              <a:spcAft>
                <a:spcPts val="207"/>
              </a:spcAft>
              <a:buFont typeface="Wingdings" pitchFamily="2" charset="2"/>
              <a:buChar char="§"/>
              <a:defRPr/>
            </a:pPr>
            <a:r>
              <a:rPr lang="en-US" dirty="0" smtClean="0">
                <a:ea typeface="ＭＳ Ｐゴシック" pitchFamily="7" charset="-128"/>
                <a:cs typeface="+mn-cs"/>
              </a:rPr>
              <a:t>Offer you cash to join their plan or give you free meals while trying to sell a plan to you. </a:t>
            </a:r>
          </a:p>
          <a:p>
            <a:pPr lvl="1">
              <a:spcBef>
                <a:spcPts val="600"/>
              </a:spcBef>
              <a:spcAft>
                <a:spcPts val="207"/>
              </a:spcAft>
              <a:buFont typeface="Wingdings" pitchFamily="2" charset="2"/>
              <a:buChar char="§"/>
              <a:defRPr/>
            </a:pPr>
            <a:r>
              <a:rPr lang="en-US" dirty="0" smtClean="0">
                <a:ea typeface="ＭＳ Ｐゴシック" pitchFamily="7" charset="-128"/>
                <a:cs typeface="+mn-cs"/>
              </a:rPr>
              <a:t>Talk to you about their plan in areas where you get health care like an exam room, hospital patient room, or at a pharmacy counter. </a:t>
            </a:r>
          </a:p>
          <a:p>
            <a:pPr lvl="1">
              <a:spcBef>
                <a:spcPts val="600"/>
              </a:spcBef>
              <a:spcAft>
                <a:spcPts val="207"/>
              </a:spcAft>
              <a:buFont typeface="Wingdings" pitchFamily="2" charset="2"/>
              <a:buChar char="§"/>
              <a:defRPr/>
            </a:pPr>
            <a:r>
              <a:rPr lang="en-US" dirty="0" smtClean="0">
                <a:ea typeface="ＭＳ Ｐゴシック" pitchFamily="7" charset="-128"/>
                <a:cs typeface="+mn-cs"/>
              </a:rPr>
              <a:t>Call 1-800-MEDICARE to report any plans that ask for your personal information over the telephone or that call to enroll you in a plan. </a:t>
            </a:r>
          </a:p>
          <a:p>
            <a:pPr lvl="1">
              <a:spcBef>
                <a:spcPts val="600"/>
              </a:spcBef>
              <a:spcAft>
                <a:spcPts val="207"/>
              </a:spcAft>
              <a:buFont typeface="Wingdings" pitchFamily="2" charset="2"/>
              <a:buChar char="§"/>
              <a:defRPr/>
            </a:pPr>
            <a:r>
              <a:rPr lang="en-US" dirty="0" smtClean="0">
                <a:ea typeface="ＭＳ Ｐゴシック" pitchFamily="7" charset="-128"/>
                <a:cs typeface="+mn-cs"/>
              </a:rPr>
              <a:t>You can also call the Medicare Drug Integrity Contractor (MEDIC) at 1‑877‑7SAFERX (1‑877‑772‑3379). The MEDIC fights fraud, waste, and abuse in Medicare Advantage (Part C) and Medicare Prescription Drug (Part D) Programs.  However, please note that the NBI Medic does not handle C&amp;D marketing fraud.  You should refer those issues to 1-800-MEDICARE.</a:t>
            </a:r>
          </a:p>
          <a:p>
            <a:pPr marL="0" lvl="1" indent="0">
              <a:spcBef>
                <a:spcPts val="600"/>
              </a:spcBef>
              <a:spcAft>
                <a:spcPts val="207"/>
              </a:spcAft>
              <a:buFont typeface="Calibri" pitchFamily="34" charset="0"/>
              <a:buNone/>
              <a:defRPr/>
            </a:pPr>
            <a:r>
              <a:rPr lang="en-US" dirty="0" smtClean="0">
                <a:ea typeface="ＭＳ Ｐゴシック" pitchFamily="7" charset="-128"/>
                <a:cs typeface="+mn-cs"/>
              </a:rPr>
              <a:t>For more information on protecting yourself from identity theft view </a:t>
            </a:r>
            <a:r>
              <a:rPr lang="en-US" i="1" dirty="0" smtClean="0">
                <a:ea typeface="ＭＳ Ｐゴシック" pitchFamily="7" charset="-128"/>
                <a:cs typeface="+mn-cs"/>
              </a:rPr>
              <a:t>Quick Facts About Medicare Prescription Drug Coverage and How to Protect Your Personal Information, </a:t>
            </a:r>
            <a:r>
              <a:rPr lang="en-US" dirty="0" smtClean="0">
                <a:ea typeface="ＭＳ Ｐゴシック" pitchFamily="7" charset="-128"/>
                <a:cs typeface="+mn-cs"/>
              </a:rPr>
              <a:t>CMS Product. No. 11147 at </a:t>
            </a:r>
            <a:r>
              <a:rPr lang="en-US" u="sng" dirty="0" smtClean="0">
                <a:ea typeface="ＭＳ Ｐゴシック" pitchFamily="7" charset="-128"/>
                <a:cs typeface="+mn-cs"/>
                <a:hlinkClick r:id="rId3"/>
              </a:rPr>
              <a:t>http://www.medicare.gov/Publications/Pubs/pdf/11147.pdf</a:t>
            </a:r>
            <a:r>
              <a:rPr lang="en-US" u="sng" dirty="0" smtClean="0">
                <a:ea typeface="ＭＳ Ｐゴシック" pitchFamily="7" charset="-128"/>
                <a:cs typeface="+mn-cs"/>
              </a:rPr>
              <a:t> .</a:t>
            </a:r>
            <a:endParaRPr lang="en-US" dirty="0" smtClean="0">
              <a:ea typeface="ＭＳ Ｐゴシック" pitchFamily="7" charset="-128"/>
              <a:cs typeface="+mn-cs"/>
            </a:endParaRPr>
          </a:p>
          <a:p>
            <a:pPr lvl="1">
              <a:spcAft>
                <a:spcPts val="207"/>
              </a:spcAft>
              <a:buFont typeface="Calibri" pitchFamily="34" charset="0"/>
              <a:buNone/>
              <a:defRPr/>
            </a:pPr>
            <a:endParaRPr lang="en-US" dirty="0" smtClean="0">
              <a:ea typeface="ＭＳ Ｐゴシック" pitchFamily="7" charset="-128"/>
              <a:cs typeface="+mn-cs"/>
            </a:endParaRPr>
          </a:p>
        </p:txBody>
      </p:sp>
      <p:sp>
        <p:nvSpPr>
          <p:cNvPr id="120836" name="Slide Number Placeholder 3"/>
          <p:cNvSpPr>
            <a:spLocks noGrp="1"/>
          </p:cNvSpPr>
          <p:nvPr>
            <p:ph type="sldNum" sz="quarter" idx="5"/>
          </p:nvPr>
        </p:nvSpPr>
        <p:spPr bwMode="auto">
          <a:noFill/>
          <a:ln>
            <a:miter lim="800000"/>
            <a:headEnd/>
            <a:tailEnd/>
          </a:ln>
        </p:spPr>
        <p:txBody>
          <a:bodyPr/>
          <a:lstStyle/>
          <a:p>
            <a:fld id="{4C25FF9E-9FDB-4FF0-AD19-4867390C81AA}" type="slidenum">
              <a:rPr lang="en-US" smtClean="0">
                <a:ea typeface="ＭＳ Ｐゴシック"/>
                <a:cs typeface="ＭＳ Ｐゴシック"/>
              </a:rPr>
              <a:pPr/>
              <a:t>53</a:t>
            </a:fld>
            <a:endParaRPr lang="en-US" smtClean="0">
              <a:ea typeface="ＭＳ Ｐゴシック"/>
              <a:cs typeface="ＭＳ Ｐゴシック"/>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defTabSz="948507">
              <a:spcAft>
                <a:spcPts val="622"/>
              </a:spcAft>
              <a:buFont typeface="Wingdings" pitchFamily="2" charset="2"/>
              <a:buNone/>
              <a:defRPr/>
            </a:pPr>
            <a:r>
              <a:rPr lang="en-US" dirty="0" smtClean="0"/>
              <a:t>You can report suspected Medicaid fraud to your State Medical Assistance (Medicaid) office. Visit www.cms.gov/fraudabuseforconsumers to learn more. Medicaid fraud can also be reported to the OIG National Fraud hotline at 1-800-HHS-TIPS (1‑800‑447‑8477).</a:t>
            </a:r>
          </a:p>
          <a:p>
            <a:pPr marL="113624" indent="-113624" defTabSz="948507">
              <a:spcAft>
                <a:spcPts val="622"/>
              </a:spcAft>
              <a:buFont typeface="Wingdings" pitchFamily="2" charset="2"/>
              <a:buNone/>
              <a:defRPr/>
            </a:pPr>
            <a:r>
              <a:rPr lang="en-US" b="1" dirty="0" smtClean="0"/>
              <a:t> </a:t>
            </a:r>
          </a:p>
          <a:p>
            <a:pPr>
              <a:buFontTx/>
              <a:buNone/>
              <a:defRPr/>
            </a:pPr>
            <a:endParaRPr lang="en-US" dirty="0"/>
          </a:p>
        </p:txBody>
      </p:sp>
      <p:sp>
        <p:nvSpPr>
          <p:cNvPr id="4" name="Slide Number Placeholder 3"/>
          <p:cNvSpPr>
            <a:spLocks noGrp="1"/>
          </p:cNvSpPr>
          <p:nvPr>
            <p:ph type="sldNum" sz="quarter" idx="5"/>
          </p:nvPr>
        </p:nvSpPr>
        <p:spPr/>
        <p:txBody>
          <a:bodyPr/>
          <a:lstStyle/>
          <a:p>
            <a:pPr>
              <a:defRPr/>
            </a:pPr>
            <a:fld id="{65A7AEFE-E0D1-4FF5-AAE2-6414E7913053}" type="slidenum">
              <a:rPr lang="en-US" smtClean="0"/>
              <a:pPr>
                <a:defRPr/>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cs typeface="+mn-cs"/>
              </a:rPr>
              <a:t>There are Durable Medical Equipment (DME) rules for telemarketing.</a:t>
            </a:r>
          </a:p>
          <a:p>
            <a:pPr marL="0" indent="0">
              <a:buFont typeface="Wingdings" pitchFamily="2" charset="2"/>
              <a:buNone/>
              <a:defRPr/>
            </a:pPr>
            <a:r>
              <a:rPr lang="en-US" dirty="0" smtClean="0">
                <a:ea typeface="ＭＳ Ｐゴシック" pitchFamily="7" charset="-128"/>
                <a:cs typeface="+mn-cs"/>
              </a:rPr>
              <a:t>DME suppliers (people who sell equipment such as diabetic supplies and power </a:t>
            </a:r>
            <a:r>
              <a:rPr lang="en-US" spc="-40" dirty="0" smtClean="0">
                <a:ea typeface="ＭＳ Ｐゴシック" pitchFamily="7" charset="-128"/>
                <a:cs typeface="+mn-cs"/>
              </a:rPr>
              <a:t>wheelchairs) are prohibited by law from making unsolicited telephone calls to sell their products.</a:t>
            </a:r>
          </a:p>
          <a:p>
            <a:pPr marL="0" indent="0">
              <a:buFont typeface="Wingdings" pitchFamily="2" charset="2"/>
              <a:buNone/>
              <a:defRPr/>
            </a:pPr>
            <a:r>
              <a:rPr lang="en-US" dirty="0" smtClean="0">
                <a:ea typeface="ＭＳ Ｐゴシック" pitchFamily="7" charset="-128"/>
                <a:cs typeface="+mn-cs"/>
              </a:rPr>
              <a:t>Potential scams</a:t>
            </a:r>
          </a:p>
          <a:p>
            <a:pPr lvl="1">
              <a:buFont typeface="Wingdings" pitchFamily="2" charset="2"/>
              <a:buChar char="§"/>
              <a:defRPr/>
            </a:pPr>
            <a:r>
              <a:rPr lang="en-US" dirty="0" smtClean="0">
                <a:ea typeface="ＭＳ Ｐゴシック" pitchFamily="7" charset="-128"/>
                <a:cs typeface="+mn-cs"/>
              </a:rPr>
              <a:t>Calls or visits from people saying they represent Medicare. </a:t>
            </a:r>
          </a:p>
          <a:p>
            <a:pPr lvl="1">
              <a:buFont typeface="Wingdings" pitchFamily="2" charset="2"/>
              <a:buChar char="§"/>
              <a:defRPr/>
            </a:pPr>
            <a:r>
              <a:rPr lang="en-US" dirty="0" smtClean="0">
                <a:ea typeface="ＭＳ Ｐゴシック" pitchFamily="7" charset="-128"/>
                <a:cs typeface="+mn-cs"/>
              </a:rPr>
              <a:t>Telephone or door-to-door selling techniques.</a:t>
            </a:r>
          </a:p>
          <a:p>
            <a:pPr lvl="1">
              <a:buFont typeface="Wingdings" pitchFamily="2" charset="2"/>
              <a:buChar char="§"/>
              <a:defRPr/>
            </a:pPr>
            <a:r>
              <a:rPr lang="en-US" dirty="0" smtClean="0">
                <a:ea typeface="ＭＳ Ｐゴシック" pitchFamily="7" charset="-128"/>
                <a:cs typeface="+mn-cs"/>
              </a:rPr>
              <a:t>Equipment or service is offered free and you are then asked for your Medicare number for </a:t>
            </a:r>
            <a:r>
              <a:rPr lang="ja-JP" altLang="en-US" smtClean="0">
                <a:ea typeface="ＭＳ Ｐゴシック" pitchFamily="7" charset="-128"/>
                <a:cs typeface="+mn-cs"/>
              </a:rPr>
              <a:t>“</a:t>
            </a:r>
            <a:r>
              <a:rPr lang="en-US" altLang="ja-JP" dirty="0" smtClean="0">
                <a:ea typeface="ＭＳ Ｐゴシック" pitchFamily="7" charset="-128"/>
                <a:cs typeface="+mn-cs"/>
              </a:rPr>
              <a:t>record keeping purposes.</a:t>
            </a:r>
            <a:r>
              <a:rPr lang="ja-JP" altLang="en-US" smtClean="0">
                <a:ea typeface="ＭＳ Ｐゴシック" pitchFamily="7" charset="-128"/>
                <a:cs typeface="+mn-cs"/>
              </a:rPr>
              <a:t>”</a:t>
            </a:r>
            <a:endParaRPr lang="en-US" altLang="ja-JP" dirty="0" smtClean="0">
              <a:ea typeface="ＭＳ Ｐゴシック" pitchFamily="7" charset="-128"/>
              <a:cs typeface="+mn-cs"/>
            </a:endParaRPr>
          </a:p>
          <a:p>
            <a:pPr lvl="1">
              <a:buFont typeface="Wingdings" pitchFamily="2" charset="2"/>
              <a:buChar char="§"/>
              <a:defRPr/>
            </a:pPr>
            <a:r>
              <a:rPr lang="en-US" spc="-40" dirty="0" smtClean="0">
                <a:ea typeface="ＭＳ Ｐゴシック" pitchFamily="7" charset="-128"/>
                <a:cs typeface="+mn-cs"/>
              </a:rPr>
              <a:t>You</a:t>
            </a:r>
            <a:r>
              <a:rPr lang="ja-JP" altLang="en-US" spc="-40" smtClean="0">
                <a:ea typeface="ＭＳ Ｐゴシック" pitchFamily="7" charset="-128"/>
                <a:cs typeface="+mn-cs"/>
              </a:rPr>
              <a:t>’</a:t>
            </a:r>
            <a:r>
              <a:rPr lang="en-US" altLang="ja-JP" spc="-40" dirty="0" smtClean="0">
                <a:ea typeface="ＭＳ Ｐゴシック" pitchFamily="7" charset="-128"/>
                <a:cs typeface="+mn-cs"/>
              </a:rPr>
              <a:t>re told that Medicare will pay for the item or service if you provide your Medicare number.</a:t>
            </a:r>
            <a:endParaRPr lang="en-US" spc="-40" dirty="0" smtClean="0">
              <a:ea typeface="ＭＳ Ｐゴシック" pitchFamily="7" charset="-128"/>
              <a:cs typeface="+mn-cs"/>
            </a:endParaRPr>
          </a:p>
        </p:txBody>
      </p:sp>
      <p:sp>
        <p:nvSpPr>
          <p:cNvPr id="122884" name="Slide Number Placeholder 3"/>
          <p:cNvSpPr>
            <a:spLocks noGrp="1"/>
          </p:cNvSpPr>
          <p:nvPr>
            <p:ph type="sldNum" sz="quarter" idx="5"/>
          </p:nvPr>
        </p:nvSpPr>
        <p:spPr bwMode="auto">
          <a:noFill/>
          <a:ln>
            <a:miter lim="800000"/>
            <a:headEnd/>
            <a:tailEnd/>
          </a:ln>
        </p:spPr>
        <p:txBody>
          <a:bodyPr/>
          <a:lstStyle/>
          <a:p>
            <a:fld id="{378FD4CB-12F1-4D1B-84A5-2D0CD1743189}" type="slidenum">
              <a:rPr lang="en-US" smtClean="0">
                <a:ea typeface="ＭＳ Ｐゴシック"/>
                <a:cs typeface="ＭＳ Ｐゴシック"/>
              </a:rPr>
              <a:pPr/>
              <a:t>55</a:t>
            </a:fld>
            <a:endParaRPr lang="en-US" smtClean="0">
              <a:ea typeface="ＭＳ Ｐゴシック"/>
              <a:cs typeface="ＭＳ Ｐゴシック"/>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p:txBody>
          <a:bodyPr wrap="square" numCol="1" anchor="t" anchorCtr="0" compatLnSpc="1">
            <a:prstTxWarp prst="textNoShape">
              <a:avLst/>
            </a:prstTxWarp>
          </a:bodyPr>
          <a:lstStyle/>
          <a:p>
            <a:pPr>
              <a:buFont typeface="Wingdings" pitchFamily="2" charset="2"/>
              <a:buNone/>
              <a:defRPr/>
            </a:pPr>
            <a:r>
              <a:rPr lang="en-US" dirty="0" smtClean="0">
                <a:ea typeface="ＭＳ Ｐゴシック"/>
              </a:rPr>
              <a:t>You may get a reward of up to $1,000 if you meet </a:t>
            </a:r>
            <a:r>
              <a:rPr lang="en-US" b="1" dirty="0" smtClean="0">
                <a:ea typeface="ＭＳ Ｐゴシック"/>
              </a:rPr>
              <a:t>all </a:t>
            </a:r>
            <a:r>
              <a:rPr lang="en-US" dirty="0" smtClean="0">
                <a:ea typeface="ＭＳ Ｐゴシック"/>
              </a:rPr>
              <a:t>these conditions</a:t>
            </a:r>
          </a:p>
          <a:p>
            <a:pPr lvl="1">
              <a:buFont typeface="Wingdings" pitchFamily="2" charset="2"/>
              <a:buChar char="§"/>
              <a:defRPr/>
            </a:pPr>
            <a:r>
              <a:rPr lang="en-US" dirty="0" smtClean="0">
                <a:ea typeface="ＭＳ Ｐゴシック"/>
              </a:rPr>
              <a:t>You report suspected Medicare fraud.</a:t>
            </a:r>
          </a:p>
          <a:p>
            <a:pPr lvl="1">
              <a:buFont typeface="Wingdings" pitchFamily="2" charset="2"/>
              <a:buChar char="§"/>
              <a:defRPr/>
            </a:pPr>
            <a:r>
              <a:rPr lang="en-US" dirty="0" smtClean="0">
                <a:ea typeface="ＭＳ Ｐゴシック"/>
              </a:rPr>
              <a:t>The suspected Medicare fraud you report must be proven as potential fraud by the program Safeguard Contractor or the Zone Program Integrity Contractor (the Medicare contractors responsible for investigating potential fraud and abuse) and formally referred as part of a case by one of the contractors to the Office of Inspector General for further investigation.</a:t>
            </a:r>
          </a:p>
          <a:p>
            <a:pPr lvl="1">
              <a:buFont typeface="Wingdings" pitchFamily="2" charset="2"/>
              <a:buChar char="§"/>
              <a:defRPr/>
            </a:pPr>
            <a:r>
              <a:rPr lang="en-US" dirty="0" smtClean="0">
                <a:ea typeface="ＭＳ Ｐゴシック"/>
              </a:rPr>
              <a:t>You aren‘t</a:t>
            </a:r>
            <a:r>
              <a:rPr lang="en-US" altLang="ja-JP" dirty="0" smtClean="0">
                <a:ea typeface="ＭＳ Ｐゴシック"/>
              </a:rPr>
              <a:t> an </a:t>
            </a:r>
            <a:r>
              <a:rPr lang="ja-JP" altLang="en-US" smtClean="0">
                <a:ea typeface="ＭＳ Ｐゴシック"/>
              </a:rPr>
              <a:t>“</a:t>
            </a:r>
            <a:r>
              <a:rPr lang="en-US" altLang="ja-JP" dirty="0" smtClean="0">
                <a:ea typeface="ＭＳ Ｐゴシック"/>
              </a:rPr>
              <a:t>excluded individual.</a:t>
            </a:r>
            <a:r>
              <a:rPr lang="ja-JP" altLang="en-US" smtClean="0">
                <a:ea typeface="ＭＳ Ｐゴシック"/>
              </a:rPr>
              <a:t>”</a:t>
            </a:r>
            <a:r>
              <a:rPr lang="en-US" altLang="ja-JP" dirty="0" smtClean="0">
                <a:ea typeface="ＭＳ Ｐゴシック"/>
              </a:rPr>
              <a:t> For example, you didn‘t participate in the fraud offense being reported. Or, there isn't</a:t>
            </a:r>
            <a:r>
              <a:rPr lang="ja-JP" altLang="en-US" smtClean="0">
                <a:ea typeface="ＭＳ Ｐゴシック"/>
              </a:rPr>
              <a:t>’</a:t>
            </a:r>
            <a:r>
              <a:rPr lang="en-US" altLang="ja-JP" dirty="0" smtClean="0">
                <a:ea typeface="ＭＳ Ｐゴシック"/>
              </a:rPr>
              <a:t>t another reward that you qualify for under another government program.</a:t>
            </a:r>
          </a:p>
          <a:p>
            <a:pPr lvl="1">
              <a:buFont typeface="Wingdings" pitchFamily="2" charset="2"/>
              <a:buChar char="§"/>
              <a:defRPr/>
            </a:pPr>
            <a:r>
              <a:rPr lang="en-US" dirty="0" smtClean="0">
                <a:ea typeface="ＭＳ Ｐゴシック"/>
              </a:rPr>
              <a:t>The person or organization you</a:t>
            </a:r>
            <a:r>
              <a:rPr lang="ja-JP" altLang="en-US" smtClean="0">
                <a:ea typeface="ＭＳ Ｐゴシック"/>
              </a:rPr>
              <a:t>’</a:t>
            </a:r>
            <a:r>
              <a:rPr lang="en-US" altLang="ja-JP" dirty="0" smtClean="0">
                <a:ea typeface="ＭＳ Ｐゴシック"/>
              </a:rPr>
              <a:t>re reporting isn't</a:t>
            </a:r>
            <a:r>
              <a:rPr lang="ja-JP" altLang="en-US" smtClean="0">
                <a:ea typeface="ＭＳ Ｐゴシック"/>
              </a:rPr>
              <a:t>’</a:t>
            </a:r>
            <a:r>
              <a:rPr lang="en-US" altLang="ja-JP" dirty="0" smtClean="0">
                <a:ea typeface="ＭＳ Ｐゴシック"/>
              </a:rPr>
              <a:t>t already under investigation by</a:t>
            </a:r>
            <a:br>
              <a:rPr lang="en-US" altLang="ja-JP" dirty="0" smtClean="0">
                <a:ea typeface="ＭＳ Ｐゴシック"/>
              </a:rPr>
            </a:br>
            <a:r>
              <a:rPr lang="en-US" altLang="ja-JP" dirty="0" smtClean="0">
                <a:ea typeface="ＭＳ Ｐゴシック"/>
              </a:rPr>
              <a:t> law enforcement.</a:t>
            </a:r>
          </a:p>
          <a:p>
            <a:pPr lvl="1">
              <a:buFont typeface="Wingdings" pitchFamily="2" charset="2"/>
              <a:buChar char="§"/>
              <a:defRPr/>
            </a:pPr>
            <a:r>
              <a:rPr lang="en-US" dirty="0" smtClean="0">
                <a:ea typeface="ＭＳ Ｐゴシック"/>
              </a:rPr>
              <a:t>Your report leads directly to the recovery of at least $100 of Medicare money.</a:t>
            </a:r>
          </a:p>
          <a:p>
            <a:pPr marL="0" indent="0">
              <a:buFont typeface="Wingdings" pitchFamily="2" charset="2"/>
              <a:buNone/>
              <a:defRPr/>
            </a:pPr>
            <a:r>
              <a:rPr lang="en-US" dirty="0" smtClean="0">
                <a:ea typeface="ＭＳ Ｐゴシック"/>
              </a:rPr>
              <a:t>For more information, call 1-800-MEDICARE (1-800-633-4227. TTY users should call 1-877-486-2048.</a:t>
            </a:r>
          </a:p>
        </p:txBody>
      </p:sp>
      <p:sp>
        <p:nvSpPr>
          <p:cNvPr id="123908" name="Slide Number Placeholder 3"/>
          <p:cNvSpPr>
            <a:spLocks noGrp="1"/>
          </p:cNvSpPr>
          <p:nvPr>
            <p:ph type="sldNum" sz="quarter" idx="5"/>
          </p:nvPr>
        </p:nvSpPr>
        <p:spPr bwMode="auto">
          <a:noFill/>
          <a:ln>
            <a:miter lim="800000"/>
            <a:headEnd/>
            <a:tailEnd/>
          </a:ln>
        </p:spPr>
        <p:txBody>
          <a:bodyPr/>
          <a:lstStyle/>
          <a:p>
            <a:fld id="{3C27C508-AFBA-4089-B40F-2429032C62EE}" type="slidenum">
              <a:rPr lang="en-US" smtClean="0">
                <a:ea typeface="ＭＳ Ｐゴシック"/>
                <a:cs typeface="ＭＳ Ｐゴシック"/>
              </a:rPr>
              <a:pPr/>
              <a:t>56</a:t>
            </a:fld>
            <a:endParaRPr lang="en-US" smtClean="0">
              <a:ea typeface="ＭＳ Ｐゴシック"/>
              <a:cs typeface="ＭＳ Ｐゴシック"/>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bwMode="auto">
          <a:noFill/>
          <a:ln>
            <a:miter lim="800000"/>
            <a:headEnd/>
            <a:tailEnd/>
          </a:ln>
        </p:spPr>
        <p:txBody>
          <a:bodyPr/>
          <a:lstStyle/>
          <a:p>
            <a:fld id="{50CFB911-BBB3-4792-A5E9-9BB39D3FEB8A}" type="slidenum">
              <a:rPr lang="en-US" sz="1100" smtClean="0">
                <a:solidFill>
                  <a:srgbClr val="000000"/>
                </a:solidFill>
                <a:ea typeface="ＭＳ Ｐゴシック"/>
                <a:cs typeface="ＭＳ Ｐゴシック"/>
              </a:rPr>
              <a:pPr/>
              <a:t>57</a:t>
            </a:fld>
            <a:endParaRPr lang="en-US" sz="1100" smtClean="0">
              <a:solidFill>
                <a:srgbClr val="000000"/>
              </a:solidFill>
              <a:ea typeface="ＭＳ Ｐゴシック"/>
              <a:cs typeface="ＭＳ Ｐゴシック"/>
            </a:endParaRPr>
          </a:p>
        </p:txBody>
      </p:sp>
      <p:sp>
        <p:nvSpPr>
          <p:cNvPr id="124931"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83972" name="Rectangle 3"/>
          <p:cNvSpPr>
            <a:spLocks noGrp="1" noChangeArrowheads="1"/>
          </p:cNvSpPr>
          <p:nvPr>
            <p:ph type="body" idx="1"/>
          </p:nvPr>
        </p:nvSpPr>
        <p:spPr bwMode="auto">
          <a:xfrm>
            <a:off x="976313" y="4640263"/>
            <a:ext cx="5362575" cy="4321175"/>
          </a:xfrm>
        </p:spPr>
        <p:txBody>
          <a:bodyPr wrap="square" numCol="1" anchor="t" anchorCtr="0" compatLnSpc="1">
            <a:prstTxWarp prst="textNoShape">
              <a:avLst/>
            </a:prstTxWarp>
          </a:bodyPr>
          <a:lstStyle/>
          <a:p>
            <a:pPr marL="237879" indent="-237879" eaLnBrk="1" fontAlgn="auto" hangingPunct="1">
              <a:spcAft>
                <a:spcPts val="0"/>
              </a:spcAft>
              <a:buFont typeface="Wingdings" pitchFamily="2" charset="2"/>
              <a:buNone/>
              <a:defRPr/>
            </a:pPr>
            <a:r>
              <a:rPr lang="en-US" b="1" dirty="0" smtClean="0">
                <a:ea typeface="+mn-ea"/>
                <a:cs typeface="+mn-cs"/>
              </a:rPr>
              <a:t>Exercise</a:t>
            </a:r>
          </a:p>
          <a:p>
            <a:pPr marL="237879" indent="-237879" eaLnBrk="1" fontAlgn="auto" hangingPunct="1">
              <a:spcAft>
                <a:spcPts val="0"/>
              </a:spcAft>
              <a:buFont typeface="Wingdings" pitchFamily="2" charset="2"/>
              <a:buNone/>
              <a:defRPr/>
            </a:pPr>
            <a:endParaRPr lang="en-US" b="1" dirty="0" smtClean="0">
              <a:ea typeface="+mn-ea"/>
              <a:cs typeface="+mn-cs"/>
            </a:endParaRPr>
          </a:p>
          <a:p>
            <a:pPr marL="237879" indent="-237879" eaLnBrk="1" fontAlgn="auto" hangingPunct="1">
              <a:spcAft>
                <a:spcPts val="0"/>
              </a:spcAft>
              <a:buFont typeface="Wingdings" pitchFamily="2" charset="2"/>
              <a:buNone/>
              <a:defRPr/>
            </a:pPr>
            <a:r>
              <a:rPr lang="en-US" dirty="0" smtClean="0">
                <a:ea typeface="+mn-ea"/>
                <a:cs typeface="+mn-cs"/>
              </a:rPr>
              <a:t>2. If you suspect that a Medicare plan broke plan marketing rules, you should call:</a:t>
            </a:r>
          </a:p>
          <a:p>
            <a:pPr marL="355638" indent="-181113" eaLnBrk="1" hangingPunct="1">
              <a:buFont typeface="+mj-lt"/>
              <a:buAutoNum type="alphaUcPeriod"/>
              <a:defRPr/>
            </a:pPr>
            <a:r>
              <a:rPr lang="en-US" dirty="0" smtClean="0">
                <a:ea typeface="+mn-ea"/>
                <a:cs typeface="+mn-cs"/>
              </a:rPr>
              <a:t>1-800-MEDICARE</a:t>
            </a:r>
          </a:p>
          <a:p>
            <a:pPr marL="355638" indent="-181113" eaLnBrk="1" hangingPunct="1">
              <a:buFont typeface="+mj-lt"/>
              <a:buAutoNum type="alphaUcPeriod"/>
              <a:defRPr/>
            </a:pPr>
            <a:r>
              <a:rPr lang="en-US" dirty="0" smtClean="0">
                <a:ea typeface="+mn-ea"/>
                <a:cs typeface="+mn-cs"/>
              </a:rPr>
              <a:t>Senior Medicare Patrol</a:t>
            </a:r>
          </a:p>
          <a:p>
            <a:pPr marL="355638" indent="-181113" eaLnBrk="1" hangingPunct="1">
              <a:buFont typeface="+mj-lt"/>
              <a:buAutoNum type="alphaUcPeriod"/>
              <a:defRPr/>
            </a:pPr>
            <a:r>
              <a:rPr lang="en-US" dirty="0" smtClean="0">
                <a:ea typeface="+mn-ea"/>
                <a:cs typeface="+mn-cs"/>
              </a:rPr>
              <a:t>HEAT Team</a:t>
            </a:r>
          </a:p>
          <a:p>
            <a:pPr marL="355638" indent="-181113" eaLnBrk="1" hangingPunct="1">
              <a:buFont typeface="+mj-lt"/>
              <a:buAutoNum type="alphaUcPeriod"/>
              <a:defRPr/>
            </a:pPr>
            <a:r>
              <a:rPr lang="en-US" dirty="0" smtClean="0">
                <a:ea typeface="+mn-ea"/>
                <a:cs typeface="+mn-cs"/>
              </a:rPr>
              <a:t>Office of the Inspector General</a:t>
            </a:r>
          </a:p>
          <a:p>
            <a:pPr marL="237879" indent="-237879" eaLnBrk="1" fontAlgn="auto" hangingPunct="1">
              <a:spcAft>
                <a:spcPts val="0"/>
              </a:spcAft>
              <a:buFont typeface="Wingdings" pitchFamily="2" charset="2"/>
              <a:buNone/>
              <a:defRPr/>
            </a:pPr>
            <a:r>
              <a:rPr lang="en-US" dirty="0" smtClean="0">
                <a:ea typeface="+mn-ea"/>
                <a:cs typeface="+mn-cs"/>
              </a:rPr>
              <a:t>2. Answer: A. 1-800-MEDICARE</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bwMode="auto">
          <a:noFill/>
          <a:ln>
            <a:miter lim="800000"/>
            <a:headEnd/>
            <a:tailEnd/>
          </a:ln>
        </p:spPr>
        <p:txBody>
          <a:bodyPr/>
          <a:lstStyle/>
          <a:p>
            <a:fld id="{8706F904-C335-4732-A089-A49401A1C1EC}" type="slidenum">
              <a:rPr lang="en-US" smtClean="0">
                <a:ea typeface="ＭＳ Ｐゴシック"/>
                <a:cs typeface="ＭＳ Ｐゴシック"/>
              </a:rPr>
              <a:pPr/>
              <a:t>58</a:t>
            </a:fld>
            <a:endParaRPr lang="en-US" smtClean="0">
              <a:ea typeface="ＭＳ Ｐゴシック"/>
              <a:cs typeface="ＭＳ Ｐゴシック"/>
            </a:endParaRPr>
          </a:p>
        </p:txBody>
      </p:sp>
      <p:sp>
        <p:nvSpPr>
          <p:cNvPr id="125955"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125956" name="Rectangle 3"/>
          <p:cNvSpPr>
            <a:spLocks noGrp="1" noChangeArrowheads="1"/>
          </p:cNvSpPr>
          <p:nvPr>
            <p:ph type="body" idx="1"/>
          </p:nvPr>
        </p:nvSpPr>
        <p:spPr bwMode="auto">
          <a:xfrm>
            <a:off x="976313" y="4560888"/>
            <a:ext cx="5287962" cy="4319587"/>
          </a:xfrm>
          <a:noFill/>
        </p:spPr>
        <p:txBody>
          <a:bodyPr wrap="square" lIns="96212" tIns="48106" rIns="96212" bIns="48106" numCol="1" anchor="t" anchorCtr="0" compatLnSpc="1">
            <a:prstTxWarp prst="textNoShape">
              <a:avLst/>
            </a:prstTxWarp>
          </a:bodyPr>
          <a:lstStyle/>
          <a:p>
            <a:pPr marL="455613" indent="0" eaLnBrk="1" hangingPunct="1">
              <a:spcAft>
                <a:spcPct val="0"/>
              </a:spcAft>
              <a:buFont typeface="Wingdings" pitchFamily="2" charset="2"/>
              <a:buNone/>
            </a:pPr>
            <a:endParaRPr lang="en-US" smtClean="0">
              <a:ea typeface="ＭＳ Ｐゴシック"/>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a:endParaRPr>
          </a:p>
        </p:txBody>
      </p:sp>
      <p:sp>
        <p:nvSpPr>
          <p:cNvPr id="126980" name="Slide Number Placeholder 3"/>
          <p:cNvSpPr>
            <a:spLocks noGrp="1"/>
          </p:cNvSpPr>
          <p:nvPr>
            <p:ph type="sldNum" sz="quarter" idx="5"/>
          </p:nvPr>
        </p:nvSpPr>
        <p:spPr bwMode="auto">
          <a:noFill/>
          <a:ln>
            <a:miter lim="800000"/>
            <a:headEnd/>
            <a:tailEnd/>
          </a:ln>
        </p:spPr>
        <p:txBody>
          <a:bodyPr/>
          <a:lstStyle/>
          <a:p>
            <a:fld id="{0CF4BAD5-2B39-4C05-A54E-F1158140517D}" type="slidenum">
              <a:rPr lang="en-US" smtClean="0">
                <a:ea typeface="ＭＳ Ｐゴシック"/>
                <a:cs typeface="ＭＳ Ｐゴシック"/>
              </a:rPr>
              <a:pPr/>
              <a:t>59</a:t>
            </a:fld>
            <a:endParaRPr lang="en-US" smtClean="0">
              <a:ea typeface="ＭＳ Ｐゴシック"/>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a:rPr>
              <a:t>Each year, Medicaid pays 4.4 million claims, representing more than $300 billion, for more than 54 million beneficiaries.</a:t>
            </a:r>
          </a:p>
          <a:p>
            <a:pPr marL="0" indent="0">
              <a:buFont typeface="Wingdings" pitchFamily="2" charset="2"/>
              <a:buNone/>
              <a:defRPr/>
            </a:pPr>
            <a:r>
              <a:rPr lang="en-US" spc="-30" dirty="0" smtClean="0">
                <a:ea typeface="ＭＳ Ｐゴシック"/>
              </a:rPr>
              <a:t>8.8 million (18% ) of Medicaid beneficiaries qualify for both Medicare and Medicaid</a:t>
            </a:r>
            <a:r>
              <a:rPr lang="en-US" altLang="ja-JP" spc="-30" dirty="0" smtClean="0">
                <a:ea typeface="ＭＳ Ｐゴシック"/>
              </a:rPr>
              <a:t> coverage.</a:t>
            </a:r>
          </a:p>
          <a:p>
            <a:pPr marL="0" indent="0">
              <a:buFont typeface="Wingdings" pitchFamily="2" charset="2"/>
              <a:buNone/>
              <a:defRPr/>
            </a:pPr>
            <a:r>
              <a:rPr lang="en-US" dirty="0" smtClean="0">
                <a:ea typeface="ＭＳ Ｐゴシック"/>
              </a:rPr>
              <a:t>There are 56 state and territory-administered programs.</a:t>
            </a:r>
          </a:p>
          <a:p>
            <a:pPr marL="0" indent="0">
              <a:buFont typeface="Wingdings" pitchFamily="2" charset="2"/>
              <a:buNone/>
              <a:defRPr/>
            </a:pPr>
            <a:r>
              <a:rPr lang="en-US" dirty="0" smtClean="0">
                <a:ea typeface="ＭＳ Ｐゴシック"/>
              </a:rPr>
              <a:t>Medicaid is growing. By 2014, Americans who earn less than 133% of the poverty level (approximately $29,000 for a family of four) will be eligible to enroll in Medicaid.</a:t>
            </a:r>
          </a:p>
          <a:p>
            <a:pPr>
              <a:buFont typeface="Wingdings" pitchFamily="2" charset="2"/>
              <a:buNone/>
              <a:defRPr/>
            </a:pPr>
            <a:r>
              <a:rPr lang="en-US" b="1" dirty="0" smtClean="0">
                <a:ea typeface="ＭＳ Ｐゴシック"/>
              </a:rPr>
              <a:t>		</a:t>
            </a:r>
          </a:p>
          <a:p>
            <a:pPr>
              <a:buFont typeface="Wingdings" pitchFamily="2" charset="2"/>
              <a:buNone/>
              <a:defRPr/>
            </a:pPr>
            <a:endParaRPr lang="en-US" sz="1100" dirty="0" smtClean="0">
              <a:ea typeface="ＭＳ Ｐゴシック"/>
            </a:endParaRPr>
          </a:p>
        </p:txBody>
      </p:sp>
      <p:sp>
        <p:nvSpPr>
          <p:cNvPr id="72708" name="Slide Number Placeholder 3"/>
          <p:cNvSpPr>
            <a:spLocks noGrp="1"/>
          </p:cNvSpPr>
          <p:nvPr>
            <p:ph type="sldNum" sz="quarter" idx="5"/>
          </p:nvPr>
        </p:nvSpPr>
        <p:spPr bwMode="auto">
          <a:noFill/>
          <a:ln>
            <a:miter lim="800000"/>
            <a:headEnd/>
            <a:tailEnd/>
          </a:ln>
        </p:spPr>
        <p:txBody>
          <a:bodyPr/>
          <a:lstStyle/>
          <a:p>
            <a:fld id="{EE76735D-4DC4-46EB-B47A-C93BD93A2AE9}" type="slidenum">
              <a:rPr lang="en-US" smtClean="0">
                <a:ea typeface="ＭＳ Ｐゴシック"/>
                <a:cs typeface="ＭＳ Ｐゴシック"/>
              </a:rPr>
              <a:pPr/>
              <a:t>6</a:t>
            </a:fld>
            <a:endParaRPr lang="en-US" smtClean="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buFont typeface="Wingdings" pitchFamily="2" charset="2"/>
              <a:buNone/>
              <a:defRPr/>
            </a:pPr>
            <a:r>
              <a:rPr lang="en-US" dirty="0" smtClean="0">
                <a:ea typeface="+mn-ea"/>
                <a:cs typeface="+mn-cs"/>
              </a:rPr>
              <a:t>CMS has to manage the careful balance between</a:t>
            </a:r>
          </a:p>
          <a:p>
            <a:pPr lvl="1">
              <a:buFont typeface="Wingdings" pitchFamily="2" charset="2"/>
              <a:buChar char="§"/>
              <a:defRPr/>
            </a:pPr>
            <a:r>
              <a:rPr lang="en-US" dirty="0" smtClean="0">
                <a:ea typeface="+mn-ea"/>
                <a:cs typeface="+mn-cs"/>
              </a:rPr>
              <a:t>Paying claims on time vs. conducting reviews and</a:t>
            </a:r>
          </a:p>
          <a:p>
            <a:pPr lvl="1">
              <a:buFont typeface="Wingdings" pitchFamily="2" charset="2"/>
              <a:buChar char="§"/>
              <a:defRPr/>
            </a:pPr>
            <a:r>
              <a:rPr lang="en-US" dirty="0" smtClean="0">
                <a:ea typeface="+mn-ea"/>
                <a:cs typeface="+mn-cs"/>
              </a:rPr>
              <a:t>Preventing and detecting fraud and limit burden on provider community</a:t>
            </a:r>
          </a:p>
          <a:p>
            <a:pPr>
              <a:spcBef>
                <a:spcPts val="104"/>
              </a:spcBef>
              <a:buFont typeface="Wingdings" pitchFamily="2" charset="2"/>
              <a:buNone/>
              <a:defRPr/>
            </a:pPr>
            <a:r>
              <a:rPr lang="en-US" dirty="0" smtClean="0">
                <a:ea typeface="+mn-ea"/>
                <a:cs typeface="+mn-cs"/>
              </a:rPr>
              <a:t>CMS must protect the Trust Funds</a:t>
            </a:r>
          </a:p>
          <a:p>
            <a:pPr marL="357233" lvl="1" indent="-176147">
              <a:buFont typeface="+mj-lt"/>
              <a:buAutoNum type="arabicPeriod"/>
              <a:defRPr/>
            </a:pPr>
            <a:r>
              <a:rPr lang="en-US" dirty="0" smtClean="0">
                <a:ea typeface="+mn-ea"/>
                <a:cs typeface="+mn-cs"/>
              </a:rPr>
              <a:t>Medicare Hospital Insurance Trust Fund</a:t>
            </a:r>
          </a:p>
          <a:p>
            <a:pPr marL="357233" lvl="1" indent="-176147">
              <a:buFont typeface="+mj-lt"/>
              <a:buAutoNum type="arabicPeriod"/>
              <a:defRPr/>
            </a:pPr>
            <a:r>
              <a:rPr lang="en-US" dirty="0" smtClean="0">
                <a:ea typeface="+mn-ea"/>
                <a:cs typeface="+mn-cs"/>
              </a:rPr>
              <a:t>Supplementary Medical Insurance Trust Fund</a:t>
            </a:r>
          </a:p>
          <a:p>
            <a:pPr>
              <a:defRPr/>
            </a:pPr>
            <a:endParaRPr lang="en-US" dirty="0" smtClean="0">
              <a:ea typeface="+mn-ea"/>
              <a:cs typeface="+mn-cs"/>
            </a:endParaRPr>
          </a:p>
          <a:p>
            <a:pPr>
              <a:defRPr/>
            </a:pPr>
            <a:endParaRPr lang="en-US" dirty="0">
              <a:ea typeface="+mn-ea"/>
              <a:cs typeface="+mn-cs"/>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517961C3-EB34-4B3D-A194-DCE0617D5D72}" type="slidenum">
              <a:rPr lang="en-US" smtClean="0">
                <a:ea typeface="ＭＳ Ｐゴシック"/>
                <a:cs typeface="ＭＳ Ｐゴシック"/>
              </a:rPr>
              <a:pPr/>
              <a:t>7</a:t>
            </a:fld>
            <a:endParaRPr lang="en-US" smtClean="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1217613" y="393700"/>
            <a:ext cx="4797425" cy="3598863"/>
          </a:xfrm>
          <a:noFill/>
          <a:ln>
            <a:solidFill>
              <a:srgbClr val="000000"/>
            </a:solidFill>
            <a:miter lim="800000"/>
            <a:headEnd/>
            <a:tailEnd/>
          </a:ln>
        </p:spPr>
      </p:sp>
      <p:sp>
        <p:nvSpPr>
          <p:cNvPr id="38914" name="Notes Placeholder 2"/>
          <p:cNvSpPr>
            <a:spLocks noGrp="1"/>
          </p:cNvSpPr>
          <p:nvPr>
            <p:ph type="body" idx="1"/>
          </p:nvPr>
        </p:nvSpPr>
        <p:spPr bwMode="auto">
          <a:xfrm>
            <a:off x="636588" y="4406900"/>
            <a:ext cx="6121400" cy="4725988"/>
          </a:xfrm>
        </p:spPr>
        <p:txBody>
          <a:bodyPr wrap="square" numCol="1" anchor="t" anchorCtr="0" compatLnSpc="1">
            <a:prstTxWarp prst="textNoShape">
              <a:avLst/>
            </a:prstTxWarp>
          </a:bodyPr>
          <a:lstStyle/>
          <a:p>
            <a:pPr marL="0" indent="0" eaLnBrk="1" hangingPunct="1">
              <a:spcBef>
                <a:spcPts val="600"/>
              </a:spcBef>
              <a:spcAft>
                <a:spcPct val="0"/>
              </a:spcAft>
              <a:buFontTx/>
              <a:buNone/>
              <a:defRPr/>
            </a:pPr>
            <a:r>
              <a:rPr lang="en-US" dirty="0" smtClean="0">
                <a:ea typeface="ＭＳ Ｐゴシック" pitchFamily="7" charset="-128"/>
                <a:cs typeface="+mn-cs"/>
              </a:rPr>
              <a:t>The Medicare Hospital Insurance Trust Fund pays for </a:t>
            </a:r>
            <a:r>
              <a:rPr lang="en-US" dirty="0" smtClean="0">
                <a:solidFill>
                  <a:srgbClr val="000000"/>
                </a:solidFill>
                <a:ea typeface="ＭＳ Ｐゴシック" pitchFamily="7" charset="-128"/>
              </a:rPr>
              <a:t>Part A (Hospital Insurance) benefits such as inpatient hospital care, skilled nursing facility care, home health care, and hospice care.</a:t>
            </a:r>
          </a:p>
          <a:p>
            <a:pPr marL="0" indent="0" eaLnBrk="1" hangingPunct="1">
              <a:spcBef>
                <a:spcPts val="600"/>
              </a:spcBef>
              <a:spcAft>
                <a:spcPct val="0"/>
              </a:spcAft>
              <a:buFontTx/>
              <a:buNone/>
              <a:defRPr/>
            </a:pPr>
            <a:r>
              <a:rPr lang="en-US" dirty="0" smtClean="0">
                <a:solidFill>
                  <a:srgbClr val="000000"/>
                </a:solidFill>
                <a:ea typeface="ＭＳ Ｐゴシック" pitchFamily="7" charset="-128"/>
              </a:rPr>
              <a:t>It is funded by payroll taxes, income taxes paid on Social Security benefits, interest earned on trust fund investments, and part A premiums from people who aren’t eligible for premium-free Part A.</a:t>
            </a:r>
          </a:p>
          <a:p>
            <a:pPr marL="116900" lvl="1" indent="-116900">
              <a:spcBef>
                <a:spcPts val="104"/>
              </a:spcBef>
              <a:buFont typeface="Wingdings" pitchFamily="2" charset="2"/>
              <a:buNone/>
              <a:defRPr/>
            </a:pPr>
            <a:endParaRPr lang="en-US" dirty="0" smtClean="0">
              <a:ea typeface="ＭＳ Ｐゴシック" pitchFamily="7" charset="-128"/>
              <a:cs typeface="+mn-cs"/>
            </a:endParaRPr>
          </a:p>
        </p:txBody>
      </p:sp>
      <p:sp>
        <p:nvSpPr>
          <p:cNvPr id="74756" name="Slide Number Placeholder 3"/>
          <p:cNvSpPr>
            <a:spLocks noGrp="1"/>
          </p:cNvSpPr>
          <p:nvPr>
            <p:ph type="sldNum" sz="quarter" idx="5"/>
          </p:nvPr>
        </p:nvSpPr>
        <p:spPr bwMode="auto">
          <a:noFill/>
          <a:ln>
            <a:miter lim="800000"/>
            <a:headEnd/>
            <a:tailEnd/>
          </a:ln>
        </p:spPr>
        <p:txBody>
          <a:bodyPr/>
          <a:lstStyle/>
          <a:p>
            <a:fld id="{47D8EB09-45E7-452A-B3DA-3276D62E70F6}" type="slidenum">
              <a:rPr lang="en-US" smtClean="0">
                <a:ea typeface="ＭＳ Ｐゴシック"/>
                <a:cs typeface="ＭＳ Ｐゴシック"/>
              </a:rPr>
              <a:pPr/>
              <a:t>8</a:t>
            </a:fld>
            <a:endParaRPr lang="en-US" smtClean="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217613" y="393700"/>
            <a:ext cx="4797425" cy="3598863"/>
          </a:xfrm>
          <a:noFill/>
          <a:ln>
            <a:solidFill>
              <a:srgbClr val="000000"/>
            </a:solidFill>
            <a:miter lim="800000"/>
            <a:headEnd/>
            <a:tailEnd/>
          </a:ln>
        </p:spPr>
      </p:sp>
      <p:sp>
        <p:nvSpPr>
          <p:cNvPr id="75779" name="Notes Placeholder 2"/>
          <p:cNvSpPr>
            <a:spLocks noGrp="1"/>
          </p:cNvSpPr>
          <p:nvPr>
            <p:ph type="body" idx="1"/>
          </p:nvPr>
        </p:nvSpPr>
        <p:spPr bwMode="auto">
          <a:xfrm>
            <a:off x="636588" y="4406900"/>
            <a:ext cx="6121400" cy="4725988"/>
          </a:xfrm>
        </p:spPr>
        <p:txBody>
          <a:bodyPr wrap="square" numCol="1" anchor="t" anchorCtr="0" compatLnSpc="1">
            <a:prstTxWarp prst="textNoShape">
              <a:avLst/>
            </a:prstTxWarp>
          </a:bodyPr>
          <a:lstStyle/>
          <a:p>
            <a:pPr marL="0" indent="0">
              <a:spcBef>
                <a:spcPts val="600"/>
              </a:spcBef>
              <a:spcAft>
                <a:spcPts val="0"/>
              </a:spcAft>
              <a:buFont typeface="Wingdings" pitchFamily="2" charset="2"/>
              <a:buNone/>
              <a:defRPr/>
            </a:pPr>
            <a:r>
              <a:rPr lang="en-US" dirty="0" smtClean="0">
                <a:ea typeface="ＭＳ Ｐゴシック"/>
              </a:rPr>
              <a:t>The Supplementary Medical Insurance Trust Fund pays for </a:t>
            </a:r>
            <a:r>
              <a:rPr lang="en-US" dirty="0" smtClean="0"/>
              <a:t>Part B benefits including doctor services, outpatient hospital care, home health care not covered under Part A, durable medical equipment, certain preventive services and lab tests, Medicare Part D prescription drug benefits, and Medicare program administrative costs, including costs for paying benefits and combating fraud and abuse.</a:t>
            </a:r>
          </a:p>
          <a:p>
            <a:pPr marL="0" indent="0">
              <a:spcBef>
                <a:spcPts val="600"/>
              </a:spcBef>
              <a:spcAft>
                <a:spcPts val="0"/>
              </a:spcAft>
              <a:buFont typeface="Wingdings" pitchFamily="2" charset="2"/>
              <a:buNone/>
              <a:defRPr/>
            </a:pPr>
            <a:r>
              <a:rPr lang="en-US" dirty="0" smtClean="0"/>
              <a:t>It is funded by funds authorized by Congress, Part B premiums, Part D premiums, and interest earned on trust fund investments.</a:t>
            </a:r>
          </a:p>
          <a:p>
            <a:pPr marL="114300" indent="-114300">
              <a:spcBef>
                <a:spcPts val="100"/>
              </a:spcBef>
              <a:buFont typeface="Wingdings" pitchFamily="2" charset="2"/>
              <a:buNone/>
              <a:defRPr/>
            </a:pPr>
            <a:endParaRPr lang="en-US" dirty="0" smtClean="0">
              <a:ea typeface="ＭＳ Ｐゴシック"/>
            </a:endParaRPr>
          </a:p>
        </p:txBody>
      </p:sp>
      <p:sp>
        <p:nvSpPr>
          <p:cNvPr id="75780" name="Slide Number Placeholder 3"/>
          <p:cNvSpPr>
            <a:spLocks noGrp="1"/>
          </p:cNvSpPr>
          <p:nvPr>
            <p:ph type="sldNum" sz="quarter" idx="5"/>
          </p:nvPr>
        </p:nvSpPr>
        <p:spPr bwMode="auto">
          <a:noFill/>
          <a:ln>
            <a:miter lim="800000"/>
            <a:headEnd/>
            <a:tailEnd/>
          </a:ln>
        </p:spPr>
        <p:txBody>
          <a:bodyPr/>
          <a:lstStyle/>
          <a:p>
            <a:fld id="{5638AD9B-7C25-49F0-9D89-5FC741E930F8}" type="slidenum">
              <a:rPr lang="en-US" smtClean="0">
                <a:ea typeface="ＭＳ Ｐゴシック"/>
                <a:cs typeface="ＭＳ Ｐゴシック"/>
              </a:rPr>
              <a:pPr/>
              <a:t>9</a:t>
            </a:fld>
            <a:endParaRPr lang="en-US"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hyperlink" Target="http://www.cms.gov/NationalMedicareTrainingProgram"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752600" y="6400800"/>
            <a:ext cx="1524000" cy="276225"/>
          </a:xfrm>
          <a:prstGeom prst="rect">
            <a:avLst/>
          </a:prstGeom>
          <a:noFill/>
        </p:spPr>
        <p:txBody>
          <a:bodyPr>
            <a:spAutoFit/>
          </a:bodyPr>
          <a:lstStyle/>
          <a:p>
            <a:pPr>
              <a:defRPr/>
            </a:pPr>
            <a:r>
              <a:rPr lang="en-US" sz="1200" dirty="0">
                <a:solidFill>
                  <a:srgbClr val="FF0000"/>
                </a:solidFill>
              </a:rPr>
              <a:t>DRAFT – Version 7</a:t>
            </a:r>
          </a:p>
        </p:txBody>
      </p:sp>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04/02/2012</a:t>
            </a:r>
          </a:p>
        </p:txBody>
      </p:sp>
      <p:sp>
        <p:nvSpPr>
          <p:cNvPr id="5" name="Footer Placeholder 4"/>
          <p:cNvSpPr>
            <a:spLocks noGrp="1"/>
          </p:cNvSpPr>
          <p:nvPr>
            <p:ph type="ftr" sz="quarter" idx="11"/>
          </p:nvPr>
        </p:nvSpPr>
        <p:spPr>
          <a:xfrm>
            <a:off x="2667000" y="6340475"/>
            <a:ext cx="4191000" cy="365125"/>
          </a:xfrm>
        </p:spPr>
        <p:txBody>
          <a:bodyPr/>
          <a:lstStyle>
            <a:lvl1pPr>
              <a:defRPr/>
            </a:lvl1pPr>
          </a:lstStyle>
          <a:p>
            <a:pPr>
              <a:defRPr/>
            </a:pPr>
            <a:r>
              <a:rPr lang="en-US"/>
              <a:t>Medicare and Medicaid – Fraud and Abuse Prevention</a:t>
            </a:r>
          </a:p>
        </p:txBody>
      </p:sp>
      <p:sp>
        <p:nvSpPr>
          <p:cNvPr id="6" name="Slide Number Placeholder 5"/>
          <p:cNvSpPr>
            <a:spLocks noGrp="1"/>
          </p:cNvSpPr>
          <p:nvPr>
            <p:ph type="sldNum" sz="quarter" idx="12"/>
          </p:nvPr>
        </p:nvSpPr>
        <p:spPr>
          <a:xfrm>
            <a:off x="6934200" y="6340475"/>
            <a:ext cx="1752600" cy="365125"/>
          </a:xfrm>
        </p:spPr>
        <p:txBody>
          <a:bodyPr/>
          <a:lstStyle>
            <a:lvl1pPr>
              <a:defRPr/>
            </a:lvl1pPr>
          </a:lstStyle>
          <a:p>
            <a:pPr>
              <a:defRPr/>
            </a:pPr>
            <a:fld id="{E2EE05EC-9D7A-49BA-9578-E951024239B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rtlCol="0">
            <a:normAutofit/>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pPr>
              <a:defRPr/>
            </a:pPr>
            <a:r>
              <a:rPr lang="en-US"/>
              <a:t>04/02/2012</a:t>
            </a:r>
          </a:p>
        </p:txBody>
      </p:sp>
      <p:sp>
        <p:nvSpPr>
          <p:cNvPr id="5" name="Footer Placeholder 4"/>
          <p:cNvSpPr>
            <a:spLocks noGrp="1"/>
          </p:cNvSpPr>
          <p:nvPr>
            <p:ph type="ftr" sz="quarter" idx="11"/>
          </p:nvPr>
        </p:nvSpPr>
        <p:spPr>
          <a:xfrm>
            <a:off x="2667000" y="6340475"/>
            <a:ext cx="3886200" cy="365125"/>
          </a:xfrm>
        </p:spPr>
        <p:txBody>
          <a:bodyPr/>
          <a:lstStyle>
            <a:lvl1pPr>
              <a:defRPr>
                <a:solidFill>
                  <a:schemeClr val="tx1"/>
                </a:solidFill>
              </a:defRPr>
            </a:lvl1pPr>
          </a:lstStyle>
          <a:p>
            <a:pPr>
              <a:defRPr/>
            </a:pPr>
            <a:r>
              <a:rPr lang="en-US"/>
              <a:t>Medicare and Medicaid – Fraud and Abuse Prevention</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F38FAF59-DE89-473C-86F0-BE91AE175C2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solidFill>
                  <a:schemeClr val="bg1"/>
                </a:solidFill>
              </a:defRPr>
            </a:lvl1pPr>
          </a:lstStyle>
          <a:p>
            <a:pPr>
              <a:defRPr/>
            </a:pPr>
            <a:r>
              <a:rPr lang="en-US"/>
              <a:t>04/02/2012</a:t>
            </a:r>
          </a:p>
        </p:txBody>
      </p:sp>
      <p:sp>
        <p:nvSpPr>
          <p:cNvPr id="6" name="Footer Placeholder 4"/>
          <p:cNvSpPr>
            <a:spLocks noGrp="1"/>
          </p:cNvSpPr>
          <p:nvPr>
            <p:ph type="ftr" sz="quarter" idx="11"/>
          </p:nvPr>
        </p:nvSpPr>
        <p:spPr/>
        <p:txBody>
          <a:bodyPr/>
          <a:lstStyle>
            <a:lvl1pPr>
              <a:defRPr>
                <a:solidFill>
                  <a:schemeClr val="bg1"/>
                </a:solidFill>
              </a:defRPr>
            </a:lvl1pPr>
          </a:lstStyle>
          <a:p>
            <a:pPr>
              <a:defRPr/>
            </a:pPr>
            <a:r>
              <a:rPr lang="en-US"/>
              <a:t>Medicare and Medicaid – Fraud and Abuse Prevention</a:t>
            </a:r>
          </a:p>
        </p:txBody>
      </p:sp>
      <p:sp>
        <p:nvSpPr>
          <p:cNvPr id="7" name="Slide Number Placeholder 5"/>
          <p:cNvSpPr>
            <a:spLocks noGrp="1"/>
          </p:cNvSpPr>
          <p:nvPr>
            <p:ph type="sldNum" sz="quarter" idx="12"/>
          </p:nvPr>
        </p:nvSpPr>
        <p:spPr/>
        <p:txBody>
          <a:bodyPr/>
          <a:lstStyle>
            <a:lvl1pPr>
              <a:defRPr>
                <a:solidFill>
                  <a:schemeClr val="bg1"/>
                </a:solidFill>
              </a:defRPr>
            </a:lvl1pPr>
          </a:lstStyle>
          <a:p>
            <a:pPr>
              <a:defRPr/>
            </a:pPr>
            <a:fld id="{78422AF5-7C4E-4B0D-B457-6D90BEE690A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a:latin typeface="+mn-lt"/>
              </a:rPr>
              <a:t>This training module is provided by the</a:t>
            </a: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a:latin typeface="+mn-lt"/>
                <a:hlinkClick r:id="rId3"/>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p>
          <a:p>
            <a:pPr algn="ctr" fontAlgn="auto">
              <a:spcBef>
                <a:spcPct val="20000"/>
              </a:spcBef>
              <a:spcAft>
                <a:spcPts val="0"/>
              </a:spcAft>
              <a:buFont typeface="Wingdings" pitchFamily="2" charset="2"/>
              <a:buNone/>
              <a:defRPr/>
            </a:pPr>
            <a:r>
              <a:rPr lang="en-US" sz="2400" dirty="0">
                <a:latin typeface="+mn-lt"/>
                <a:hlinkClick r:id="rId4"/>
              </a:rPr>
              <a:t>www.cms.gov/NationalMedicareTrainingProgram</a:t>
            </a:r>
            <a:endParaRPr lang="en-US" sz="2400" b="1" dirty="0">
              <a:latin typeface="+mn-lt"/>
            </a:endParaRPr>
          </a:p>
        </p:txBody>
      </p:sp>
      <p:pic>
        <p:nvPicPr>
          <p:cNvPr id="3" name="Picture 7" descr="NMTP Logo Black.eps"/>
          <p:cNvPicPr>
            <a:picLocks noChangeAspect="1"/>
          </p:cNvPicPr>
          <p:nvPr/>
        </p:nvPicPr>
        <p:blipFill>
          <a:blip r:embed="rId5" cstate="print"/>
          <a:srcRect/>
          <a:stretch>
            <a:fillRect/>
          </a:stretch>
        </p:blipFill>
        <p:spPr bwMode="auto">
          <a:xfrm>
            <a:off x="1905000" y="2343150"/>
            <a:ext cx="5562600" cy="93345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pPr>
              <a:defRPr/>
            </a:pPr>
            <a:r>
              <a:rPr lang="en-US"/>
              <a:t>04/02/2012</a:t>
            </a:r>
          </a:p>
        </p:txBody>
      </p:sp>
      <p:sp>
        <p:nvSpPr>
          <p:cNvPr id="5"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pPr>
              <a:defRPr/>
            </a:pPr>
            <a:r>
              <a:rPr lang="en-US"/>
              <a:t>Medicare and Medicaid – Fraud and Abuse Prevention</a:t>
            </a:r>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pPr>
              <a:defRPr/>
            </a:pPr>
            <a:fld id="{518C08BB-26FC-473A-BC81-BC6E0EFB6D5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Lst>
  <p:hf hdr="0"/>
  <p:txStyles>
    <p:titleStyle>
      <a:lvl1pPr algn="ctr" rtl="0" eaLnBrk="0" fontAlgn="base" hangingPunct="0">
        <a:spcBef>
          <a:spcPct val="0"/>
        </a:spcBef>
        <a:spcAft>
          <a:spcPct val="0"/>
        </a:spcAft>
        <a:defRPr sz="3600" b="1"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Calibri" pitchFamily="34" charset="0"/>
        </a:defRPr>
      </a:lvl2pPr>
      <a:lvl3pPr algn="ctr" rtl="0" eaLnBrk="0" fontAlgn="base" hangingPunct="0">
        <a:spcBef>
          <a:spcPct val="0"/>
        </a:spcBef>
        <a:spcAft>
          <a:spcPct val="0"/>
        </a:spcAft>
        <a:defRPr sz="3600" b="1">
          <a:solidFill>
            <a:schemeClr val="tx1"/>
          </a:solidFill>
          <a:latin typeface="Calibri" pitchFamily="34" charset="0"/>
        </a:defRPr>
      </a:lvl3pPr>
      <a:lvl4pPr algn="ctr" rtl="0" eaLnBrk="0" fontAlgn="base" hangingPunct="0">
        <a:spcBef>
          <a:spcPct val="0"/>
        </a:spcBef>
        <a:spcAft>
          <a:spcPct val="0"/>
        </a:spcAft>
        <a:defRPr sz="3600" b="1">
          <a:solidFill>
            <a:schemeClr val="tx1"/>
          </a:solidFill>
          <a:latin typeface="Calibri" pitchFamily="34" charset="0"/>
        </a:defRPr>
      </a:lvl4pPr>
      <a:lvl5pPr algn="ctr" rtl="0" eaLnBrk="0" fontAlgn="base" hangingPunct="0">
        <a:spcBef>
          <a:spcPct val="0"/>
        </a:spcBef>
        <a:spcAft>
          <a:spcPct val="0"/>
        </a:spcAft>
        <a:defRPr sz="3600" b="1">
          <a:solidFill>
            <a:schemeClr val="tx1"/>
          </a:solidFill>
          <a:latin typeface="Calibri" pitchFamily="34" charset="0"/>
        </a:defRPr>
      </a:lvl5pPr>
      <a:lvl6pPr marL="457200" algn="ctr" rtl="0" fontAlgn="base">
        <a:spcBef>
          <a:spcPct val="0"/>
        </a:spcBef>
        <a:spcAft>
          <a:spcPct val="0"/>
        </a:spcAft>
        <a:defRPr sz="3600" b="1">
          <a:solidFill>
            <a:schemeClr val="tx1"/>
          </a:solidFill>
          <a:latin typeface="Calibri" pitchFamily="34" charset="0"/>
        </a:defRPr>
      </a:lvl6pPr>
      <a:lvl7pPr marL="914400" algn="ctr" rtl="0" fontAlgn="base">
        <a:spcBef>
          <a:spcPct val="0"/>
        </a:spcBef>
        <a:spcAft>
          <a:spcPct val="0"/>
        </a:spcAft>
        <a:defRPr sz="3600" b="1">
          <a:solidFill>
            <a:schemeClr val="tx1"/>
          </a:solidFill>
          <a:latin typeface="Calibri" pitchFamily="34" charset="0"/>
        </a:defRPr>
      </a:lvl7pPr>
      <a:lvl8pPr marL="1371600" algn="ctr" rtl="0" fontAlgn="base">
        <a:spcBef>
          <a:spcPct val="0"/>
        </a:spcBef>
        <a:spcAft>
          <a:spcPct val="0"/>
        </a:spcAft>
        <a:defRPr sz="3600" b="1">
          <a:solidFill>
            <a:schemeClr val="tx1"/>
          </a:solidFill>
          <a:latin typeface="Calibri" pitchFamily="34" charset="0"/>
        </a:defRPr>
      </a:lvl8pPr>
      <a:lvl9pPr marL="1828800" algn="ctr" rtl="0" fontAlgn="base">
        <a:spcBef>
          <a:spcPct val="0"/>
        </a:spcBef>
        <a:spcAft>
          <a:spcPct val="0"/>
        </a:spcAft>
        <a:defRPr sz="36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50000"/>
        <a:buFont typeface="Wingdings" pitchFamily="2" charset="2"/>
        <a:buChar char="q"/>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Wingdings" pitchFamily="2" charset="2"/>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2.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hqa.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stopmedicarefraud.gov/HEATnews/index.html"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0.jpeg"/><Relationship Id="rId4" Type="http://schemas.openxmlformats.org/officeDocument/2006/relationships/image" Target="../media/image9.jpeg"/></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8" Type="http://schemas.openxmlformats.org/officeDocument/2006/relationships/hyperlink" Target="http://www.ssa.gov/" TargetMode="External"/><Relationship Id="rId3" Type="http://schemas.openxmlformats.org/officeDocument/2006/relationships/slideLayout" Target="../slideLayouts/slideLayout2.xml"/><Relationship Id="rId7" Type="http://schemas.openxmlformats.org/officeDocument/2006/relationships/hyperlink" Target="http://www.healthintegrity.org/html/contracts/medic/index.html" TargetMode="Externa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hyperlink" Target="http://www.healthcare.gov/" TargetMode="External"/><Relationship Id="rId11" Type="http://schemas.openxmlformats.org/officeDocument/2006/relationships/hyperlink" Target="http://www.medicare.gov/navigation/medicare-basics/understanding-claims/read-your-msn-part-a.aspx" TargetMode="External"/><Relationship Id="rId5" Type="http://schemas.openxmlformats.org/officeDocument/2006/relationships/hyperlink" Target="http://www.stopmedicarefraud.gov/" TargetMode="External"/><Relationship Id="rId10" Type="http://schemas.openxmlformats.org/officeDocument/2006/relationships/hyperlink" Target="http://www.medicare.gov/(X(1)S(ssjdyx55lb1qmvvklvk4di2m))/navigation/medicare-basics/understanding-claims/medicare-summary-notice.aspx" TargetMode="External"/><Relationship Id="rId4" Type="http://schemas.openxmlformats.org/officeDocument/2006/relationships/notesSlide" Target="../notesSlides/notesSlide58.xml"/><Relationship Id="rId9" Type="http://schemas.openxmlformats.org/officeDocument/2006/relationships/hyperlink" Target="http://www.smpresource.org/"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4038600" y="1371600"/>
            <a:ext cx="4876800" cy="1905000"/>
          </a:xfrm>
          <a:prstGeom prst="rect">
            <a:avLst/>
          </a:prstGeom>
        </p:spPr>
        <p:txBody>
          <a:bodyPr>
            <a:normAutofit/>
          </a:bodyPr>
          <a:lstStyle/>
          <a:p>
            <a:pPr fontAlgn="auto">
              <a:lnSpc>
                <a:spcPts val="3600"/>
              </a:lnSpc>
              <a:spcAft>
                <a:spcPts val="0"/>
              </a:spcAft>
              <a:defRPr/>
            </a:pPr>
            <a:r>
              <a:rPr lang="en-US" sz="3200" b="1" dirty="0"/>
              <a:t>Medicare and Medicaid</a:t>
            </a:r>
            <a:br>
              <a:rPr lang="en-US" sz="3200" b="1" dirty="0"/>
            </a:br>
            <a:r>
              <a:rPr lang="en-US" sz="3200" b="1" dirty="0"/>
              <a:t>Fraud &amp; Abuse Prevention</a:t>
            </a:r>
            <a:endParaRPr lang="en-US" sz="3200" b="1" dirty="0">
              <a:latin typeface="+mj-lt"/>
              <a:ea typeface="+mj-ea"/>
              <a:cs typeface="Arial" charset="0"/>
            </a:endParaRPr>
          </a:p>
        </p:txBody>
      </p:sp>
      <p:sp>
        <p:nvSpPr>
          <p:cNvPr id="4" name="Title 1"/>
          <p:cNvSpPr txBox="1">
            <a:spLocks/>
          </p:cNvSpPr>
          <p:nvPr/>
        </p:nvSpPr>
        <p:spPr>
          <a:xfrm>
            <a:off x="4038600" y="838200"/>
            <a:ext cx="4419600" cy="457200"/>
          </a:xfrm>
          <a:prstGeom prst="rect">
            <a:avLst/>
          </a:prstGeom>
        </p:spPr>
        <p:txBody>
          <a:bodyPr/>
          <a:lstStyle>
            <a:lvl1pPr algn="l">
              <a:defRPr>
                <a:solidFill>
                  <a:schemeClr val="tx1"/>
                </a:solidFill>
              </a:defRPr>
            </a:lvl1pPr>
          </a:lstStyle>
          <a:p>
            <a:pPr fontAlgn="auto">
              <a:spcAft>
                <a:spcPts val="0"/>
              </a:spcAft>
              <a:defRPr/>
            </a:pPr>
            <a:r>
              <a:rPr lang="en-US" sz="3600" b="1" dirty="0" smtClean="0">
                <a:solidFill>
                  <a:srgbClr val="9BC0F1"/>
                </a:solidFill>
                <a:latin typeface="+mj-lt"/>
                <a:ea typeface="+mj-ea"/>
                <a:cs typeface="+mj-cs"/>
              </a:rPr>
              <a:t>Module 10:</a:t>
            </a:r>
          </a:p>
        </p:txBody>
      </p:sp>
      <p:sp>
        <p:nvSpPr>
          <p:cNvPr id="6" name="TextBox 5"/>
          <p:cNvSpPr txBox="1"/>
          <p:nvPr/>
        </p:nvSpPr>
        <p:spPr>
          <a:xfrm>
            <a:off x="1752600" y="6400800"/>
            <a:ext cx="1524000" cy="215444"/>
          </a:xfrm>
          <a:prstGeom prst="rect">
            <a:avLst/>
          </a:prstGeom>
          <a:noFill/>
        </p:spPr>
        <p:txBody>
          <a:bodyPr wrap="square" rtlCol="0">
            <a:spAutoFit/>
          </a:bodyPr>
          <a:lstStyle/>
          <a:p>
            <a:pPr algn="r"/>
            <a:r>
              <a:rPr lang="en-US" sz="800" dirty="0" smtClean="0"/>
              <a:t>Version </a:t>
            </a:r>
            <a:r>
              <a:rPr lang="en-US" sz="800" dirty="0" smtClean="0"/>
              <a:t>16</a:t>
            </a:r>
            <a:endParaRPr lang="en-US" sz="800" dirty="0"/>
          </a:p>
        </p:txBody>
      </p:sp>
      <p:pic>
        <p:nvPicPr>
          <p:cNvPr id="5" name="Picture 4" descr="CMSlogoBlack.jpg"/>
          <p:cNvPicPr>
            <a:picLocks noChangeAspect="1"/>
          </p:cNvPicPr>
          <p:nvPr/>
        </p:nvPicPr>
        <p:blipFill>
          <a:blip r:embed="rId3" cstate="print"/>
          <a:stretch>
            <a:fillRect/>
          </a:stretch>
        </p:blipFill>
        <p:spPr>
          <a:xfrm>
            <a:off x="0" y="6160325"/>
            <a:ext cx="1866900" cy="685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6"/>
          <p:cNvSpPr>
            <a:spLocks noGrp="1"/>
          </p:cNvSpPr>
          <p:nvPr>
            <p:ph type="title"/>
          </p:nvPr>
        </p:nvSpPr>
        <p:spPr/>
        <p:txBody>
          <a:bodyPr/>
          <a:lstStyle/>
          <a:p>
            <a:pPr eaLnBrk="1" hangingPunct="1"/>
            <a:r>
              <a:rPr lang="en-US" smtClean="0">
                <a:ea typeface="ＭＳ Ｐゴシック"/>
                <a:cs typeface="ＭＳ Ｐゴシック"/>
              </a:rPr>
              <a:t>Medicare Dictionary</a:t>
            </a:r>
          </a:p>
        </p:txBody>
      </p:sp>
      <p:sp>
        <p:nvSpPr>
          <p:cNvPr id="16387" name="Date Placeholder 2"/>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6388"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eaLnBrk="0" hangingPunct="0"/>
            <a:r>
              <a:rPr lang="en-US" smtClean="0">
                <a:cs typeface="Arial" pitchFamily="34" charset="0"/>
              </a:rPr>
              <a:t>Medicare and Medicaid - Fraud and Abuse Prevention</a:t>
            </a:r>
          </a:p>
        </p:txBody>
      </p:sp>
      <p:sp>
        <p:nvSpPr>
          <p:cNvPr id="16389"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BB637985-7FD9-4F85-9A32-84167F250EB2}" type="slidenum">
              <a:rPr lang="en-US" smtClean="0"/>
              <a:pPr/>
              <a:t>10</a:t>
            </a:fld>
            <a:endParaRPr lang="en-US" smtClean="0"/>
          </a:p>
        </p:txBody>
      </p:sp>
      <p:sp>
        <p:nvSpPr>
          <p:cNvPr id="10" name="TextBox 9"/>
          <p:cNvSpPr txBox="1"/>
          <p:nvPr/>
        </p:nvSpPr>
        <p:spPr>
          <a:xfrm>
            <a:off x="609600" y="1982788"/>
            <a:ext cx="3276600" cy="1816100"/>
          </a:xfrm>
          <a:prstGeom prst="rect">
            <a:avLst/>
          </a:prstGeom>
          <a:noFill/>
        </p:spPr>
        <p:txBody>
          <a:bodyPr>
            <a:spAutoFit/>
          </a:bodyPr>
          <a:lstStyle/>
          <a:p>
            <a:pPr>
              <a:defRPr/>
            </a:pPr>
            <a:r>
              <a:rPr lang="en-US" sz="2800" dirty="0">
                <a:latin typeface="+mn-lt"/>
                <a:ea typeface="+mn-ea"/>
                <a:cs typeface="+mn-cs"/>
              </a:rPr>
              <a:t>When someone intentionally falsifies information or deceives Medicare.</a:t>
            </a:r>
          </a:p>
        </p:txBody>
      </p:sp>
      <p:sp>
        <p:nvSpPr>
          <p:cNvPr id="16391" name="TextBox 7"/>
          <p:cNvSpPr txBox="1">
            <a:spLocks noChangeArrowheads="1"/>
          </p:cNvSpPr>
          <p:nvPr/>
        </p:nvSpPr>
        <p:spPr bwMode="auto">
          <a:xfrm>
            <a:off x="4953000" y="1981200"/>
            <a:ext cx="3733800" cy="3970338"/>
          </a:xfrm>
          <a:prstGeom prst="rect">
            <a:avLst/>
          </a:prstGeom>
          <a:noFill/>
          <a:ln w="9525">
            <a:noFill/>
            <a:miter lim="800000"/>
            <a:headEnd/>
            <a:tailEnd/>
          </a:ln>
        </p:spPr>
        <p:txBody>
          <a:bodyPr>
            <a:spAutoFit/>
          </a:bodyPr>
          <a:lstStyle/>
          <a:p>
            <a:r>
              <a:rPr lang="en-US" sz="2800">
                <a:latin typeface="Calibri" pitchFamily="34" charset="0"/>
              </a:rPr>
              <a:t>When health care providers or suppliers don</a:t>
            </a:r>
            <a:r>
              <a:rPr lang="ja-JP" altLang="en-US" sz="2800">
                <a:latin typeface="Calibri" pitchFamily="34" charset="0"/>
              </a:rPr>
              <a:t>’</a:t>
            </a:r>
            <a:r>
              <a:rPr lang="en-US" altLang="ja-JP" sz="2800">
                <a:latin typeface="Calibri" pitchFamily="34" charset="0"/>
              </a:rPr>
              <a:t>t follow good medical practices, resulting in unnecessary costs to Medicare, improper payment, or services that</a:t>
            </a:r>
            <a:r>
              <a:rPr lang="ja-JP" altLang="en-US" sz="2800">
                <a:latin typeface="Calibri" pitchFamily="34" charset="0"/>
              </a:rPr>
              <a:t> </a:t>
            </a:r>
            <a:r>
              <a:rPr lang="en-US" altLang="ja-JP" sz="2800">
                <a:latin typeface="Calibri" pitchFamily="34" charset="0"/>
              </a:rPr>
              <a:t>aren‘t medically necessary.</a:t>
            </a:r>
            <a:endParaRPr lang="en-US" sz="2800">
              <a:latin typeface="Calibri" pitchFamily="34" charset="0"/>
            </a:endParaRPr>
          </a:p>
        </p:txBody>
      </p:sp>
      <p:sp>
        <p:nvSpPr>
          <p:cNvPr id="12" name="Rectangle 11"/>
          <p:cNvSpPr/>
          <p:nvPr>
            <p:custDataLst>
              <p:tags r:id="rId1"/>
            </p:custDataLst>
          </p:nvPr>
        </p:nvSpPr>
        <p:spPr>
          <a:xfrm>
            <a:off x="1034381" y="1349514"/>
            <a:ext cx="1274196" cy="646331"/>
          </a:xfrm>
          <a:prstGeom prst="rect">
            <a:avLst/>
          </a:prstGeom>
          <a:noFill/>
        </p:spPr>
        <p:txBody>
          <a:bodyPr wrap="none">
            <a:spAutoFit/>
          </a:bodyPr>
          <a:lstStyle/>
          <a:p>
            <a:pPr algn="ctr">
              <a:defRPr/>
            </a:pPr>
            <a:r>
              <a:rPr lang="en-US" sz="3600" dirty="0">
                <a:ln w="18000">
                  <a:solidFill>
                    <a:schemeClr val="tx1"/>
                  </a:solidFill>
                  <a:prstDash val="solid"/>
                  <a:miter lim="800000"/>
                </a:ln>
                <a:latin typeface="+mj-lt"/>
                <a:ea typeface="+mn-ea"/>
                <a:cs typeface="+mn-cs"/>
              </a:rPr>
              <a:t>Fraud</a:t>
            </a:r>
          </a:p>
        </p:txBody>
      </p:sp>
      <p:sp>
        <p:nvSpPr>
          <p:cNvPr id="14" name="Rectangle 13"/>
          <p:cNvSpPr/>
          <p:nvPr>
            <p:custDataLst>
              <p:tags r:id="rId2"/>
            </p:custDataLst>
          </p:nvPr>
        </p:nvSpPr>
        <p:spPr>
          <a:xfrm>
            <a:off x="5798657" y="1344564"/>
            <a:ext cx="1346844" cy="646331"/>
          </a:xfrm>
          <a:prstGeom prst="rect">
            <a:avLst/>
          </a:prstGeom>
          <a:noFill/>
        </p:spPr>
        <p:txBody>
          <a:bodyPr wrap="none">
            <a:spAutoFit/>
          </a:bodyPr>
          <a:lstStyle/>
          <a:p>
            <a:pPr algn="ctr">
              <a:defRPr/>
            </a:pPr>
            <a:r>
              <a:rPr lang="en-US" sz="3600" dirty="0">
                <a:ln w="18000">
                  <a:solidFill>
                    <a:schemeClr val="tx1"/>
                  </a:solidFill>
                  <a:prstDash val="solid"/>
                  <a:miter lim="800000"/>
                </a:ln>
                <a:latin typeface="+mj-lt"/>
                <a:ea typeface="+mn-ea"/>
                <a:cs typeface="+mn-cs"/>
              </a:rPr>
              <a:t>Abuse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ea typeface="ＭＳ Ｐゴシック"/>
                <a:cs typeface="ＭＳ Ｐゴシック"/>
              </a:rPr>
              <a:t>Who commits fraud?</a:t>
            </a:r>
          </a:p>
        </p:txBody>
      </p:sp>
      <p:sp>
        <p:nvSpPr>
          <p:cNvPr id="17411" name="Content Placeholder 2"/>
          <p:cNvSpPr>
            <a:spLocks noGrp="1"/>
          </p:cNvSpPr>
          <p:nvPr>
            <p:ph idx="1"/>
          </p:nvPr>
        </p:nvSpPr>
        <p:spPr/>
        <p:txBody>
          <a:bodyPr/>
          <a:lstStyle/>
          <a:p>
            <a:pPr eaLnBrk="1" hangingPunct="1"/>
            <a:r>
              <a:rPr lang="en-US" smtClean="0">
                <a:ea typeface="ＭＳ Ｐゴシック"/>
                <a:cs typeface="ＭＳ Ｐゴシック"/>
              </a:rPr>
              <a:t>Most people and organizations are honest</a:t>
            </a:r>
          </a:p>
          <a:p>
            <a:pPr lvl="1" eaLnBrk="1" hangingPunct="1"/>
            <a:r>
              <a:rPr lang="en-US" smtClean="0">
                <a:ea typeface="ＭＳ Ｐゴシック"/>
                <a:cs typeface="ＭＳ Ｐゴシック"/>
              </a:rPr>
              <a:t>There are some </a:t>
            </a:r>
            <a:r>
              <a:rPr lang="ja-JP" altLang="en-US" smtClean="0">
                <a:cs typeface="ＭＳ Ｐゴシック"/>
              </a:rPr>
              <a:t>“</a:t>
            </a:r>
            <a:r>
              <a:rPr lang="en-US" altLang="ja-JP" smtClean="0">
                <a:cs typeface="ＭＳ Ｐゴシック"/>
              </a:rPr>
              <a:t>bad actors</a:t>
            </a:r>
            <a:r>
              <a:rPr lang="ja-JP" altLang="en-US" smtClean="0">
                <a:cs typeface="ＭＳ Ｐゴシック"/>
              </a:rPr>
              <a:t>”</a:t>
            </a:r>
            <a:endParaRPr lang="en-US" altLang="ja-JP" smtClean="0">
              <a:cs typeface="ＭＳ Ｐゴシック"/>
            </a:endParaRPr>
          </a:p>
          <a:p>
            <a:pPr eaLnBrk="1" hangingPunct="1"/>
            <a:r>
              <a:rPr lang="en-US" smtClean="0">
                <a:ea typeface="ＭＳ Ｐゴシック"/>
                <a:cs typeface="ＭＳ Ｐゴシック"/>
              </a:rPr>
              <a:t>Fraud and Abuse may be committed by </a:t>
            </a:r>
          </a:p>
          <a:p>
            <a:pPr lvl="1" eaLnBrk="1" hangingPunct="1"/>
            <a:r>
              <a:rPr lang="en-US" smtClean="0">
                <a:ea typeface="ＭＳ Ｐゴシック"/>
                <a:cs typeface="ＭＳ Ｐゴシック"/>
              </a:rPr>
              <a:t>Business owners</a:t>
            </a:r>
          </a:p>
          <a:p>
            <a:pPr lvl="1" eaLnBrk="1" hangingPunct="1"/>
            <a:r>
              <a:rPr lang="en-US" smtClean="0">
                <a:ea typeface="ＭＳ Ｐゴシック"/>
                <a:cs typeface="ＭＳ Ｐゴシック"/>
              </a:rPr>
              <a:t>Health care providers and suppliers</a:t>
            </a:r>
          </a:p>
          <a:p>
            <a:pPr lvl="1" eaLnBrk="1" hangingPunct="1"/>
            <a:r>
              <a:rPr lang="en-US" smtClean="0">
                <a:ea typeface="ＭＳ Ｐゴシック"/>
                <a:cs typeface="ＭＳ Ｐゴシック"/>
              </a:rPr>
              <a:t>People with Medicare</a:t>
            </a:r>
          </a:p>
          <a:p>
            <a:pPr lvl="1" eaLnBrk="1" hangingPunct="1"/>
            <a:r>
              <a:rPr lang="en-US" smtClean="0">
                <a:ea typeface="ＭＳ Ｐゴシック"/>
                <a:cs typeface="ＭＳ Ｐゴシック"/>
              </a:rPr>
              <a:t>People with Medicaid</a:t>
            </a:r>
          </a:p>
          <a:p>
            <a:pPr eaLnBrk="1" hangingPunct="1"/>
            <a:endParaRPr lang="en-US" smtClean="0">
              <a:ea typeface="ＭＳ Ｐゴシック"/>
              <a:cs typeface="ＭＳ Ｐゴシック"/>
            </a:endParaRPr>
          </a:p>
          <a:p>
            <a:pPr lvl="1" eaLnBrk="1" hangingPunct="1"/>
            <a:endParaRPr lang="en-US" smtClean="0">
              <a:ea typeface="ＭＳ Ｐゴシック"/>
              <a:cs typeface="ＭＳ Ｐゴシック"/>
            </a:endParaRPr>
          </a:p>
          <a:p>
            <a:pPr lvl="1" eaLnBrk="1" hangingPunct="1"/>
            <a:endParaRPr lang="en-US" sz="2200" smtClean="0">
              <a:ea typeface="ＭＳ Ｐゴシック"/>
              <a:cs typeface="ＭＳ Ｐゴシック"/>
            </a:endParaRPr>
          </a:p>
        </p:txBody>
      </p:sp>
      <p:sp>
        <p:nvSpPr>
          <p:cNvPr id="17412"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7413"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cs typeface="Arial" pitchFamily="34" charset="0"/>
              </a:rPr>
              <a:t>Medicare and Medicaid - Fraud and Abuse Prevention</a:t>
            </a:r>
            <a:endParaRPr lang="en-US" smtClean="0"/>
          </a:p>
        </p:txBody>
      </p:sp>
      <p:sp>
        <p:nvSpPr>
          <p:cNvPr id="17414"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EFB9C58-5973-472F-AEAA-7593D5807114}" type="slidenum">
              <a:rPr lang="en-US" smtClean="0"/>
              <a:pPr/>
              <a:t>11</a:t>
            </a:fld>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ea typeface="ＭＳ Ｐゴシック"/>
                <a:cs typeface="ＭＳ Ｐゴシック"/>
              </a:rPr>
              <a:t>Spectrum of Fraud and Abuse</a:t>
            </a:r>
          </a:p>
        </p:txBody>
      </p:sp>
      <p:sp>
        <p:nvSpPr>
          <p:cNvPr id="25602" name="Content Placeholder 2"/>
          <p:cNvSpPr>
            <a:spLocks noGrp="1"/>
          </p:cNvSpPr>
          <p:nvPr>
            <p:ph idx="1"/>
          </p:nvPr>
        </p:nvSpPr>
        <p:spPr/>
        <p:txBody>
          <a:bodyPr rtlCol="0">
            <a:normAutofit/>
          </a:bodyPr>
          <a:lstStyle/>
          <a:p>
            <a:pPr eaLnBrk="1" fontAlgn="auto" hangingPunct="1">
              <a:spcBef>
                <a:spcPct val="0"/>
              </a:spcBef>
              <a:spcAft>
                <a:spcPts val="0"/>
              </a:spcAft>
              <a:defRPr/>
            </a:pPr>
            <a:r>
              <a:rPr lang="en-US" dirty="0" smtClean="0">
                <a:ea typeface="ＭＳ Ｐゴシック" pitchFamily="7" charset="-128"/>
              </a:rPr>
              <a:t>Results in improper payments</a:t>
            </a:r>
          </a:p>
          <a:p>
            <a:pPr eaLnBrk="1" fontAlgn="auto" hangingPunct="1">
              <a:spcBef>
                <a:spcPct val="0"/>
              </a:spcBef>
              <a:spcAft>
                <a:spcPts val="0"/>
              </a:spcAft>
              <a:defRPr/>
            </a:pPr>
            <a:r>
              <a:rPr lang="en-US" dirty="0" smtClean="0">
                <a:ea typeface="ＭＳ Ｐゴシック" pitchFamily="7" charset="-128"/>
              </a:rPr>
              <a:t>Targeting causes of improper payments</a:t>
            </a:r>
          </a:p>
          <a:p>
            <a:pPr lvl="1" eaLnBrk="1" fontAlgn="auto" hangingPunct="1">
              <a:spcBef>
                <a:spcPct val="0"/>
              </a:spcBef>
              <a:spcAft>
                <a:spcPts val="0"/>
              </a:spcAft>
              <a:defRPr/>
            </a:pPr>
            <a:r>
              <a:rPr lang="en-US" spc="-50" dirty="0" smtClean="0">
                <a:ea typeface="ＭＳ Ｐゴシック" pitchFamily="7" charset="-128"/>
              </a:rPr>
              <a:t>From honest mistakes to intentional deception</a:t>
            </a:r>
          </a:p>
          <a:p>
            <a:pPr eaLnBrk="1" fontAlgn="auto" hangingPunct="1">
              <a:spcBef>
                <a:spcPct val="0"/>
              </a:spcBef>
              <a:spcAft>
                <a:spcPts val="0"/>
              </a:spcAft>
              <a:defRPr/>
            </a:pPr>
            <a:r>
              <a:rPr lang="en-US" spc="-70" dirty="0" smtClean="0">
                <a:ea typeface="ＭＳ Ｐゴシック" pitchFamily="7" charset="-128"/>
              </a:rPr>
              <a:t>3–10% of health care funds lost due to fraud</a:t>
            </a:r>
          </a:p>
          <a:p>
            <a:pPr eaLnBrk="1" fontAlgn="auto" hangingPunct="1">
              <a:spcBef>
                <a:spcPct val="0"/>
              </a:spcBef>
              <a:spcAft>
                <a:spcPts val="0"/>
              </a:spcAft>
              <a:defRPr/>
            </a:pPr>
            <a:endParaRPr lang="en-US" dirty="0" smtClean="0">
              <a:ea typeface="ＭＳ Ｐゴシック" pitchFamily="7" charset="-128"/>
            </a:endParaRPr>
          </a:p>
          <a:p>
            <a:pPr lvl="1" eaLnBrk="1" fontAlgn="auto" hangingPunct="1">
              <a:spcAft>
                <a:spcPts val="0"/>
              </a:spcAft>
              <a:buFont typeface="Arial" pitchFamily="34" charset="0"/>
              <a:buNone/>
              <a:defRPr/>
            </a:pPr>
            <a:endParaRPr lang="en-US" dirty="0" smtClean="0">
              <a:ea typeface="ＭＳ Ｐゴシック" pitchFamily="7" charset="-128"/>
            </a:endParaRPr>
          </a:p>
          <a:p>
            <a:pPr eaLnBrk="1" fontAlgn="auto" hangingPunct="1">
              <a:spcAft>
                <a:spcPts val="0"/>
              </a:spcAft>
              <a:defRPr/>
            </a:pPr>
            <a:endParaRPr lang="en-US" dirty="0" smtClean="0">
              <a:ea typeface="ＭＳ Ｐゴシック" pitchFamily="7" charset="-128"/>
            </a:endParaRPr>
          </a:p>
          <a:p>
            <a:pPr eaLnBrk="1" fontAlgn="auto" hangingPunct="1">
              <a:spcBef>
                <a:spcPct val="0"/>
              </a:spcBef>
              <a:spcAft>
                <a:spcPts val="0"/>
              </a:spcAft>
              <a:buFont typeface="Wingdings" pitchFamily="2" charset="2"/>
              <a:buNone/>
              <a:defRPr/>
            </a:pPr>
            <a:endParaRPr lang="en-US" dirty="0" smtClean="0">
              <a:ea typeface="ＭＳ Ｐゴシック" pitchFamily="7" charset="-128"/>
            </a:endParaRPr>
          </a:p>
          <a:p>
            <a:pPr eaLnBrk="1" fontAlgn="auto" hangingPunct="1">
              <a:spcAft>
                <a:spcPts val="0"/>
              </a:spcAft>
              <a:defRPr/>
            </a:pPr>
            <a:endParaRPr lang="en-US" dirty="0" smtClean="0">
              <a:ea typeface="ＭＳ Ｐゴシック" pitchFamily="7" charset="-128"/>
            </a:endParaRPr>
          </a:p>
        </p:txBody>
      </p:sp>
      <p:sp>
        <p:nvSpPr>
          <p:cNvPr id="18436" name="Date Placeholder 7"/>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8437"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eaLnBrk="0" hangingPunct="0"/>
            <a:r>
              <a:rPr lang="en-US" smtClean="0">
                <a:cs typeface="Arial" pitchFamily="34" charset="0"/>
              </a:rPr>
              <a:t>Medicare and Medicaid - Fraud and Abuse Prevention</a:t>
            </a:r>
          </a:p>
        </p:txBody>
      </p:sp>
      <p:sp>
        <p:nvSpPr>
          <p:cNvPr id="18438"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75DF78C-AB54-46D7-8402-6D8A8D7A405D}" type="slidenum">
              <a:rPr lang="en-US" smtClean="0"/>
              <a:pPr/>
              <a:t>12</a:t>
            </a:fld>
            <a:endParaRPr lang="en-US" smtClean="0"/>
          </a:p>
        </p:txBody>
      </p:sp>
      <p:graphicFrame>
        <p:nvGraphicFramePr>
          <p:cNvPr id="6" name="Diagram 5"/>
          <p:cNvGraphicFramePr/>
          <p:nvPr>
            <p:custDataLst>
              <p:tags r:id="rId1"/>
            </p:custDataLst>
          </p:nvPr>
        </p:nvGraphicFramePr>
        <p:xfrm>
          <a:off x="990600" y="4419600"/>
          <a:ext cx="7086600" cy="152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ea typeface="ＭＳ Ｐゴシック"/>
                <a:cs typeface="ＭＳ Ｐゴシック"/>
              </a:rPr>
              <a:t>Examples of Fraud</a:t>
            </a:r>
          </a:p>
        </p:txBody>
      </p:sp>
      <p:sp>
        <p:nvSpPr>
          <p:cNvPr id="3" name="Content Placeholder 2"/>
          <p:cNvSpPr>
            <a:spLocks noGrp="1"/>
          </p:cNvSpPr>
          <p:nvPr>
            <p:ph idx="1"/>
          </p:nvPr>
        </p:nvSpPr>
        <p:spPr/>
        <p:txBody>
          <a:bodyPr rtlCol="0">
            <a:normAutofit/>
          </a:bodyPr>
          <a:lstStyle/>
          <a:p>
            <a:pPr eaLnBrk="1" fontAlgn="auto" hangingPunct="1">
              <a:spcAft>
                <a:spcPts val="0"/>
              </a:spcAft>
              <a:defRPr/>
            </a:pPr>
            <a:r>
              <a:rPr lang="en-US" sz="2800" dirty="0" smtClean="0"/>
              <a:t>Medicare or Medicaid is billed for </a:t>
            </a:r>
          </a:p>
          <a:p>
            <a:pPr lvl="1" eaLnBrk="1" fontAlgn="auto" hangingPunct="1">
              <a:spcAft>
                <a:spcPts val="0"/>
              </a:spcAft>
              <a:defRPr/>
            </a:pPr>
            <a:r>
              <a:rPr lang="en-US" sz="2400" dirty="0" smtClean="0"/>
              <a:t>Services </a:t>
            </a:r>
            <a:r>
              <a:rPr lang="en-US" sz="2400" dirty="0"/>
              <a:t>you never </a:t>
            </a:r>
            <a:r>
              <a:rPr lang="en-US" sz="2400" dirty="0" smtClean="0"/>
              <a:t>received</a:t>
            </a:r>
            <a:endParaRPr lang="en-US" sz="2400" dirty="0"/>
          </a:p>
          <a:p>
            <a:pPr lvl="1" eaLnBrk="1" fontAlgn="auto" hangingPunct="1">
              <a:spcAft>
                <a:spcPts val="0"/>
              </a:spcAft>
              <a:defRPr/>
            </a:pPr>
            <a:r>
              <a:rPr lang="en-US" sz="2400" dirty="0" smtClean="0"/>
              <a:t>Equipment </a:t>
            </a:r>
            <a:r>
              <a:rPr lang="en-US" sz="2400" dirty="0"/>
              <a:t>you never </a:t>
            </a:r>
            <a:r>
              <a:rPr lang="en-US" sz="2400" dirty="0" smtClean="0"/>
              <a:t>got or was returned</a:t>
            </a:r>
          </a:p>
          <a:p>
            <a:pPr eaLnBrk="1" fontAlgn="auto" hangingPunct="1">
              <a:spcAft>
                <a:spcPts val="0"/>
              </a:spcAft>
              <a:defRPr/>
            </a:pPr>
            <a:r>
              <a:rPr lang="en-US" sz="2800" dirty="0" smtClean="0"/>
              <a:t>Documents are altered to gain a higher payment </a:t>
            </a:r>
          </a:p>
          <a:p>
            <a:pPr eaLnBrk="1" fontAlgn="auto" hangingPunct="1">
              <a:spcAft>
                <a:spcPts val="0"/>
              </a:spcAft>
              <a:defRPr/>
            </a:pPr>
            <a:r>
              <a:rPr lang="en-US" sz="2800" spc="-50" dirty="0" smtClean="0"/>
              <a:t>Misrepresentation of dates, descriptions of furnished services, or the identity of the beneficiary</a:t>
            </a:r>
            <a:endParaRPr lang="en-US" sz="2800" spc="-50" dirty="0"/>
          </a:p>
          <a:p>
            <a:pPr eaLnBrk="1" fontAlgn="auto" hangingPunct="1">
              <a:spcAft>
                <a:spcPts val="0"/>
              </a:spcAft>
              <a:defRPr/>
            </a:pPr>
            <a:r>
              <a:rPr lang="en-US" sz="2800" dirty="0"/>
              <a:t>Someone </a:t>
            </a:r>
            <a:r>
              <a:rPr lang="en-US" sz="2800" dirty="0" smtClean="0"/>
              <a:t>uses your Medicare/Medicaid </a:t>
            </a:r>
            <a:r>
              <a:rPr lang="en-US" sz="2800" dirty="0"/>
              <a:t>card </a:t>
            </a:r>
            <a:endParaRPr lang="en-US" sz="2800" dirty="0" smtClean="0"/>
          </a:p>
          <a:p>
            <a:pPr eaLnBrk="1" fontAlgn="auto" hangingPunct="1">
              <a:spcAft>
                <a:spcPts val="0"/>
              </a:spcAft>
              <a:defRPr/>
            </a:pPr>
            <a:r>
              <a:rPr lang="en-US" sz="2800" dirty="0" smtClean="0"/>
              <a:t>A </a:t>
            </a:r>
            <a:r>
              <a:rPr lang="en-US" sz="2800" dirty="0"/>
              <a:t>company uses false information </a:t>
            </a:r>
            <a:endParaRPr lang="en-US" sz="2800" dirty="0" smtClean="0"/>
          </a:p>
          <a:p>
            <a:pPr lvl="1" eaLnBrk="1" fontAlgn="auto" hangingPunct="1">
              <a:spcAft>
                <a:spcPts val="0"/>
              </a:spcAft>
              <a:defRPr/>
            </a:pPr>
            <a:r>
              <a:rPr lang="en-US" sz="2400" dirty="0" smtClean="0"/>
              <a:t>To </a:t>
            </a:r>
            <a:r>
              <a:rPr lang="en-US" sz="2400" dirty="0"/>
              <a:t>mislead you into joining a Medicare </a:t>
            </a:r>
            <a:r>
              <a:rPr lang="en-US" sz="2400" dirty="0" smtClean="0"/>
              <a:t>plan </a:t>
            </a:r>
            <a:endParaRPr lang="en-US" sz="2400" dirty="0"/>
          </a:p>
          <a:p>
            <a:pPr eaLnBrk="1" fontAlgn="auto" hangingPunct="1">
              <a:spcAft>
                <a:spcPts val="0"/>
              </a:spcAft>
              <a:defRPr/>
            </a:pPr>
            <a:endParaRPr lang="en-US" dirty="0"/>
          </a:p>
        </p:txBody>
      </p:sp>
      <p:sp>
        <p:nvSpPr>
          <p:cNvPr id="1946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9461"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19462"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0B59088-1C2A-48A8-B9AF-419D54FCBA12}" type="slidenum">
              <a:rPr lang="en-US" smtClean="0"/>
              <a:pPr/>
              <a:t>13</a:t>
            </a:fld>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ea typeface="ＭＳ Ｐゴシック"/>
                <a:cs typeface="ＭＳ Ｐゴシック"/>
              </a:rPr>
              <a:t>When Fraud is Detected</a:t>
            </a:r>
          </a:p>
        </p:txBody>
      </p:sp>
      <p:sp>
        <p:nvSpPr>
          <p:cNvPr id="20483" name="Content Placeholder 2"/>
          <p:cNvSpPr>
            <a:spLocks noGrp="1"/>
          </p:cNvSpPr>
          <p:nvPr>
            <p:ph idx="1"/>
          </p:nvPr>
        </p:nvSpPr>
        <p:spPr/>
        <p:txBody>
          <a:bodyPr/>
          <a:lstStyle/>
          <a:p>
            <a:pPr eaLnBrk="1" hangingPunct="1"/>
            <a:r>
              <a:rPr lang="en-US" smtClean="0">
                <a:ea typeface="ＭＳ Ｐゴシック"/>
                <a:cs typeface="ＭＳ Ｐゴシック"/>
              </a:rPr>
              <a:t>Administrative actions imposed include</a:t>
            </a:r>
          </a:p>
          <a:p>
            <a:pPr lvl="1" eaLnBrk="1" hangingPunct="1"/>
            <a:r>
              <a:rPr lang="en-US" smtClean="0"/>
              <a:t>Auto-denials, payment suspensions, prepayment edits, civil monetary penalties</a:t>
            </a:r>
            <a:endParaRPr lang="en-US" smtClean="0">
              <a:ea typeface="ＭＳ Ｐゴシック"/>
              <a:cs typeface="ＭＳ Ｐゴシック"/>
            </a:endParaRPr>
          </a:p>
          <a:p>
            <a:pPr eaLnBrk="1" hangingPunct="1"/>
            <a:r>
              <a:rPr lang="en-US" smtClean="0">
                <a:ea typeface="ＭＳ Ｐゴシック"/>
                <a:cs typeface="ＭＳ Ｐゴシック"/>
              </a:rPr>
              <a:t>Improper payments must be paid back</a:t>
            </a:r>
          </a:p>
          <a:p>
            <a:pPr eaLnBrk="1" hangingPunct="1"/>
            <a:r>
              <a:rPr lang="en-US" smtClean="0">
                <a:ea typeface="ＭＳ Ｐゴシック"/>
                <a:cs typeface="ＭＳ Ｐゴシック"/>
              </a:rPr>
              <a:t>Providers/companies barred from program</a:t>
            </a:r>
          </a:p>
          <a:p>
            <a:pPr lvl="1" eaLnBrk="1" hangingPunct="1"/>
            <a:r>
              <a:rPr lang="en-US" smtClean="0">
                <a:ea typeface="ＭＳ Ｐゴシック"/>
                <a:cs typeface="ＭＳ Ｐゴシック"/>
              </a:rPr>
              <a:t>Can</a:t>
            </a:r>
            <a:r>
              <a:rPr lang="ja-JP" altLang="en-US" smtClean="0">
                <a:cs typeface="ＭＳ Ｐゴシック"/>
              </a:rPr>
              <a:t>’</a:t>
            </a:r>
            <a:r>
              <a:rPr lang="en-US" altLang="ja-JP" smtClean="0">
                <a:cs typeface="ＭＳ Ｐゴシック"/>
              </a:rPr>
              <a:t>t bill Medicare, Medicaid or CHIP</a:t>
            </a:r>
          </a:p>
          <a:p>
            <a:pPr eaLnBrk="1" hangingPunct="1"/>
            <a:r>
              <a:rPr lang="en-US" smtClean="0">
                <a:ea typeface="ＭＳ Ｐゴシック"/>
                <a:cs typeface="ＭＳ Ｐゴシック"/>
              </a:rPr>
              <a:t>Fines are levied</a:t>
            </a:r>
          </a:p>
          <a:p>
            <a:pPr eaLnBrk="1" hangingPunct="1"/>
            <a:r>
              <a:rPr lang="en-US" smtClean="0">
                <a:ea typeface="ＭＳ Ｐゴシック"/>
                <a:cs typeface="ＭＳ Ｐゴシック"/>
              </a:rPr>
              <a:t>Law enforcement gets involved</a:t>
            </a:r>
          </a:p>
          <a:p>
            <a:pPr eaLnBrk="1" hangingPunct="1"/>
            <a:r>
              <a:rPr lang="en-US" smtClean="0">
                <a:ea typeface="ＭＳ Ｐゴシック"/>
                <a:cs typeface="ＭＳ Ｐゴシック"/>
              </a:rPr>
              <a:t>Arrests and convictions</a:t>
            </a:r>
          </a:p>
        </p:txBody>
      </p:sp>
      <p:sp>
        <p:nvSpPr>
          <p:cNvPr id="2048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0485"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0486"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0696F2E-D628-4A57-92E1-876B521FC093}" type="slidenum">
              <a:rPr lang="en-US" smtClean="0"/>
              <a:pPr/>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ea typeface="ＭＳ Ｐゴシック"/>
                <a:cs typeface="ＭＳ Ｐゴシック"/>
              </a:rPr>
              <a:t>Quality of Care Concerns</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defRPr/>
            </a:pPr>
            <a:r>
              <a:rPr lang="en-US" sz="2800" dirty="0" smtClean="0"/>
              <a:t>Patient quality concerns are </a:t>
            </a:r>
            <a:r>
              <a:rPr lang="en-US" sz="2800" b="1" dirty="0" smtClean="0"/>
              <a:t>NOT</a:t>
            </a:r>
            <a:r>
              <a:rPr lang="en-US" sz="2800" dirty="0" smtClean="0"/>
              <a:t> fraud</a:t>
            </a:r>
          </a:p>
          <a:p>
            <a:pPr eaLnBrk="1" fontAlgn="auto" hangingPunct="1">
              <a:spcAft>
                <a:spcPts val="0"/>
              </a:spcAft>
              <a:defRPr/>
            </a:pPr>
            <a:r>
              <a:rPr lang="en-US" sz="2800" dirty="0" smtClean="0"/>
              <a:t>Examples of quality of care concerns include</a:t>
            </a:r>
          </a:p>
          <a:p>
            <a:pPr lvl="1" eaLnBrk="1" fontAlgn="auto" hangingPunct="1">
              <a:spcAft>
                <a:spcPts val="0"/>
              </a:spcAft>
              <a:defRPr/>
            </a:pPr>
            <a:r>
              <a:rPr lang="en-US" sz="2400" dirty="0" smtClean="0"/>
              <a:t>Medication errors </a:t>
            </a:r>
          </a:p>
          <a:p>
            <a:pPr lvl="1" eaLnBrk="1" fontAlgn="auto" hangingPunct="1">
              <a:spcAft>
                <a:spcPts val="0"/>
              </a:spcAft>
              <a:defRPr/>
            </a:pPr>
            <a:r>
              <a:rPr lang="en-US" sz="2400" dirty="0" smtClean="0"/>
              <a:t>Unnecessary or inappropriate surgery</a:t>
            </a:r>
          </a:p>
          <a:p>
            <a:pPr lvl="1" eaLnBrk="1" fontAlgn="auto" hangingPunct="1">
              <a:spcAft>
                <a:spcPts val="0"/>
              </a:spcAft>
              <a:defRPr/>
            </a:pPr>
            <a:r>
              <a:rPr lang="en-US" sz="2400" dirty="0" smtClean="0"/>
              <a:t>Unnecessary or inappropriate treatment</a:t>
            </a:r>
          </a:p>
          <a:p>
            <a:pPr lvl="1" eaLnBrk="1" fontAlgn="auto" hangingPunct="1">
              <a:spcAft>
                <a:spcPts val="0"/>
              </a:spcAft>
              <a:defRPr/>
            </a:pPr>
            <a:r>
              <a:rPr lang="en-US" sz="2400" dirty="0" smtClean="0"/>
              <a:t>Change in condition not treated</a:t>
            </a:r>
          </a:p>
          <a:p>
            <a:pPr lvl="1" eaLnBrk="1" fontAlgn="auto" hangingPunct="1">
              <a:spcAft>
                <a:spcPts val="0"/>
              </a:spcAft>
              <a:defRPr/>
            </a:pPr>
            <a:r>
              <a:rPr lang="en-US" sz="2400" dirty="0" smtClean="0"/>
              <a:t>Discharged from the hospital too soon</a:t>
            </a:r>
          </a:p>
          <a:p>
            <a:pPr lvl="1" eaLnBrk="1" fontAlgn="auto" hangingPunct="1">
              <a:spcAft>
                <a:spcPts val="0"/>
              </a:spcAft>
              <a:defRPr/>
            </a:pPr>
            <a:r>
              <a:rPr lang="en-US" sz="2400" dirty="0" smtClean="0"/>
              <a:t>Incomplete discharge instructions and/or arrangements</a:t>
            </a:r>
          </a:p>
          <a:p>
            <a:pPr eaLnBrk="1" fontAlgn="auto" hangingPunct="1">
              <a:spcAft>
                <a:spcPts val="0"/>
              </a:spcAft>
              <a:defRPr/>
            </a:pPr>
            <a:r>
              <a:rPr lang="en-US" sz="2800" dirty="0" smtClean="0"/>
              <a:t>Contact Quality Improvement Organizations (QIO)</a:t>
            </a:r>
            <a:endParaRPr lang="en-US" sz="2400" dirty="0" smtClean="0"/>
          </a:p>
          <a:p>
            <a:pPr lvl="1" eaLnBrk="1" fontAlgn="auto" hangingPunct="1">
              <a:spcAft>
                <a:spcPts val="0"/>
              </a:spcAft>
              <a:defRPr/>
            </a:pPr>
            <a:r>
              <a:rPr lang="en-US" sz="2400" dirty="0" smtClean="0"/>
              <a:t>1-800-MEDICARE or TTY 1-877-486-2048</a:t>
            </a:r>
          </a:p>
          <a:p>
            <a:pPr lvl="1" eaLnBrk="1" fontAlgn="auto" hangingPunct="1">
              <a:spcAft>
                <a:spcPts val="0"/>
              </a:spcAft>
              <a:defRPr/>
            </a:pPr>
            <a:r>
              <a:rPr lang="en-US" sz="2400" dirty="0" smtClean="0"/>
              <a:t>Visit </a:t>
            </a:r>
            <a:r>
              <a:rPr lang="en-US" sz="2400" dirty="0" smtClean="0">
                <a:hlinkClick r:id="rId3"/>
              </a:rPr>
              <a:t>www.ahqa.org</a:t>
            </a:r>
            <a:r>
              <a:rPr lang="en-US" sz="2400" dirty="0" smtClean="0"/>
              <a:t> and click on QIO Locator</a:t>
            </a:r>
          </a:p>
          <a:p>
            <a:pPr lvl="1" eaLnBrk="1" fontAlgn="auto" hangingPunct="1">
              <a:spcAft>
                <a:spcPts val="0"/>
              </a:spcAft>
              <a:defRPr/>
            </a:pPr>
            <a:endParaRPr lang="en-US" sz="2400" dirty="0" smtClean="0"/>
          </a:p>
        </p:txBody>
      </p:sp>
      <p:sp>
        <p:nvSpPr>
          <p:cNvPr id="2150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1509"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1510"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7368296-B3E9-41C2-8D37-FDECEB53A184}" type="slidenum">
              <a:rPr lang="en-US" smtClean="0"/>
              <a:pPr/>
              <a:t>15</a:t>
            </a:fld>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PQuestion"/>
          <p:cNvSpPr>
            <a:spLocks noGrp="1"/>
          </p:cNvSpPr>
          <p:nvPr>
            <p:ph type="title"/>
          </p:nvPr>
        </p:nvSpPr>
        <p:spPr/>
        <p:txBody>
          <a:bodyPr/>
          <a:lstStyle/>
          <a:p>
            <a:pPr eaLnBrk="1" hangingPunct="1"/>
            <a:r>
              <a:rPr lang="en-US" smtClean="0">
                <a:ea typeface="ＭＳ Ｐゴシック"/>
                <a:cs typeface="ＭＳ Ｐゴシック"/>
              </a:rPr>
              <a:t>Exercise</a:t>
            </a:r>
          </a:p>
        </p:txBody>
      </p:sp>
      <p:sp>
        <p:nvSpPr>
          <p:cNvPr id="71686" name="TPAnswers"/>
          <p:cNvSpPr>
            <a:spLocks noGrp="1"/>
          </p:cNvSpPr>
          <p:nvPr>
            <p:ph idx="1"/>
            <p:custDataLst>
              <p:tags r:id="rId2"/>
            </p:custDataLst>
          </p:nvPr>
        </p:nvSpPr>
        <p:spPr>
          <a:xfrm>
            <a:off x="533400" y="2332038"/>
            <a:ext cx="8229600" cy="3230562"/>
          </a:xfrm>
        </p:spPr>
        <p:txBody>
          <a:bodyPr rtlCol="0">
            <a:normAutofit/>
          </a:bodyPr>
          <a:lstStyle/>
          <a:p>
            <a:pPr marL="344488" indent="-344488" eaLnBrk="1" fontAlgn="auto" hangingPunct="1">
              <a:spcAft>
                <a:spcPts val="0"/>
              </a:spcAft>
              <a:buFont typeface="+mj-lt"/>
              <a:buAutoNum type="alphaUcPeriod"/>
              <a:defRPr/>
            </a:pPr>
            <a:r>
              <a:rPr lang="en-US" sz="2400" dirty="0" smtClean="0"/>
              <a:t>Frequently</a:t>
            </a:r>
          </a:p>
          <a:p>
            <a:pPr marL="344488" indent="-344488" eaLnBrk="1" fontAlgn="auto" hangingPunct="1">
              <a:spcAft>
                <a:spcPts val="0"/>
              </a:spcAft>
              <a:buFont typeface="+mj-lt"/>
              <a:buAutoNum type="alphaUcPeriod"/>
              <a:defRPr/>
            </a:pPr>
            <a:r>
              <a:rPr lang="en-US" sz="2400" dirty="0" smtClean="0"/>
              <a:t>Usually</a:t>
            </a:r>
          </a:p>
          <a:p>
            <a:pPr marL="344488" indent="-344488" eaLnBrk="1" fontAlgn="auto" hangingPunct="1">
              <a:spcAft>
                <a:spcPts val="0"/>
              </a:spcAft>
              <a:buFont typeface="+mj-lt"/>
              <a:buAutoNum type="alphaUcPeriod"/>
              <a:defRPr/>
            </a:pPr>
            <a:r>
              <a:rPr lang="en-US" sz="2400" dirty="0" smtClean="0"/>
              <a:t>Intentionally</a:t>
            </a:r>
          </a:p>
          <a:p>
            <a:pPr marL="344488" indent="-344488" eaLnBrk="1" fontAlgn="auto" hangingPunct="1">
              <a:spcAft>
                <a:spcPts val="0"/>
              </a:spcAft>
              <a:buFont typeface="+mj-lt"/>
              <a:buAutoNum type="alphaUcPeriod"/>
              <a:defRPr/>
            </a:pPr>
            <a:r>
              <a:rPr lang="en-US" sz="2400" dirty="0" smtClean="0"/>
              <a:t>Always</a:t>
            </a:r>
          </a:p>
          <a:p>
            <a:pPr marL="344488" indent="-344488" eaLnBrk="1" fontAlgn="auto" hangingPunct="1">
              <a:spcAft>
                <a:spcPts val="0"/>
              </a:spcAft>
              <a:buFont typeface="+mj-lt"/>
              <a:buAutoNum type="alphaUcPeriod"/>
              <a:defRPr/>
            </a:pPr>
            <a:endParaRPr lang="en-US" sz="2400" spc="-50" dirty="0" smtClean="0"/>
          </a:p>
        </p:txBody>
      </p:sp>
      <p:sp>
        <p:nvSpPr>
          <p:cNvPr id="22532"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2533"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2534"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A65C9C7-0C69-4DC6-9FF0-2A50395C71D7}" type="slidenum">
              <a:rPr lang="en-US" smtClean="0"/>
              <a:pPr/>
              <a:t>16</a:t>
            </a:fld>
            <a:endParaRPr lang="en-US" smtClean="0"/>
          </a:p>
        </p:txBody>
      </p:sp>
      <p:sp>
        <p:nvSpPr>
          <p:cNvPr id="39942" name="TextBox 6"/>
          <p:cNvSpPr txBox="1">
            <a:spLocks noChangeArrowheads="1"/>
          </p:cNvSpPr>
          <p:nvPr/>
        </p:nvSpPr>
        <p:spPr bwMode="auto">
          <a:xfrm>
            <a:off x="457200" y="1257300"/>
            <a:ext cx="8229600" cy="1354138"/>
          </a:xfrm>
          <a:prstGeom prst="rect">
            <a:avLst/>
          </a:prstGeom>
          <a:noFill/>
          <a:ln w="9525">
            <a:noFill/>
            <a:miter lim="800000"/>
            <a:headEnd/>
            <a:tailEnd/>
          </a:ln>
        </p:spPr>
        <p:txBody>
          <a:bodyPr>
            <a:spAutoFit/>
          </a:bodyPr>
          <a:lstStyle/>
          <a:p>
            <a:pPr marL="109538" indent="-109538">
              <a:tabLst>
                <a:tab pos="120650" algn="l"/>
              </a:tabLst>
              <a:defRPr/>
            </a:pPr>
            <a:r>
              <a:rPr lang="en-US" sz="3200" b="1" dirty="0">
                <a:solidFill>
                  <a:schemeClr val="bg1"/>
                </a:solidFill>
              </a:rPr>
              <a:t> </a:t>
            </a:r>
            <a:r>
              <a:rPr lang="en-US" sz="2600" dirty="0">
                <a:solidFill>
                  <a:schemeClr val="bg1"/>
                </a:solidFill>
                <a:latin typeface="Calibri" pitchFamily="34" charset="0"/>
              </a:rPr>
              <a:t>Fraud is when </a:t>
            </a:r>
            <a:r>
              <a:rPr lang="en-US" sz="2400" dirty="0">
                <a:solidFill>
                  <a:schemeClr val="bg1"/>
                </a:solidFill>
              </a:rPr>
              <a:t>someone _________ falsifies information or deceives Medicare.</a:t>
            </a:r>
          </a:p>
          <a:p>
            <a:pPr marL="681038" indent="-681038">
              <a:tabLst>
                <a:tab pos="682625" algn="l"/>
              </a:tabLst>
              <a:defRPr/>
            </a:pPr>
            <a:endParaRPr lang="en-US" sz="2600" b="1" dirty="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p:txBody>
          <a:bodyPr/>
          <a:lstStyle/>
          <a:p>
            <a:pPr marL="228600" lvl="1" indent="-228600" eaLnBrk="1" hangingPunct="1">
              <a:spcBef>
                <a:spcPts val="200"/>
              </a:spcBef>
              <a:buFont typeface="Wingdings" pitchFamily="2" charset="2"/>
              <a:buChar char="§"/>
              <a:defRPr/>
            </a:pPr>
            <a:r>
              <a:rPr lang="en-US" sz="2800" b="1" dirty="0" smtClean="0"/>
              <a:t>Prevention</a:t>
            </a:r>
          </a:p>
          <a:p>
            <a:pPr marL="628650" lvl="2" eaLnBrk="1" hangingPunct="1">
              <a:spcBef>
                <a:spcPts val="200"/>
              </a:spcBef>
              <a:buSzPct val="100000"/>
              <a:buFont typeface="Arial" pitchFamily="34" charset="0"/>
              <a:buChar char="•"/>
              <a:defRPr/>
            </a:pPr>
            <a:r>
              <a:rPr lang="en-US" sz="2400" dirty="0" smtClean="0"/>
              <a:t>Screen providers and suppliers effectively </a:t>
            </a:r>
          </a:p>
          <a:p>
            <a:pPr marL="628650" lvl="2" eaLnBrk="1" hangingPunct="1">
              <a:spcBef>
                <a:spcPts val="200"/>
              </a:spcBef>
              <a:buSzPct val="100000"/>
              <a:buFont typeface="Arial" pitchFamily="34" charset="0"/>
              <a:buChar char="•"/>
              <a:defRPr/>
            </a:pPr>
            <a:r>
              <a:rPr lang="en-US" sz="2400" dirty="0" smtClean="0"/>
              <a:t>Spot fraudulent practices before claims are paid</a:t>
            </a:r>
          </a:p>
          <a:p>
            <a:pPr eaLnBrk="1" hangingPunct="1">
              <a:spcBef>
                <a:spcPts val="200"/>
              </a:spcBef>
              <a:defRPr/>
            </a:pPr>
            <a:r>
              <a:rPr lang="en-US" b="1" dirty="0" smtClean="0"/>
              <a:t>Detection</a:t>
            </a:r>
          </a:p>
          <a:p>
            <a:pPr lvl="1" eaLnBrk="1" hangingPunct="1">
              <a:spcBef>
                <a:spcPts val="200"/>
              </a:spcBef>
              <a:defRPr/>
            </a:pPr>
            <a:r>
              <a:rPr lang="en-US" dirty="0" smtClean="0"/>
              <a:t>Strategic use of tools and techniques to detect fraud, </a:t>
            </a:r>
            <a:br>
              <a:rPr lang="en-US" dirty="0" smtClean="0"/>
            </a:br>
            <a:r>
              <a:rPr lang="en-US" dirty="0" smtClean="0"/>
              <a:t>waste and abuse</a:t>
            </a:r>
          </a:p>
          <a:p>
            <a:pPr eaLnBrk="1" hangingPunct="1">
              <a:spcBef>
                <a:spcPts val="200"/>
              </a:spcBef>
              <a:defRPr/>
            </a:pPr>
            <a:r>
              <a:rPr lang="en-US" b="1" dirty="0" smtClean="0"/>
              <a:t>Recovery</a:t>
            </a:r>
          </a:p>
          <a:p>
            <a:pPr lvl="1" eaLnBrk="1" hangingPunct="1">
              <a:spcBef>
                <a:spcPts val="200"/>
              </a:spcBef>
              <a:defRPr/>
            </a:pPr>
            <a:r>
              <a:rPr lang="en-US" dirty="0" smtClean="0"/>
              <a:t>Identify and recover overpayments </a:t>
            </a:r>
          </a:p>
          <a:p>
            <a:pPr eaLnBrk="1" hangingPunct="1">
              <a:spcBef>
                <a:spcPts val="200"/>
              </a:spcBef>
              <a:defRPr/>
            </a:pPr>
            <a:r>
              <a:rPr lang="en-US" b="1" dirty="0" smtClean="0"/>
              <a:t>Reporting</a:t>
            </a:r>
          </a:p>
          <a:p>
            <a:pPr lvl="1" eaLnBrk="1" hangingPunct="1">
              <a:spcBef>
                <a:spcPts val="200"/>
              </a:spcBef>
              <a:defRPr/>
            </a:pPr>
            <a:r>
              <a:rPr lang="en-US" spc="-70" dirty="0" smtClean="0"/>
              <a:t>Share key information with internal and external stakeholders </a:t>
            </a:r>
          </a:p>
        </p:txBody>
      </p:sp>
      <p:sp>
        <p:nvSpPr>
          <p:cNvPr id="23555" name="Title 1"/>
          <p:cNvSpPr>
            <a:spLocks noGrp="1"/>
          </p:cNvSpPr>
          <p:nvPr>
            <p:ph type="title"/>
          </p:nvPr>
        </p:nvSpPr>
        <p:spPr>
          <a:xfrm>
            <a:off x="457200" y="76200"/>
            <a:ext cx="8229600" cy="1096963"/>
          </a:xfrm>
        </p:spPr>
        <p:txBody>
          <a:bodyPr/>
          <a:lstStyle/>
          <a:p>
            <a:pPr eaLnBrk="1" hangingPunct="1"/>
            <a:r>
              <a:rPr lang="en-US" smtClean="0"/>
              <a:t>2. CMS Fraud and Abuse Strategies</a:t>
            </a:r>
          </a:p>
        </p:txBody>
      </p:sp>
      <p:sp>
        <p:nvSpPr>
          <p:cNvPr id="23556"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3557"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355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1F8775A-12B9-4752-8315-11F0C65E16D5}" type="slidenum">
              <a:rPr lang="en-US" smtClean="0"/>
              <a:pPr/>
              <a:t>17</a:t>
            </a:fld>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ea typeface="ＭＳ Ｐゴシック"/>
                <a:cs typeface="ＭＳ Ｐゴシック"/>
              </a:rPr>
              <a:t>Prevention</a:t>
            </a:r>
          </a:p>
        </p:txBody>
      </p:sp>
      <p:sp>
        <p:nvSpPr>
          <p:cNvPr id="24579" name="Content Placeholder 2"/>
          <p:cNvSpPr>
            <a:spLocks noGrp="1"/>
          </p:cNvSpPr>
          <p:nvPr>
            <p:ph idx="1"/>
          </p:nvPr>
        </p:nvSpPr>
        <p:spPr/>
        <p:txBody>
          <a:bodyPr/>
          <a:lstStyle/>
          <a:p>
            <a:pPr eaLnBrk="1" hangingPunct="1"/>
            <a:r>
              <a:rPr lang="en-US" smtClean="0">
                <a:cs typeface="Arial" pitchFamily="34" charset="0"/>
              </a:rPr>
              <a:t>Engage beneficiaries and providers</a:t>
            </a:r>
          </a:p>
          <a:p>
            <a:pPr eaLnBrk="1" hangingPunct="1"/>
            <a:r>
              <a:rPr lang="en-US" smtClean="0">
                <a:cs typeface="Arial" pitchFamily="34" charset="0"/>
              </a:rPr>
              <a:t>Educate providers on billing mistakes</a:t>
            </a:r>
          </a:p>
          <a:p>
            <a:pPr eaLnBrk="1" hangingPunct="1"/>
            <a:r>
              <a:rPr lang="en-US" smtClean="0">
                <a:cs typeface="Arial" pitchFamily="34" charset="0"/>
              </a:rPr>
              <a:t>Enhance private and public partnerships</a:t>
            </a:r>
          </a:p>
        </p:txBody>
      </p:sp>
      <p:sp>
        <p:nvSpPr>
          <p:cNvPr id="24580"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4581"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eaLnBrk="0" hangingPunct="0"/>
            <a:r>
              <a:rPr lang="en-US" smtClean="0">
                <a:cs typeface="Arial" pitchFamily="34" charset="0"/>
              </a:rPr>
              <a:t>Medicare and Medicaid - Fraud and Abuse Prevention</a:t>
            </a:r>
          </a:p>
        </p:txBody>
      </p:sp>
      <p:sp>
        <p:nvSpPr>
          <p:cNvPr id="24582"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1C1335E-FA55-4C8C-B21E-FAFCEFEABB47}" type="slidenum">
              <a:rPr lang="en-US" smtClean="0"/>
              <a:pPr/>
              <a:t>18</a:t>
            </a:fld>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ea typeface="ＭＳ Ｐゴシック"/>
                <a:cs typeface="ＭＳ Ｐゴシック"/>
              </a:rPr>
              <a:t>Prevention</a:t>
            </a:r>
          </a:p>
        </p:txBody>
      </p:sp>
      <p:sp>
        <p:nvSpPr>
          <p:cNvPr id="3" name="Content Placeholder 2"/>
          <p:cNvSpPr>
            <a:spLocks noGrp="1"/>
          </p:cNvSpPr>
          <p:nvPr>
            <p:ph idx="1"/>
          </p:nvPr>
        </p:nvSpPr>
        <p:spPr/>
        <p:txBody>
          <a:bodyPr rtlCol="0">
            <a:normAutofit/>
          </a:bodyPr>
          <a:lstStyle/>
          <a:p>
            <a:pPr marL="285750" lvl="1" eaLnBrk="1" fontAlgn="auto" hangingPunct="1">
              <a:spcAft>
                <a:spcPts val="0"/>
              </a:spcAft>
              <a:buFont typeface="Wingdings" pitchFamily="2" charset="2"/>
              <a:buChar char="§"/>
              <a:defRPr/>
            </a:pPr>
            <a:r>
              <a:rPr lang="en-US" sz="3200" dirty="0" smtClean="0"/>
              <a:t>CMS Center for Program Integrity</a:t>
            </a:r>
          </a:p>
          <a:p>
            <a:pPr marL="685800" lvl="2" eaLnBrk="1" fontAlgn="auto" hangingPunct="1">
              <a:spcAft>
                <a:spcPts val="0"/>
              </a:spcAft>
              <a:buFont typeface="Wingdings" pitchFamily="2" charset="2"/>
              <a:buChar char="§"/>
              <a:defRPr/>
            </a:pPr>
            <a:r>
              <a:rPr lang="en-US" sz="3200" dirty="0" smtClean="0"/>
              <a:t>Consolidates CMS anti-fraud components</a:t>
            </a:r>
          </a:p>
          <a:p>
            <a:pPr marL="285750" indent="-285750" eaLnBrk="1" fontAlgn="auto" hangingPunct="1">
              <a:spcAft>
                <a:spcPts val="0"/>
              </a:spcAft>
              <a:defRPr/>
            </a:pPr>
            <a:r>
              <a:rPr lang="en-US" dirty="0" smtClean="0"/>
              <a:t>New authorities from the Affordable Care Act</a:t>
            </a:r>
          </a:p>
          <a:p>
            <a:pPr marL="514350" lvl="1" indent="-171450" eaLnBrk="1" fontAlgn="auto" hangingPunct="1">
              <a:spcAft>
                <a:spcPts val="0"/>
              </a:spcAft>
              <a:defRPr/>
            </a:pPr>
            <a:r>
              <a:rPr lang="en-US" dirty="0" smtClean="0"/>
              <a:t>More rigorous screenings for health care providers</a:t>
            </a:r>
          </a:p>
          <a:p>
            <a:pPr marL="514350" lvl="1" indent="-171450" eaLnBrk="1" fontAlgn="auto" hangingPunct="1">
              <a:spcAft>
                <a:spcPts val="0"/>
              </a:spcAft>
              <a:defRPr/>
            </a:pPr>
            <a:r>
              <a:rPr lang="en-US" dirty="0" smtClean="0"/>
              <a:t>Cross-termination among Federal and state </a:t>
            </a:r>
            <a:br>
              <a:rPr lang="en-US" dirty="0" smtClean="0"/>
            </a:br>
            <a:r>
              <a:rPr lang="en-US" dirty="0" smtClean="0"/>
              <a:t>health programs</a:t>
            </a:r>
          </a:p>
          <a:p>
            <a:pPr marL="514350" lvl="1" indent="-171450" eaLnBrk="1" fontAlgn="auto" hangingPunct="1">
              <a:spcAft>
                <a:spcPts val="0"/>
              </a:spcAft>
              <a:defRPr/>
            </a:pPr>
            <a:r>
              <a:rPr lang="en-US" dirty="0" smtClean="0"/>
              <a:t>Temporarily stop enrollment of new category of providers and suppliers</a:t>
            </a:r>
          </a:p>
          <a:p>
            <a:pPr marL="514350" lvl="1" indent="-171450" eaLnBrk="1" fontAlgn="auto" hangingPunct="1">
              <a:spcAft>
                <a:spcPts val="0"/>
              </a:spcAft>
              <a:defRPr/>
            </a:pPr>
            <a:r>
              <a:rPr lang="en-US" spc="-60" dirty="0" smtClean="0"/>
              <a:t>Temporarily stop payments in cases of suspected fraud</a:t>
            </a:r>
          </a:p>
          <a:p>
            <a:pPr eaLnBrk="1" fontAlgn="auto" hangingPunct="1">
              <a:spcAft>
                <a:spcPts val="0"/>
              </a:spcAft>
              <a:buFont typeface="Wingdings" pitchFamily="2" charset="2"/>
              <a:buNone/>
              <a:defRPr/>
            </a:pPr>
            <a:endParaRPr lang="en-US" dirty="0" smtClean="0"/>
          </a:p>
        </p:txBody>
      </p:sp>
      <p:sp>
        <p:nvSpPr>
          <p:cNvPr id="2560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5605"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5606"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7980771-62D4-414A-9D82-9950510A2990}" type="slidenum">
              <a:rPr lang="en-US" smtClean="0"/>
              <a:pPr/>
              <a:t>19</a:t>
            </a:fld>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a:xfrm>
            <a:off x="457200" y="1600200"/>
            <a:ext cx="8382000" cy="4525963"/>
          </a:xfrm>
        </p:spPr>
        <p:txBody>
          <a:bodyPr/>
          <a:lstStyle/>
          <a:p>
            <a:pPr eaLnBrk="1" hangingPunct="1">
              <a:buFont typeface="Wingdings" pitchFamily="2" charset="2"/>
              <a:buNone/>
            </a:pPr>
            <a:r>
              <a:rPr lang="en-US" sz="3200" smtClean="0"/>
              <a:t>This session will help you to</a:t>
            </a:r>
          </a:p>
          <a:p>
            <a:pPr eaLnBrk="1" hangingPunct="1"/>
            <a:r>
              <a:rPr lang="en-US" sz="3200" smtClean="0"/>
              <a:t>Recognize the scope of fraud and abuse </a:t>
            </a:r>
          </a:p>
          <a:p>
            <a:pPr eaLnBrk="1" hangingPunct="1"/>
            <a:r>
              <a:rPr lang="en-US" sz="3200" smtClean="0"/>
              <a:t>Understand how CMS</a:t>
            </a:r>
            <a:r>
              <a:rPr lang="en-US" altLang="ja-JP" sz="3200" smtClean="0">
                <a:cs typeface="ＭＳ Ｐゴシック"/>
              </a:rPr>
              <a:t> fights fraud and abuse</a:t>
            </a:r>
          </a:p>
          <a:p>
            <a:pPr eaLnBrk="1" hangingPunct="1"/>
            <a:r>
              <a:rPr lang="en-US" sz="3200" smtClean="0"/>
              <a:t>Explain how you can fight fraud</a:t>
            </a:r>
          </a:p>
          <a:p>
            <a:pPr eaLnBrk="1" hangingPunct="1"/>
            <a:r>
              <a:rPr lang="en-US" sz="3200" smtClean="0"/>
              <a:t>Identify sources of additional information</a:t>
            </a:r>
          </a:p>
          <a:p>
            <a:pPr eaLnBrk="1" hangingPunct="1"/>
            <a:endParaRPr lang="en-US" sz="3200" smtClean="0"/>
          </a:p>
          <a:p>
            <a:pPr eaLnBrk="1" hangingPunct="1"/>
            <a:endParaRPr lang="en-US" sz="3200" smtClean="0"/>
          </a:p>
        </p:txBody>
      </p:sp>
      <p:sp>
        <p:nvSpPr>
          <p:cNvPr id="8195" name="Title 1"/>
          <p:cNvSpPr>
            <a:spLocks noGrp="1"/>
          </p:cNvSpPr>
          <p:nvPr>
            <p:ph type="title"/>
          </p:nvPr>
        </p:nvSpPr>
        <p:spPr>
          <a:xfrm>
            <a:off x="457200" y="76200"/>
            <a:ext cx="8229600" cy="1096963"/>
          </a:xfrm>
        </p:spPr>
        <p:txBody>
          <a:bodyPr/>
          <a:lstStyle/>
          <a:p>
            <a:pPr eaLnBrk="1" hangingPunct="1"/>
            <a:r>
              <a:rPr lang="en-US" smtClean="0"/>
              <a:t>Session Objectives</a:t>
            </a:r>
          </a:p>
        </p:txBody>
      </p:sp>
      <p:sp>
        <p:nvSpPr>
          <p:cNvPr id="8196" name="Date Placeholder 6"/>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8197"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819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07E73D3-8CAA-49DE-9764-C55A94264F6E}" type="slidenum">
              <a:rPr lang="en-US" smtClean="0"/>
              <a:pPr/>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mtClean="0"/>
              <a:t>Prevention</a:t>
            </a:r>
            <a:endParaRPr lang="en-US" i="1" smtClean="0">
              <a:latin typeface="Myriad Pro"/>
            </a:endParaRPr>
          </a:p>
        </p:txBody>
      </p:sp>
      <p:sp>
        <p:nvSpPr>
          <p:cNvPr id="26627" name="Content Placeholder 7"/>
          <p:cNvSpPr>
            <a:spLocks noGrp="1"/>
          </p:cNvSpPr>
          <p:nvPr>
            <p:ph idx="1"/>
          </p:nvPr>
        </p:nvSpPr>
        <p:spPr/>
        <p:txBody>
          <a:bodyPr/>
          <a:lstStyle/>
          <a:p>
            <a:pPr marL="228600" indent="-228600" eaLnBrk="1" hangingPunct="1">
              <a:lnSpc>
                <a:spcPts val="3100"/>
              </a:lnSpc>
            </a:pPr>
            <a:r>
              <a:rPr lang="en-US" sz="2800" smtClean="0"/>
              <a:t>National Fraud Prevention Programs</a:t>
            </a:r>
            <a:br>
              <a:rPr lang="en-US" sz="2800" smtClean="0"/>
            </a:br>
            <a:r>
              <a:rPr lang="en-US" sz="2800" smtClean="0"/>
              <a:t>Two Concurrent Approaches</a:t>
            </a:r>
          </a:p>
        </p:txBody>
      </p:sp>
      <p:sp>
        <p:nvSpPr>
          <p:cNvPr id="26628" name="Date Placeholder 6"/>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6629" name="Footer Placeholder 7"/>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6630"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D96667A6-2188-430F-8A6D-12774E961362}" type="slidenum">
              <a:rPr lang="en-US" smtClean="0"/>
              <a:pPr/>
              <a:t>20</a:t>
            </a:fld>
            <a:endParaRPr lang="en-US" smtClean="0"/>
          </a:p>
        </p:txBody>
      </p:sp>
      <p:graphicFrame>
        <p:nvGraphicFramePr>
          <p:cNvPr id="6" name="Diagram 5"/>
          <p:cNvGraphicFramePr/>
          <p:nvPr/>
        </p:nvGraphicFramePr>
        <p:xfrm>
          <a:off x="457200" y="2070428"/>
          <a:ext cx="8229601" cy="4254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Prevention	</a:t>
            </a:r>
          </a:p>
        </p:txBody>
      </p:sp>
      <p:sp>
        <p:nvSpPr>
          <p:cNvPr id="27651" name="Content Placeholder 7"/>
          <p:cNvSpPr>
            <a:spLocks noGrp="1"/>
          </p:cNvSpPr>
          <p:nvPr>
            <p:ph idx="1"/>
          </p:nvPr>
        </p:nvSpPr>
        <p:spPr/>
        <p:txBody>
          <a:bodyPr/>
          <a:lstStyle/>
          <a:p>
            <a:pPr eaLnBrk="1" hangingPunct="1"/>
            <a:r>
              <a:rPr lang="en-US" sz="2800" smtClean="0"/>
              <a:t>National Fraud Prevention Program </a:t>
            </a:r>
            <a:br>
              <a:rPr lang="en-US" sz="2800" smtClean="0"/>
            </a:br>
            <a:r>
              <a:rPr lang="en-US" sz="2800" smtClean="0"/>
              <a:t>Provider Screening</a:t>
            </a:r>
          </a:p>
        </p:txBody>
      </p:sp>
      <p:sp>
        <p:nvSpPr>
          <p:cNvPr id="27652" name="Date Placeholder 6"/>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7653" name="Footer Placeholder 7"/>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7654"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9EF37C1-9660-49B6-A3A6-5F72A45C4757}" type="slidenum">
              <a:rPr lang="en-US" smtClean="0"/>
              <a:pPr/>
              <a:t>21</a:t>
            </a:fld>
            <a:endParaRPr lang="en-US" smtClean="0"/>
          </a:p>
        </p:txBody>
      </p:sp>
      <p:graphicFrame>
        <p:nvGraphicFramePr>
          <p:cNvPr id="6" name="Diagram 5"/>
          <p:cNvGraphicFramePr/>
          <p:nvPr/>
        </p:nvGraphicFramePr>
        <p:xfrm>
          <a:off x="449240" y="1981200"/>
          <a:ext cx="8229601" cy="4254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Prevention</a:t>
            </a:r>
          </a:p>
        </p:txBody>
      </p:sp>
      <p:sp>
        <p:nvSpPr>
          <p:cNvPr id="32771" name="Content Placeholder 2"/>
          <p:cNvSpPr>
            <a:spLocks noGrp="1"/>
          </p:cNvSpPr>
          <p:nvPr>
            <p:ph idx="1"/>
          </p:nvPr>
        </p:nvSpPr>
        <p:spPr/>
        <p:txBody>
          <a:bodyPr/>
          <a:lstStyle/>
          <a:p>
            <a:pPr eaLnBrk="1" hangingPunct="1">
              <a:spcAft>
                <a:spcPts val="600"/>
              </a:spcAft>
              <a:defRPr/>
            </a:pPr>
            <a:r>
              <a:rPr lang="en-US" dirty="0" smtClean="0"/>
              <a:t>Goals of Automated Enrollment Screening</a:t>
            </a:r>
          </a:p>
          <a:p>
            <a:pPr marL="628650" lvl="1" indent="-228600" eaLnBrk="1" hangingPunct="1">
              <a:spcAft>
                <a:spcPts val="600"/>
              </a:spcAft>
              <a:defRPr/>
            </a:pPr>
            <a:r>
              <a:rPr lang="en-US" dirty="0" smtClean="0"/>
              <a:t>Reduce enrollment application processing time</a:t>
            </a:r>
          </a:p>
          <a:p>
            <a:pPr marL="628650" lvl="1" indent="-228600" eaLnBrk="1" hangingPunct="1">
              <a:spcAft>
                <a:spcPts val="600"/>
              </a:spcAft>
              <a:defRPr/>
            </a:pPr>
            <a:r>
              <a:rPr lang="en-US" spc="-70" dirty="0" smtClean="0"/>
              <a:t>Assess providers’ risk of fraud before the receipt of billing privileges</a:t>
            </a:r>
          </a:p>
          <a:p>
            <a:pPr marL="628650" lvl="1" indent="-228600" eaLnBrk="1" hangingPunct="1">
              <a:spcAft>
                <a:spcPts val="600"/>
              </a:spcAft>
              <a:defRPr/>
            </a:pPr>
            <a:r>
              <a:rPr lang="en-US" spc="-50" dirty="0" smtClean="0"/>
              <a:t>Enable CMS to monitor accuracy of enrollment data</a:t>
            </a:r>
          </a:p>
          <a:p>
            <a:pPr marL="628650" lvl="1" indent="-228600" eaLnBrk="1" hangingPunct="1">
              <a:spcAft>
                <a:spcPts val="600"/>
              </a:spcAft>
              <a:defRPr/>
            </a:pPr>
            <a:r>
              <a:rPr lang="en-US" dirty="0" smtClean="0"/>
              <a:t>Provide a shared view of screening results for CMS and contractors</a:t>
            </a:r>
          </a:p>
          <a:p>
            <a:pPr eaLnBrk="1" hangingPunct="1">
              <a:spcAft>
                <a:spcPts val="600"/>
              </a:spcAft>
              <a:buFont typeface="Wingdings" pitchFamily="2" charset="2"/>
              <a:buNone/>
              <a:defRPr/>
            </a:pPr>
            <a:endParaRPr lang="en-US" sz="2200" dirty="0" smtClean="0"/>
          </a:p>
        </p:txBody>
      </p:sp>
      <p:sp>
        <p:nvSpPr>
          <p:cNvPr id="28676"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8677"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867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B045464-B87C-44F2-8DD3-0739FF247005}" type="slidenum">
              <a:rPr lang="en-US" smtClean="0"/>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defRPr/>
            </a:pPr>
            <a:r>
              <a:rPr lang="en-US" dirty="0" smtClean="0">
                <a:latin typeface="+mn-lt"/>
              </a:rPr>
              <a:t>Prevention</a:t>
            </a:r>
          </a:p>
        </p:txBody>
      </p:sp>
      <p:sp>
        <p:nvSpPr>
          <p:cNvPr id="29699" name="Content Placeholder 7"/>
          <p:cNvSpPr>
            <a:spLocks noGrp="1"/>
          </p:cNvSpPr>
          <p:nvPr>
            <p:ph idx="1"/>
          </p:nvPr>
        </p:nvSpPr>
        <p:spPr/>
        <p:txBody>
          <a:bodyPr/>
          <a:lstStyle/>
          <a:p>
            <a:pPr marL="228600" indent="-228600" eaLnBrk="1" hangingPunct="1"/>
            <a:r>
              <a:rPr lang="en-US" smtClean="0"/>
              <a:t>National Fraud Prevention System (FPS)</a:t>
            </a:r>
            <a:br>
              <a:rPr lang="en-US" smtClean="0"/>
            </a:br>
            <a:r>
              <a:rPr lang="en-US" smtClean="0"/>
              <a:t>Predictive Analysis </a:t>
            </a:r>
          </a:p>
        </p:txBody>
      </p:sp>
      <p:sp>
        <p:nvSpPr>
          <p:cNvPr id="29700" name="Date Placeholder 6"/>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29701" name="Footer Placeholder 7"/>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29702"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02D2EA8-1DD9-4053-8F6E-406362D308B3}" type="slidenum">
              <a:rPr lang="en-US" smtClean="0"/>
              <a:pPr/>
              <a:t>23</a:t>
            </a:fld>
            <a:endParaRPr lang="en-US" smtClean="0"/>
          </a:p>
        </p:txBody>
      </p:sp>
      <p:graphicFrame>
        <p:nvGraphicFramePr>
          <p:cNvPr id="6" name="Diagram 5"/>
          <p:cNvGraphicFramePr/>
          <p:nvPr/>
        </p:nvGraphicFramePr>
        <p:xfrm>
          <a:off x="457200" y="2070428"/>
          <a:ext cx="8229601" cy="4254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smtClean="0"/>
              <a:t>Prevention</a:t>
            </a:r>
            <a:endParaRPr lang="en-US" i="1" smtClean="0"/>
          </a:p>
        </p:txBody>
      </p:sp>
      <p:sp>
        <p:nvSpPr>
          <p:cNvPr id="3" name="Content Placeholder 2"/>
          <p:cNvSpPr>
            <a:spLocks noGrp="1"/>
          </p:cNvSpPr>
          <p:nvPr>
            <p:ph idx="1"/>
          </p:nvPr>
        </p:nvSpPr>
        <p:spPr/>
        <p:txBody>
          <a:bodyPr rtlCol="0">
            <a:noAutofit/>
          </a:bodyPr>
          <a:lstStyle/>
          <a:p>
            <a:pPr eaLnBrk="1" fontAlgn="auto" hangingPunct="1">
              <a:spcAft>
                <a:spcPts val="0"/>
              </a:spcAft>
              <a:defRPr/>
            </a:pPr>
            <a:r>
              <a:rPr lang="en-US" dirty="0" smtClean="0"/>
              <a:t>The Fraud Prevention System</a:t>
            </a:r>
          </a:p>
          <a:p>
            <a:pPr lvl="1" eaLnBrk="1" fontAlgn="auto" hangingPunct="1">
              <a:spcAft>
                <a:spcPts val="0"/>
              </a:spcAft>
              <a:defRPr/>
            </a:pPr>
            <a:r>
              <a:rPr lang="en-US" spc="-40" dirty="0" smtClean="0"/>
              <a:t>Streams 4.5 million claims daily (all Part A, B, DME)</a:t>
            </a:r>
          </a:p>
          <a:p>
            <a:pPr lvl="2" eaLnBrk="1" fontAlgn="auto" hangingPunct="1">
              <a:spcAft>
                <a:spcPts val="0"/>
              </a:spcAft>
              <a:defRPr/>
            </a:pPr>
            <a:r>
              <a:rPr lang="en-US" dirty="0" smtClean="0"/>
              <a:t>Before payment is made</a:t>
            </a:r>
          </a:p>
          <a:p>
            <a:pPr lvl="1" eaLnBrk="1" fontAlgn="auto" hangingPunct="1">
              <a:spcAft>
                <a:spcPts val="0"/>
              </a:spcAft>
              <a:defRPr/>
            </a:pPr>
            <a:r>
              <a:rPr lang="en-US" dirty="0" smtClean="0"/>
              <a:t>Provides a national view of Fee-For-Service claims</a:t>
            </a:r>
          </a:p>
          <a:p>
            <a:pPr lvl="1" eaLnBrk="1" fontAlgn="auto" hangingPunct="1">
              <a:spcAft>
                <a:spcPts val="0"/>
              </a:spcAft>
              <a:defRPr/>
            </a:pPr>
            <a:r>
              <a:rPr lang="en-US" dirty="0" smtClean="0"/>
              <a:t>Sets workload priorities </a:t>
            </a:r>
          </a:p>
          <a:p>
            <a:pPr lvl="2" eaLnBrk="1" fontAlgn="auto" hangingPunct="1">
              <a:spcAft>
                <a:spcPts val="0"/>
              </a:spcAft>
              <a:defRPr/>
            </a:pPr>
            <a:r>
              <a:rPr lang="en-US" dirty="0" smtClean="0"/>
              <a:t>Based on real-time claims</a:t>
            </a:r>
          </a:p>
          <a:p>
            <a:pPr lvl="2" eaLnBrk="1" fontAlgn="auto" hangingPunct="1">
              <a:spcAft>
                <a:spcPts val="0"/>
              </a:spcAft>
              <a:defRPr/>
            </a:pPr>
            <a:r>
              <a:rPr lang="en-US" dirty="0" smtClean="0"/>
              <a:t>Continuously accounting for new information</a:t>
            </a:r>
          </a:p>
          <a:p>
            <a:pPr lvl="1" eaLnBrk="1" fontAlgn="auto" hangingPunct="1">
              <a:spcBef>
                <a:spcPts val="0"/>
              </a:spcBef>
              <a:spcAft>
                <a:spcPts val="1200"/>
              </a:spcAft>
              <a:defRPr/>
            </a:pPr>
            <a:r>
              <a:rPr lang="en-US" spc="-60" dirty="0" smtClean="0"/>
              <a:t>Provides leads and data </a:t>
            </a:r>
          </a:p>
          <a:p>
            <a:pPr lvl="2" eaLnBrk="1" fontAlgn="auto" hangingPunct="1">
              <a:spcBef>
                <a:spcPts val="0"/>
              </a:spcBef>
              <a:spcAft>
                <a:spcPts val="1200"/>
              </a:spcAft>
              <a:defRPr/>
            </a:pPr>
            <a:r>
              <a:rPr lang="en-US" spc="-60" dirty="0" smtClean="0"/>
              <a:t>To support new and existing investigations</a:t>
            </a:r>
          </a:p>
        </p:txBody>
      </p:sp>
      <p:sp>
        <p:nvSpPr>
          <p:cNvPr id="30724" name="Date Placeholder 4"/>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0725"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0726" name="Slide Number Placeholder 29"/>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B9EC172A-585D-4346-BFAA-01172A8F06CB}" type="slidenum">
              <a:rPr lang="en-US" i="1" smtClean="0">
                <a:solidFill>
                  <a:srgbClr val="000000"/>
                </a:solidFill>
                <a:cs typeface="Arial" pitchFamily="34" charset="0"/>
              </a:rPr>
              <a:pPr/>
              <a:t>24</a:t>
            </a:fld>
            <a:endParaRPr lang="en-US" i="1" smtClean="0">
              <a:solidFill>
                <a:srgbClr val="000000"/>
              </a:solidFill>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smtClean="0">
                <a:ea typeface="ＭＳ Ｐゴシック"/>
                <a:cs typeface="ＭＳ Ｐゴシック"/>
              </a:rPr>
              <a:t>Detection</a:t>
            </a:r>
          </a:p>
        </p:txBody>
      </p:sp>
      <p:sp>
        <p:nvSpPr>
          <p:cNvPr id="31747" name="Content Placeholder 2"/>
          <p:cNvSpPr>
            <a:spLocks noGrp="1"/>
          </p:cNvSpPr>
          <p:nvPr>
            <p:ph idx="1"/>
          </p:nvPr>
        </p:nvSpPr>
        <p:spPr/>
        <p:txBody>
          <a:bodyPr/>
          <a:lstStyle/>
          <a:p>
            <a:pPr eaLnBrk="1" hangingPunct="1"/>
            <a:r>
              <a:rPr lang="en-US" smtClean="0"/>
              <a:t>Incorporate sophisticated new technologies</a:t>
            </a:r>
          </a:p>
          <a:p>
            <a:pPr eaLnBrk="1" hangingPunct="1"/>
            <a:r>
              <a:rPr lang="en-US" smtClean="0"/>
              <a:t>Share data to fight fraud</a:t>
            </a:r>
          </a:p>
          <a:p>
            <a:pPr lvl="1" eaLnBrk="1" hangingPunct="1"/>
            <a:r>
              <a:rPr lang="en-US" smtClean="0"/>
              <a:t>Medicare</a:t>
            </a:r>
          </a:p>
          <a:p>
            <a:pPr lvl="1" eaLnBrk="1" hangingPunct="1"/>
            <a:r>
              <a:rPr lang="en-US" smtClean="0"/>
              <a:t>Medicaid</a:t>
            </a:r>
          </a:p>
          <a:p>
            <a:pPr lvl="1" eaLnBrk="1" hangingPunct="1"/>
            <a:r>
              <a:rPr lang="en-US" smtClean="0"/>
              <a:t>VA</a:t>
            </a:r>
          </a:p>
          <a:p>
            <a:pPr lvl="1" eaLnBrk="1" hangingPunct="1"/>
            <a:r>
              <a:rPr lang="en-US" smtClean="0"/>
              <a:t>Department of Defense</a:t>
            </a:r>
          </a:p>
          <a:p>
            <a:pPr lvl="1" eaLnBrk="1" hangingPunct="1"/>
            <a:r>
              <a:rPr lang="en-US" smtClean="0"/>
              <a:t>Social Security Disability Insurance program</a:t>
            </a:r>
          </a:p>
          <a:p>
            <a:pPr lvl="1" eaLnBrk="1" hangingPunct="1"/>
            <a:r>
              <a:rPr lang="en-US" smtClean="0"/>
              <a:t>Indian Health Service</a:t>
            </a:r>
          </a:p>
          <a:p>
            <a:pPr eaLnBrk="1" hangingPunct="1"/>
            <a:r>
              <a:rPr lang="en-US" smtClean="0"/>
              <a:t>Expand Recovery Audit Contractor program</a:t>
            </a:r>
          </a:p>
          <a:p>
            <a:pPr eaLnBrk="1" hangingPunct="1"/>
            <a:endParaRPr lang="en-US" sz="3600" smtClean="0"/>
          </a:p>
        </p:txBody>
      </p:sp>
      <p:sp>
        <p:nvSpPr>
          <p:cNvPr id="3174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1749"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1750"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0C1A3DA-4031-4220-9FFB-AC1C08E784D8}"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ea typeface="ＭＳ Ｐゴシック"/>
                <a:cs typeface="ＭＳ Ｐゴシック"/>
              </a:rPr>
              <a:t>Detection</a:t>
            </a:r>
          </a:p>
        </p:txBody>
      </p:sp>
      <p:sp>
        <p:nvSpPr>
          <p:cNvPr id="32771" name="Content Placeholder 2"/>
          <p:cNvSpPr>
            <a:spLocks noGrp="1"/>
          </p:cNvSpPr>
          <p:nvPr>
            <p:ph idx="1"/>
          </p:nvPr>
        </p:nvSpPr>
        <p:spPr/>
        <p:txBody>
          <a:bodyPr/>
          <a:lstStyle/>
          <a:p>
            <a:pPr eaLnBrk="1" hangingPunct="1"/>
            <a:r>
              <a:rPr lang="en-US" smtClean="0"/>
              <a:t>Enhance fraud penalties</a:t>
            </a:r>
          </a:p>
          <a:p>
            <a:pPr eaLnBrk="1" hangingPunct="1"/>
            <a:r>
              <a:rPr lang="en-US" smtClean="0"/>
              <a:t>Establish tough rules and criminal sentences</a:t>
            </a:r>
          </a:p>
          <a:p>
            <a:pPr eaLnBrk="1" hangingPunct="1"/>
            <a:r>
              <a:rPr lang="en-US" smtClean="0"/>
              <a:t>Durable Medical Equipment, Prosthetics, Orthotics and Supplies (DMEPOS) competitive bidding</a:t>
            </a:r>
          </a:p>
          <a:p>
            <a:pPr eaLnBrk="1" hangingPunct="1"/>
            <a:endParaRPr lang="en-US" sz="3600" smtClean="0"/>
          </a:p>
        </p:txBody>
      </p:sp>
      <p:sp>
        <p:nvSpPr>
          <p:cNvPr id="3277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2773"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2774"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C598B9D-5689-4077-A354-3FF888EF27E7}" type="slidenum">
              <a:rPr lang="en-US" smtClean="0"/>
              <a:pPr/>
              <a:t>26</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sz="4000" dirty="0" smtClean="0">
                <a:cs typeface="Tahoma" pitchFamily="34" charset="0"/>
              </a:rPr>
              <a:t>Detection</a:t>
            </a:r>
            <a:endParaRPr lang="en-US" sz="4000" dirty="0">
              <a:cs typeface="Tahoma" pitchFamily="34" charset="0"/>
            </a:endParaRPr>
          </a:p>
        </p:txBody>
      </p:sp>
      <p:sp>
        <p:nvSpPr>
          <p:cNvPr id="2" name="Content Placeholder 1"/>
          <p:cNvSpPr>
            <a:spLocks noGrp="1"/>
          </p:cNvSpPr>
          <p:nvPr>
            <p:ph idx="1"/>
          </p:nvPr>
        </p:nvSpPr>
        <p:spPr/>
        <p:txBody>
          <a:bodyPr rtlCol="0">
            <a:normAutofit fontScale="92500"/>
          </a:bodyPr>
          <a:lstStyle/>
          <a:p>
            <a:pPr marL="109538" lvl="1" indent="0" eaLnBrk="1" fontAlgn="auto" hangingPunct="1">
              <a:lnSpc>
                <a:spcPct val="110000"/>
              </a:lnSpc>
              <a:spcBef>
                <a:spcPts val="0"/>
              </a:spcBef>
              <a:spcAft>
                <a:spcPts val="0"/>
              </a:spcAft>
              <a:buSzPct val="68000"/>
              <a:buFont typeface="Arial" pitchFamily="34" charset="0"/>
              <a:buNone/>
              <a:defRPr/>
            </a:pPr>
            <a:r>
              <a:rPr lang="en-US" sz="3000" dirty="0" smtClean="0">
                <a:cs typeface="Tahoma" pitchFamily="34" charset="0"/>
              </a:rPr>
              <a:t>National Benefit Integrity Medicare Drug Integrity Contractor (NBI MEDIC)</a:t>
            </a:r>
          </a:p>
          <a:p>
            <a:pPr marL="796925" lvl="2" indent="-287338" eaLnBrk="1" fontAlgn="auto" hangingPunct="1">
              <a:lnSpc>
                <a:spcPct val="110000"/>
              </a:lnSpc>
              <a:spcBef>
                <a:spcPts val="0"/>
              </a:spcBef>
              <a:spcAft>
                <a:spcPts val="0"/>
              </a:spcAft>
              <a:buSzPct val="100000"/>
              <a:buFont typeface="Wingdings" pitchFamily="2" charset="2"/>
              <a:buChar char="§"/>
              <a:defRPr/>
            </a:pPr>
            <a:r>
              <a:rPr lang="en-US" sz="3000" dirty="0" smtClean="0">
                <a:cs typeface="Tahoma" pitchFamily="34" charset="0"/>
              </a:rPr>
              <a:t>Supports CMS Center for Program Integrity</a:t>
            </a:r>
          </a:p>
          <a:p>
            <a:pPr marL="796925" lvl="2" indent="-287338" eaLnBrk="1" fontAlgn="auto" hangingPunct="1">
              <a:lnSpc>
                <a:spcPct val="110000"/>
              </a:lnSpc>
              <a:spcBef>
                <a:spcPts val="0"/>
              </a:spcBef>
              <a:spcAft>
                <a:spcPts val="0"/>
              </a:spcAft>
              <a:buSzPct val="100000"/>
              <a:buFont typeface="Wingdings" pitchFamily="2" charset="2"/>
              <a:buChar char="§"/>
              <a:defRPr/>
            </a:pPr>
            <a:r>
              <a:rPr lang="en-US" sz="3000" dirty="0" smtClean="0">
                <a:cs typeface="Tahoma" pitchFamily="34" charset="0"/>
              </a:rPr>
              <a:t>Monitors </a:t>
            </a:r>
            <a:r>
              <a:rPr lang="en-US" sz="3000" dirty="0" smtClean="0"/>
              <a:t>f</a:t>
            </a:r>
            <a:r>
              <a:rPr lang="en-US" sz="3000" dirty="0" smtClean="0">
                <a:cs typeface="Tahoma" pitchFamily="34" charset="0"/>
              </a:rPr>
              <a:t>raud, waste, and abuse in the Part C and Part D </a:t>
            </a:r>
            <a:r>
              <a:rPr lang="en-US" sz="3000" dirty="0" smtClean="0"/>
              <a:t>p</a:t>
            </a:r>
            <a:r>
              <a:rPr lang="en-US" sz="3000" dirty="0" smtClean="0">
                <a:cs typeface="Tahoma" pitchFamily="34" charset="0"/>
              </a:rPr>
              <a:t>rograms </a:t>
            </a:r>
          </a:p>
          <a:p>
            <a:pPr marL="1254125" lvl="3" indent="-287338" eaLnBrk="1" fontAlgn="auto" hangingPunct="1">
              <a:lnSpc>
                <a:spcPct val="110000"/>
              </a:lnSpc>
              <a:spcBef>
                <a:spcPts val="0"/>
              </a:spcBef>
              <a:spcAft>
                <a:spcPts val="0"/>
              </a:spcAft>
              <a:buSzPct val="100000"/>
              <a:buFont typeface="Arial" pitchFamily="34" charset="0"/>
              <a:buChar char="•"/>
              <a:defRPr/>
            </a:pPr>
            <a:r>
              <a:rPr lang="en-US" dirty="0" smtClean="0">
                <a:cs typeface="Tahoma" pitchFamily="34" charset="0"/>
              </a:rPr>
              <a:t>In all 50 States, the District of Columbia, and U.S. </a:t>
            </a:r>
            <a:r>
              <a:rPr lang="en-US" dirty="0" smtClean="0"/>
              <a:t>T</a:t>
            </a:r>
            <a:r>
              <a:rPr lang="en-US" dirty="0" smtClean="0">
                <a:cs typeface="Tahoma" pitchFamily="34" charset="0"/>
              </a:rPr>
              <a:t>erritories</a:t>
            </a:r>
          </a:p>
          <a:p>
            <a:pPr marL="796925" lvl="2" indent="-287338" eaLnBrk="1" fontAlgn="auto" hangingPunct="1">
              <a:lnSpc>
                <a:spcPct val="110000"/>
              </a:lnSpc>
              <a:spcBef>
                <a:spcPts val="0"/>
              </a:spcBef>
              <a:spcAft>
                <a:spcPts val="0"/>
              </a:spcAft>
              <a:buSzPct val="100000"/>
              <a:buFont typeface="Wingdings" pitchFamily="2" charset="2"/>
              <a:buChar char="§"/>
              <a:defRPr/>
            </a:pPr>
            <a:r>
              <a:rPr lang="en-US" sz="3000" dirty="0" smtClean="0">
                <a:cs typeface="Tahoma" pitchFamily="34" charset="0"/>
              </a:rPr>
              <a:t>Has </a:t>
            </a:r>
            <a:r>
              <a:rPr lang="en-US" sz="3000" dirty="0" smtClean="0"/>
              <a:t>i</a:t>
            </a:r>
            <a:r>
              <a:rPr lang="en-US" sz="3000" dirty="0" smtClean="0">
                <a:cs typeface="Tahoma" pitchFamily="34" charset="0"/>
              </a:rPr>
              <a:t>nvestigators </a:t>
            </a:r>
            <a:r>
              <a:rPr lang="en-US" sz="3000" dirty="0" smtClean="0"/>
              <a:t>t</a:t>
            </a:r>
            <a:r>
              <a:rPr lang="en-US" sz="3000" dirty="0" smtClean="0">
                <a:cs typeface="Tahoma" pitchFamily="34" charset="0"/>
              </a:rPr>
              <a:t>hroughout the country </a:t>
            </a:r>
          </a:p>
          <a:p>
            <a:pPr marL="1254125" lvl="3" indent="-287338" eaLnBrk="1" fontAlgn="auto" hangingPunct="1">
              <a:lnSpc>
                <a:spcPct val="110000"/>
              </a:lnSpc>
              <a:spcBef>
                <a:spcPts val="0"/>
              </a:spcBef>
              <a:spcAft>
                <a:spcPts val="0"/>
              </a:spcAft>
              <a:buSzPct val="100000"/>
              <a:buFont typeface="Arial" pitchFamily="34" charset="0"/>
              <a:buChar char="•"/>
              <a:defRPr/>
            </a:pPr>
            <a:r>
              <a:rPr lang="en-US" spc="-60" dirty="0" smtClean="0">
                <a:cs typeface="Tahoma" pitchFamily="34" charset="0"/>
              </a:rPr>
              <a:t>Works with </a:t>
            </a:r>
            <a:r>
              <a:rPr lang="en-US" spc="-60" dirty="0" smtClean="0"/>
              <a:t>F</a:t>
            </a:r>
            <a:r>
              <a:rPr lang="en-US" spc="-60" dirty="0" smtClean="0">
                <a:cs typeface="Tahoma" pitchFamily="34" charset="0"/>
              </a:rPr>
              <a:t>ederal, </a:t>
            </a:r>
            <a:r>
              <a:rPr lang="en-US" spc="-60" dirty="0" smtClean="0"/>
              <a:t>s</a:t>
            </a:r>
            <a:r>
              <a:rPr lang="en-US" spc="-60" dirty="0" smtClean="0">
                <a:cs typeface="Tahoma" pitchFamily="34" charset="0"/>
              </a:rPr>
              <a:t>tate, and local </a:t>
            </a:r>
            <a:r>
              <a:rPr lang="en-US" spc="-60" dirty="0" smtClean="0"/>
              <a:t>l</a:t>
            </a:r>
            <a:r>
              <a:rPr lang="en-US" spc="-60" dirty="0" smtClean="0">
                <a:cs typeface="Tahoma" pitchFamily="34" charset="0"/>
              </a:rPr>
              <a:t>aw </a:t>
            </a:r>
            <a:r>
              <a:rPr lang="en-US" spc="-60" dirty="0" smtClean="0"/>
              <a:t>e</a:t>
            </a:r>
            <a:r>
              <a:rPr lang="en-US" spc="-60" dirty="0" smtClean="0">
                <a:cs typeface="Tahoma" pitchFamily="34" charset="0"/>
              </a:rPr>
              <a:t>nforcement  </a:t>
            </a:r>
          </a:p>
          <a:p>
            <a:pPr marL="1254125" lvl="3" indent="-287338" eaLnBrk="1" fontAlgn="auto" hangingPunct="1">
              <a:lnSpc>
                <a:spcPct val="110000"/>
              </a:lnSpc>
              <a:spcBef>
                <a:spcPts val="0"/>
              </a:spcBef>
              <a:spcAft>
                <a:spcPts val="0"/>
              </a:spcAft>
              <a:buSzPct val="100000"/>
              <a:buFont typeface="Arial" pitchFamily="34" charset="0"/>
              <a:buChar char="•"/>
              <a:defRPr/>
            </a:pPr>
            <a:r>
              <a:rPr lang="en-US" dirty="0" smtClean="0">
                <a:cs typeface="Tahoma" pitchFamily="34" charset="0"/>
              </a:rPr>
              <a:t>Other </a:t>
            </a:r>
            <a:r>
              <a:rPr lang="en-US" dirty="0" smtClean="0"/>
              <a:t>s</a:t>
            </a:r>
            <a:r>
              <a:rPr lang="en-US" dirty="0" smtClean="0">
                <a:cs typeface="Tahoma" pitchFamily="34" charset="0"/>
              </a:rPr>
              <a:t>takeholders</a:t>
            </a:r>
          </a:p>
          <a:p>
            <a:pPr eaLnBrk="1" fontAlgn="auto" hangingPunct="1">
              <a:spcAft>
                <a:spcPts val="0"/>
              </a:spcAft>
              <a:buFont typeface="Wingdings" pitchFamily="2" charset="2"/>
              <a:buNone/>
              <a:defRPr/>
            </a:pPr>
            <a:endParaRPr lang="en-US" dirty="0"/>
          </a:p>
        </p:txBody>
      </p:sp>
      <p:sp>
        <p:nvSpPr>
          <p:cNvPr id="33796" name="Date Placeholder 4"/>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3797"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3798"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DCF3CDD-F873-4E80-8E39-B996AF7E2370}" type="slidenum">
              <a:rPr lang="en-US" smtClean="0"/>
              <a:pPr/>
              <a:t>27</a:t>
            </a:fld>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p:txBody>
          <a:bodyPr/>
          <a:lstStyle/>
          <a:p>
            <a:pPr eaLnBrk="1" hangingPunct="1"/>
            <a:r>
              <a:rPr lang="en-US" smtClean="0">
                <a:cs typeface="Tahoma" pitchFamily="34" charset="0"/>
              </a:rPr>
              <a:t>Detection</a:t>
            </a:r>
          </a:p>
        </p:txBody>
      </p:sp>
      <p:sp>
        <p:nvSpPr>
          <p:cNvPr id="5" name="Content Placeholder 4"/>
          <p:cNvSpPr>
            <a:spLocks noGrp="1"/>
          </p:cNvSpPr>
          <p:nvPr>
            <p:ph idx="1"/>
          </p:nvPr>
        </p:nvSpPr>
        <p:spPr/>
        <p:txBody>
          <a:bodyPr rtlCol="0">
            <a:normAutofit/>
          </a:bodyPr>
          <a:lstStyle/>
          <a:p>
            <a:pPr marL="396875" lvl="1" indent="-287338" eaLnBrk="1" fontAlgn="auto" hangingPunct="1">
              <a:spcBef>
                <a:spcPts val="400"/>
              </a:spcBef>
              <a:spcAft>
                <a:spcPts val="0"/>
              </a:spcAft>
              <a:buSzPct val="68000"/>
              <a:buFont typeface="Arial" pitchFamily="34" charset="0"/>
              <a:buNone/>
              <a:defRPr/>
            </a:pPr>
            <a:r>
              <a:rPr lang="en-US" dirty="0" smtClean="0">
                <a:cs typeface="Tahoma" pitchFamily="34" charset="0"/>
              </a:rPr>
              <a:t>NBI MEDIC Responsibilities</a:t>
            </a:r>
          </a:p>
          <a:p>
            <a:pPr marL="690563" lvl="2" indent="-180975" eaLnBrk="1" fontAlgn="auto" hangingPunct="1">
              <a:spcBef>
                <a:spcPts val="400"/>
              </a:spcBef>
              <a:spcAft>
                <a:spcPts val="0"/>
              </a:spcAft>
              <a:buSzPct val="68000"/>
              <a:buFont typeface="Wingdings" pitchFamily="2" charset="2"/>
              <a:buChar char="§"/>
              <a:defRPr/>
            </a:pPr>
            <a:r>
              <a:rPr lang="en-US" dirty="0" smtClean="0">
                <a:cs typeface="Tahoma" pitchFamily="34" charset="0"/>
              </a:rPr>
              <a:t>Investigate potential fraud, waste and abuse</a:t>
            </a:r>
          </a:p>
          <a:p>
            <a:pPr marL="690563" lvl="2" indent="-180975" eaLnBrk="1" fontAlgn="auto" hangingPunct="1">
              <a:spcBef>
                <a:spcPts val="400"/>
              </a:spcBef>
              <a:spcAft>
                <a:spcPts val="0"/>
              </a:spcAft>
              <a:buSzPct val="68000"/>
              <a:buFont typeface="Wingdings" pitchFamily="2" charset="2"/>
              <a:buChar char="§"/>
              <a:defRPr/>
            </a:pPr>
            <a:r>
              <a:rPr lang="en-US" dirty="0" smtClean="0">
                <a:cs typeface="Tahoma" pitchFamily="34" charset="0"/>
              </a:rPr>
              <a:t>Receive complaints</a:t>
            </a:r>
          </a:p>
          <a:p>
            <a:pPr marL="690563" lvl="2" indent="-180975" eaLnBrk="1" fontAlgn="auto" hangingPunct="1">
              <a:spcBef>
                <a:spcPts val="400"/>
              </a:spcBef>
              <a:spcAft>
                <a:spcPts val="0"/>
              </a:spcAft>
              <a:buSzPct val="68000"/>
              <a:buFont typeface="Wingdings" pitchFamily="2" charset="2"/>
              <a:buChar char="§"/>
              <a:defRPr/>
            </a:pPr>
            <a:r>
              <a:rPr lang="en-US" dirty="0" smtClean="0">
                <a:cs typeface="Tahoma" pitchFamily="34" charset="0"/>
              </a:rPr>
              <a:t>Resolve beneficiary fraud complaints</a:t>
            </a:r>
          </a:p>
          <a:p>
            <a:pPr marL="690563" lvl="2" indent="-180975" eaLnBrk="1" fontAlgn="auto" hangingPunct="1">
              <a:spcBef>
                <a:spcPts val="400"/>
              </a:spcBef>
              <a:spcAft>
                <a:spcPts val="0"/>
              </a:spcAft>
              <a:buSzPct val="68000"/>
              <a:buFont typeface="Wingdings" pitchFamily="2" charset="2"/>
              <a:buChar char="§"/>
              <a:defRPr/>
            </a:pPr>
            <a:r>
              <a:rPr lang="en-US" dirty="0" smtClean="0"/>
              <a:t>Perform proactive data analyses</a:t>
            </a:r>
          </a:p>
          <a:p>
            <a:pPr marL="690563" lvl="2" indent="-180975" eaLnBrk="1" fontAlgn="auto" hangingPunct="1">
              <a:spcBef>
                <a:spcPts val="400"/>
              </a:spcBef>
              <a:spcAft>
                <a:spcPts val="0"/>
              </a:spcAft>
              <a:buSzPct val="68000"/>
              <a:buFont typeface="Wingdings" pitchFamily="2" charset="2"/>
              <a:buChar char="§"/>
              <a:defRPr/>
            </a:pPr>
            <a:r>
              <a:rPr lang="en-US" dirty="0" smtClean="0"/>
              <a:t>Identify program vulnerabilities</a:t>
            </a:r>
          </a:p>
          <a:p>
            <a:pPr marL="690563" lvl="2" indent="-180975" eaLnBrk="1" fontAlgn="auto" hangingPunct="1">
              <a:spcBef>
                <a:spcPts val="400"/>
              </a:spcBef>
              <a:spcAft>
                <a:spcPts val="600"/>
              </a:spcAft>
              <a:buSzPct val="68000"/>
              <a:buFont typeface="Wingdings" pitchFamily="2" charset="2"/>
              <a:buChar char="§"/>
              <a:defRPr/>
            </a:pPr>
            <a:r>
              <a:rPr lang="en-US" spc="-50" dirty="0" smtClean="0">
                <a:cs typeface="Tahoma" pitchFamily="34" charset="0"/>
              </a:rPr>
              <a:t>Refer potential fraud cases to law enforcement agencies</a:t>
            </a:r>
            <a:endParaRPr lang="en-US" dirty="0"/>
          </a:p>
        </p:txBody>
      </p:sp>
      <p:sp>
        <p:nvSpPr>
          <p:cNvPr id="34820"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4821"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4822" name="Slide Number Placeholder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45EC1AA-219A-4B06-B9F8-9E2ED46A6AC2}" type="slidenum">
              <a:rPr lang="en-US" smtClean="0"/>
              <a:pPr/>
              <a:t>28</a:t>
            </a:fld>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Detection</a:t>
            </a:r>
          </a:p>
        </p:txBody>
      </p:sp>
      <p:sp>
        <p:nvSpPr>
          <p:cNvPr id="35843" name="Content Placeholder 2"/>
          <p:cNvSpPr>
            <a:spLocks noGrp="1"/>
          </p:cNvSpPr>
          <p:nvPr>
            <p:ph idx="1"/>
          </p:nvPr>
        </p:nvSpPr>
        <p:spPr/>
        <p:txBody>
          <a:bodyPr/>
          <a:lstStyle/>
          <a:p>
            <a:pPr eaLnBrk="1" hangingPunct="1">
              <a:buFont typeface="Wingdings" pitchFamily="2" charset="2"/>
              <a:buNone/>
            </a:pPr>
            <a:r>
              <a:rPr lang="en-US" sz="2800" smtClean="0"/>
              <a:t>Examples of Cases NBI MEDIC Handles</a:t>
            </a:r>
          </a:p>
          <a:p>
            <a:pPr eaLnBrk="1" hangingPunct="1"/>
            <a:r>
              <a:rPr lang="en-US" sz="2800" smtClean="0"/>
              <a:t>Someone pretends to represent Medicare/SSA and asks for your Medicare number</a:t>
            </a:r>
          </a:p>
          <a:p>
            <a:pPr eaLnBrk="1" hangingPunct="1"/>
            <a:r>
              <a:rPr lang="en-US" sz="2800" smtClean="0"/>
              <a:t>Someone asks you to sell your Medicare prescription drug card</a:t>
            </a:r>
          </a:p>
          <a:p>
            <a:pPr eaLnBrk="1" hangingPunct="1"/>
            <a:r>
              <a:rPr lang="en-US" sz="2800" smtClean="0"/>
              <a:t>Someone offers to pay you cash to visit specific providers, suppliers, or pharmacies</a:t>
            </a:r>
          </a:p>
          <a:p>
            <a:pPr eaLnBrk="1" hangingPunct="1"/>
            <a:r>
              <a:rPr lang="en-US" sz="2800" smtClean="0"/>
              <a:t>You were billed for drugs you didn’t receive</a:t>
            </a:r>
          </a:p>
          <a:p>
            <a:pPr eaLnBrk="1" hangingPunct="1"/>
            <a:r>
              <a:rPr lang="en-US" sz="2800" smtClean="0"/>
              <a:t>Your medical benefits form lists products or services you did not receive</a:t>
            </a:r>
          </a:p>
        </p:txBody>
      </p:sp>
      <p:sp>
        <p:nvSpPr>
          <p:cNvPr id="3584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5845"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5846"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25BF335-3089-40CF-BF82-208FBFE59FED}" type="slidenum">
              <a:rPr lang="en-US" smtClean="0"/>
              <a:pPr/>
              <a:t>29</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p:txBody>
          <a:bodyPr/>
          <a:lstStyle/>
          <a:p>
            <a:pPr marL="514350" indent="-514350" eaLnBrk="1" hangingPunct="1">
              <a:buFont typeface="Calibri" pitchFamily="34" charset="0"/>
              <a:buAutoNum type="arabicPeriod"/>
            </a:pPr>
            <a:r>
              <a:rPr lang="en-US" sz="3200" smtClean="0">
                <a:cs typeface="Arial" pitchFamily="34" charset="0"/>
              </a:rPr>
              <a:t>Fraud and Abuse Overview</a:t>
            </a:r>
          </a:p>
          <a:p>
            <a:pPr marL="514350" indent="-514350" eaLnBrk="1" hangingPunct="1">
              <a:buFont typeface="Calibri" pitchFamily="34" charset="0"/>
              <a:buAutoNum type="arabicPeriod"/>
            </a:pPr>
            <a:r>
              <a:rPr lang="en-US" sz="3200" smtClean="0">
                <a:cs typeface="Arial" pitchFamily="34" charset="0"/>
              </a:rPr>
              <a:t>Fraud and Abuse Strategies</a:t>
            </a:r>
          </a:p>
          <a:p>
            <a:pPr marL="514350" indent="-514350" eaLnBrk="1" hangingPunct="1">
              <a:buFont typeface="Calibri" pitchFamily="34" charset="0"/>
              <a:buAutoNum type="arabicPeriod"/>
            </a:pPr>
            <a:r>
              <a:rPr lang="en-US" sz="3200" smtClean="0">
                <a:cs typeface="Arial" pitchFamily="34" charset="0"/>
              </a:rPr>
              <a:t>How You Can Fight Fraud</a:t>
            </a:r>
          </a:p>
        </p:txBody>
      </p:sp>
      <p:sp>
        <p:nvSpPr>
          <p:cNvPr id="9219" name="Title 5"/>
          <p:cNvSpPr>
            <a:spLocks noGrp="1"/>
          </p:cNvSpPr>
          <p:nvPr>
            <p:ph type="title"/>
          </p:nvPr>
        </p:nvSpPr>
        <p:spPr>
          <a:xfrm>
            <a:off x="457200" y="76200"/>
            <a:ext cx="8229600" cy="1096963"/>
          </a:xfrm>
        </p:spPr>
        <p:txBody>
          <a:bodyPr/>
          <a:lstStyle/>
          <a:p>
            <a:pPr eaLnBrk="1" hangingPunct="1"/>
            <a:r>
              <a:rPr lang="en-US" smtClean="0">
                <a:ea typeface="ＭＳ Ｐゴシック"/>
                <a:cs typeface="ＭＳ Ｐゴシック"/>
              </a:rPr>
              <a:t>Medicare Fraud &amp; Abuse Lessons</a:t>
            </a:r>
          </a:p>
        </p:txBody>
      </p:sp>
      <p:sp>
        <p:nvSpPr>
          <p:cNvPr id="9220" name="Date Placeholder 2"/>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9221"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cs typeface="Arial" pitchFamily="34" charset="0"/>
              </a:rPr>
              <a:t>Medicare and Medicaid - Fraud and Abuse Prevention</a:t>
            </a:r>
          </a:p>
        </p:txBody>
      </p:sp>
      <p:sp>
        <p:nvSpPr>
          <p:cNvPr id="9222"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32E8905-6764-43E8-ADF3-85568BF1F363}" type="slidenum">
              <a:rPr lang="en-US" smtClean="0"/>
              <a:pPr/>
              <a:t>3</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smtClean="0">
                <a:ea typeface="ＭＳ Ｐゴシック"/>
                <a:cs typeface="ＭＳ Ｐゴシック"/>
              </a:rPr>
              <a:t>Recovery</a:t>
            </a:r>
          </a:p>
        </p:txBody>
      </p:sp>
      <p:sp>
        <p:nvSpPr>
          <p:cNvPr id="3" name="Content Placeholder 2"/>
          <p:cNvSpPr>
            <a:spLocks noGrp="1"/>
          </p:cNvSpPr>
          <p:nvPr>
            <p:ph idx="1"/>
          </p:nvPr>
        </p:nvSpPr>
        <p:spPr>
          <a:xfrm>
            <a:off x="304800" y="1371600"/>
            <a:ext cx="8686800" cy="4754563"/>
          </a:xfrm>
        </p:spPr>
        <p:txBody>
          <a:bodyPr rtlCol="0">
            <a:normAutofit/>
          </a:bodyPr>
          <a:lstStyle/>
          <a:p>
            <a:pPr eaLnBrk="1" fontAlgn="auto" hangingPunct="1">
              <a:spcAft>
                <a:spcPts val="0"/>
              </a:spcAft>
              <a:defRPr/>
            </a:pPr>
            <a:r>
              <a:rPr lang="en-US" sz="2800" spc="-40" dirty="0" smtClean="0"/>
              <a:t>Zone Program Integrity Contractors (ZPICs)</a:t>
            </a:r>
          </a:p>
          <a:p>
            <a:pPr marL="569913" lvl="1" indent="-225425" eaLnBrk="1" fontAlgn="auto" hangingPunct="1">
              <a:spcAft>
                <a:spcPts val="0"/>
              </a:spcAft>
              <a:defRPr/>
            </a:pPr>
            <a:r>
              <a:rPr lang="en-US" sz="2400" spc="-40" dirty="0" smtClean="0"/>
              <a:t>Perform integrity functions for</a:t>
            </a:r>
          </a:p>
          <a:p>
            <a:pPr marL="914400" lvl="2" indent="-285750" eaLnBrk="1" fontAlgn="auto" hangingPunct="1">
              <a:spcAft>
                <a:spcPts val="0"/>
              </a:spcAft>
              <a:defRPr/>
            </a:pPr>
            <a:r>
              <a:rPr lang="en-US" sz="2400" spc="-40" dirty="0" smtClean="0"/>
              <a:t>Medicare Part A</a:t>
            </a:r>
          </a:p>
          <a:p>
            <a:pPr marL="914400" lvl="2" indent="-285750" eaLnBrk="1" fontAlgn="auto" hangingPunct="1">
              <a:spcAft>
                <a:spcPts val="0"/>
              </a:spcAft>
              <a:defRPr/>
            </a:pPr>
            <a:r>
              <a:rPr lang="en-US" sz="2400" spc="-40" dirty="0" smtClean="0"/>
              <a:t>Medicare Part B</a:t>
            </a:r>
          </a:p>
          <a:p>
            <a:pPr marL="914400" lvl="2" indent="-285750" eaLnBrk="1" fontAlgn="auto" hangingPunct="1">
              <a:spcAft>
                <a:spcPts val="0"/>
              </a:spcAft>
              <a:defRPr/>
            </a:pPr>
            <a:r>
              <a:rPr lang="en-US" sz="2400" spc="-40" dirty="0" smtClean="0"/>
              <a:t>Durable Medical Equipment Prosthetics, Orthotics and Supplies</a:t>
            </a:r>
          </a:p>
          <a:p>
            <a:pPr marL="914400" lvl="2" indent="-285750" eaLnBrk="1" fontAlgn="auto" hangingPunct="1">
              <a:spcAft>
                <a:spcPts val="0"/>
              </a:spcAft>
              <a:defRPr/>
            </a:pPr>
            <a:r>
              <a:rPr lang="en-US" sz="2400" spc="-40" dirty="0" smtClean="0"/>
              <a:t>Home health</a:t>
            </a:r>
          </a:p>
          <a:p>
            <a:pPr marL="914400" lvl="2" indent="-285750" eaLnBrk="1" fontAlgn="auto" hangingPunct="1">
              <a:spcAft>
                <a:spcPts val="0"/>
              </a:spcAft>
              <a:defRPr/>
            </a:pPr>
            <a:r>
              <a:rPr lang="en-US" sz="2400" spc="-40" dirty="0" smtClean="0"/>
              <a:t>Hospice</a:t>
            </a:r>
          </a:p>
          <a:p>
            <a:pPr marL="914400" lvl="2" indent="-285750" eaLnBrk="1" fontAlgn="auto" hangingPunct="1">
              <a:spcAft>
                <a:spcPts val="0"/>
              </a:spcAft>
              <a:defRPr/>
            </a:pPr>
            <a:r>
              <a:rPr lang="en-US" sz="2400" spc="-40" dirty="0" smtClean="0"/>
              <a:t>Medicare – Medicaid Data Match Program</a:t>
            </a:r>
          </a:p>
          <a:p>
            <a:pPr eaLnBrk="1" fontAlgn="auto" hangingPunct="1">
              <a:spcAft>
                <a:spcPts val="0"/>
              </a:spcAft>
              <a:defRPr/>
            </a:pPr>
            <a:r>
              <a:rPr lang="en-US" sz="2800" dirty="0" smtClean="0"/>
              <a:t>ZPIC zones align with Medicare Administrative Contractor (MAC) jurisdictions</a:t>
            </a:r>
          </a:p>
          <a:p>
            <a:pPr eaLnBrk="1" fontAlgn="auto" hangingPunct="1">
              <a:spcAft>
                <a:spcPts val="0"/>
              </a:spcAft>
              <a:defRPr/>
            </a:pPr>
            <a:endParaRPr lang="en-US" dirty="0"/>
          </a:p>
        </p:txBody>
      </p:sp>
      <p:sp>
        <p:nvSpPr>
          <p:cNvPr id="3686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6869"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6870"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64FBA01-9483-4507-BAD2-633878B8AA8E}" type="slidenum">
              <a:rPr lang="en-US" smtClean="0"/>
              <a:pPr/>
              <a:t>30</a:t>
            </a:fld>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Recovery</a:t>
            </a:r>
          </a:p>
        </p:txBody>
      </p:sp>
      <p:sp>
        <p:nvSpPr>
          <p:cNvPr id="3" name="Content Placeholder 2"/>
          <p:cNvSpPr>
            <a:spLocks noGrp="1"/>
          </p:cNvSpPr>
          <p:nvPr>
            <p:ph idx="1"/>
          </p:nvPr>
        </p:nvSpPr>
        <p:spPr/>
        <p:txBody>
          <a:bodyPr/>
          <a:lstStyle/>
          <a:p>
            <a:pPr>
              <a:buFont typeface="Wingdings" pitchFamily="2" charset="2"/>
              <a:buNone/>
              <a:defRPr/>
            </a:pPr>
            <a:r>
              <a:rPr lang="en-US" sz="2800" dirty="0" smtClean="0"/>
              <a:t>Zone Program Integrity Contractors</a:t>
            </a:r>
            <a:r>
              <a:rPr lang="en-US" sz="2800" u="sng" dirty="0" smtClean="0"/>
              <a:t> </a:t>
            </a:r>
          </a:p>
          <a:p>
            <a:pPr lvl="1">
              <a:defRPr/>
            </a:pPr>
            <a:r>
              <a:rPr lang="en-US" sz="2400" dirty="0" smtClean="0"/>
              <a:t>Investigate instances of suspected fraud, waste, and abuse</a:t>
            </a:r>
          </a:p>
          <a:p>
            <a:pPr lvl="1">
              <a:defRPr/>
            </a:pPr>
            <a:r>
              <a:rPr lang="en-US" sz="2400" dirty="0" smtClean="0"/>
              <a:t>Develop investigations in a timely manner</a:t>
            </a:r>
          </a:p>
          <a:p>
            <a:pPr lvl="1">
              <a:defRPr/>
            </a:pPr>
            <a:r>
              <a:rPr lang="en-US" sz="2400" dirty="0" smtClean="0"/>
              <a:t>Take immediate action to ensure that Medicare Trust Fund monies are not inappropriately paid</a:t>
            </a:r>
          </a:p>
          <a:p>
            <a:pPr lvl="1">
              <a:defRPr/>
            </a:pPr>
            <a:r>
              <a:rPr lang="en-US" sz="2400" spc="-50" dirty="0" smtClean="0"/>
              <a:t>Identify improper payments to be recouped by the MAC</a:t>
            </a:r>
          </a:p>
          <a:p>
            <a:pPr lvl="1">
              <a:defRPr/>
            </a:pPr>
            <a:r>
              <a:rPr lang="en-US" sz="2400" dirty="0" smtClean="0"/>
              <a:t>Support victims of Medicare identity theft</a:t>
            </a:r>
          </a:p>
        </p:txBody>
      </p:sp>
      <p:sp>
        <p:nvSpPr>
          <p:cNvPr id="3789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7893"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7894"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F5CA489-E832-486B-8028-E5EFA7662D66}" type="slidenum">
              <a:rPr lang="en-US" smtClean="0"/>
              <a:pPr/>
              <a:t>31</a:t>
            </a:fld>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8915"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8916"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6FDDD1E-63F8-40DF-95BD-8FD7049B8CA1}" type="slidenum">
              <a:rPr lang="en-US" smtClean="0"/>
              <a:pPr/>
              <a:t>32</a:t>
            </a:fld>
            <a:endParaRPr lang="en-US" smtClean="0"/>
          </a:p>
        </p:txBody>
      </p:sp>
      <p:pic>
        <p:nvPicPr>
          <p:cNvPr id="38917" name="Picture 8" descr="ZPICmap2012.gif"/>
          <p:cNvPicPr>
            <a:picLocks noChangeAspect="1"/>
          </p:cNvPicPr>
          <p:nvPr/>
        </p:nvPicPr>
        <p:blipFill>
          <a:blip r:embed="rId3" cstate="print"/>
          <a:srcRect/>
          <a:stretch>
            <a:fillRect/>
          </a:stretch>
        </p:blipFill>
        <p:spPr bwMode="auto">
          <a:xfrm>
            <a:off x="762000" y="522288"/>
            <a:ext cx="8020050" cy="5902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chorCtr="1"/>
          <a:lstStyle/>
          <a:p>
            <a:pPr eaLnBrk="1" hangingPunct="1">
              <a:spcAft>
                <a:spcPts val="1200"/>
              </a:spcAft>
            </a:pPr>
            <a:r>
              <a:rPr lang="en-US" smtClean="0">
                <a:ea typeface="ＭＳ Ｐゴシック"/>
                <a:cs typeface="ＭＳ Ｐゴシック"/>
              </a:rPr>
              <a:t>Recovery</a:t>
            </a:r>
          </a:p>
        </p:txBody>
      </p:sp>
      <p:sp>
        <p:nvSpPr>
          <p:cNvPr id="6147" name="Rectangle 3"/>
          <p:cNvSpPr>
            <a:spLocks noGrp="1" noChangeArrowheads="1"/>
          </p:cNvSpPr>
          <p:nvPr>
            <p:ph idx="1"/>
          </p:nvPr>
        </p:nvSpPr>
        <p:spPr/>
        <p:txBody>
          <a:bodyPr rtlCol="0">
            <a:normAutofit/>
          </a:bodyPr>
          <a:lstStyle/>
          <a:p>
            <a:pPr eaLnBrk="1" fontAlgn="auto" hangingPunct="1">
              <a:spcAft>
                <a:spcPts val="0"/>
              </a:spcAft>
              <a:buFont typeface="Wingdings" pitchFamily="2" charset="2"/>
              <a:buNone/>
              <a:defRPr/>
            </a:pPr>
            <a:r>
              <a:rPr lang="en-US" sz="2800" dirty="0" smtClean="0"/>
              <a:t>Recovery Audit Contractor (RAC) Program</a:t>
            </a:r>
          </a:p>
          <a:p>
            <a:pPr lvl="1" eaLnBrk="1" fontAlgn="auto" hangingPunct="1">
              <a:spcBef>
                <a:spcPts val="0"/>
              </a:spcBef>
              <a:spcAft>
                <a:spcPts val="0"/>
              </a:spcAft>
              <a:defRPr/>
            </a:pPr>
            <a:r>
              <a:rPr lang="en-US" sz="2400" dirty="0" smtClean="0"/>
              <a:t>Mission is to reduce improper Medicare payments by</a:t>
            </a:r>
          </a:p>
          <a:p>
            <a:pPr marL="968375" lvl="2" indent="-166688" eaLnBrk="1" fontAlgn="auto" hangingPunct="1">
              <a:spcBef>
                <a:spcPts val="0"/>
              </a:spcBef>
              <a:spcAft>
                <a:spcPts val="0"/>
              </a:spcAft>
              <a:defRPr/>
            </a:pPr>
            <a:r>
              <a:rPr lang="en-US" sz="2400" dirty="0" smtClean="0"/>
              <a:t>Detecting and collecting overpayments</a:t>
            </a:r>
          </a:p>
          <a:p>
            <a:pPr marL="968375" lvl="2" indent="-166688" eaLnBrk="1" fontAlgn="auto" hangingPunct="1">
              <a:spcBef>
                <a:spcPts val="0"/>
              </a:spcBef>
              <a:spcAft>
                <a:spcPts val="0"/>
              </a:spcAft>
              <a:defRPr/>
            </a:pPr>
            <a:r>
              <a:rPr lang="en-US" sz="2400" dirty="0" smtClean="0"/>
              <a:t>Identifying  underpayments</a:t>
            </a:r>
          </a:p>
          <a:p>
            <a:pPr marL="968375" lvl="2" indent="-166688" eaLnBrk="1" fontAlgn="auto" hangingPunct="1">
              <a:spcBef>
                <a:spcPts val="0"/>
              </a:spcBef>
              <a:spcAft>
                <a:spcPts val="0"/>
              </a:spcAft>
              <a:defRPr/>
            </a:pPr>
            <a:r>
              <a:rPr lang="en-US" sz="2400" spc="-60" dirty="0" smtClean="0"/>
              <a:t>Implementing actions to prevent future improper payments</a:t>
            </a:r>
          </a:p>
          <a:p>
            <a:pPr lvl="1" eaLnBrk="1" fontAlgn="auto" hangingPunct="1">
              <a:spcBef>
                <a:spcPts val="0"/>
              </a:spcBef>
              <a:spcAft>
                <a:spcPts val="0"/>
              </a:spcAft>
              <a:defRPr/>
            </a:pPr>
            <a:r>
              <a:rPr lang="en-US" sz="2400" dirty="0" smtClean="0"/>
              <a:t>Establish Medicare Part C and D programs</a:t>
            </a:r>
          </a:p>
          <a:p>
            <a:pPr marL="968375" lvl="2" indent="-166688" eaLnBrk="1" fontAlgn="auto" hangingPunct="1">
              <a:spcBef>
                <a:spcPts val="0"/>
              </a:spcBef>
              <a:spcAft>
                <a:spcPts val="0"/>
              </a:spcAft>
              <a:defRPr/>
            </a:pPr>
            <a:r>
              <a:rPr lang="en-US" sz="2400" spc="-120" dirty="0" smtClean="0"/>
              <a:t>Ensure Medicare Advantage organizations have anti-fraud plans</a:t>
            </a:r>
          </a:p>
          <a:p>
            <a:pPr lvl="1" eaLnBrk="1" fontAlgn="auto" hangingPunct="1">
              <a:spcBef>
                <a:spcPts val="0"/>
              </a:spcBef>
              <a:spcAft>
                <a:spcPts val="0"/>
              </a:spcAft>
              <a:defRPr/>
            </a:pPr>
            <a:r>
              <a:rPr lang="en-US" sz="2400" dirty="0" smtClean="0"/>
              <a:t>States and territories establish Medicaid RACs</a:t>
            </a:r>
          </a:p>
          <a:p>
            <a:pPr marL="968375" lvl="2" indent="-166688" eaLnBrk="1" fontAlgn="auto" hangingPunct="1">
              <a:spcBef>
                <a:spcPts val="0"/>
              </a:spcBef>
              <a:spcAft>
                <a:spcPts val="0"/>
              </a:spcAft>
              <a:defRPr/>
            </a:pPr>
            <a:r>
              <a:rPr lang="en-US" sz="2400" dirty="0" smtClean="0"/>
              <a:t>Identify overpayments and underpayments</a:t>
            </a:r>
          </a:p>
          <a:p>
            <a:pPr marL="968375" lvl="2" indent="-166688" eaLnBrk="1" fontAlgn="auto" hangingPunct="1">
              <a:spcBef>
                <a:spcPts val="0"/>
              </a:spcBef>
              <a:spcAft>
                <a:spcPts val="0"/>
              </a:spcAft>
              <a:defRPr/>
            </a:pPr>
            <a:r>
              <a:rPr lang="en-US" sz="2400" dirty="0" smtClean="0"/>
              <a:t>Coordinate efforts with Federal and state auditors</a:t>
            </a:r>
          </a:p>
          <a:p>
            <a:pPr eaLnBrk="1" fontAlgn="auto" hangingPunct="1">
              <a:spcAft>
                <a:spcPts val="0"/>
              </a:spcAft>
              <a:buFont typeface="Wingdings" pitchFamily="2" charset="2"/>
              <a:buNone/>
              <a:defRPr/>
            </a:pPr>
            <a:endParaRPr lang="en-US" sz="3600" dirty="0" smtClean="0"/>
          </a:p>
        </p:txBody>
      </p:sp>
      <p:sp>
        <p:nvSpPr>
          <p:cNvPr id="39940"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39941"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39942"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1367D7C-9BFD-4A5C-990C-6AC159D0C2D8}" type="slidenum">
              <a:rPr lang="en-US" smtClean="0"/>
              <a:pPr/>
              <a:t>33</a:t>
            </a:fld>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0963"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0964"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3FA585C-99E8-4818-885E-52028F09B57A}" type="slidenum">
              <a:rPr lang="en-US" smtClean="0"/>
              <a:pPr/>
              <a:t>34</a:t>
            </a:fld>
            <a:endParaRPr lang="en-US" smtClean="0"/>
          </a:p>
        </p:txBody>
      </p:sp>
      <p:pic>
        <p:nvPicPr>
          <p:cNvPr id="40965" name="Picture 17" descr="RecoveryMap.JPG"/>
          <p:cNvPicPr>
            <a:picLocks noChangeAspect="1"/>
          </p:cNvPicPr>
          <p:nvPr/>
        </p:nvPicPr>
        <p:blipFill>
          <a:blip r:embed="rId3" cstate="print"/>
          <a:srcRect/>
          <a:stretch>
            <a:fillRect/>
          </a:stretch>
        </p:blipFill>
        <p:spPr bwMode="auto">
          <a:xfrm>
            <a:off x="217488" y="520700"/>
            <a:ext cx="8926512" cy="5907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smtClean="0">
                <a:ea typeface="ＭＳ Ｐゴシック"/>
                <a:cs typeface="ＭＳ Ｐゴシック"/>
              </a:rPr>
              <a:t>Recovery</a:t>
            </a:r>
          </a:p>
        </p:txBody>
      </p:sp>
      <p:sp>
        <p:nvSpPr>
          <p:cNvPr id="41987" name="Content Placeholder 2"/>
          <p:cNvSpPr>
            <a:spLocks noGrp="1"/>
          </p:cNvSpPr>
          <p:nvPr>
            <p:ph idx="1"/>
          </p:nvPr>
        </p:nvSpPr>
        <p:spPr/>
        <p:txBody>
          <a:bodyPr/>
          <a:lstStyle/>
          <a:p>
            <a:pPr eaLnBrk="1" hangingPunct="1"/>
            <a:r>
              <a:rPr lang="en-US" smtClean="0"/>
              <a:t>CMS Strike Force Teams</a:t>
            </a:r>
          </a:p>
          <a:p>
            <a:pPr lvl="1" eaLnBrk="1" hangingPunct="1"/>
            <a:r>
              <a:rPr lang="en-US" smtClean="0"/>
              <a:t>Use advanced data analysis to identify high-billing levels in health care fraud hot spots</a:t>
            </a:r>
          </a:p>
          <a:p>
            <a:pPr lvl="1" eaLnBrk="1" hangingPunct="1"/>
            <a:r>
              <a:rPr lang="en-US" smtClean="0"/>
              <a:t>Identify potential fraud cases</a:t>
            </a:r>
          </a:p>
          <a:p>
            <a:pPr lvl="1" eaLnBrk="1" hangingPunct="1"/>
            <a:r>
              <a:rPr lang="en-US" smtClean="0"/>
              <a:t>Partner with HEAT teams</a:t>
            </a:r>
          </a:p>
          <a:p>
            <a:pPr eaLnBrk="1" hangingPunct="1"/>
            <a:r>
              <a:rPr lang="en-US" smtClean="0"/>
              <a:t>Work to suspend payments</a:t>
            </a:r>
          </a:p>
          <a:p>
            <a:pPr lvl="1" eaLnBrk="1" hangingPunct="1"/>
            <a:r>
              <a:rPr lang="en-US" smtClean="0"/>
              <a:t>Providers subject to credible fraud allegations</a:t>
            </a:r>
          </a:p>
          <a:p>
            <a:pPr lvl="1" eaLnBrk="1" hangingPunct="1"/>
            <a:endParaRPr lang="en-US" sz="2400" smtClean="0"/>
          </a:p>
          <a:p>
            <a:pPr lvl="2" eaLnBrk="1" hangingPunct="1">
              <a:buFont typeface="Wingdings" pitchFamily="2" charset="2"/>
              <a:buNone/>
            </a:pPr>
            <a:endParaRPr lang="en-US" smtClean="0"/>
          </a:p>
        </p:txBody>
      </p:sp>
      <p:sp>
        <p:nvSpPr>
          <p:cNvPr id="41988"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1989"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1990"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E6D72CA-433A-45C2-99D9-00F3BAE7FEC5}" type="slidenum">
              <a:rPr lang="en-US" smtClean="0"/>
              <a:pPr/>
              <a:t>35</a:t>
            </a:fld>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28600"/>
            <a:ext cx="8229600" cy="868363"/>
          </a:xfrm>
        </p:spPr>
        <p:txBody>
          <a:bodyPr/>
          <a:lstStyle/>
          <a:p>
            <a:pPr eaLnBrk="1" hangingPunct="1">
              <a:lnSpc>
                <a:spcPts val="3600"/>
              </a:lnSpc>
            </a:pPr>
            <a:r>
              <a:rPr lang="en-US" smtClean="0"/>
              <a:t>		Health Care Fraud Prevention and  Enforcement Action (HEAT) Team </a:t>
            </a:r>
          </a:p>
        </p:txBody>
      </p:sp>
      <p:sp>
        <p:nvSpPr>
          <p:cNvPr id="53251" name="Content Placeholder 2"/>
          <p:cNvSpPr>
            <a:spLocks noGrp="1"/>
          </p:cNvSpPr>
          <p:nvPr>
            <p:ph idx="1"/>
          </p:nvPr>
        </p:nvSpPr>
        <p:spPr/>
        <p:txBody>
          <a:bodyPr/>
          <a:lstStyle/>
          <a:p>
            <a:pPr eaLnBrk="1" hangingPunct="1">
              <a:defRPr/>
            </a:pPr>
            <a:r>
              <a:rPr lang="en-US" dirty="0" smtClean="0"/>
              <a:t>Joint initiative between Department of Health </a:t>
            </a:r>
            <a:r>
              <a:rPr lang="en-US" spc="-50" dirty="0" smtClean="0"/>
              <a:t>and Human Services and Department of Justice</a:t>
            </a:r>
          </a:p>
          <a:p>
            <a:pPr eaLnBrk="1" hangingPunct="1">
              <a:defRPr/>
            </a:pPr>
            <a:r>
              <a:rPr lang="en-US" dirty="0" smtClean="0"/>
              <a:t>Improve inter-agency collaboration on reducing and preventing fraud in federal health care programs</a:t>
            </a:r>
          </a:p>
          <a:p>
            <a:pPr eaLnBrk="1" hangingPunct="1">
              <a:defRPr/>
            </a:pPr>
            <a:r>
              <a:rPr lang="en-US" dirty="0" smtClean="0"/>
              <a:t>Increase coordination, data sharing, and training among investigators, agents, prosecutors, analysts, and policymakers</a:t>
            </a:r>
          </a:p>
          <a:p>
            <a:pPr eaLnBrk="1" hangingPunct="1">
              <a:defRPr/>
            </a:pPr>
            <a:r>
              <a:rPr lang="en-US" dirty="0" smtClean="0"/>
              <a:t>Expanded to 20 Strike Force cities</a:t>
            </a:r>
          </a:p>
        </p:txBody>
      </p:sp>
      <p:sp>
        <p:nvSpPr>
          <p:cNvPr id="4301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3013"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3014"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6369825-606A-47D5-9593-89E93F38CC29}" type="slidenum">
              <a:rPr lang="en-US" smtClean="0"/>
              <a:pPr/>
              <a:t>36</a:t>
            </a:fld>
            <a:endParaRPr lang="en-US" smtClean="0"/>
          </a:p>
        </p:txBody>
      </p:sp>
      <p:pic>
        <p:nvPicPr>
          <p:cNvPr id="43015" name="Picture 8" descr="http://www.stopmedicarefraud.gov/HEATnews/heat_task_force.PNG">
            <a:hlinkClick r:id="rId3"/>
          </p:cNvPr>
          <p:cNvPicPr>
            <a:picLocks noChangeAspect="1" noChangeArrowheads="1"/>
          </p:cNvPicPr>
          <p:nvPr/>
        </p:nvPicPr>
        <p:blipFill>
          <a:blip r:embed="rId4" cstate="print"/>
          <a:srcRect/>
          <a:stretch>
            <a:fillRect/>
          </a:stretch>
        </p:blipFill>
        <p:spPr bwMode="auto">
          <a:xfrm>
            <a:off x="0" y="-76200"/>
            <a:ext cx="2505075" cy="77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smtClean="0"/>
              <a:t>HEAT Team Mission</a:t>
            </a:r>
          </a:p>
        </p:txBody>
      </p:sp>
      <p:sp>
        <p:nvSpPr>
          <p:cNvPr id="3" name="Content Placeholder 2"/>
          <p:cNvSpPr>
            <a:spLocks noGrp="1"/>
          </p:cNvSpPr>
          <p:nvPr>
            <p:ph idx="1"/>
          </p:nvPr>
        </p:nvSpPr>
        <p:spPr/>
        <p:txBody>
          <a:bodyPr rtlCol="0">
            <a:normAutofit/>
          </a:bodyPr>
          <a:lstStyle/>
          <a:p>
            <a:pPr eaLnBrk="1" fontAlgn="auto" hangingPunct="1">
              <a:spcAft>
                <a:spcPts val="0"/>
              </a:spcAft>
              <a:defRPr/>
            </a:pPr>
            <a:r>
              <a:rPr lang="en-US" dirty="0" smtClean="0"/>
              <a:t>Gather resources across government to help prevent waste, fraud and abuse</a:t>
            </a:r>
          </a:p>
          <a:p>
            <a:pPr eaLnBrk="1" fontAlgn="auto" hangingPunct="1">
              <a:spcAft>
                <a:spcPts val="0"/>
              </a:spcAft>
              <a:defRPr/>
            </a:pPr>
            <a:r>
              <a:rPr lang="en-US" dirty="0" smtClean="0"/>
              <a:t>Reduce health care costs</a:t>
            </a:r>
          </a:p>
          <a:p>
            <a:pPr eaLnBrk="1" fontAlgn="auto" hangingPunct="1">
              <a:spcAft>
                <a:spcPts val="0"/>
              </a:spcAft>
              <a:defRPr/>
            </a:pPr>
            <a:r>
              <a:rPr lang="en-US" dirty="0" smtClean="0"/>
              <a:t>Improve quality of care</a:t>
            </a:r>
          </a:p>
          <a:p>
            <a:pPr eaLnBrk="1" fontAlgn="auto" hangingPunct="1">
              <a:spcAft>
                <a:spcPts val="0"/>
              </a:spcAft>
              <a:defRPr/>
            </a:pPr>
            <a:r>
              <a:rPr lang="en-US" dirty="0" smtClean="0"/>
              <a:t>Highlight best practices by providers and public sector employees</a:t>
            </a:r>
          </a:p>
          <a:p>
            <a:pPr eaLnBrk="1" fontAlgn="auto" hangingPunct="1">
              <a:spcAft>
                <a:spcPts val="0"/>
              </a:spcAft>
              <a:defRPr/>
            </a:pPr>
            <a:r>
              <a:rPr lang="en-US" spc="-30" dirty="0" smtClean="0"/>
              <a:t>Build on partnership between Departments of Justice and Health &amp; Human Services</a:t>
            </a:r>
            <a:endParaRPr lang="en-US" spc="-30" dirty="0"/>
          </a:p>
        </p:txBody>
      </p:sp>
      <p:sp>
        <p:nvSpPr>
          <p:cNvPr id="4403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4037"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403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3CFB97F-268A-4758-94E9-4F333E81B3C3}" type="slidenum">
              <a:rPr lang="en-US" smtClean="0"/>
              <a:pPr/>
              <a:t>37</a:t>
            </a:fld>
            <a:endParaRPr 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338E"/>
        </a:solidFill>
        <a:effectLst/>
      </p:bgPr>
    </p:bg>
    <p:spTree>
      <p:nvGrpSpPr>
        <p:cNvPr id="1" name=""/>
        <p:cNvGrpSpPr/>
        <p:nvPr/>
      </p:nvGrpSpPr>
      <p:grpSpPr>
        <a:xfrm>
          <a:off x="0" y="0"/>
          <a:ext cx="0" cy="0"/>
          <a:chOff x="0" y="0"/>
          <a:chExt cx="0" cy="0"/>
        </a:xfrm>
      </p:grpSpPr>
      <p:sp>
        <p:nvSpPr>
          <p:cNvPr id="45058" name="TPQuestion"/>
          <p:cNvSpPr>
            <a:spLocks noGrp="1"/>
          </p:cNvSpPr>
          <p:nvPr>
            <p:ph type="title"/>
          </p:nvPr>
        </p:nvSpPr>
        <p:spPr/>
        <p:txBody>
          <a:bodyPr/>
          <a:lstStyle/>
          <a:p>
            <a:pPr eaLnBrk="1" hangingPunct="1"/>
            <a:r>
              <a:rPr lang="en-US" smtClean="0">
                <a:ea typeface="ＭＳ Ｐゴシック"/>
                <a:cs typeface="ＭＳ Ｐゴシック"/>
              </a:rPr>
              <a:t>Exercise</a:t>
            </a:r>
          </a:p>
        </p:txBody>
      </p:sp>
      <p:sp>
        <p:nvSpPr>
          <p:cNvPr id="71686" name="TPAnswers"/>
          <p:cNvSpPr>
            <a:spLocks noGrp="1"/>
          </p:cNvSpPr>
          <p:nvPr>
            <p:ph idx="1"/>
            <p:custDataLst>
              <p:tags r:id="rId2"/>
            </p:custDataLst>
          </p:nvPr>
        </p:nvSpPr>
        <p:spPr>
          <a:xfrm>
            <a:off x="685800" y="3810000"/>
            <a:ext cx="7848600" cy="2087563"/>
          </a:xfrm>
        </p:spPr>
        <p:txBody>
          <a:bodyPr rtlCol="0">
            <a:normAutofit/>
          </a:bodyPr>
          <a:lstStyle/>
          <a:p>
            <a:pPr marL="344488" indent="-344488" eaLnBrk="1" fontAlgn="auto" hangingPunct="1">
              <a:spcAft>
                <a:spcPts val="0"/>
              </a:spcAft>
              <a:buFont typeface="+mj-lt"/>
              <a:buAutoNum type="alphaUcPeriod"/>
              <a:defRPr/>
            </a:pPr>
            <a:r>
              <a:rPr lang="en-US" sz="2400" dirty="0" smtClean="0"/>
              <a:t>True</a:t>
            </a:r>
          </a:p>
          <a:p>
            <a:pPr marL="344488" indent="-344488" eaLnBrk="1" fontAlgn="auto" hangingPunct="1">
              <a:spcAft>
                <a:spcPts val="0"/>
              </a:spcAft>
              <a:buFont typeface="+mj-lt"/>
              <a:buAutoNum type="alphaUcPeriod"/>
              <a:defRPr/>
            </a:pPr>
            <a:r>
              <a:rPr lang="en-US" sz="2400" dirty="0" smtClean="0"/>
              <a:t>False</a:t>
            </a:r>
            <a:endParaRPr lang="en-US" sz="2400" spc="-50" dirty="0" smtClean="0"/>
          </a:p>
        </p:txBody>
      </p:sp>
      <p:sp>
        <p:nvSpPr>
          <p:cNvPr id="45060"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5061"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45062"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B3CCA0D-7E98-485A-B04B-D26BBB1220F7}" type="slidenum">
              <a:rPr lang="en-US" smtClean="0"/>
              <a:pPr/>
              <a:t>38</a:t>
            </a:fld>
            <a:endParaRPr lang="en-US" smtClean="0"/>
          </a:p>
        </p:txBody>
      </p:sp>
      <p:sp>
        <p:nvSpPr>
          <p:cNvPr id="39942" name="TextBox 6"/>
          <p:cNvSpPr txBox="1">
            <a:spLocks noChangeArrowheads="1"/>
          </p:cNvSpPr>
          <p:nvPr/>
        </p:nvSpPr>
        <p:spPr bwMode="auto">
          <a:xfrm>
            <a:off x="457200" y="1257300"/>
            <a:ext cx="8229600" cy="2892425"/>
          </a:xfrm>
          <a:prstGeom prst="rect">
            <a:avLst/>
          </a:prstGeom>
          <a:noFill/>
          <a:ln w="9525">
            <a:noFill/>
            <a:miter lim="800000"/>
            <a:headEnd/>
            <a:tailEnd/>
          </a:ln>
        </p:spPr>
        <p:txBody>
          <a:bodyPr>
            <a:spAutoFit/>
          </a:bodyPr>
          <a:lstStyle/>
          <a:p>
            <a:pPr>
              <a:tabLst>
                <a:tab pos="120650" algn="l"/>
              </a:tabLst>
              <a:defRPr/>
            </a:pPr>
            <a:r>
              <a:rPr lang="en-US" sz="2600" dirty="0">
                <a:solidFill>
                  <a:schemeClr val="bg1"/>
                </a:solidFill>
                <a:latin typeface="Calibri" pitchFamily="34" charset="0"/>
              </a:rPr>
              <a:t>The mission of the Recovery Audit Contractor is to reduce improper Medicare payments by</a:t>
            </a:r>
          </a:p>
          <a:p>
            <a:pPr marL="509588" indent="-338138">
              <a:buFont typeface="Arial" pitchFamily="34" charset="0"/>
              <a:buChar char="•"/>
              <a:tabLst>
                <a:tab pos="571500" algn="l"/>
              </a:tabLst>
              <a:defRPr/>
            </a:pPr>
            <a:r>
              <a:rPr lang="en-US" sz="2600" dirty="0">
                <a:solidFill>
                  <a:schemeClr val="bg1"/>
                </a:solidFill>
                <a:latin typeface="Calibri" pitchFamily="34" charset="0"/>
              </a:rPr>
              <a:t>detecting and collecting overpayments,</a:t>
            </a:r>
          </a:p>
          <a:p>
            <a:pPr marL="509588" indent="-338138">
              <a:buFont typeface="Arial" pitchFamily="34" charset="0"/>
              <a:buChar char="•"/>
              <a:tabLst>
                <a:tab pos="571500" algn="l"/>
              </a:tabLst>
              <a:defRPr/>
            </a:pPr>
            <a:r>
              <a:rPr lang="en-US" sz="2600" dirty="0">
                <a:solidFill>
                  <a:schemeClr val="bg1"/>
                </a:solidFill>
                <a:latin typeface="Calibri" pitchFamily="34" charset="0"/>
              </a:rPr>
              <a:t>identifying underpayments, </a:t>
            </a:r>
          </a:p>
          <a:p>
            <a:pPr marL="509588" indent="-338138">
              <a:buFont typeface="Arial" pitchFamily="34" charset="0"/>
              <a:buChar char="•"/>
              <a:tabLst>
                <a:tab pos="571500" algn="l"/>
              </a:tabLst>
              <a:defRPr/>
            </a:pPr>
            <a:r>
              <a:rPr lang="en-US" sz="2600" dirty="0">
                <a:solidFill>
                  <a:schemeClr val="bg1"/>
                </a:solidFill>
                <a:latin typeface="Calibri" pitchFamily="34" charset="0"/>
              </a:rPr>
              <a:t>and implementing actions to prevent future improper payments.</a:t>
            </a:r>
          </a:p>
          <a:p>
            <a:pPr>
              <a:tabLst>
                <a:tab pos="120650" algn="l"/>
              </a:tabLst>
              <a:defRPr/>
            </a:pPr>
            <a:endParaRPr lang="en-US" sz="2600" b="1" dirty="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smtClean="0">
                <a:ea typeface="ＭＳ Ｐゴシック"/>
                <a:cs typeface="ＭＳ Ｐゴシック"/>
              </a:rPr>
              <a:t>Reporting</a:t>
            </a:r>
          </a:p>
        </p:txBody>
      </p:sp>
      <p:sp>
        <p:nvSpPr>
          <p:cNvPr id="3" name="Content Placeholder 2"/>
          <p:cNvSpPr>
            <a:spLocks noGrp="1"/>
          </p:cNvSpPr>
          <p:nvPr>
            <p:ph idx="1"/>
          </p:nvPr>
        </p:nvSpPr>
        <p:spPr/>
        <p:txBody>
          <a:bodyPr rtlCol="0">
            <a:noAutofit/>
          </a:bodyPr>
          <a:lstStyle/>
          <a:p>
            <a:pPr eaLnBrk="1" fontAlgn="auto" hangingPunct="1">
              <a:spcAft>
                <a:spcPts val="0"/>
              </a:spcAft>
              <a:defRPr/>
            </a:pPr>
            <a:r>
              <a:rPr lang="en-US" dirty="0" smtClean="0"/>
              <a:t>Share information and performance metrics</a:t>
            </a:r>
          </a:p>
          <a:p>
            <a:pPr marL="568325" lvl="1" indent="-222250" eaLnBrk="1" fontAlgn="auto" hangingPunct="1">
              <a:spcAft>
                <a:spcPts val="0"/>
              </a:spcAft>
              <a:defRPr/>
            </a:pPr>
            <a:r>
              <a:rPr lang="en-US" dirty="0" smtClean="0"/>
              <a:t>On key program integrity activities</a:t>
            </a:r>
          </a:p>
          <a:p>
            <a:pPr marL="346075" indent="-346075" eaLnBrk="1" fontAlgn="auto" hangingPunct="1">
              <a:spcAft>
                <a:spcPts val="0"/>
              </a:spcAft>
              <a:defRPr/>
            </a:pPr>
            <a:r>
              <a:rPr lang="en-US" dirty="0" smtClean="0"/>
              <a:t>Enhance private sector partnerships</a:t>
            </a:r>
          </a:p>
          <a:p>
            <a:pPr marL="568325" lvl="1" indent="-222250" eaLnBrk="1" fontAlgn="auto" hangingPunct="1">
              <a:spcAft>
                <a:spcPts val="0"/>
              </a:spcAft>
              <a:defRPr/>
            </a:pPr>
            <a:r>
              <a:rPr lang="en-US" dirty="0" smtClean="0"/>
              <a:t>Share how to detect and prevent fraud</a:t>
            </a:r>
          </a:p>
          <a:p>
            <a:pPr marL="346075" indent="-346075" eaLnBrk="1" fontAlgn="auto" hangingPunct="1">
              <a:spcAft>
                <a:spcPts val="0"/>
              </a:spcAft>
              <a:defRPr/>
            </a:pPr>
            <a:r>
              <a:rPr lang="en-US" dirty="0" smtClean="0"/>
              <a:t>Coordinate law enforcement initiatives</a:t>
            </a:r>
          </a:p>
          <a:p>
            <a:pPr marL="346075" lvl="1" indent="-346075" eaLnBrk="1" fontAlgn="auto" hangingPunct="1">
              <a:spcAft>
                <a:spcPts val="0"/>
              </a:spcAft>
              <a:buFont typeface="Wingdings" pitchFamily="2" charset="2"/>
              <a:buChar char="§"/>
              <a:defRPr/>
            </a:pPr>
            <a:r>
              <a:rPr lang="en-US" sz="3200" dirty="0"/>
              <a:t>Regional Fraud Summits </a:t>
            </a:r>
            <a:endParaRPr lang="en-US" sz="3200" dirty="0" smtClean="0"/>
          </a:p>
          <a:p>
            <a:pPr marL="568325" lvl="2" indent="-222250" eaLnBrk="1" fontAlgn="auto" hangingPunct="1">
              <a:spcAft>
                <a:spcPts val="0"/>
              </a:spcAft>
              <a:buSzPct val="100000"/>
              <a:buFont typeface="Arial" pitchFamily="34" charset="0"/>
              <a:buChar char="•"/>
              <a:defRPr/>
            </a:pPr>
            <a:r>
              <a:rPr lang="en-US" dirty="0" smtClean="0"/>
              <a:t>Share </a:t>
            </a:r>
            <a:r>
              <a:rPr lang="en-US" dirty="0"/>
              <a:t>concerns and </a:t>
            </a:r>
            <a:r>
              <a:rPr lang="en-US" dirty="0" smtClean="0"/>
              <a:t>collaborate on strategies</a:t>
            </a:r>
            <a:endParaRPr lang="en-US" sz="3200" dirty="0"/>
          </a:p>
          <a:p>
            <a:pPr eaLnBrk="1" fontAlgn="auto" hangingPunct="1">
              <a:spcAft>
                <a:spcPts val="0"/>
              </a:spcAft>
              <a:buFont typeface="Calibri" pitchFamily="34" charset="0"/>
              <a:buChar char="–"/>
              <a:defRPr/>
            </a:pPr>
            <a:endParaRPr lang="en-US" dirty="0" smtClean="0"/>
          </a:p>
        </p:txBody>
      </p:sp>
      <p:sp>
        <p:nvSpPr>
          <p:cNvPr id="46084"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6085"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6086"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A422AF2-A549-48BF-9AF8-259B6C785C12}" type="slidenum">
              <a:rPr lang="en-US" smtClean="0"/>
              <a:pPr/>
              <a:t>39</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eaLnBrk="1" hangingPunct="1"/>
            <a:r>
              <a:rPr lang="en-US" sz="3200" smtClean="0"/>
              <a:t>Medicare Overview</a:t>
            </a:r>
          </a:p>
          <a:p>
            <a:pPr eaLnBrk="1" hangingPunct="1"/>
            <a:r>
              <a:rPr lang="en-US" sz="3200" smtClean="0"/>
              <a:t>Medicaid Overview</a:t>
            </a:r>
          </a:p>
          <a:p>
            <a:pPr eaLnBrk="1" hangingPunct="1"/>
            <a:r>
              <a:rPr lang="en-US" sz="3200" smtClean="0"/>
              <a:t>Protecting the Medicare Trust Funds</a:t>
            </a:r>
          </a:p>
          <a:p>
            <a:pPr eaLnBrk="1" hangingPunct="1"/>
            <a:r>
              <a:rPr lang="en-US" sz="3200" smtClean="0"/>
              <a:t>Quality of care concerns </a:t>
            </a:r>
          </a:p>
          <a:p>
            <a:pPr eaLnBrk="1" hangingPunct="1"/>
            <a:r>
              <a:rPr lang="en-US" sz="3200" smtClean="0"/>
              <a:t>Define fraud and abuse</a:t>
            </a:r>
          </a:p>
          <a:p>
            <a:pPr eaLnBrk="1" hangingPunct="1"/>
            <a:r>
              <a:rPr lang="en-US" sz="3200" smtClean="0"/>
              <a:t>Who commits fraud</a:t>
            </a:r>
          </a:p>
          <a:p>
            <a:pPr eaLnBrk="1" hangingPunct="1"/>
            <a:r>
              <a:rPr lang="en-US" sz="3200" smtClean="0"/>
              <a:t>Spectrum of fraud and abuse</a:t>
            </a:r>
          </a:p>
          <a:p>
            <a:pPr eaLnBrk="1" hangingPunct="1"/>
            <a:endParaRPr lang="en-US" smtClean="0"/>
          </a:p>
        </p:txBody>
      </p:sp>
      <p:sp>
        <p:nvSpPr>
          <p:cNvPr id="10243" name="Title 1"/>
          <p:cNvSpPr>
            <a:spLocks noGrp="1"/>
          </p:cNvSpPr>
          <p:nvPr>
            <p:ph type="title"/>
          </p:nvPr>
        </p:nvSpPr>
        <p:spPr>
          <a:xfrm>
            <a:off x="457200" y="76200"/>
            <a:ext cx="8229600" cy="1096963"/>
          </a:xfrm>
        </p:spPr>
        <p:txBody>
          <a:bodyPr/>
          <a:lstStyle/>
          <a:p>
            <a:pPr eaLnBrk="1" hangingPunct="1"/>
            <a:r>
              <a:rPr lang="en-US" smtClean="0"/>
              <a:t>1. Fraud and Abuse Overview</a:t>
            </a:r>
          </a:p>
        </p:txBody>
      </p:sp>
      <p:sp>
        <p:nvSpPr>
          <p:cNvPr id="10244" name="Date Placeholder 2"/>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0245"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10246"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C3894A5-3B69-4B15-B9E9-C707A420E72B}" type="slidenum">
              <a:rPr lang="en-US" smtClean="0"/>
              <a:pPr/>
              <a:t>4</a:t>
            </a:fld>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smtClean="0"/>
              <a:t>2011 Results</a:t>
            </a:r>
          </a:p>
        </p:txBody>
      </p:sp>
      <p:sp>
        <p:nvSpPr>
          <p:cNvPr id="47107"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7108"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710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DF426E9-C99F-4EAC-9610-E8E6A20A2A5F}" type="slidenum">
              <a:rPr lang="en-US" smtClean="0"/>
              <a:pPr/>
              <a:t>40</a:t>
            </a:fld>
            <a:endParaRPr lang="en-US" smtClean="0"/>
          </a:p>
        </p:txBody>
      </p:sp>
      <p:sp>
        <p:nvSpPr>
          <p:cNvPr id="7" name="TextBox 6"/>
          <p:cNvSpPr txBox="1"/>
          <p:nvPr/>
        </p:nvSpPr>
        <p:spPr>
          <a:xfrm>
            <a:off x="838200" y="1371600"/>
            <a:ext cx="7315200" cy="461963"/>
          </a:xfrm>
          <a:prstGeom prst="rect">
            <a:avLst/>
          </a:prstGeom>
          <a:solidFill>
            <a:schemeClr val="tx2">
              <a:lumMod val="20000"/>
              <a:lumOff val="80000"/>
            </a:schemeClr>
          </a:solidFill>
          <a:ln>
            <a:solidFill>
              <a:schemeClr val="tx2">
                <a:lumMod val="40000"/>
                <a:lumOff val="60000"/>
              </a:schemeClr>
            </a:solidFill>
          </a:ln>
        </p:spPr>
        <p:txBody>
          <a:bodyPr>
            <a:spAutoFit/>
          </a:bodyPr>
          <a:lstStyle/>
          <a:p>
            <a:pPr algn="ctr">
              <a:defRPr/>
            </a:pPr>
            <a:r>
              <a:rPr lang="en-US" sz="2400" dirty="0">
                <a:latin typeface="+mn-lt"/>
              </a:rPr>
              <a:t>Nearly </a:t>
            </a:r>
            <a:r>
              <a:rPr lang="en-US" sz="2400" b="1" dirty="0">
                <a:latin typeface="+mn-lt"/>
              </a:rPr>
              <a:t>$4.1 </a:t>
            </a:r>
            <a:r>
              <a:rPr lang="en-US" sz="2400" dirty="0">
                <a:latin typeface="+mn-lt"/>
              </a:rPr>
              <a:t>billion in fraud recoveries</a:t>
            </a:r>
          </a:p>
        </p:txBody>
      </p:sp>
      <p:sp>
        <p:nvSpPr>
          <p:cNvPr id="8" name="TextBox 7"/>
          <p:cNvSpPr txBox="1"/>
          <p:nvPr/>
        </p:nvSpPr>
        <p:spPr>
          <a:xfrm>
            <a:off x="838200" y="2133600"/>
            <a:ext cx="7315200" cy="830263"/>
          </a:xfrm>
          <a:prstGeom prst="rect">
            <a:avLst/>
          </a:prstGeom>
          <a:solidFill>
            <a:schemeClr val="tx2">
              <a:lumMod val="40000"/>
              <a:lumOff val="60000"/>
            </a:schemeClr>
          </a:solidFill>
        </p:spPr>
        <p:txBody>
          <a:bodyPr>
            <a:spAutoFit/>
          </a:bodyPr>
          <a:lstStyle/>
          <a:p>
            <a:pPr algn="ctr">
              <a:defRPr/>
            </a:pPr>
            <a:r>
              <a:rPr lang="en-US" sz="2400" dirty="0">
                <a:latin typeface="+mn-lt"/>
              </a:rPr>
              <a:t>Federal prosecutors filed criminal charges against </a:t>
            </a:r>
            <a:r>
              <a:rPr lang="en-US" sz="2400" b="1" dirty="0">
                <a:latin typeface="+mn-lt"/>
              </a:rPr>
              <a:t>1430</a:t>
            </a:r>
            <a:r>
              <a:rPr lang="en-US" sz="2400" dirty="0">
                <a:latin typeface="+mn-lt"/>
              </a:rPr>
              <a:t> defendants for health care fraud-related crimes</a:t>
            </a:r>
          </a:p>
        </p:txBody>
      </p:sp>
      <p:sp>
        <p:nvSpPr>
          <p:cNvPr id="9" name="TextBox 8"/>
          <p:cNvSpPr txBox="1"/>
          <p:nvPr/>
        </p:nvSpPr>
        <p:spPr>
          <a:xfrm>
            <a:off x="838200" y="4419600"/>
            <a:ext cx="7315200" cy="1570038"/>
          </a:xfrm>
          <a:prstGeom prst="rect">
            <a:avLst/>
          </a:prstGeom>
          <a:solidFill>
            <a:schemeClr val="tx2">
              <a:lumMod val="40000"/>
              <a:lumOff val="60000"/>
            </a:schemeClr>
          </a:solidFill>
          <a:ln>
            <a:solidFill>
              <a:schemeClr val="tx2">
                <a:lumMod val="40000"/>
                <a:lumOff val="60000"/>
              </a:schemeClr>
            </a:solidFill>
          </a:ln>
        </p:spPr>
        <p:txBody>
          <a:bodyPr>
            <a:spAutoFit/>
          </a:bodyPr>
          <a:lstStyle/>
          <a:p>
            <a:pPr algn="ctr">
              <a:defRPr/>
            </a:pPr>
            <a:r>
              <a:rPr lang="en-US" sz="2400" dirty="0">
                <a:latin typeface="+mn-lt"/>
              </a:rPr>
              <a:t>HHS obtained </a:t>
            </a:r>
            <a:r>
              <a:rPr lang="en-US" sz="2400" b="1" dirty="0">
                <a:latin typeface="+mn-lt"/>
              </a:rPr>
              <a:t>21</a:t>
            </a:r>
            <a:r>
              <a:rPr lang="en-US" sz="2400" dirty="0">
                <a:latin typeface="+mn-lt"/>
              </a:rPr>
              <a:t> criminal convictions and </a:t>
            </a:r>
            <a:r>
              <a:rPr lang="en-US" sz="2400" b="1" dirty="0">
                <a:latin typeface="+mn-lt"/>
              </a:rPr>
              <a:t>$1.3 </a:t>
            </a:r>
            <a:r>
              <a:rPr lang="en-US" sz="2400" dirty="0">
                <a:latin typeface="+mn-lt"/>
              </a:rPr>
              <a:t>million in criminal fines, forfeitures, restitution and disgorgement  in criminal matters involving the pharmaceutical and device manufacturing industry</a:t>
            </a:r>
          </a:p>
        </p:txBody>
      </p:sp>
      <p:sp>
        <p:nvSpPr>
          <p:cNvPr id="10" name="TextBox 9"/>
          <p:cNvSpPr txBox="1"/>
          <p:nvPr/>
        </p:nvSpPr>
        <p:spPr>
          <a:xfrm>
            <a:off x="838200" y="3276600"/>
            <a:ext cx="7315200" cy="830263"/>
          </a:xfrm>
          <a:prstGeom prst="rect">
            <a:avLst/>
          </a:prstGeom>
          <a:solidFill>
            <a:schemeClr val="tx2">
              <a:lumMod val="20000"/>
              <a:lumOff val="80000"/>
            </a:schemeClr>
          </a:solidFill>
        </p:spPr>
        <p:txBody>
          <a:bodyPr>
            <a:spAutoFit/>
          </a:bodyPr>
          <a:lstStyle/>
          <a:p>
            <a:pPr algn="ctr">
              <a:defRPr/>
            </a:pPr>
            <a:r>
              <a:rPr lang="en-US" sz="2400" dirty="0">
                <a:latin typeface="+mn-lt"/>
              </a:rPr>
              <a:t>Approximately  </a:t>
            </a:r>
            <a:r>
              <a:rPr lang="en-US" sz="2400" b="1" dirty="0">
                <a:latin typeface="+mn-lt"/>
              </a:rPr>
              <a:t>$2.4 </a:t>
            </a:r>
            <a:r>
              <a:rPr lang="en-US" sz="2400" dirty="0">
                <a:latin typeface="+mn-lt"/>
              </a:rPr>
              <a:t>billon recovered through civil health care fraud cases brought under the False Claims Act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p:txBody>
          <a:bodyPr rtlCol="0">
            <a:normAutofit/>
          </a:bodyPr>
          <a:lstStyle/>
          <a:p>
            <a:pPr indent="-279400" eaLnBrk="1" fontAlgn="auto" hangingPunct="1">
              <a:spcAft>
                <a:spcPts val="0"/>
              </a:spcAft>
              <a:defRPr/>
            </a:pPr>
            <a:r>
              <a:rPr lang="en-US" sz="3200" dirty="0">
                <a:cs typeface="Arial" charset="0"/>
              </a:rPr>
              <a:t>Medicare Summary Notices</a:t>
            </a:r>
          </a:p>
          <a:p>
            <a:pPr indent="-279400" eaLnBrk="1" fontAlgn="auto" hangingPunct="1">
              <a:spcAft>
                <a:spcPts val="0"/>
              </a:spcAft>
              <a:defRPr/>
            </a:pPr>
            <a:r>
              <a:rPr lang="en-US" sz="3200" dirty="0" smtClean="0">
                <a:cs typeface="Arial" charset="0"/>
              </a:rPr>
              <a:t>www.MyMedicare.gov</a:t>
            </a:r>
          </a:p>
          <a:p>
            <a:pPr indent="-279400" eaLnBrk="1" fontAlgn="auto" hangingPunct="1">
              <a:spcAft>
                <a:spcPts val="0"/>
              </a:spcAft>
              <a:defRPr/>
            </a:pPr>
            <a:r>
              <a:rPr lang="en-US" sz="3200" dirty="0">
                <a:cs typeface="Arial" charset="0"/>
              </a:rPr>
              <a:t>1-800-MEDICARE</a:t>
            </a:r>
          </a:p>
          <a:p>
            <a:pPr indent="-279400" eaLnBrk="1" fontAlgn="auto" hangingPunct="1">
              <a:spcAft>
                <a:spcPts val="0"/>
              </a:spcAft>
              <a:defRPr/>
            </a:pPr>
            <a:r>
              <a:rPr lang="en-US" sz="3200" dirty="0" smtClean="0">
                <a:cs typeface="Arial" charset="0"/>
              </a:rPr>
              <a:t>Senior Medicare Patrol</a:t>
            </a:r>
          </a:p>
          <a:p>
            <a:pPr indent="-279400" eaLnBrk="1" fontAlgn="auto" hangingPunct="1">
              <a:spcAft>
                <a:spcPts val="0"/>
              </a:spcAft>
              <a:defRPr/>
            </a:pPr>
            <a:r>
              <a:rPr lang="en-US" sz="3200" dirty="0" smtClean="0">
                <a:cs typeface="Arial" charset="0"/>
              </a:rPr>
              <a:t>www.stopmedicarefraud.gov</a:t>
            </a:r>
          </a:p>
          <a:p>
            <a:pPr indent="-279400" eaLnBrk="1" fontAlgn="auto" hangingPunct="1">
              <a:spcAft>
                <a:spcPts val="0"/>
              </a:spcAft>
              <a:defRPr/>
            </a:pPr>
            <a:r>
              <a:rPr lang="en-US" sz="3200" dirty="0" smtClean="0">
                <a:cs typeface="Arial" charset="0"/>
              </a:rPr>
              <a:t>Protecting Personal Information/ID Theft</a:t>
            </a:r>
          </a:p>
          <a:p>
            <a:pPr indent="-279400" eaLnBrk="1" fontAlgn="auto" hangingPunct="1">
              <a:spcAft>
                <a:spcPts val="0"/>
              </a:spcAft>
              <a:defRPr/>
            </a:pPr>
            <a:r>
              <a:rPr lang="en-US" sz="3200" dirty="0" smtClean="0">
                <a:cs typeface="Arial" charset="0"/>
              </a:rPr>
              <a:t>Helpful Tips</a:t>
            </a:r>
          </a:p>
          <a:p>
            <a:pPr indent="-279400" eaLnBrk="1" fontAlgn="auto" hangingPunct="1">
              <a:spcAft>
                <a:spcPts val="0"/>
              </a:spcAft>
              <a:defRPr/>
            </a:pPr>
            <a:r>
              <a:rPr lang="en-US" sz="3200" dirty="0" smtClean="0">
                <a:cs typeface="Arial" charset="0"/>
              </a:rPr>
              <a:t>Part C and D Plan Marketing Fraud</a:t>
            </a:r>
          </a:p>
          <a:p>
            <a:pPr marL="0" indent="4763" eaLnBrk="1" fontAlgn="auto" hangingPunct="1">
              <a:spcAft>
                <a:spcPts val="0"/>
              </a:spcAft>
              <a:defRPr/>
            </a:pPr>
            <a:endParaRPr lang="en-US" sz="1800" dirty="0" smtClean="0">
              <a:cs typeface="Arial" charset="0"/>
            </a:endParaRPr>
          </a:p>
        </p:txBody>
      </p:sp>
      <p:sp>
        <p:nvSpPr>
          <p:cNvPr id="48131" name="Title 7"/>
          <p:cNvSpPr>
            <a:spLocks noGrp="1"/>
          </p:cNvSpPr>
          <p:nvPr>
            <p:ph type="title"/>
          </p:nvPr>
        </p:nvSpPr>
        <p:spPr>
          <a:xfrm>
            <a:off x="457200" y="76200"/>
            <a:ext cx="8229600" cy="1096963"/>
          </a:xfrm>
        </p:spPr>
        <p:txBody>
          <a:bodyPr/>
          <a:lstStyle/>
          <a:p>
            <a:r>
              <a:rPr lang="en-US" smtClean="0"/>
              <a:t>3. How You Can Fight Fraud</a:t>
            </a:r>
          </a:p>
        </p:txBody>
      </p:sp>
      <p:sp>
        <p:nvSpPr>
          <p:cNvPr id="48132" name="Date Placeholder 2"/>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 name="Footer Placeholder 3"/>
          <p:cNvSpPr>
            <a:spLocks noGrp="1"/>
          </p:cNvSpPr>
          <p:nvPr>
            <p:ph type="ftr" sz="quarter" idx="11"/>
          </p:nvPr>
        </p:nvSpPr>
        <p:spPr/>
        <p:txBody>
          <a:bodyPr/>
          <a:lstStyle/>
          <a:p>
            <a:pPr fontAlgn="auto">
              <a:spcBef>
                <a:spcPts val="0"/>
              </a:spcBef>
              <a:spcAft>
                <a:spcPts val="0"/>
              </a:spcAft>
              <a:defRPr/>
            </a:pPr>
            <a:r>
              <a:rPr lang="en-US">
                <a:latin typeface="+mj-lt"/>
                <a:cs typeface="+mn-cs"/>
              </a:rPr>
              <a:t>Medicare and Medicaid - Fraud and Abuse Prevention</a:t>
            </a:r>
          </a:p>
        </p:txBody>
      </p:sp>
      <p:sp>
        <p:nvSpPr>
          <p:cNvPr id="48134"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D9EDD34F-2BAD-4C70-813E-DC77D19DC522}" type="slidenum">
              <a:rPr lang="en-US" smtClean="0"/>
              <a:pPr/>
              <a:t>41</a:t>
            </a:fld>
            <a:endParaRPr 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ummaryNoticeB.jpg"/>
          <p:cNvPicPr>
            <a:picLocks noChangeAspect="1"/>
          </p:cNvPicPr>
          <p:nvPr/>
        </p:nvPicPr>
        <p:blipFill>
          <a:blip r:embed="rId4" cstate="print">
            <a:duotone>
              <a:schemeClr val="bg2">
                <a:shade val="45000"/>
                <a:satMod val="135000"/>
              </a:schemeClr>
              <a:prstClr val="white"/>
            </a:duotone>
            <a:extLst/>
          </a:blip>
          <a:stretch>
            <a:fillRect/>
          </a:stretch>
        </p:blipFill>
        <p:spPr>
          <a:xfrm>
            <a:off x="6096000" y="1600200"/>
            <a:ext cx="2667000" cy="3451413"/>
          </a:xfrm>
          <a:prstGeom prst="rect">
            <a:avLst/>
          </a:prstGeom>
        </p:spPr>
      </p:pic>
      <p:sp>
        <p:nvSpPr>
          <p:cNvPr id="49155" name="Rectangle 2"/>
          <p:cNvSpPr>
            <a:spLocks noGrp="1" noChangeArrowheads="1"/>
          </p:cNvSpPr>
          <p:nvPr>
            <p:ph type="title"/>
          </p:nvPr>
        </p:nvSpPr>
        <p:spPr/>
        <p:txBody>
          <a:bodyPr anchorCtr="1"/>
          <a:lstStyle/>
          <a:p>
            <a:pPr eaLnBrk="1" hangingPunct="1"/>
            <a:r>
              <a:rPr lang="en-US" smtClean="0">
                <a:ea typeface="ＭＳ Ｐゴシック"/>
                <a:cs typeface="ＭＳ Ｐゴシック"/>
              </a:rPr>
              <a:t>Medicare Summary Notice (MSN)</a:t>
            </a:r>
            <a:endParaRPr lang="en-US" sz="2800" b="0" smtClean="0">
              <a:ea typeface="ＭＳ Ｐゴシック"/>
              <a:cs typeface="ＭＳ Ｐゴシック"/>
            </a:endParaRPr>
          </a:p>
        </p:txBody>
      </p:sp>
      <p:sp>
        <p:nvSpPr>
          <p:cNvPr id="11" name="Content Placeholder 10"/>
          <p:cNvSpPr>
            <a:spLocks noGrp="1"/>
          </p:cNvSpPr>
          <p:nvPr>
            <p:ph idx="1"/>
          </p:nvPr>
        </p:nvSpPr>
        <p:spPr/>
        <p:txBody>
          <a:bodyPr/>
          <a:lstStyle/>
          <a:p>
            <a:pPr marL="285750" indent="-285750">
              <a:defRPr/>
            </a:pPr>
            <a:r>
              <a:rPr lang="en-US" sz="2800" dirty="0" smtClean="0"/>
              <a:t>Part A and Part B MSNs</a:t>
            </a:r>
          </a:p>
          <a:p>
            <a:pPr marL="285750" indent="-285750">
              <a:defRPr/>
            </a:pPr>
            <a:r>
              <a:rPr lang="en-US" sz="2800" spc="-40" dirty="0" smtClean="0"/>
              <a:t>Shows all your services or supplies </a:t>
            </a:r>
          </a:p>
          <a:p>
            <a:pPr marL="795338" lvl="1" indent="-338138">
              <a:buFont typeface="Calibri" pitchFamily="34" charset="0"/>
              <a:buChar char="–"/>
              <a:defRPr/>
            </a:pPr>
            <a:r>
              <a:rPr lang="en-US" sz="2400" spc="-50" dirty="0" smtClean="0"/>
              <a:t>Billed to Medicare in 3-month period</a:t>
            </a:r>
          </a:p>
          <a:p>
            <a:pPr marL="795338" lvl="1" indent="-338138">
              <a:buFont typeface="Calibri" pitchFamily="34" charset="0"/>
              <a:buChar char="–"/>
              <a:defRPr/>
            </a:pPr>
            <a:r>
              <a:rPr lang="en-US" sz="2400" dirty="0" smtClean="0"/>
              <a:t>What Medicare paid </a:t>
            </a:r>
          </a:p>
          <a:p>
            <a:pPr marL="795338" lvl="1" indent="-338138">
              <a:buFont typeface="Calibri" pitchFamily="34" charset="0"/>
              <a:buChar char="–"/>
              <a:defRPr/>
            </a:pPr>
            <a:r>
              <a:rPr lang="en-US" sz="2400" dirty="0" smtClean="0"/>
              <a:t>What you owe </a:t>
            </a:r>
          </a:p>
          <a:p>
            <a:pPr marL="285750" indent="-285750">
              <a:defRPr/>
            </a:pPr>
            <a:r>
              <a:rPr lang="en-US" sz="2800" dirty="0" smtClean="0"/>
              <a:t>Read it carefully </a:t>
            </a:r>
          </a:p>
          <a:p>
            <a:pPr marL="795338" lvl="1" indent="-338138">
              <a:buFont typeface="Calibri" pitchFamily="34" charset="0"/>
              <a:buChar char="–"/>
              <a:defRPr/>
            </a:pPr>
            <a:r>
              <a:rPr lang="en-US" sz="2400" dirty="0" smtClean="0"/>
              <a:t>Keep your receipts and bills</a:t>
            </a:r>
          </a:p>
          <a:p>
            <a:pPr marL="795338" lvl="1" indent="-338138">
              <a:buFont typeface="Calibri" pitchFamily="34" charset="0"/>
              <a:buChar char="–"/>
              <a:defRPr/>
            </a:pPr>
            <a:r>
              <a:rPr lang="en-US" sz="2400" dirty="0" smtClean="0"/>
              <a:t>Keep note of appointments/</a:t>
            </a:r>
            <a:br>
              <a:rPr lang="en-US" sz="2400" dirty="0" smtClean="0"/>
            </a:br>
            <a:r>
              <a:rPr lang="en-US" sz="2400" dirty="0" smtClean="0"/>
              <a:t>services dates</a:t>
            </a:r>
          </a:p>
          <a:p>
            <a:pPr marL="795338" lvl="1" indent="-338138">
              <a:buFont typeface="Calibri" pitchFamily="34" charset="0"/>
              <a:buChar char="–"/>
              <a:defRPr/>
            </a:pPr>
            <a:r>
              <a:rPr lang="en-US" sz="2400" dirty="0" smtClean="0"/>
              <a:t>Compare them to your MSN </a:t>
            </a:r>
          </a:p>
          <a:p>
            <a:pPr>
              <a:defRPr/>
            </a:pPr>
            <a:endParaRPr lang="en-US" dirty="0"/>
          </a:p>
        </p:txBody>
      </p:sp>
      <p:sp>
        <p:nvSpPr>
          <p:cNvPr id="49157" name="Date Placeholder 6"/>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49158"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4915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5CBEBD59-44F9-4E43-8D22-7B3DCEF63507}" type="slidenum">
              <a:rPr lang="en-US" smtClean="0"/>
              <a:pPr/>
              <a:t>42</a:t>
            </a:fld>
            <a:endParaRPr lang="en-US" smtClean="0"/>
          </a:p>
        </p:txBody>
      </p:sp>
      <p:pic>
        <p:nvPicPr>
          <p:cNvPr id="72711" name="Picture 1" descr="Picture 1.jpg"/>
          <p:cNvPicPr>
            <a:picLocks noChangeAspect="1"/>
          </p:cNvPicPr>
          <p:nvPr>
            <p:custDataLst>
              <p:tags r:id="rId1"/>
            </p:custDataLst>
          </p:nvPr>
        </p:nvPicPr>
        <p:blipFill>
          <a:blip r:embed="rId5" cstate="print"/>
          <a:srcRect/>
          <a:stretch>
            <a:fillRect/>
          </a:stretch>
        </p:blipFill>
        <p:spPr bwMode="auto">
          <a:xfrm>
            <a:off x="6096000" y="1600200"/>
            <a:ext cx="2667000" cy="3476625"/>
          </a:xfrm>
          <a:prstGeom prst="rect">
            <a:avLst/>
          </a:prstGeom>
          <a:noFill/>
          <a:ln w="3175">
            <a:solidFill>
              <a:srgbClr val="00338E"/>
            </a:solidFill>
            <a:miter lim="800000"/>
            <a:headEnd/>
            <a:tailEnd/>
          </a:ln>
          <a:effectLst>
            <a:outerShdw blurRad="50800" dist="76200" dir="2700000" algn="tl" rotWithShape="0">
              <a:prstClr val="black">
                <a:alpha val="40000"/>
              </a:prstClr>
            </a:outerShdw>
          </a:effectLst>
        </p:spPr>
      </p:pic>
      <p:sp>
        <p:nvSpPr>
          <p:cNvPr id="9" name="TextBox 8"/>
          <p:cNvSpPr txBox="1"/>
          <p:nvPr/>
        </p:nvSpPr>
        <p:spPr>
          <a:xfrm>
            <a:off x="6248400" y="5181600"/>
            <a:ext cx="2438400" cy="923330"/>
          </a:xfrm>
          <a:prstGeom prst="rect">
            <a:avLst/>
          </a:prstGeom>
          <a:noFill/>
        </p:spPr>
        <p:txBody>
          <a:bodyPr wrap="square">
            <a:spAutoFit/>
          </a:bodyPr>
          <a:lstStyle/>
          <a:p>
            <a:pPr>
              <a:defRPr/>
            </a:pPr>
            <a:r>
              <a:rPr lang="en-US" dirty="0">
                <a:solidFill>
                  <a:schemeClr val="tx2">
                    <a:lumMod val="75000"/>
                  </a:schemeClr>
                </a:solidFill>
              </a:rPr>
              <a:t>Newly designed MSN will be online in 2012. </a:t>
            </a:r>
            <a:endParaRPr lang="en-US" dirty="0" smtClean="0">
              <a:solidFill>
                <a:schemeClr val="tx2">
                  <a:lumMod val="75000"/>
                </a:schemeClr>
              </a:solidFill>
            </a:endParaRPr>
          </a:p>
          <a:p>
            <a:pPr>
              <a:defRPr/>
            </a:pPr>
            <a:r>
              <a:rPr lang="en-US" dirty="0" smtClean="0">
                <a:solidFill>
                  <a:schemeClr val="tx2">
                    <a:lumMod val="75000"/>
                  </a:schemeClr>
                </a:solidFill>
              </a:rPr>
              <a:t>Mailed </a:t>
            </a:r>
            <a:r>
              <a:rPr lang="en-US" dirty="0">
                <a:solidFill>
                  <a:schemeClr val="tx2">
                    <a:lumMod val="75000"/>
                  </a:schemeClr>
                </a:solidFill>
              </a:rPr>
              <a:t>in 2013.</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smtClean="0">
                <a:ea typeface="ＭＳ Ｐゴシック"/>
                <a:cs typeface="ＭＳ Ｐゴシック"/>
              </a:rPr>
              <a:t>MyMedicare.gov</a:t>
            </a:r>
          </a:p>
        </p:txBody>
      </p:sp>
      <p:sp>
        <p:nvSpPr>
          <p:cNvPr id="61443" name="Content Placeholder 2"/>
          <p:cNvSpPr>
            <a:spLocks noGrp="1"/>
          </p:cNvSpPr>
          <p:nvPr>
            <p:ph idx="1"/>
          </p:nvPr>
        </p:nvSpPr>
        <p:spPr>
          <a:xfrm>
            <a:off x="263525" y="1371600"/>
            <a:ext cx="5173663" cy="4754563"/>
          </a:xfrm>
        </p:spPr>
        <p:txBody>
          <a:bodyPr/>
          <a:lstStyle/>
          <a:p>
            <a:pPr marL="234950" indent="-234950" eaLnBrk="1" hangingPunct="1">
              <a:spcBef>
                <a:spcPts val="0"/>
              </a:spcBef>
              <a:defRPr/>
            </a:pPr>
            <a:r>
              <a:rPr lang="en-US" dirty="0" smtClean="0">
                <a:ea typeface="ＭＳ Ｐゴシック"/>
                <a:cs typeface="ＭＳ Ｐゴシック"/>
              </a:rPr>
              <a:t>Secure site to manage personal information</a:t>
            </a:r>
          </a:p>
          <a:p>
            <a:pPr lvl="1" eaLnBrk="1" hangingPunct="1">
              <a:spcBef>
                <a:spcPts val="0"/>
              </a:spcBef>
              <a:defRPr/>
            </a:pPr>
            <a:r>
              <a:rPr lang="en-US" dirty="0" smtClean="0">
                <a:ea typeface="ＭＳ Ｐゴシック"/>
                <a:cs typeface="ＭＳ Ｐゴシック"/>
              </a:rPr>
              <a:t>Review eligibility, entitlement and plan information</a:t>
            </a:r>
          </a:p>
          <a:p>
            <a:pPr lvl="1" eaLnBrk="1" hangingPunct="1">
              <a:spcBef>
                <a:spcPts val="0"/>
              </a:spcBef>
              <a:defRPr/>
            </a:pPr>
            <a:r>
              <a:rPr lang="en-US" spc="-40" dirty="0" smtClean="0">
                <a:ea typeface="ＭＳ Ｐゴシック"/>
                <a:cs typeface="ＭＳ Ｐゴシック"/>
              </a:rPr>
              <a:t>Track your preventive services</a:t>
            </a:r>
          </a:p>
          <a:p>
            <a:pPr lvl="1" eaLnBrk="1" hangingPunct="1">
              <a:spcBef>
                <a:spcPts val="0"/>
              </a:spcBef>
              <a:defRPr/>
            </a:pPr>
            <a:r>
              <a:rPr lang="en-US" spc="-50" dirty="0" smtClean="0">
                <a:ea typeface="ＭＳ Ｐゴシック"/>
                <a:cs typeface="ＭＳ Ｐゴシック"/>
              </a:rPr>
              <a:t>Keep a prescription drug list</a:t>
            </a:r>
          </a:p>
          <a:p>
            <a:pPr marL="234950" indent="-234950" eaLnBrk="1" hangingPunct="1">
              <a:spcBef>
                <a:spcPts val="0"/>
              </a:spcBef>
              <a:defRPr/>
            </a:pPr>
            <a:r>
              <a:rPr lang="en-US" dirty="0" smtClean="0">
                <a:ea typeface="ＭＳ Ｐゴシック"/>
                <a:cs typeface="ＭＳ Ｐゴシック"/>
              </a:rPr>
              <a:t>Review claims</a:t>
            </a:r>
          </a:p>
          <a:p>
            <a:pPr lvl="1" eaLnBrk="1" hangingPunct="1">
              <a:spcBef>
                <a:spcPts val="0"/>
              </a:spcBef>
              <a:defRPr/>
            </a:pPr>
            <a:r>
              <a:rPr lang="en-US" dirty="0" smtClean="0">
                <a:ea typeface="ＭＳ Ｐゴシック"/>
                <a:cs typeface="ＭＳ Ｐゴシック"/>
              </a:rPr>
              <a:t>Don</a:t>
            </a:r>
            <a:r>
              <a:rPr lang="ja-JP" altLang="en-US" smtClean="0">
                <a:cs typeface="ＭＳ Ｐゴシック"/>
              </a:rPr>
              <a:t>’</a:t>
            </a:r>
            <a:r>
              <a:rPr lang="en-US" altLang="ja-JP" dirty="0" smtClean="0">
                <a:cs typeface="ＭＳ Ｐゴシック"/>
              </a:rPr>
              <a:t>t have to wait for MSN</a:t>
            </a:r>
            <a:endParaRPr lang="en-US" dirty="0" smtClean="0">
              <a:ea typeface="ＭＳ Ｐゴシック"/>
              <a:cs typeface="ＭＳ Ｐゴシック"/>
            </a:endParaRPr>
          </a:p>
        </p:txBody>
      </p:sp>
      <p:sp>
        <p:nvSpPr>
          <p:cNvPr id="50180"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0181"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50182"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6495350-390D-4DDA-A088-4C8351893992}" type="slidenum">
              <a:rPr lang="en-US" smtClean="0"/>
              <a:pPr/>
              <a:t>43</a:t>
            </a:fld>
            <a:endParaRPr lang="en-US" smtClean="0"/>
          </a:p>
        </p:txBody>
      </p:sp>
      <p:pic>
        <p:nvPicPr>
          <p:cNvPr id="50183" name="Picture 2"/>
          <p:cNvPicPr>
            <a:picLocks noChangeAspect="1" noChangeArrowheads="1"/>
          </p:cNvPicPr>
          <p:nvPr/>
        </p:nvPicPr>
        <p:blipFill>
          <a:blip r:embed="rId3" cstate="print"/>
          <a:srcRect/>
          <a:stretch>
            <a:fillRect/>
          </a:stretch>
        </p:blipFill>
        <p:spPr bwMode="auto">
          <a:xfrm>
            <a:off x="5410200" y="1447800"/>
            <a:ext cx="3451225" cy="4148138"/>
          </a:xfrm>
          <a:prstGeom prst="rect">
            <a:avLst/>
          </a:prstGeom>
          <a:noFill/>
          <a:ln w="9525">
            <a:noFill/>
            <a:miter lim="800000"/>
            <a:headEnd/>
            <a:tailEnd/>
          </a:ln>
        </p:spPr>
      </p:pic>
      <p:sp>
        <p:nvSpPr>
          <p:cNvPr id="7" name="TextBox 6"/>
          <p:cNvSpPr txBox="1"/>
          <p:nvPr/>
        </p:nvSpPr>
        <p:spPr>
          <a:xfrm>
            <a:off x="5410200" y="5557838"/>
            <a:ext cx="3470275" cy="646112"/>
          </a:xfrm>
          <a:prstGeom prst="rect">
            <a:avLst/>
          </a:prstGeom>
          <a:solidFill>
            <a:srgbClr val="00338E"/>
          </a:solidFill>
        </p:spPr>
        <p:txBody>
          <a:bodyPr>
            <a:spAutoFit/>
          </a:bodyPr>
          <a:lstStyle/>
          <a:p>
            <a:pPr>
              <a:defRPr/>
            </a:pPr>
            <a:r>
              <a:rPr lang="en-US" dirty="0">
                <a:solidFill>
                  <a:schemeClr val="bg1"/>
                </a:solidFill>
                <a:ea typeface="ＭＳ Ｐゴシック" pitchFamily="7" charset="-128"/>
                <a:cs typeface="+mn-cs"/>
              </a:rPr>
              <a:t>Click the </a:t>
            </a:r>
            <a:r>
              <a:rPr lang="ja-JP" altLang="en-US">
                <a:solidFill>
                  <a:schemeClr val="bg1"/>
                </a:solidFill>
                <a:ea typeface="ＭＳ Ｐゴシック" pitchFamily="7" charset="-128"/>
                <a:cs typeface="+mn-cs"/>
              </a:rPr>
              <a:t>“</a:t>
            </a:r>
            <a:r>
              <a:rPr lang="en-US" altLang="ja-JP" dirty="0">
                <a:solidFill>
                  <a:schemeClr val="bg1"/>
                </a:solidFill>
                <a:ea typeface="ＭＳ Ｐゴシック" pitchFamily="7" charset="-128"/>
                <a:cs typeface="+mn-cs"/>
              </a:rPr>
              <a:t>Blue Button</a:t>
            </a:r>
            <a:r>
              <a:rPr lang="ja-JP" altLang="en-US">
                <a:solidFill>
                  <a:schemeClr val="bg1"/>
                </a:solidFill>
                <a:ea typeface="ＭＳ Ｐゴシック" pitchFamily="7" charset="-128"/>
                <a:cs typeface="+mn-cs"/>
              </a:rPr>
              <a:t>”</a:t>
            </a:r>
            <a:r>
              <a:rPr lang="en-US" altLang="ja-JP" dirty="0">
                <a:solidFill>
                  <a:schemeClr val="bg1"/>
                </a:solidFill>
                <a:ea typeface="ＭＳ Ｐゴシック" pitchFamily="7" charset="-128"/>
                <a:cs typeface="+mn-cs"/>
              </a:rPr>
              <a:t> to download your data to a text file</a:t>
            </a:r>
            <a:endParaRPr lang="en-US" dirty="0">
              <a:solidFill>
                <a:schemeClr val="bg1"/>
              </a:solidFill>
              <a:ea typeface="ＭＳ Ｐゴシック" pitchFamily="7" charset="-128"/>
              <a:cs typeface="+mn-cs"/>
            </a:endParaRPr>
          </a:p>
        </p:txBody>
      </p:sp>
      <p:cxnSp>
        <p:nvCxnSpPr>
          <p:cNvPr id="10" name="Straight Arrow Connector 9"/>
          <p:cNvCxnSpPr/>
          <p:nvPr/>
        </p:nvCxnSpPr>
        <p:spPr>
          <a:xfrm flipV="1">
            <a:off x="6400800" y="3843338"/>
            <a:ext cx="381000" cy="16970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smtClean="0">
                <a:ea typeface="ＭＳ Ｐゴシック"/>
                <a:cs typeface="ＭＳ Ｐゴシック"/>
              </a:rPr>
              <a:t>1-800-MEDICARE</a:t>
            </a:r>
          </a:p>
        </p:txBody>
      </p:sp>
      <p:sp>
        <p:nvSpPr>
          <p:cNvPr id="51203" name="Content Placeholder 2"/>
          <p:cNvSpPr>
            <a:spLocks noGrp="1"/>
          </p:cNvSpPr>
          <p:nvPr>
            <p:ph idx="1"/>
          </p:nvPr>
        </p:nvSpPr>
        <p:spPr>
          <a:xfrm>
            <a:off x="457200" y="1371600"/>
            <a:ext cx="8305800" cy="4754563"/>
          </a:xfrm>
        </p:spPr>
        <p:txBody>
          <a:bodyPr/>
          <a:lstStyle/>
          <a:p>
            <a:pPr eaLnBrk="1" hangingPunct="1"/>
            <a:r>
              <a:rPr lang="en-US" sz="3000" smtClean="0">
                <a:ea typeface="ＭＳ Ｐゴシック"/>
                <a:cs typeface="ＭＳ Ｐゴシック"/>
              </a:rPr>
              <a:t>Making identifying and reporting fraud easier</a:t>
            </a:r>
          </a:p>
          <a:p>
            <a:pPr eaLnBrk="1" hangingPunct="1"/>
            <a:r>
              <a:rPr lang="en-US" sz="3000" smtClean="0">
                <a:ea typeface="ＭＳ Ｐゴシック"/>
                <a:cs typeface="ＭＳ Ｐゴシック"/>
              </a:rPr>
              <a:t>1-800-MEDICARE</a:t>
            </a:r>
            <a:r>
              <a:rPr lang="en-US" sz="3000" b="1" smtClean="0">
                <a:ea typeface="ＭＳ Ｐゴシック"/>
                <a:cs typeface="ＭＳ Ｐゴシック"/>
              </a:rPr>
              <a:t> </a:t>
            </a:r>
            <a:r>
              <a:rPr lang="en-US" sz="3000" smtClean="0">
                <a:ea typeface="ＭＳ Ｐゴシック"/>
                <a:cs typeface="ＭＳ Ｐゴシック"/>
              </a:rPr>
              <a:t>beneficiary complaints used to</a:t>
            </a:r>
          </a:p>
          <a:p>
            <a:pPr lvl="1" eaLnBrk="1" hangingPunct="1"/>
            <a:r>
              <a:rPr lang="en-US" smtClean="0">
                <a:ea typeface="ＭＳ Ｐゴシック"/>
                <a:cs typeface="ＭＳ Ｐゴシック"/>
              </a:rPr>
              <a:t>Target certain providers/suppliers for review</a:t>
            </a:r>
          </a:p>
          <a:p>
            <a:pPr lvl="1" eaLnBrk="1" hangingPunct="1"/>
            <a:r>
              <a:rPr lang="en-US" smtClean="0">
                <a:ea typeface="ＭＳ Ｐゴシック"/>
                <a:cs typeface="ＭＳ Ｐゴシック"/>
              </a:rPr>
              <a:t>Create </a:t>
            </a:r>
            <a:r>
              <a:rPr lang="ja-JP" altLang="en-US" smtClean="0">
                <a:cs typeface="ＭＳ Ｐゴシック"/>
              </a:rPr>
              <a:t>‘</a:t>
            </a:r>
            <a:r>
              <a:rPr lang="en-US" altLang="ja-JP" smtClean="0">
                <a:cs typeface="ＭＳ Ｐゴシック"/>
              </a:rPr>
              <a:t>heat maps</a:t>
            </a:r>
            <a:r>
              <a:rPr lang="ja-JP" altLang="en-US" smtClean="0">
                <a:cs typeface="ＭＳ Ｐゴシック"/>
              </a:rPr>
              <a:t>’</a:t>
            </a:r>
            <a:r>
              <a:rPr lang="en-US" altLang="ja-JP" smtClean="0">
                <a:cs typeface="ＭＳ Ｐゴシック"/>
              </a:rPr>
              <a:t> of fraud complaints </a:t>
            </a:r>
          </a:p>
          <a:p>
            <a:pPr lvl="2" eaLnBrk="1" hangingPunct="1"/>
            <a:r>
              <a:rPr lang="en-US" smtClean="0">
                <a:ea typeface="ＭＳ Ｐゴシック"/>
                <a:cs typeface="ＭＳ Ｐゴシック"/>
              </a:rPr>
              <a:t>Show where fraud scams are heating up</a:t>
            </a:r>
          </a:p>
          <a:p>
            <a:pPr eaLnBrk="1" hangingPunct="1"/>
            <a:r>
              <a:rPr lang="en-US" sz="3000" smtClean="0">
                <a:ea typeface="ＭＳ Ｐゴシック"/>
                <a:cs typeface="ＭＳ Ｐゴシック"/>
              </a:rPr>
              <a:t>Review claims for past 18 months</a:t>
            </a:r>
          </a:p>
          <a:p>
            <a:pPr lvl="1" eaLnBrk="1" hangingPunct="1"/>
            <a:r>
              <a:rPr lang="en-US" smtClean="0">
                <a:ea typeface="ＭＳ Ｐゴシック"/>
                <a:cs typeface="ＭＳ Ｐゴシック"/>
              </a:rPr>
              <a:t>Interactive Voice Response on 1-800-MEDICARE</a:t>
            </a:r>
          </a:p>
          <a:p>
            <a:pPr lvl="1" eaLnBrk="1" hangingPunct="1"/>
            <a:r>
              <a:rPr lang="en-US" smtClean="0">
                <a:ea typeface="ＭＳ Ｐゴシック"/>
                <a:cs typeface="ＭＳ Ｐゴシック"/>
              </a:rPr>
              <a:t>TTY users call 1-877-486-0428</a:t>
            </a:r>
          </a:p>
          <a:p>
            <a:pPr lvl="2" eaLnBrk="1" hangingPunct="1">
              <a:buFont typeface="Arial" pitchFamily="34" charset="0"/>
              <a:buNone/>
            </a:pPr>
            <a:endParaRPr lang="en-US" smtClean="0">
              <a:ea typeface="ＭＳ Ｐゴシック"/>
              <a:cs typeface="ＭＳ Ｐゴシック"/>
            </a:endParaRPr>
          </a:p>
        </p:txBody>
      </p:sp>
      <p:sp>
        <p:nvSpPr>
          <p:cNvPr id="51204"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1205"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51206"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5E2B425-AA9E-464D-BE44-F90DAC8CA0EA}" type="slidenum">
              <a:rPr lang="en-US" smtClean="0"/>
              <a:pPr/>
              <a:t>44</a:t>
            </a:fld>
            <a:endParaRPr 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idx="1"/>
          </p:nvPr>
        </p:nvSpPr>
        <p:spPr/>
        <p:txBody>
          <a:bodyPr/>
          <a:lstStyle/>
          <a:p>
            <a:pPr eaLnBrk="1" hangingPunct="1">
              <a:defRPr/>
            </a:pPr>
            <a:r>
              <a:rPr lang="en-US" dirty="0" smtClean="0"/>
              <a:t>Recruit and train senior citizens to</a:t>
            </a:r>
          </a:p>
          <a:p>
            <a:pPr lvl="1" eaLnBrk="1" hangingPunct="1">
              <a:defRPr/>
            </a:pPr>
            <a:r>
              <a:rPr lang="en-US" dirty="0" smtClean="0"/>
              <a:t>Recognize and report health care fraud</a:t>
            </a:r>
          </a:p>
          <a:p>
            <a:pPr lvl="1" eaLnBrk="1" hangingPunct="1">
              <a:defRPr/>
            </a:pPr>
            <a:r>
              <a:rPr lang="en-US" dirty="0" smtClean="0"/>
              <a:t>Empower beneficiaries to protect themselves</a:t>
            </a:r>
          </a:p>
          <a:p>
            <a:pPr eaLnBrk="1" hangingPunct="1">
              <a:defRPr/>
            </a:pPr>
            <a:r>
              <a:rPr lang="en-US" dirty="0" smtClean="0"/>
              <a:t>Active programs in all states	</a:t>
            </a:r>
          </a:p>
          <a:p>
            <a:pPr lvl="1" eaLnBrk="1" hangingPunct="1">
              <a:defRPr/>
            </a:pPr>
            <a:r>
              <a:rPr lang="en-US" dirty="0" smtClean="0"/>
              <a:t>DC, Puerto Rico, Guam &amp; US Virgin Islands</a:t>
            </a:r>
          </a:p>
          <a:p>
            <a:pPr eaLnBrk="1" hangingPunct="1">
              <a:defRPr/>
            </a:pPr>
            <a:r>
              <a:rPr lang="en-US" spc="-60" dirty="0" smtClean="0"/>
              <a:t>Seeks volunteers to represent their communities</a:t>
            </a:r>
          </a:p>
          <a:p>
            <a:pPr eaLnBrk="1" hangingPunct="1">
              <a:defRPr/>
            </a:pPr>
            <a:r>
              <a:rPr lang="en-US" spc="-50" dirty="0" smtClean="0"/>
              <a:t>CMS has SMP liaisons in each Regional Office</a:t>
            </a:r>
          </a:p>
        </p:txBody>
      </p:sp>
      <p:sp>
        <p:nvSpPr>
          <p:cNvPr id="52227"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2228"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5222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26C3E3A-E787-4AA3-8610-EEC7635A5981}" type="slidenum">
              <a:rPr lang="en-US" smtClean="0"/>
              <a:pPr/>
              <a:t>45</a:t>
            </a:fld>
            <a:endParaRPr lang="en-US" smtClean="0"/>
          </a:p>
        </p:txBody>
      </p:sp>
      <p:pic>
        <p:nvPicPr>
          <p:cNvPr id="52230"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9850"/>
            <a:ext cx="2187575" cy="1436688"/>
          </a:xfrm>
          <a:prstGeom prst="rect">
            <a:avLst/>
          </a:prstGeom>
          <a:noFill/>
          <a:ln w="9525">
            <a:noFill/>
            <a:miter lim="800000"/>
            <a:headEnd/>
            <a:tailEnd/>
          </a:ln>
        </p:spPr>
      </p:pic>
      <p:sp>
        <p:nvSpPr>
          <p:cNvPr id="52231" name="Title 1"/>
          <p:cNvSpPr>
            <a:spLocks noGrp="1"/>
          </p:cNvSpPr>
          <p:nvPr>
            <p:ph type="title"/>
          </p:nvPr>
        </p:nvSpPr>
        <p:spPr/>
        <p:txBody>
          <a:bodyPr/>
          <a:lstStyle/>
          <a:p>
            <a:pPr eaLnBrk="1" hangingPunct="1"/>
            <a:r>
              <a:rPr lang="en-US" smtClean="0">
                <a:ea typeface="ＭＳ Ｐゴシック"/>
                <a:cs typeface="ＭＳ Ｐゴシック"/>
              </a:rPr>
              <a:t>The Senior Medicare Patrol</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US" smtClean="0">
                <a:ea typeface="ＭＳ Ｐゴシック"/>
                <a:cs typeface="ＭＳ Ｐゴシック"/>
              </a:rPr>
              <a:t>The Senior Medicare Patrol</a:t>
            </a:r>
          </a:p>
        </p:txBody>
      </p:sp>
      <p:sp>
        <p:nvSpPr>
          <p:cNvPr id="61443" name="Content Placeholder 2"/>
          <p:cNvSpPr>
            <a:spLocks noGrp="1"/>
          </p:cNvSpPr>
          <p:nvPr>
            <p:ph idx="1"/>
          </p:nvPr>
        </p:nvSpPr>
        <p:spPr/>
        <p:txBody>
          <a:bodyPr/>
          <a:lstStyle/>
          <a:p>
            <a:pPr eaLnBrk="1" hangingPunct="1">
              <a:defRPr/>
            </a:pPr>
            <a:r>
              <a:rPr lang="en-US" spc="-50" dirty="0" smtClean="0">
                <a:ea typeface="ＭＳ Ｐゴシック"/>
                <a:cs typeface="ＭＳ Ｐゴシック"/>
              </a:rPr>
              <a:t>CMS dedicated $18 million in funding for grants </a:t>
            </a:r>
          </a:p>
          <a:p>
            <a:pPr lvl="1" eaLnBrk="1" hangingPunct="1">
              <a:defRPr/>
            </a:pPr>
            <a:r>
              <a:rPr lang="en-US" dirty="0" smtClean="0">
                <a:ea typeface="ＭＳ Ｐゴシック"/>
                <a:cs typeface="ＭＳ Ｐゴシック"/>
              </a:rPr>
              <a:t>Doubles existing funding for the program</a:t>
            </a:r>
          </a:p>
          <a:p>
            <a:pPr lvl="1" eaLnBrk="1" hangingPunct="1">
              <a:defRPr/>
            </a:pPr>
            <a:r>
              <a:rPr lang="en-US" dirty="0" smtClean="0">
                <a:ea typeface="ＭＳ Ｐゴシック"/>
                <a:cs typeface="ＭＳ Ｐゴシック"/>
              </a:rPr>
              <a:t>Targets additional funding to fraud </a:t>
            </a:r>
            <a:r>
              <a:rPr lang="ja-JP" altLang="en-US" smtClean="0">
                <a:cs typeface="ＭＳ Ｐゴシック"/>
              </a:rPr>
              <a:t>‘</a:t>
            </a:r>
            <a:r>
              <a:rPr lang="en-US" altLang="ja-JP" dirty="0" smtClean="0">
                <a:cs typeface="ＭＳ Ｐゴシック"/>
              </a:rPr>
              <a:t>hot spots</a:t>
            </a:r>
            <a:r>
              <a:rPr lang="ja-JP" altLang="en-US" smtClean="0">
                <a:cs typeface="ＭＳ Ｐゴシック"/>
              </a:rPr>
              <a:t>’</a:t>
            </a:r>
            <a:r>
              <a:rPr lang="en-US" altLang="ja-JP" dirty="0" smtClean="0">
                <a:cs typeface="ＭＳ Ｐゴシック"/>
              </a:rPr>
              <a:t> </a:t>
            </a:r>
          </a:p>
          <a:p>
            <a:pPr eaLnBrk="1" hangingPunct="1">
              <a:defRPr/>
            </a:pPr>
            <a:r>
              <a:rPr lang="en-US" dirty="0" smtClean="0">
                <a:ea typeface="ＭＳ Ｐゴシック"/>
                <a:cs typeface="ＭＳ Ｐゴシック"/>
              </a:rPr>
              <a:t>SMP successes since 1997</a:t>
            </a:r>
          </a:p>
          <a:p>
            <a:pPr lvl="1" eaLnBrk="1" hangingPunct="1">
              <a:defRPr/>
            </a:pPr>
            <a:r>
              <a:rPr lang="en-US" dirty="0" smtClean="0">
                <a:ea typeface="ＭＳ Ｐゴシック"/>
                <a:cs typeface="ＭＳ Ｐゴシック"/>
              </a:rPr>
              <a:t>Trained/counseled almost 2M beneficiaries</a:t>
            </a:r>
          </a:p>
          <a:p>
            <a:pPr lvl="1" eaLnBrk="1" hangingPunct="1">
              <a:defRPr/>
            </a:pPr>
            <a:r>
              <a:rPr lang="en-US" dirty="0" smtClean="0">
                <a:ea typeface="ＭＳ Ｐゴシック"/>
                <a:cs typeface="ＭＳ Ｐゴシック"/>
              </a:rPr>
              <a:t>Led to the recovery of $5M in Medicare funds</a:t>
            </a:r>
          </a:p>
          <a:p>
            <a:pPr lvl="1" eaLnBrk="1" hangingPunct="1">
              <a:defRPr/>
            </a:pPr>
            <a:r>
              <a:rPr lang="en-US" dirty="0" smtClean="0">
                <a:ea typeface="ＭＳ Ｐゴシック"/>
                <a:cs typeface="ＭＳ Ｐゴシック"/>
              </a:rPr>
              <a:t>Led to the recovery of $101M in other funds</a:t>
            </a:r>
          </a:p>
          <a:p>
            <a:pPr lvl="1" eaLnBrk="1" hangingPunct="1">
              <a:buFont typeface="Arial" pitchFamily="34" charset="0"/>
              <a:buNone/>
              <a:defRPr/>
            </a:pPr>
            <a:endParaRPr lang="en-US" dirty="0" smtClean="0">
              <a:ea typeface="ＭＳ Ｐゴシック"/>
              <a:cs typeface="ＭＳ Ｐゴシック"/>
            </a:endParaRPr>
          </a:p>
        </p:txBody>
      </p:sp>
      <p:sp>
        <p:nvSpPr>
          <p:cNvPr id="53252"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3253"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53254"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B3DCE49-D9DA-4262-A04A-DA460793959D}" type="slidenum">
              <a:rPr lang="en-US" smtClean="0"/>
              <a:pPr/>
              <a:t>46</a:t>
            </a:fld>
            <a:endParaRPr lang="en-US"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smtClean="0">
                <a:ea typeface="ＭＳ Ｐゴシック"/>
                <a:cs typeface="ＭＳ Ｐゴシック"/>
              </a:rPr>
              <a:t>www.stopmedicarefraud.gov</a:t>
            </a:r>
          </a:p>
        </p:txBody>
      </p:sp>
      <p:pic>
        <p:nvPicPr>
          <p:cNvPr id="54275" name="Content Placeholder 8" descr="stopmedicarefraud.JPG"/>
          <p:cNvPicPr>
            <a:picLocks noGrp="1" noChangeAspect="1"/>
          </p:cNvPicPr>
          <p:nvPr>
            <p:ph idx="1"/>
          </p:nvPr>
        </p:nvPicPr>
        <p:blipFill>
          <a:blip r:embed="rId3" cstate="print"/>
          <a:srcRect/>
          <a:stretch>
            <a:fillRect/>
          </a:stretch>
        </p:blipFill>
        <p:spPr>
          <a:xfrm>
            <a:off x="4291013" y="1371600"/>
            <a:ext cx="4395787" cy="4754563"/>
          </a:xfrm>
        </p:spPr>
      </p:pic>
      <p:sp>
        <p:nvSpPr>
          <p:cNvPr id="5427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4277"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5427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BB07EDA7-2B2F-4CF2-B24B-A39313220D31}" type="slidenum">
              <a:rPr lang="en-US" smtClean="0"/>
              <a:pPr/>
              <a:t>47</a:t>
            </a:fld>
            <a:endParaRPr lang="en-US" smtClean="0"/>
          </a:p>
        </p:txBody>
      </p:sp>
      <p:sp>
        <p:nvSpPr>
          <p:cNvPr id="7" name="TextBox 6"/>
          <p:cNvSpPr txBox="1"/>
          <p:nvPr/>
        </p:nvSpPr>
        <p:spPr>
          <a:xfrm>
            <a:off x="304800" y="1314450"/>
            <a:ext cx="3657600" cy="2554288"/>
          </a:xfrm>
          <a:prstGeom prst="rect">
            <a:avLst/>
          </a:prstGeom>
          <a:noFill/>
        </p:spPr>
        <p:txBody>
          <a:bodyPr>
            <a:spAutoFit/>
          </a:bodyPr>
          <a:lstStyle/>
          <a:p>
            <a:pPr marL="457200" indent="-457200">
              <a:buFont typeface="Wingdings" pitchFamily="2" charset="2"/>
              <a:buChar char="§"/>
              <a:defRPr/>
            </a:pPr>
            <a:r>
              <a:rPr lang="en-US" sz="3200" dirty="0">
                <a:latin typeface="+mn-lt"/>
                <a:ea typeface="+mn-ea"/>
                <a:cs typeface="+mn-cs"/>
              </a:rPr>
              <a:t>Learn about fraud</a:t>
            </a:r>
          </a:p>
          <a:p>
            <a:pPr marL="457200" indent="-457200">
              <a:buFont typeface="Wingdings" pitchFamily="2" charset="2"/>
              <a:buChar char="§"/>
              <a:defRPr/>
            </a:pPr>
            <a:r>
              <a:rPr lang="en-US" sz="3200" dirty="0">
                <a:latin typeface="+mn-lt"/>
                <a:ea typeface="+mn-ea"/>
                <a:cs typeface="+mn-cs"/>
              </a:rPr>
              <a:t>Find resources</a:t>
            </a:r>
          </a:p>
          <a:p>
            <a:pPr marL="457200" indent="-457200">
              <a:buFont typeface="Wingdings" pitchFamily="2" charset="2"/>
              <a:buChar char="§"/>
              <a:defRPr/>
            </a:pPr>
            <a:r>
              <a:rPr lang="en-US" sz="3200" dirty="0">
                <a:latin typeface="+mn-lt"/>
                <a:ea typeface="+mn-ea"/>
                <a:cs typeface="+mn-cs"/>
              </a:rPr>
              <a:t>See recent HEAT Task Force results by state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lnSpc>
                <a:spcPts val="3800"/>
              </a:lnSpc>
            </a:pPr>
            <a:r>
              <a:rPr lang="en-US" smtClean="0">
                <a:ea typeface="ＭＳ Ｐゴシック"/>
                <a:cs typeface="ＭＳ Ｐゴシック"/>
              </a:rPr>
              <a:t>If You Share Your Medicaid </a:t>
            </a:r>
            <a:br>
              <a:rPr lang="en-US" smtClean="0">
                <a:ea typeface="ＭＳ Ｐゴシック"/>
                <a:cs typeface="ＭＳ Ｐゴシック"/>
              </a:rPr>
            </a:br>
            <a:r>
              <a:rPr lang="en-US" smtClean="0">
                <a:ea typeface="ＭＳ Ｐゴシック"/>
                <a:cs typeface="ＭＳ Ｐゴシック"/>
              </a:rPr>
              <a:t>or Medicare Card or Number</a:t>
            </a:r>
          </a:p>
        </p:txBody>
      </p:sp>
      <p:sp>
        <p:nvSpPr>
          <p:cNvPr id="55299" name="Content Placeholder 2"/>
          <p:cNvSpPr>
            <a:spLocks noGrp="1"/>
          </p:cNvSpPr>
          <p:nvPr>
            <p:ph idx="1"/>
          </p:nvPr>
        </p:nvSpPr>
        <p:spPr/>
        <p:txBody>
          <a:bodyPr/>
          <a:lstStyle/>
          <a:p>
            <a:pPr eaLnBrk="1" hangingPunct="1"/>
            <a:r>
              <a:rPr lang="en-US" smtClean="0">
                <a:ea typeface="ＭＳ Ｐゴシック"/>
                <a:cs typeface="ＭＳ Ｐゴシック"/>
              </a:rPr>
              <a:t>You could lose your benefits</a:t>
            </a:r>
          </a:p>
          <a:p>
            <a:pPr eaLnBrk="1" hangingPunct="1"/>
            <a:r>
              <a:rPr lang="en-US" smtClean="0">
                <a:ea typeface="ＭＳ Ｐゴシック"/>
                <a:cs typeface="ＭＳ Ｐゴシック"/>
              </a:rPr>
              <a:t>Your medical records could be wrong</a:t>
            </a:r>
          </a:p>
          <a:p>
            <a:pPr eaLnBrk="1" hangingPunct="1"/>
            <a:r>
              <a:rPr lang="en-US" smtClean="0">
                <a:ea typeface="ＭＳ Ｐゴシック"/>
                <a:cs typeface="ＭＳ Ｐゴシック"/>
              </a:rPr>
              <a:t>You may be limited to certain doctors, drug stores, and hospitals</a:t>
            </a:r>
          </a:p>
          <a:p>
            <a:pPr lvl="1" eaLnBrk="1" hangingPunct="1"/>
            <a:r>
              <a:rPr lang="en-US" smtClean="0">
                <a:ea typeface="ＭＳ Ｐゴシック"/>
                <a:cs typeface="ＭＳ Ｐゴシック"/>
              </a:rPr>
              <a:t>This is called a </a:t>
            </a:r>
            <a:r>
              <a:rPr lang="ja-JP" altLang="en-US" smtClean="0">
                <a:cs typeface="ＭＳ Ｐゴシック"/>
              </a:rPr>
              <a:t>“</a:t>
            </a:r>
            <a:r>
              <a:rPr lang="en-US" altLang="ja-JP" smtClean="0">
                <a:cs typeface="ＭＳ Ｐゴシック"/>
              </a:rPr>
              <a:t>lock-in</a:t>
            </a:r>
            <a:r>
              <a:rPr lang="ja-JP" altLang="en-US" smtClean="0">
                <a:cs typeface="ＭＳ Ｐゴシック"/>
              </a:rPr>
              <a:t>”</a:t>
            </a:r>
            <a:r>
              <a:rPr lang="en-US" altLang="ja-JP" smtClean="0">
                <a:cs typeface="ＭＳ Ｐゴシック"/>
              </a:rPr>
              <a:t> program</a:t>
            </a:r>
          </a:p>
          <a:p>
            <a:pPr eaLnBrk="1" hangingPunct="1"/>
            <a:r>
              <a:rPr lang="en-US" smtClean="0">
                <a:ea typeface="ＭＳ Ｐゴシック"/>
                <a:cs typeface="ＭＳ Ｐゴシック"/>
              </a:rPr>
              <a:t>You may have to pay money back or be fined</a:t>
            </a:r>
          </a:p>
          <a:p>
            <a:pPr eaLnBrk="1" hangingPunct="1"/>
            <a:r>
              <a:rPr lang="en-US" smtClean="0">
                <a:ea typeface="ＭＳ Ｐゴシック"/>
                <a:cs typeface="ＭＳ Ｐゴシック"/>
              </a:rPr>
              <a:t>You could be arrested</a:t>
            </a:r>
          </a:p>
          <a:p>
            <a:pPr eaLnBrk="1" hangingPunct="1"/>
            <a:endParaRPr lang="en-US" smtClean="0">
              <a:ea typeface="ＭＳ Ｐゴシック"/>
              <a:cs typeface="ＭＳ Ｐゴシック"/>
            </a:endParaRPr>
          </a:p>
        </p:txBody>
      </p:sp>
      <p:sp>
        <p:nvSpPr>
          <p:cNvPr id="5530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5301"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55302"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EB5B39F-EE18-4850-AE13-C6223AA5F5D5}" type="slidenum">
              <a:rPr lang="en-US" smtClean="0"/>
              <a:pPr/>
              <a:t>48</a:t>
            </a:fld>
            <a:endParaRPr lang="en-US"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smtClean="0">
                <a:ea typeface="ＭＳ Ｐゴシック"/>
                <a:cs typeface="ＭＳ Ｐゴシック"/>
              </a:rPr>
              <a:t>Protecting Personal Information</a:t>
            </a:r>
          </a:p>
        </p:txBody>
      </p:sp>
      <p:sp>
        <p:nvSpPr>
          <p:cNvPr id="67587" name="Content Placeholder 2"/>
          <p:cNvSpPr>
            <a:spLocks noGrp="1"/>
          </p:cNvSpPr>
          <p:nvPr>
            <p:ph idx="1"/>
          </p:nvPr>
        </p:nvSpPr>
        <p:spPr>
          <a:xfrm>
            <a:off x="457200" y="1371600"/>
            <a:ext cx="8382000" cy="4754563"/>
          </a:xfrm>
        </p:spPr>
        <p:txBody>
          <a:bodyPr/>
          <a:lstStyle/>
          <a:p>
            <a:pPr eaLnBrk="1" hangingPunct="1">
              <a:defRPr/>
            </a:pPr>
            <a:r>
              <a:rPr lang="en-US" dirty="0" smtClean="0"/>
              <a:t>Keep your personal information safe</a:t>
            </a:r>
            <a:r>
              <a:rPr lang="en-US" sz="2800" dirty="0" smtClean="0"/>
              <a:t>	</a:t>
            </a:r>
          </a:p>
          <a:p>
            <a:pPr marL="568325" lvl="1" indent="-222250" eaLnBrk="1" hangingPunct="1">
              <a:defRPr/>
            </a:pPr>
            <a:r>
              <a:rPr lang="en-US" dirty="0" smtClean="0"/>
              <a:t>Like your Medicare, Social Security, Credit Card #s</a:t>
            </a:r>
          </a:p>
          <a:p>
            <a:pPr marL="568325" lvl="1" indent="-222250" eaLnBrk="1" hangingPunct="1">
              <a:defRPr/>
            </a:pPr>
            <a:r>
              <a:rPr lang="en-US" dirty="0" smtClean="0"/>
              <a:t>Only share with people you trust like</a:t>
            </a:r>
          </a:p>
          <a:p>
            <a:pPr marL="803275" lvl="2" indent="-234950" eaLnBrk="1" hangingPunct="1">
              <a:defRPr/>
            </a:pPr>
            <a:r>
              <a:rPr lang="en-US" dirty="0" smtClean="0"/>
              <a:t>Doctors </a:t>
            </a:r>
          </a:p>
          <a:p>
            <a:pPr marL="803275" lvl="2" indent="-234950" eaLnBrk="1" hangingPunct="1">
              <a:defRPr/>
            </a:pPr>
            <a:r>
              <a:rPr lang="en-US" dirty="0" smtClean="0"/>
              <a:t>Health care providers</a:t>
            </a:r>
          </a:p>
          <a:p>
            <a:pPr marL="803275" lvl="2" indent="-234950" eaLnBrk="1" hangingPunct="1">
              <a:defRPr/>
            </a:pPr>
            <a:r>
              <a:rPr lang="en-US" dirty="0" smtClean="0"/>
              <a:t>Plans approved by Medicare</a:t>
            </a:r>
          </a:p>
          <a:p>
            <a:pPr marL="803275" lvl="2" indent="-234950" eaLnBrk="1" hangingPunct="1">
              <a:defRPr/>
            </a:pPr>
            <a:r>
              <a:rPr lang="en-US" spc="-100" dirty="0" smtClean="0"/>
              <a:t>Your insurance company (Medigap or Employer/Union)</a:t>
            </a:r>
          </a:p>
          <a:p>
            <a:pPr marL="803275" lvl="2" indent="-234950" eaLnBrk="1" hangingPunct="1">
              <a:defRPr/>
            </a:pPr>
            <a:r>
              <a:rPr lang="en-US" spc="-80" dirty="0" smtClean="0"/>
              <a:t>Your State Health Insurance Assistance Program (SHIP)</a:t>
            </a:r>
          </a:p>
          <a:p>
            <a:pPr marL="803275" lvl="2" indent="-234950" eaLnBrk="1" hangingPunct="1">
              <a:defRPr/>
            </a:pPr>
            <a:r>
              <a:rPr lang="en-US" dirty="0" smtClean="0"/>
              <a:t>Social Security, Medicaid and Medicare</a:t>
            </a:r>
          </a:p>
        </p:txBody>
      </p:sp>
      <p:sp>
        <p:nvSpPr>
          <p:cNvPr id="56324"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6325"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56326"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195F07E-C13D-45AC-B50A-556E895AC31D}" type="slidenum">
              <a:rPr lang="en-US" smtClean="0"/>
              <a:pPr/>
              <a:t>49</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ea typeface="ＭＳ Ｐゴシック"/>
                <a:cs typeface="ＭＳ Ｐゴシック"/>
              </a:rPr>
              <a:t>Medicare Overview</a:t>
            </a:r>
          </a:p>
        </p:txBody>
      </p:sp>
      <p:sp>
        <p:nvSpPr>
          <p:cNvPr id="11267"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1268"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eaLnBrk="0" hangingPunct="0"/>
            <a:r>
              <a:rPr lang="en-US" smtClean="0">
                <a:cs typeface="Arial" pitchFamily="34" charset="0"/>
              </a:rPr>
              <a:t>Medicare and Medicaid - Fraud and Abuse Prevention</a:t>
            </a:r>
          </a:p>
        </p:txBody>
      </p:sp>
      <p:sp>
        <p:nvSpPr>
          <p:cNvPr id="11269"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A528C77-CE86-4882-9361-C68B7E781FBB}" type="slidenum">
              <a:rPr lang="en-US" smtClean="0"/>
              <a:pPr/>
              <a:t>5</a:t>
            </a:fld>
            <a:endParaRPr lang="en-US" smtClean="0"/>
          </a:p>
        </p:txBody>
      </p:sp>
      <p:graphicFrame>
        <p:nvGraphicFramePr>
          <p:cNvPr id="7" name="Table 6"/>
          <p:cNvGraphicFramePr>
            <a:graphicFrameLocks noGrp="1"/>
          </p:cNvGraphicFramePr>
          <p:nvPr>
            <p:custDataLst>
              <p:tags r:id="rId1"/>
            </p:custDataLst>
          </p:nvPr>
        </p:nvGraphicFramePr>
        <p:xfrm>
          <a:off x="228600" y="1397000"/>
          <a:ext cx="8686800" cy="4023478"/>
        </p:xfrm>
        <a:graphic>
          <a:graphicData uri="http://schemas.openxmlformats.org/drawingml/2006/table">
            <a:tbl>
              <a:tblPr firstRow="1" bandRow="1">
                <a:tableStyleId>{21E4AEA4-8DFA-4A89-87EB-49C32662AFE0}</a:tableStyleId>
              </a:tblPr>
              <a:tblGrid>
                <a:gridCol w="2971800"/>
                <a:gridCol w="2895600"/>
                <a:gridCol w="2819400"/>
              </a:tblGrid>
              <a:tr h="518260">
                <a:tc>
                  <a:txBody>
                    <a:bodyPr/>
                    <a:lstStyle/>
                    <a:p>
                      <a:pPr algn="ctr"/>
                      <a:r>
                        <a:rPr lang="en-US" sz="2800" dirty="0" smtClean="0"/>
                        <a:t>Each Work</a:t>
                      </a:r>
                      <a:r>
                        <a:rPr lang="en-US" sz="2800" baseline="0" dirty="0" smtClean="0"/>
                        <a:t> Day</a:t>
                      </a:r>
                      <a:endParaRPr lang="en-US" sz="2800" dirty="0"/>
                    </a:p>
                  </a:txBody>
                  <a:tcPr marT="45729" marB="45729">
                    <a:solidFill>
                      <a:srgbClr val="00338E"/>
                    </a:solidFill>
                  </a:tcPr>
                </a:tc>
                <a:tc>
                  <a:txBody>
                    <a:bodyPr/>
                    <a:lstStyle/>
                    <a:p>
                      <a:pPr algn="ctr"/>
                      <a:r>
                        <a:rPr lang="en-US" sz="2800" dirty="0" smtClean="0"/>
                        <a:t>Monthly</a:t>
                      </a:r>
                      <a:endParaRPr lang="en-US" sz="2800" dirty="0"/>
                    </a:p>
                  </a:txBody>
                  <a:tcPr marT="45729" marB="45729">
                    <a:solidFill>
                      <a:srgbClr val="00338E"/>
                    </a:solidFill>
                  </a:tcPr>
                </a:tc>
                <a:tc>
                  <a:txBody>
                    <a:bodyPr/>
                    <a:lstStyle/>
                    <a:p>
                      <a:pPr algn="ctr"/>
                      <a:r>
                        <a:rPr lang="en-US" sz="2800" dirty="0" smtClean="0"/>
                        <a:t>Yearly</a:t>
                      </a:r>
                      <a:endParaRPr lang="en-US" sz="2800" dirty="0"/>
                    </a:p>
                  </a:txBody>
                  <a:tcPr marT="45729" marB="45729">
                    <a:solidFill>
                      <a:srgbClr val="00338E"/>
                    </a:solidFill>
                  </a:tcPr>
                </a:tc>
              </a:tr>
              <a:tr h="2864703">
                <a:tc>
                  <a:txBody>
                    <a:bodyPr/>
                    <a:lstStyle/>
                    <a:p>
                      <a:pPr marL="285750" indent="-285750">
                        <a:spcAft>
                          <a:spcPts val="600"/>
                        </a:spcAft>
                        <a:buFont typeface="Wingdings" pitchFamily="2" charset="2"/>
                        <a:buChar char="§"/>
                      </a:pPr>
                      <a:r>
                        <a:rPr lang="en-US" sz="2800" dirty="0" smtClean="0"/>
                        <a:t>5.4 million </a:t>
                      </a:r>
                      <a:r>
                        <a:rPr lang="en-US" sz="2800" spc="-40" dirty="0" smtClean="0"/>
                        <a:t>claims</a:t>
                      </a:r>
                      <a:r>
                        <a:rPr lang="en-US" sz="2800" spc="-40" baseline="0" dirty="0" smtClean="0"/>
                        <a:t> processed</a:t>
                      </a:r>
                    </a:p>
                    <a:p>
                      <a:pPr marL="285750" marR="0" indent="-28575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2800" dirty="0" smtClean="0"/>
                        <a:t>From 1.5 million providers</a:t>
                      </a:r>
                    </a:p>
                    <a:p>
                      <a:pPr marL="285750" marR="0" indent="-28575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2800" spc="-40" baseline="0" dirty="0" smtClean="0"/>
                        <a:t>Worth $1.1 billion</a:t>
                      </a:r>
                      <a:endParaRPr lang="en-US" sz="2800" spc="-40" baseline="0" dirty="0"/>
                    </a:p>
                  </a:txBody>
                  <a:tcPr marT="45729" marB="45729">
                    <a:solidFill>
                      <a:srgbClr val="9BC0F1"/>
                    </a:solidFill>
                  </a:tcPr>
                </a:tc>
                <a:tc>
                  <a:txBody>
                    <a:bodyPr/>
                    <a:lstStyle/>
                    <a:p>
                      <a:pPr marL="223838" indent="-168275">
                        <a:spcAft>
                          <a:spcPts val="600"/>
                        </a:spcAft>
                        <a:buFont typeface="Wingdings" pitchFamily="2" charset="2"/>
                        <a:buChar char="§"/>
                      </a:pPr>
                      <a:r>
                        <a:rPr lang="en-US" sz="2800" baseline="0" dirty="0" smtClean="0"/>
                        <a:t>19,000 Part A and Part B provider and 900 durable medical equipment enrollment applications received</a:t>
                      </a:r>
                      <a:endParaRPr lang="en-US" sz="2800" dirty="0"/>
                    </a:p>
                  </a:txBody>
                  <a:tcPr marT="45729" marB="45729">
                    <a:solidFill>
                      <a:srgbClr val="9BC0F1"/>
                    </a:solidFill>
                  </a:tcPr>
                </a:tc>
                <a:tc>
                  <a:txBody>
                    <a:bodyPr/>
                    <a:lstStyle/>
                    <a:p>
                      <a:pPr marL="342900" indent="-342900">
                        <a:spcAft>
                          <a:spcPts val="600"/>
                        </a:spcAft>
                        <a:buFont typeface="Wingdings" pitchFamily="2" charset="2"/>
                        <a:buChar char="§"/>
                      </a:pPr>
                      <a:r>
                        <a:rPr lang="en-US" sz="2800" dirty="0" smtClean="0"/>
                        <a:t>Over $497 </a:t>
                      </a:r>
                      <a:r>
                        <a:rPr lang="en-US" sz="2800" spc="-40" baseline="0" dirty="0" smtClean="0"/>
                        <a:t>billion in claims paid</a:t>
                      </a:r>
                    </a:p>
                    <a:p>
                      <a:pPr marL="342900" indent="-342900">
                        <a:spcAft>
                          <a:spcPts val="600"/>
                        </a:spcAft>
                        <a:buFont typeface="Wingdings" pitchFamily="2" charset="2"/>
                        <a:buChar char="§"/>
                      </a:pPr>
                      <a:r>
                        <a:rPr lang="en-US" sz="2800" dirty="0" smtClean="0"/>
                        <a:t>Over 47 million beneficiaries</a:t>
                      </a:r>
                      <a:endParaRPr lang="en-US" sz="2800" dirty="0"/>
                    </a:p>
                  </a:txBody>
                  <a:tcPr marT="45729" marB="45729">
                    <a:solidFill>
                      <a:srgbClr val="9BC0F1"/>
                    </a:solidFill>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en-US" smtClean="0">
                <a:ea typeface="ＭＳ Ｐゴシック"/>
                <a:cs typeface="ＭＳ Ｐゴシック"/>
              </a:rPr>
              <a:t>Identity Theft</a:t>
            </a:r>
          </a:p>
        </p:txBody>
      </p:sp>
      <p:sp>
        <p:nvSpPr>
          <p:cNvPr id="65539" name="Content Placeholder 2"/>
          <p:cNvSpPr>
            <a:spLocks noGrp="1"/>
          </p:cNvSpPr>
          <p:nvPr>
            <p:ph idx="1"/>
          </p:nvPr>
        </p:nvSpPr>
        <p:spPr/>
        <p:txBody>
          <a:bodyPr/>
          <a:lstStyle/>
          <a:p>
            <a:pPr eaLnBrk="1" hangingPunct="1">
              <a:defRPr/>
            </a:pPr>
            <a:r>
              <a:rPr lang="en-US" dirty="0" smtClean="0">
                <a:ea typeface="ＭＳ Ｐゴシック"/>
                <a:cs typeface="ＭＳ Ｐゴシック"/>
              </a:rPr>
              <a:t>Identity theft is a serious crime</a:t>
            </a:r>
          </a:p>
          <a:p>
            <a:pPr lvl="1" eaLnBrk="1" hangingPunct="1">
              <a:defRPr/>
            </a:pPr>
            <a:r>
              <a:rPr lang="en-US" dirty="0" smtClean="0">
                <a:ea typeface="ＭＳ Ｐゴシック"/>
                <a:cs typeface="ＭＳ Ｐゴシック"/>
              </a:rPr>
              <a:t>e.g.; someone else uses your personal information</a:t>
            </a:r>
          </a:p>
          <a:p>
            <a:pPr lvl="2" eaLnBrk="1" hangingPunct="1">
              <a:defRPr/>
            </a:pPr>
            <a:r>
              <a:rPr lang="en-US" sz="2400" dirty="0" smtClean="0">
                <a:ea typeface="ＭＳ Ｐゴシック"/>
                <a:cs typeface="ＭＳ Ｐゴシック"/>
              </a:rPr>
              <a:t>Like your Social Security or Medicare number</a:t>
            </a:r>
          </a:p>
          <a:p>
            <a:pPr eaLnBrk="1" hangingPunct="1">
              <a:defRPr/>
            </a:pPr>
            <a:r>
              <a:rPr lang="en-US" dirty="0" smtClean="0">
                <a:ea typeface="ＭＳ Ｐゴシック"/>
                <a:cs typeface="ＭＳ Ｐゴシック"/>
              </a:rPr>
              <a:t>If you think someone is using your information</a:t>
            </a:r>
          </a:p>
          <a:p>
            <a:pPr lvl="1" eaLnBrk="1" hangingPunct="1">
              <a:defRPr/>
            </a:pPr>
            <a:r>
              <a:rPr lang="en-US" dirty="0" smtClean="0">
                <a:ea typeface="ＭＳ Ｐゴシック"/>
                <a:cs typeface="ＭＳ Ｐゴシック"/>
              </a:rPr>
              <a:t>Call your local police department</a:t>
            </a:r>
          </a:p>
          <a:p>
            <a:pPr lvl="1" eaLnBrk="1" hangingPunct="1">
              <a:defRPr/>
            </a:pPr>
            <a:r>
              <a:rPr lang="en-US" spc="-50" dirty="0" smtClean="0">
                <a:ea typeface="ＭＳ Ｐゴシック"/>
                <a:cs typeface="ＭＳ Ｐゴシック"/>
              </a:rPr>
              <a:t>Call the Federal Trade Commission</a:t>
            </a:r>
            <a:r>
              <a:rPr lang="ja-JP" altLang="en-US" spc="-50" smtClean="0">
                <a:cs typeface="ＭＳ Ｐゴシック"/>
              </a:rPr>
              <a:t>’</a:t>
            </a:r>
            <a:r>
              <a:rPr lang="en-US" altLang="ja-JP" spc="-50" dirty="0" smtClean="0">
                <a:cs typeface="ＭＳ Ｐゴシック"/>
              </a:rPr>
              <a:t>s ID Theft Hotline  </a:t>
            </a:r>
          </a:p>
          <a:p>
            <a:pPr lvl="2" eaLnBrk="1" hangingPunct="1">
              <a:defRPr/>
            </a:pPr>
            <a:r>
              <a:rPr lang="en-US" dirty="0" smtClean="0">
                <a:ea typeface="ＭＳ Ｐゴシック"/>
                <a:cs typeface="ＭＳ Ｐゴシック"/>
              </a:rPr>
              <a:t>1-877-438-4338</a:t>
            </a:r>
          </a:p>
          <a:p>
            <a:pPr eaLnBrk="1" hangingPunct="1">
              <a:defRPr/>
            </a:pPr>
            <a:r>
              <a:rPr lang="en-US" dirty="0" smtClean="0">
                <a:ea typeface="ＭＳ Ｐゴシック"/>
                <a:cs typeface="ＭＳ Ｐゴシック"/>
              </a:rPr>
              <a:t>Report lost/stolen Medicare card right away</a:t>
            </a:r>
          </a:p>
          <a:p>
            <a:pPr lvl="1" eaLnBrk="1" hangingPunct="1">
              <a:defRPr/>
            </a:pPr>
            <a:r>
              <a:rPr lang="en-US" dirty="0" smtClean="0">
                <a:ea typeface="ＭＳ Ｐゴシック"/>
                <a:cs typeface="ＭＳ Ｐゴシック"/>
              </a:rPr>
              <a:t>Call SSA for replacement</a:t>
            </a:r>
            <a:endParaRPr lang="en-US" sz="3200" dirty="0" smtClean="0">
              <a:ea typeface="ＭＳ Ｐゴシック"/>
              <a:cs typeface="ＭＳ Ｐゴシック"/>
            </a:endParaRPr>
          </a:p>
        </p:txBody>
      </p:sp>
      <p:sp>
        <p:nvSpPr>
          <p:cNvPr id="57348"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7349"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57350"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13848FD-C414-4EFF-96A9-DD05371CEE8E}" type="slidenum">
              <a:rPr lang="en-US" smtClean="0"/>
              <a:pPr/>
              <a:t>50</a:t>
            </a:fld>
            <a:endParaRPr lang="en-US"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lnSpc>
                <a:spcPts val="3800"/>
              </a:lnSpc>
            </a:pPr>
            <a:r>
              <a:rPr lang="en-US" smtClean="0">
                <a:ea typeface="ＭＳ Ｐゴシック"/>
                <a:cs typeface="ＭＳ Ｐゴシック"/>
              </a:rPr>
              <a:t>Sharing Medical Information </a:t>
            </a:r>
            <a:br>
              <a:rPr lang="en-US" smtClean="0">
                <a:ea typeface="ＭＳ Ｐゴシック"/>
                <a:cs typeface="ＭＳ Ｐゴシック"/>
              </a:rPr>
            </a:br>
            <a:r>
              <a:rPr lang="en-US" smtClean="0">
                <a:ea typeface="ＭＳ Ｐゴシック"/>
                <a:cs typeface="ＭＳ Ｐゴシック"/>
              </a:rPr>
              <a:t>with Family/Caregiver</a:t>
            </a:r>
          </a:p>
        </p:txBody>
      </p:sp>
      <p:sp>
        <p:nvSpPr>
          <p:cNvPr id="58371" name="Content Placeholder 2"/>
          <p:cNvSpPr>
            <a:spLocks noGrp="1"/>
          </p:cNvSpPr>
          <p:nvPr>
            <p:ph idx="1"/>
          </p:nvPr>
        </p:nvSpPr>
        <p:spPr/>
        <p:txBody>
          <a:bodyPr/>
          <a:lstStyle/>
          <a:p>
            <a:pPr eaLnBrk="1" hangingPunct="1"/>
            <a:r>
              <a:rPr lang="en-US" smtClean="0"/>
              <a:t>Medicare requires written permission</a:t>
            </a:r>
          </a:p>
          <a:p>
            <a:pPr lvl="1" eaLnBrk="1" hangingPunct="1"/>
            <a:r>
              <a:rPr lang="en-US" smtClean="0"/>
              <a:t>Must designate an authorized person</a:t>
            </a:r>
          </a:p>
          <a:p>
            <a:pPr lvl="2" eaLnBrk="1" hangingPunct="1"/>
            <a:r>
              <a:rPr lang="en-US" smtClean="0"/>
              <a:t>Power of attorney is not enough</a:t>
            </a:r>
          </a:p>
          <a:p>
            <a:pPr lvl="2" eaLnBrk="1" hangingPunct="1"/>
            <a:r>
              <a:rPr lang="en-US" smtClean="0"/>
              <a:t>Must submit Medicare Authorization to Disclose Personal Information form (CMS Form No. 10106)</a:t>
            </a:r>
          </a:p>
        </p:txBody>
      </p:sp>
      <p:sp>
        <p:nvSpPr>
          <p:cNvPr id="58372"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8373"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58374"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7CA0797-1BF3-425E-9460-361397D8A1D5}" type="slidenum">
              <a:rPr lang="en-US" smtClean="0"/>
              <a:pPr/>
              <a:t>51</a:t>
            </a:fld>
            <a:endParaRPr lang="en-US"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eaLnBrk="1" hangingPunct="1"/>
            <a:r>
              <a:rPr lang="en-US" smtClean="0">
                <a:ea typeface="ＭＳ Ｐゴシック"/>
                <a:cs typeface="ＭＳ Ｐゴシック"/>
              </a:rPr>
              <a:t>Helpful Tips</a:t>
            </a:r>
          </a:p>
        </p:txBody>
      </p:sp>
      <p:sp>
        <p:nvSpPr>
          <p:cNvPr id="59395" name="Content Placeholder 2"/>
          <p:cNvSpPr>
            <a:spLocks noGrp="1"/>
          </p:cNvSpPr>
          <p:nvPr>
            <p:ph idx="1"/>
          </p:nvPr>
        </p:nvSpPr>
        <p:spPr/>
        <p:txBody>
          <a:bodyPr/>
          <a:lstStyle/>
          <a:p>
            <a:pPr eaLnBrk="1" hangingPunct="1"/>
            <a:r>
              <a:rPr lang="en-US" smtClean="0">
                <a:ea typeface="ＭＳ Ｐゴシック"/>
                <a:cs typeface="ＭＳ Ｐゴシック"/>
              </a:rPr>
              <a:t>Ask questions</a:t>
            </a:r>
          </a:p>
          <a:p>
            <a:pPr lvl="1" eaLnBrk="1" hangingPunct="1"/>
            <a:r>
              <a:rPr lang="en-US" smtClean="0">
                <a:ea typeface="ＭＳ Ｐゴシック"/>
                <a:cs typeface="ＭＳ Ｐゴシック"/>
              </a:rPr>
              <a:t>You have the right to know what is billed</a:t>
            </a:r>
          </a:p>
          <a:p>
            <a:pPr eaLnBrk="1" hangingPunct="1"/>
            <a:r>
              <a:rPr lang="en-US" smtClean="0">
                <a:ea typeface="ＭＳ Ｐゴシック"/>
                <a:cs typeface="ＭＳ Ｐゴシック"/>
              </a:rPr>
              <a:t>Educate yourself about Medicare/Medicaid</a:t>
            </a:r>
          </a:p>
          <a:p>
            <a:pPr lvl="1" eaLnBrk="1" hangingPunct="1"/>
            <a:r>
              <a:rPr lang="en-US" smtClean="0">
                <a:ea typeface="ＭＳ Ｐゴシック"/>
                <a:cs typeface="ＭＳ Ｐゴシック"/>
              </a:rPr>
              <a:t>Know you rights </a:t>
            </a:r>
          </a:p>
          <a:p>
            <a:pPr lvl="1" eaLnBrk="1" hangingPunct="1"/>
            <a:r>
              <a:rPr lang="en-US" smtClean="0">
                <a:ea typeface="ＭＳ Ｐゴシック"/>
                <a:cs typeface="ＭＳ Ｐゴシック"/>
              </a:rPr>
              <a:t>Know what a provider can/can</a:t>
            </a:r>
            <a:r>
              <a:rPr lang="ja-JP" altLang="en-US" smtClean="0">
                <a:cs typeface="ＭＳ Ｐゴシック"/>
              </a:rPr>
              <a:t>’</a:t>
            </a:r>
            <a:r>
              <a:rPr lang="en-US" altLang="ja-JP" smtClean="0">
                <a:cs typeface="ＭＳ Ｐゴシック"/>
              </a:rPr>
              <a:t>t bill to Medicare</a:t>
            </a:r>
          </a:p>
          <a:p>
            <a:pPr eaLnBrk="1" hangingPunct="1"/>
            <a:r>
              <a:rPr lang="en-US" smtClean="0">
                <a:ea typeface="ＭＳ Ｐゴシック"/>
                <a:cs typeface="ＭＳ Ｐゴシック"/>
              </a:rPr>
              <a:t>Be wary of providers who tell you </a:t>
            </a:r>
          </a:p>
          <a:p>
            <a:pPr lvl="1" eaLnBrk="1" hangingPunct="1"/>
            <a:r>
              <a:rPr lang="en-US" smtClean="0">
                <a:ea typeface="ＭＳ Ｐゴシック"/>
                <a:cs typeface="ＭＳ Ｐゴシック"/>
              </a:rPr>
              <a:t>You can get an item or service not usually covered, but they know </a:t>
            </a:r>
            <a:r>
              <a:rPr lang="ja-JP" altLang="en-US" smtClean="0">
                <a:cs typeface="ＭＳ Ｐゴシック"/>
              </a:rPr>
              <a:t>“</a:t>
            </a:r>
            <a:r>
              <a:rPr lang="en-US" altLang="ja-JP" smtClean="0">
                <a:cs typeface="ＭＳ Ｐゴシック"/>
              </a:rPr>
              <a:t>How to bill Medicare</a:t>
            </a:r>
            <a:r>
              <a:rPr lang="ja-JP" altLang="en-US" smtClean="0">
                <a:cs typeface="ＭＳ Ｐゴシック"/>
              </a:rPr>
              <a:t>”</a:t>
            </a:r>
            <a:endParaRPr lang="en-US" smtClean="0">
              <a:ea typeface="ＭＳ Ｐゴシック"/>
              <a:cs typeface="ＭＳ Ｐゴシック"/>
            </a:endParaRPr>
          </a:p>
        </p:txBody>
      </p:sp>
      <p:sp>
        <p:nvSpPr>
          <p:cNvPr id="5939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59397"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5939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E3FA17E-9E5E-4F64-80E2-8B608D0A0A5C}" type="slidenum">
              <a:rPr lang="en-US" smtClean="0"/>
              <a:pPr/>
              <a:t>52</a:t>
            </a:fld>
            <a:endParaRPr lang="en-US"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eaLnBrk="1" hangingPunct="1">
              <a:defRPr/>
            </a:pPr>
            <a:r>
              <a:rPr lang="en-US" spc="-40" dirty="0" smtClean="0">
                <a:ea typeface="ＭＳ Ｐゴシック"/>
                <a:cs typeface="ＭＳ Ｐゴシック"/>
              </a:rPr>
              <a:t>Medicare Part C &amp; D Plans Marketing Rules </a:t>
            </a:r>
          </a:p>
        </p:txBody>
      </p:sp>
      <p:sp>
        <p:nvSpPr>
          <p:cNvPr id="60419" name="Content Placeholder 2"/>
          <p:cNvSpPr>
            <a:spLocks noGrp="1"/>
          </p:cNvSpPr>
          <p:nvPr>
            <p:ph idx="1"/>
          </p:nvPr>
        </p:nvSpPr>
        <p:spPr/>
        <p:txBody>
          <a:bodyPr/>
          <a:lstStyle/>
          <a:p>
            <a:pPr eaLnBrk="1" hangingPunct="1"/>
            <a:r>
              <a:rPr lang="en-US" smtClean="0">
                <a:ea typeface="ＭＳ Ｐゴシック"/>
                <a:cs typeface="ＭＳ Ｐゴシック"/>
              </a:rPr>
              <a:t>Examples – plans can’t</a:t>
            </a:r>
          </a:p>
          <a:p>
            <a:pPr lvl="1" eaLnBrk="1" hangingPunct="1"/>
            <a:r>
              <a:rPr lang="en-US" smtClean="0">
                <a:ea typeface="ＭＳ Ｐゴシック"/>
                <a:cs typeface="ＭＳ Ｐゴシック"/>
              </a:rPr>
              <a:t>S</a:t>
            </a:r>
            <a:r>
              <a:rPr lang="en-US" altLang="ja-JP" smtClean="0">
                <a:cs typeface="ＭＳ Ｐゴシック"/>
              </a:rPr>
              <a:t>end you unwanted emails</a:t>
            </a:r>
          </a:p>
          <a:p>
            <a:pPr lvl="1" eaLnBrk="1" hangingPunct="1"/>
            <a:r>
              <a:rPr lang="en-US" smtClean="0">
                <a:ea typeface="ＭＳ Ｐゴシック"/>
                <a:cs typeface="ＭＳ Ｐゴシック"/>
              </a:rPr>
              <a:t>Come to your home uninvited to get you to join </a:t>
            </a:r>
          </a:p>
          <a:p>
            <a:pPr lvl="1" eaLnBrk="1" hangingPunct="1"/>
            <a:r>
              <a:rPr lang="en-US" smtClean="0">
                <a:ea typeface="ＭＳ Ｐゴシック"/>
                <a:cs typeface="ＭＳ Ｐゴシック"/>
              </a:rPr>
              <a:t>Call you unless you are already a member </a:t>
            </a:r>
          </a:p>
          <a:p>
            <a:pPr lvl="1" eaLnBrk="1" hangingPunct="1"/>
            <a:r>
              <a:rPr lang="en-US" smtClean="0">
                <a:ea typeface="ＭＳ Ｐゴシック"/>
                <a:cs typeface="ＭＳ Ｐゴシック"/>
              </a:rPr>
              <a:t>Offer you cash to join their plan </a:t>
            </a:r>
          </a:p>
          <a:p>
            <a:pPr lvl="1" eaLnBrk="1" hangingPunct="1"/>
            <a:r>
              <a:rPr lang="en-US" smtClean="0">
                <a:ea typeface="ＭＳ Ｐゴシック"/>
                <a:cs typeface="ＭＳ Ｐゴシック"/>
              </a:rPr>
              <a:t>Give you free meals while trying to sell you a plan </a:t>
            </a:r>
          </a:p>
          <a:p>
            <a:pPr eaLnBrk="1" hangingPunct="1"/>
            <a:r>
              <a:rPr lang="en-US" smtClean="0">
                <a:ea typeface="ＭＳ Ｐゴシック"/>
                <a:cs typeface="ＭＳ Ｐゴシック"/>
              </a:rPr>
              <a:t>If you think a Medicare plan broke the rules</a:t>
            </a:r>
          </a:p>
          <a:p>
            <a:pPr lvl="1" eaLnBrk="1" hangingPunct="1"/>
            <a:r>
              <a:rPr lang="en-US" smtClean="0">
                <a:ea typeface="ＭＳ Ｐゴシック"/>
                <a:cs typeface="ＭＳ Ｐゴシック"/>
              </a:rPr>
              <a:t>Call 1-800-MEDICARE</a:t>
            </a:r>
            <a:endParaRPr lang="en-US" sz="3200" smtClean="0">
              <a:ea typeface="ＭＳ Ｐゴシック"/>
              <a:cs typeface="ＭＳ Ｐゴシック"/>
            </a:endParaRPr>
          </a:p>
        </p:txBody>
      </p:sp>
      <p:sp>
        <p:nvSpPr>
          <p:cNvPr id="60420" name="Date Placeholder 5"/>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60421"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60422"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B3995F6-69C4-464E-9F5D-DF6FDC1F385F}" type="slidenum">
              <a:rPr lang="en-US" smtClean="0"/>
              <a:pPr/>
              <a:t>53</a:t>
            </a:fld>
            <a:endParaRPr lang="en-U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Reporting Suspected Medicaid Fraud </a:t>
            </a:r>
          </a:p>
        </p:txBody>
      </p:sp>
      <p:sp>
        <p:nvSpPr>
          <p:cNvPr id="61443" name="Content Placeholder 2"/>
          <p:cNvSpPr>
            <a:spLocks noGrp="1"/>
          </p:cNvSpPr>
          <p:nvPr>
            <p:ph idx="1"/>
          </p:nvPr>
        </p:nvSpPr>
        <p:spPr/>
        <p:txBody>
          <a:bodyPr/>
          <a:lstStyle/>
          <a:p>
            <a:r>
              <a:rPr lang="en-US" smtClean="0"/>
              <a:t>Report Medicaid fraud</a:t>
            </a:r>
          </a:p>
          <a:p>
            <a:pPr lvl="1"/>
            <a:r>
              <a:rPr lang="en-US" smtClean="0"/>
              <a:t>State Medical Assistance (Medicaid) office</a:t>
            </a:r>
          </a:p>
          <a:p>
            <a:pPr lvl="1"/>
            <a:r>
              <a:rPr lang="en-US" smtClean="0"/>
              <a:t>OIG National Fraud hotline at 1-800-HHS-TIPS (1‑800‑447‑8477).</a:t>
            </a:r>
          </a:p>
          <a:p>
            <a:r>
              <a:rPr lang="en-US" smtClean="0"/>
              <a:t>Visit www.cms.gov/fraudabuseforconsumers to learn more</a:t>
            </a:r>
          </a:p>
        </p:txBody>
      </p:sp>
      <p:sp>
        <p:nvSpPr>
          <p:cNvPr id="6144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61445"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61446"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BDE2602-EA8B-4D13-A6BC-6BCDF8EE54D3}" type="slidenum">
              <a:rPr lang="en-US" smtClean="0"/>
              <a:pPr/>
              <a:t>54</a:t>
            </a:fld>
            <a:endParaRPr lang="en-US"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eaLnBrk="1" hangingPunct="1"/>
            <a:r>
              <a:rPr lang="en-US" smtClean="0">
                <a:ea typeface="ＭＳ Ｐゴシック"/>
                <a:cs typeface="ＭＳ Ｐゴシック"/>
              </a:rPr>
              <a:t>Telemarketing &amp; Fraud</a:t>
            </a:r>
          </a:p>
        </p:txBody>
      </p:sp>
      <p:sp>
        <p:nvSpPr>
          <p:cNvPr id="62467" name="Content Placeholder 2"/>
          <p:cNvSpPr>
            <a:spLocks noGrp="1"/>
          </p:cNvSpPr>
          <p:nvPr>
            <p:ph idx="1"/>
          </p:nvPr>
        </p:nvSpPr>
        <p:spPr/>
        <p:txBody>
          <a:bodyPr/>
          <a:lstStyle/>
          <a:p>
            <a:pPr eaLnBrk="1" hangingPunct="1"/>
            <a:r>
              <a:rPr lang="en-US" sz="2800" smtClean="0">
                <a:ea typeface="ＭＳ Ｐゴシック"/>
                <a:cs typeface="ＭＳ Ｐゴシック"/>
              </a:rPr>
              <a:t>Durable Medical Equipment Telemarketing Rules</a:t>
            </a:r>
          </a:p>
          <a:p>
            <a:pPr lvl="1" eaLnBrk="1" hangingPunct="1"/>
            <a:r>
              <a:rPr lang="en-US" sz="2400" smtClean="0">
                <a:ea typeface="ＭＳ Ｐゴシック"/>
                <a:cs typeface="ＭＳ Ｐゴシック"/>
              </a:rPr>
              <a:t>DME suppliers cannot make unsolicited sales calls </a:t>
            </a:r>
          </a:p>
          <a:p>
            <a:pPr eaLnBrk="1" hangingPunct="1"/>
            <a:r>
              <a:rPr lang="en-US" sz="2800" smtClean="0">
                <a:ea typeface="ＭＳ Ｐゴシック"/>
                <a:cs typeface="ＭＳ Ｐゴシック"/>
              </a:rPr>
              <a:t>Potential scams</a:t>
            </a:r>
          </a:p>
          <a:p>
            <a:pPr lvl="1" eaLnBrk="1" hangingPunct="1"/>
            <a:r>
              <a:rPr lang="en-US" sz="2400" smtClean="0">
                <a:ea typeface="ＭＳ Ｐゴシック"/>
                <a:cs typeface="ＭＳ Ｐゴシック"/>
              </a:rPr>
              <a:t>Calls or visits from people saying they represent Medicare </a:t>
            </a:r>
          </a:p>
          <a:p>
            <a:pPr lvl="1" eaLnBrk="1" hangingPunct="1"/>
            <a:r>
              <a:rPr lang="en-US" sz="2400" smtClean="0">
                <a:ea typeface="ＭＳ Ｐゴシック"/>
                <a:cs typeface="ＭＳ Ｐゴシック"/>
              </a:rPr>
              <a:t>Telephone or door-to-door selling techniques</a:t>
            </a:r>
          </a:p>
          <a:p>
            <a:pPr lvl="1" eaLnBrk="1" hangingPunct="1"/>
            <a:r>
              <a:rPr lang="en-US" sz="2400" smtClean="0">
                <a:ea typeface="ＭＳ Ｐゴシック"/>
                <a:cs typeface="ＭＳ Ｐゴシック"/>
              </a:rPr>
              <a:t>Equipment or service is offered free and you are then asked for your Medicare number for </a:t>
            </a:r>
            <a:r>
              <a:rPr lang="ja-JP" altLang="en-US" sz="2400" smtClean="0">
                <a:cs typeface="ＭＳ Ｐゴシック"/>
              </a:rPr>
              <a:t>“</a:t>
            </a:r>
            <a:r>
              <a:rPr lang="en-US" altLang="ja-JP" sz="2400" smtClean="0">
                <a:cs typeface="ＭＳ Ｐゴシック"/>
              </a:rPr>
              <a:t>record keeping purposes</a:t>
            </a:r>
            <a:r>
              <a:rPr lang="ja-JP" altLang="en-US" sz="2400" smtClean="0">
                <a:cs typeface="ＭＳ Ｐゴシック"/>
              </a:rPr>
              <a:t>”</a:t>
            </a:r>
            <a:endParaRPr lang="en-US" altLang="ja-JP" sz="2400" smtClean="0">
              <a:cs typeface="ＭＳ Ｐゴシック"/>
            </a:endParaRPr>
          </a:p>
          <a:p>
            <a:pPr lvl="1" eaLnBrk="1" hangingPunct="1"/>
            <a:r>
              <a:rPr lang="en-US" sz="2400" smtClean="0">
                <a:ea typeface="ＭＳ Ｐゴシック"/>
                <a:cs typeface="ＭＳ Ｐゴシック"/>
              </a:rPr>
              <a:t>You</a:t>
            </a:r>
            <a:r>
              <a:rPr lang="ja-JP" altLang="en-US" sz="2400" smtClean="0">
                <a:cs typeface="ＭＳ Ｐゴシック"/>
              </a:rPr>
              <a:t>’</a:t>
            </a:r>
            <a:r>
              <a:rPr lang="en-US" altLang="ja-JP" sz="2400" smtClean="0">
                <a:cs typeface="ＭＳ Ｐゴシック"/>
              </a:rPr>
              <a:t>re told that Medicare will pay for the item or service if you provide your Medicare number</a:t>
            </a:r>
          </a:p>
          <a:p>
            <a:pPr eaLnBrk="1" hangingPunct="1">
              <a:buFont typeface="Wingdings" pitchFamily="2" charset="2"/>
              <a:buNone/>
            </a:pPr>
            <a:endParaRPr lang="en-US" sz="2800" smtClean="0">
              <a:ea typeface="ＭＳ Ｐゴシック"/>
              <a:cs typeface="ＭＳ Ｐゴシック"/>
            </a:endParaRPr>
          </a:p>
          <a:p>
            <a:pPr eaLnBrk="1" hangingPunct="1"/>
            <a:endParaRPr lang="en-US" sz="2800" smtClean="0">
              <a:ea typeface="ＭＳ Ｐゴシック"/>
              <a:cs typeface="ＭＳ Ｐゴシック"/>
            </a:endParaRPr>
          </a:p>
        </p:txBody>
      </p:sp>
      <p:sp>
        <p:nvSpPr>
          <p:cNvPr id="6246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62469"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62470"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5694EDB-2A1F-4275-A44C-B06578C5DE6C}" type="slidenum">
              <a:rPr lang="en-US" smtClean="0"/>
              <a:pPr/>
              <a:t>55</a:t>
            </a:fld>
            <a:endParaRPr 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en-US" smtClean="0">
                <a:ea typeface="ＭＳ Ｐゴシック"/>
                <a:cs typeface="ＭＳ Ｐゴシック"/>
              </a:rPr>
              <a:t>Fighting Fraud Can Pay</a:t>
            </a:r>
          </a:p>
        </p:txBody>
      </p:sp>
      <p:sp>
        <p:nvSpPr>
          <p:cNvPr id="63491" name="Content Placeholder 2"/>
          <p:cNvSpPr>
            <a:spLocks noGrp="1"/>
          </p:cNvSpPr>
          <p:nvPr>
            <p:ph idx="1"/>
          </p:nvPr>
        </p:nvSpPr>
        <p:spPr/>
        <p:txBody>
          <a:bodyPr/>
          <a:lstStyle/>
          <a:p>
            <a:pPr eaLnBrk="1" hangingPunct="1">
              <a:spcBef>
                <a:spcPts val="200"/>
              </a:spcBef>
            </a:pPr>
            <a:r>
              <a:rPr lang="en-US" sz="2800" smtClean="0">
                <a:ea typeface="ＭＳ Ｐゴシック"/>
                <a:cs typeface="ＭＳ Ｐゴシック"/>
              </a:rPr>
              <a:t>You may get a reward of up to $1,000 if you meet </a:t>
            </a:r>
            <a:r>
              <a:rPr lang="en-US" sz="2800" b="1" smtClean="0">
                <a:ea typeface="ＭＳ Ｐゴシック"/>
                <a:cs typeface="ＭＳ Ｐゴシック"/>
              </a:rPr>
              <a:t>all </a:t>
            </a:r>
            <a:r>
              <a:rPr lang="en-US" sz="2800" smtClean="0">
                <a:ea typeface="ＭＳ Ｐゴシック"/>
                <a:cs typeface="ＭＳ Ｐゴシック"/>
              </a:rPr>
              <a:t>of these conditions</a:t>
            </a:r>
          </a:p>
          <a:p>
            <a:pPr marL="568325" lvl="1" indent="-166688" eaLnBrk="1" hangingPunct="1">
              <a:spcBef>
                <a:spcPts val="200"/>
              </a:spcBef>
            </a:pPr>
            <a:r>
              <a:rPr lang="en-US" sz="2200" smtClean="0">
                <a:ea typeface="ＭＳ Ｐゴシック"/>
                <a:cs typeface="ＭＳ Ｐゴシック"/>
              </a:rPr>
              <a:t>You call either 1-800-HHS-TIPS (1-800-447-8477) or 1-800-MEDICARE (1-800-633-4227) and report suspected fraud</a:t>
            </a:r>
          </a:p>
          <a:p>
            <a:pPr marL="568325" lvl="1" indent="-166688" eaLnBrk="1" hangingPunct="1">
              <a:spcBef>
                <a:spcPts val="200"/>
              </a:spcBef>
            </a:pPr>
            <a:r>
              <a:rPr lang="en-US" sz="2200" smtClean="0">
                <a:ea typeface="ＭＳ Ｐゴシック"/>
                <a:cs typeface="ＭＳ Ｐゴシック"/>
              </a:rPr>
              <a:t>The suspected Medicare fraud you report must be investigated and validated by CMS’ contractors</a:t>
            </a:r>
          </a:p>
          <a:p>
            <a:pPr marL="568325" lvl="1" indent="-166688" eaLnBrk="1" hangingPunct="1">
              <a:spcBef>
                <a:spcPts val="200"/>
              </a:spcBef>
            </a:pPr>
            <a:r>
              <a:rPr lang="en-US" sz="2200" smtClean="0">
                <a:ea typeface="ＭＳ Ｐゴシック"/>
                <a:cs typeface="ＭＳ Ｐゴシック"/>
              </a:rPr>
              <a:t>The reported fraud must be formally referred to the Office of Inspector General for further investigation</a:t>
            </a:r>
          </a:p>
          <a:p>
            <a:pPr marL="568325" lvl="1" indent="-166688" eaLnBrk="1" hangingPunct="1">
              <a:spcBef>
                <a:spcPts val="200"/>
              </a:spcBef>
            </a:pPr>
            <a:r>
              <a:rPr lang="en-US" sz="2200" smtClean="0">
                <a:ea typeface="ＭＳ Ｐゴシック"/>
                <a:cs typeface="ＭＳ Ｐゴシック"/>
              </a:rPr>
              <a:t>You are not an excluded individual</a:t>
            </a:r>
          </a:p>
          <a:p>
            <a:pPr marL="568325" lvl="1" indent="-166688" eaLnBrk="1" hangingPunct="1">
              <a:spcBef>
                <a:spcPts val="200"/>
              </a:spcBef>
            </a:pPr>
            <a:r>
              <a:rPr lang="en-US" sz="2200" smtClean="0">
                <a:ea typeface="ＭＳ Ｐゴシック"/>
                <a:cs typeface="ＭＳ Ｐゴシック"/>
              </a:rPr>
              <a:t>The person or organization you are reporting is not already under investigation by law enforcement</a:t>
            </a:r>
          </a:p>
          <a:p>
            <a:pPr marL="568325" lvl="1" indent="-166688" eaLnBrk="1" hangingPunct="1">
              <a:spcBef>
                <a:spcPts val="200"/>
              </a:spcBef>
            </a:pPr>
            <a:r>
              <a:rPr lang="en-US" sz="2200" smtClean="0">
                <a:ea typeface="ＭＳ Ｐゴシック"/>
                <a:cs typeface="ＭＳ Ｐゴシック"/>
              </a:rPr>
              <a:t>Your report leads directly to the recovery of at least $100 of Medicare money</a:t>
            </a:r>
            <a:endParaRPr lang="en-US" smtClean="0">
              <a:ea typeface="ＭＳ Ｐゴシック"/>
              <a:cs typeface="ＭＳ Ｐゴシック"/>
            </a:endParaRPr>
          </a:p>
        </p:txBody>
      </p:sp>
      <p:sp>
        <p:nvSpPr>
          <p:cNvPr id="6349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63493"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63494"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FFA98A1-78D5-405F-89B3-F2FC6CA14BC9}" type="slidenum">
              <a:rPr lang="en-US" smtClean="0"/>
              <a:pPr/>
              <a:t>56</a:t>
            </a:fld>
            <a:endParaRPr lang="en-US"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00338E"/>
        </a:solidFill>
        <a:effectLst/>
      </p:bgPr>
    </p:bg>
    <p:spTree>
      <p:nvGrpSpPr>
        <p:cNvPr id="1" name=""/>
        <p:cNvGrpSpPr/>
        <p:nvPr/>
      </p:nvGrpSpPr>
      <p:grpSpPr>
        <a:xfrm>
          <a:off x="0" y="0"/>
          <a:ext cx="0" cy="0"/>
          <a:chOff x="0" y="0"/>
          <a:chExt cx="0" cy="0"/>
        </a:xfrm>
      </p:grpSpPr>
      <p:sp>
        <p:nvSpPr>
          <p:cNvPr id="64514" name="TPQuestion"/>
          <p:cNvSpPr>
            <a:spLocks noGrp="1"/>
          </p:cNvSpPr>
          <p:nvPr>
            <p:ph type="title"/>
          </p:nvPr>
        </p:nvSpPr>
        <p:spPr/>
        <p:txBody>
          <a:bodyPr/>
          <a:lstStyle/>
          <a:p>
            <a:pPr eaLnBrk="1" hangingPunct="1"/>
            <a:r>
              <a:rPr lang="en-US" smtClean="0">
                <a:ea typeface="ＭＳ Ｐゴシック"/>
                <a:cs typeface="ＭＳ Ｐゴシック"/>
              </a:rPr>
              <a:t>Exercise</a:t>
            </a:r>
          </a:p>
        </p:txBody>
      </p:sp>
      <p:sp>
        <p:nvSpPr>
          <p:cNvPr id="64515" name="TPAnswers"/>
          <p:cNvSpPr>
            <a:spLocks noGrp="1"/>
          </p:cNvSpPr>
          <p:nvPr>
            <p:ph idx="1"/>
            <p:custDataLst>
              <p:tags r:id="rId2"/>
            </p:custDataLst>
          </p:nvPr>
        </p:nvSpPr>
        <p:spPr>
          <a:xfrm>
            <a:off x="457200" y="2362200"/>
            <a:ext cx="8229600" cy="3763963"/>
          </a:xfrm>
        </p:spPr>
        <p:txBody>
          <a:bodyPr/>
          <a:lstStyle/>
          <a:p>
            <a:pPr marL="457200" lvl="1" indent="-457200" eaLnBrk="1" hangingPunct="1">
              <a:buFont typeface="Calibri" pitchFamily="34" charset="0"/>
              <a:buAutoNum type="alphaUcPeriod"/>
            </a:pPr>
            <a:r>
              <a:rPr lang="en-US" smtClean="0">
                <a:ea typeface="ＭＳ Ｐゴシック"/>
                <a:cs typeface="ＭＳ Ｐゴシック"/>
              </a:rPr>
              <a:t>1-800-MEDICARE</a:t>
            </a:r>
          </a:p>
          <a:p>
            <a:pPr marL="457200" lvl="1" indent="-457200" eaLnBrk="1" hangingPunct="1">
              <a:buFont typeface="Calibri" pitchFamily="34" charset="0"/>
              <a:buAutoNum type="alphaUcPeriod"/>
            </a:pPr>
            <a:r>
              <a:rPr lang="en-US" smtClean="0">
                <a:ea typeface="ＭＳ Ｐゴシック"/>
                <a:cs typeface="ＭＳ Ｐゴシック"/>
              </a:rPr>
              <a:t>Senior Medicare Patrol</a:t>
            </a:r>
          </a:p>
          <a:p>
            <a:pPr marL="457200" lvl="1" indent="-457200" eaLnBrk="1" hangingPunct="1">
              <a:buFont typeface="Calibri" pitchFamily="34" charset="0"/>
              <a:buAutoNum type="alphaUcPeriod"/>
            </a:pPr>
            <a:r>
              <a:rPr lang="en-US" smtClean="0">
                <a:ea typeface="ＭＳ Ｐゴシック"/>
                <a:cs typeface="ＭＳ Ｐゴシック"/>
              </a:rPr>
              <a:t>HEAT Team</a:t>
            </a:r>
          </a:p>
          <a:p>
            <a:pPr marL="457200" lvl="1" indent="-457200" eaLnBrk="1" hangingPunct="1">
              <a:buFont typeface="Calibri" pitchFamily="34" charset="0"/>
              <a:buAutoNum type="alphaUcPeriod"/>
            </a:pPr>
            <a:r>
              <a:rPr lang="en-US" smtClean="0">
                <a:ea typeface="ＭＳ Ｐゴシック"/>
                <a:cs typeface="ＭＳ Ｐゴシック"/>
              </a:rPr>
              <a:t>Office of the Inspector General</a:t>
            </a:r>
          </a:p>
          <a:p>
            <a:pPr marL="457200" lvl="1" indent="-457200" eaLnBrk="1" hangingPunct="1">
              <a:buFont typeface="Calibri" pitchFamily="34" charset="0"/>
              <a:buAutoNum type="alphaUcPeriod"/>
            </a:pPr>
            <a:endParaRPr lang="en-US" smtClean="0">
              <a:ea typeface="ＭＳ Ｐゴシック"/>
              <a:cs typeface="ＭＳ Ｐゴシック"/>
            </a:endParaRPr>
          </a:p>
          <a:p>
            <a:pPr marL="457200" lvl="1" indent="-457200" eaLnBrk="1" hangingPunct="1">
              <a:buFont typeface="Calibri" pitchFamily="34" charset="0"/>
              <a:buAutoNum type="alphaUcPeriod"/>
            </a:pPr>
            <a:endParaRPr lang="en-US" smtClean="0">
              <a:ea typeface="ＭＳ Ｐゴシック"/>
              <a:cs typeface="ＭＳ Ｐゴシック"/>
            </a:endParaRPr>
          </a:p>
          <a:p>
            <a:pPr marL="457200" indent="-457200" eaLnBrk="1" hangingPunct="1">
              <a:buFont typeface="Calibri" pitchFamily="34" charset="0"/>
              <a:buAutoNum type="alphaUcPeriod"/>
            </a:pPr>
            <a:endParaRPr lang="en-US" sz="2400" smtClean="0">
              <a:cs typeface="Arial" pitchFamily="34" charset="0"/>
            </a:endParaRPr>
          </a:p>
        </p:txBody>
      </p:sp>
      <p:sp>
        <p:nvSpPr>
          <p:cNvPr id="64516"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64517" name="Footer Placeholder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algn="l"/>
            <a:r>
              <a:rPr lang="en-US" smtClean="0"/>
              <a:t>Medicare and Medicaid - Fraud and Abuse Prevention</a:t>
            </a:r>
          </a:p>
        </p:txBody>
      </p:sp>
      <p:sp>
        <p:nvSpPr>
          <p:cNvPr id="64518"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C9A3BE1-9B1F-459D-A6B1-77A80074B709}" type="slidenum">
              <a:rPr lang="en-US" smtClean="0"/>
              <a:pPr/>
              <a:t>57</a:t>
            </a:fld>
            <a:endParaRPr lang="en-US" smtClean="0"/>
          </a:p>
        </p:txBody>
      </p:sp>
      <p:sp>
        <p:nvSpPr>
          <p:cNvPr id="64519" name="TextBox 6"/>
          <p:cNvSpPr txBox="1">
            <a:spLocks noChangeArrowheads="1"/>
          </p:cNvSpPr>
          <p:nvPr/>
        </p:nvSpPr>
        <p:spPr bwMode="auto">
          <a:xfrm>
            <a:off x="304800" y="1257300"/>
            <a:ext cx="8382000" cy="1077913"/>
          </a:xfrm>
          <a:prstGeom prst="rect">
            <a:avLst/>
          </a:prstGeom>
          <a:noFill/>
          <a:ln w="9525">
            <a:noFill/>
            <a:miter lim="800000"/>
            <a:headEnd/>
            <a:tailEnd/>
          </a:ln>
        </p:spPr>
        <p:txBody>
          <a:bodyPr>
            <a:spAutoFit/>
          </a:bodyPr>
          <a:lstStyle/>
          <a:p>
            <a:r>
              <a:rPr lang="en-US" sz="3200">
                <a:solidFill>
                  <a:schemeClr val="bg1"/>
                </a:solidFill>
                <a:latin typeface="Calibri" pitchFamily="34" charset="0"/>
              </a:rPr>
              <a:t>If you suspect that a Medicare plan broke plan marketing rules, you should call</a:t>
            </a:r>
            <a:endParaRPr lang="en-US" sz="320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8"/>
          <p:cNvSpPr>
            <a:spLocks noGrp="1"/>
          </p:cNvSpPr>
          <p:nvPr>
            <p:ph idx="1"/>
          </p:nvPr>
        </p:nvSpPr>
        <p:spPr/>
        <p:txBody>
          <a:bodyPr/>
          <a:lstStyle/>
          <a:p>
            <a:endParaRPr lang="en-US" smtClean="0"/>
          </a:p>
        </p:txBody>
      </p:sp>
      <p:sp>
        <p:nvSpPr>
          <p:cNvPr id="65540" name="Rectangle 4"/>
          <p:cNvSpPr>
            <a:spLocks noGrp="1" noChangeArrowheads="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65541" name="Footer Placeholder 7"/>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cs typeface="Arial" pitchFamily="34" charset="0"/>
              </a:rPr>
              <a:t>Medicare and Medicaid - Fraud and Abuse Prevention</a:t>
            </a:r>
          </a:p>
        </p:txBody>
      </p:sp>
      <p:sp>
        <p:nvSpPr>
          <p:cNvPr id="65542" name="Slide Number Placeholder 6"/>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BF36712D-A08A-45AA-B882-E316DFE36F6E}" type="slidenum">
              <a:rPr lang="en-US" smtClean="0"/>
              <a:pPr/>
              <a:t>58</a:t>
            </a:fld>
            <a:endParaRPr lang="en-US" smtClean="0"/>
          </a:p>
        </p:txBody>
      </p:sp>
      <p:graphicFrame>
        <p:nvGraphicFramePr>
          <p:cNvPr id="8" name="Content Placeholder 5"/>
          <p:cNvGraphicFramePr>
            <a:graphicFrameLocks noGrp="1"/>
          </p:cNvGraphicFramePr>
          <p:nvPr>
            <p:custDataLst>
              <p:tags r:id="rId2"/>
            </p:custDataLst>
          </p:nvPr>
        </p:nvGraphicFramePr>
        <p:xfrm>
          <a:off x="299850" y="317675"/>
          <a:ext cx="8534400" cy="5985010"/>
        </p:xfrm>
        <a:graphic>
          <a:graphicData uri="http://schemas.openxmlformats.org/drawingml/2006/table">
            <a:tbl>
              <a:tblPr>
                <a:effectLst>
                  <a:outerShdw blurRad="50800" dist="76200" dir="2700000" algn="tl" rotWithShape="0">
                    <a:prstClr val="black">
                      <a:alpha val="40000"/>
                    </a:prstClr>
                  </a:outerShdw>
                </a:effectLst>
              </a:tblPr>
              <a:tblGrid>
                <a:gridCol w="2695152"/>
                <a:gridCol w="2844800"/>
                <a:gridCol w="2994448"/>
              </a:tblGrid>
              <a:tr h="633835">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400" b="1" i="0" u="none" strike="noStrike" cap="none" normalizeH="0" baseline="0" dirty="0" smtClean="0">
                          <a:ln>
                            <a:noFill/>
                          </a:ln>
                          <a:solidFill>
                            <a:schemeClr val="tx1"/>
                          </a:solidFill>
                          <a:effectLst/>
                          <a:latin typeface="Calibri" pitchFamily="34" charset="0"/>
                          <a:ea typeface="ＭＳ Ｐゴシック" pitchFamily="7" charset="-128"/>
                        </a:rPr>
                        <a:t>Medicare Fraud &amp; Abuse Resource Guide</a:t>
                      </a:r>
                    </a:p>
                  </a:txBody>
                  <a:tcPr marL="76810" marR="76810" marT="42672" marB="42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FBFBF"/>
                    </a:solidFill>
                  </a:tcPr>
                </a:tc>
                <a:tc hMerge="1">
                  <a:txBody>
                    <a:bodyPr/>
                    <a:lstStyle/>
                    <a:p>
                      <a:endParaRPr lang="en-US"/>
                    </a:p>
                  </a:txBody>
                  <a:tcPr/>
                </a:tc>
                <a:tc hMerge="1">
                  <a:txBody>
                    <a:bodyPr/>
                    <a:lstStyle/>
                    <a:p>
                      <a:endParaRPr lang="en-US"/>
                    </a:p>
                  </a:txBody>
                  <a:tcPr/>
                </a:tc>
              </a:tr>
              <a:tr h="40427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bg1"/>
                          </a:solidFill>
                          <a:effectLst/>
                          <a:latin typeface="Calibri" pitchFamily="34" charset="0"/>
                          <a:ea typeface="ＭＳ Ｐゴシック" pitchFamily="7" charset="-128"/>
                        </a:rPr>
                        <a:t>Resources</a:t>
                      </a:r>
                    </a:p>
                  </a:txBody>
                  <a:tcPr marL="76810" marR="76810" marT="42672" marB="42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8E"/>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bg1"/>
                          </a:solidFill>
                          <a:effectLst/>
                          <a:latin typeface="Calibri" pitchFamily="34" charset="0"/>
                          <a:ea typeface="ＭＳ Ｐゴシック" pitchFamily="7" charset="-128"/>
                        </a:rPr>
                        <a:t>Medicare Products</a:t>
                      </a:r>
                    </a:p>
                  </a:txBody>
                  <a:tcPr marL="76810" marR="76810" marT="42672" marB="42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8E"/>
                    </a:solidFill>
                  </a:tcPr>
                </a:tc>
              </a:tr>
              <a:tr h="47226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Centers for Medicare &amp;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Medicaid Services (CMS)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(1-800-633-4227)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(TTY</a:t>
                      </a: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 </a:t>
                      </a: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 1-877-486-2048)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www.Medicare.gov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hlinkClick r:id="rId5"/>
                        </a:rPr>
                        <a:t>www.stopmedicarefraud.gov</a:t>
                      </a:r>
                      <a:endParaRPr kumimoji="0" lang="en-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hlinkClick r:id="rId6"/>
                        </a:rPr>
                        <a:t>www.healthcare.gov</a:t>
                      </a:r>
                      <a:endParaRPr kumimoji="0" lang="en-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lvl="0"/>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rPr>
                        <a:t>NBI MEDIC </a:t>
                      </a:r>
                    </a:p>
                    <a:p>
                      <a:pPr lvl="0"/>
                      <a:r>
                        <a:rPr kumimoji="0" lang="en-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rPr>
                        <a:t>877-7SAFERX  (877-772-3379)</a:t>
                      </a:r>
                    </a:p>
                    <a:p>
                      <a:pPr marL="0" lvl="1" indent="0"/>
                      <a:r>
                        <a:rPr kumimoji="0" lang="en-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rPr>
                        <a:t>Fax a Complaint Form to 410-819-8698</a:t>
                      </a:r>
                    </a:p>
                    <a:p>
                      <a:pPr marL="0" lvl="1" indent="0"/>
                      <a:r>
                        <a:rPr kumimoji="0" lang="en-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rPr>
                        <a:t>Mailing  to:</a:t>
                      </a:r>
                    </a:p>
                    <a:p>
                      <a:pPr marL="0" lvl="1" indent="0"/>
                      <a:r>
                        <a:rPr kumimoji="0" lang="en-US" sz="1100" b="0" i="0" u="none" strike="noStrike" kern="1200" cap="none" normalizeH="0" baseline="0" dirty="0" smtClean="0">
                          <a:ln>
                            <a:noFill/>
                          </a:ln>
                          <a:solidFill>
                            <a:srgbClr val="000000"/>
                          </a:solidFill>
                          <a:effectLst/>
                          <a:latin typeface="Calibri" pitchFamily="34" charset="0"/>
                          <a:ea typeface="ＭＳ Ｐゴシック" pitchFamily="7" charset="-128"/>
                          <a:cs typeface="+mn-cs"/>
                        </a:rPr>
                        <a:t>Health Integrity, LLC, 9240 Centreville Road, Easton, Maryland  21601</a:t>
                      </a:r>
                    </a:p>
                    <a:p>
                      <a:pPr marL="0" lvl="1" indent="0"/>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7"/>
                        </a:rPr>
                        <a:t>http://www.healthintegrity.org/html/contracts/medic/index.html</a:t>
                      </a:r>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6"/>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MyMedicare.gov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Social Security Administration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8"/>
                        </a:rPr>
                        <a:t>www.ssa.gov</a:t>
                      </a:r>
                      <a:endPar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9"/>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1-800-772-1213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TTY – 1-800-325-0778</a:t>
                      </a:r>
                    </a:p>
                  </a:txBody>
                  <a:tcPr marL="76810" marR="76810" marT="42672" marB="42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Senior Medicare Patrol Program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9"/>
                        </a:rPr>
                        <a:t>www.smpresource.org</a:t>
                      </a:r>
                      <a:endPar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1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Find the SMP resources in your state: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10"/>
                        </a:rPr>
                        <a:t>www.smpresource.org/AM/Template.cfm?Section=SMP_Locator1&amp;Template=/custom/SmpResults.cfm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hlinkClick r:id="rId1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National Health Care Anti-Fraud Assoc.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www.nhcaa.gov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hlinkClick r:id="rId1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Office of the Inspector General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U.S. Department of Health &amp; Human Services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ATTN: HOTLINE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PO Box 23489</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Washington, DC 10026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Fraud Hotline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1-800-HHS-TIPS (1-800-447-8477)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TTY – 1-800-337-4950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Fax 1-800-223-8162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NBI Medic’s Parts C&amp;D Fraud Reporting Group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1-877-7SAFERX (1-877-772‑3379)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7"/>
                        </a:rPr>
                        <a:t>http://www.healthintegrity.org/html/contracts/medic/index.html</a:t>
                      </a:r>
                      <a:endPar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6"/>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How to read an MSN Webpage link</a:t>
                      </a:r>
                    </a:p>
                    <a:p>
                      <a:pPr marL="0" marR="0" lvl="1"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hlinkClick r:id="rId11"/>
                        </a:rPr>
                        <a:t>http://www.medicare.gov/navigation/medicare-basics/understanding-claims/read-your-msn-part-a.aspx</a:t>
                      </a:r>
                      <a:endParaRPr kumimoji="0" lang="en-US" sz="1100" b="1" i="0" u="none" strike="noStrike" kern="1200" cap="none" normalizeH="0" baseline="0" dirty="0" smtClean="0">
                        <a:ln>
                          <a:noFill/>
                        </a:ln>
                        <a:solidFill>
                          <a:srgbClr val="000000"/>
                        </a:solidFill>
                        <a:effectLst/>
                        <a:latin typeface="Calibri" pitchFamily="34" charset="0"/>
                        <a:ea typeface="ＭＳ Ｐゴシック" pitchFamily="7" charset="-128"/>
                        <a:cs typeface="+mn-cs"/>
                      </a:endParaRPr>
                    </a:p>
                  </a:txBody>
                  <a:tcPr marL="76810" marR="76810" marT="42672" marB="42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rgbClr val="000000"/>
                          </a:solidFill>
                          <a:effectLst/>
                          <a:latin typeface="Calibri" pitchFamily="34" charset="0"/>
                          <a:ea typeface="ＭＳ Ｐゴシック" pitchFamily="7" charset="-128"/>
                        </a:rPr>
                        <a:t>Medicare Authorization to Disclose Personal Information form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CMS Product No. 10106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1"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rgbClr val="000000"/>
                          </a:solidFill>
                          <a:effectLst/>
                          <a:latin typeface="Calibri" pitchFamily="34" charset="0"/>
                          <a:ea typeface="ＭＳ Ｐゴシック" pitchFamily="7" charset="-128"/>
                        </a:rPr>
                        <a:t>Help Prevent Fraud: Check your Medicare claims early by visiting MyMedicare.gov or by calling 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CMS Product No. 11491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rgbClr val="000000"/>
                          </a:solidFill>
                          <a:effectLst/>
                          <a:latin typeface="Calibri" pitchFamily="34" charset="0"/>
                          <a:ea typeface="ＭＳ Ｐゴシック" pitchFamily="7" charset="-128"/>
                        </a:rPr>
                        <a:t>Protecting Medicare and You from Fraud </a:t>
                      </a: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CMS Product No. 10111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rgbClr val="000000"/>
                          </a:solidFill>
                          <a:effectLst/>
                          <a:latin typeface="Calibri" pitchFamily="34" charset="0"/>
                          <a:ea typeface="ＭＳ Ｐゴシック" pitchFamily="7" charset="-128"/>
                        </a:rPr>
                        <a:t>Quick Facts About Medicare Prescription Drug Coverage and Protecting Your Personal Information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CMS Product No. 11147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To access these products: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View and order single copies: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Medicare.gov</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Order multiple copies (partners only):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100" b="1" i="0" u="none" strike="noStrike" cap="none" normalizeH="0" baseline="0" dirty="0" smtClean="0">
                          <a:ln>
                            <a:noFill/>
                          </a:ln>
                          <a:solidFill>
                            <a:srgbClr val="000000"/>
                          </a:solidFill>
                          <a:effectLst/>
                          <a:latin typeface="Calibri" pitchFamily="34" charset="0"/>
                          <a:ea typeface="ＭＳ Ｐゴシック" pitchFamily="7" charset="-128"/>
                        </a:rPr>
                        <a:t>productordering.cms.hhs.gov</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100" b="0" i="0" u="none" strike="noStrike" cap="none" normalizeH="0" baseline="0" dirty="0" smtClean="0">
                          <a:ln>
                            <a:noFill/>
                          </a:ln>
                          <a:solidFill>
                            <a:srgbClr val="000000"/>
                          </a:solidFill>
                          <a:effectLst/>
                          <a:latin typeface="Calibri" pitchFamily="34" charset="0"/>
                          <a:ea typeface="ＭＳ Ｐゴシック" pitchFamily="7" charset="-128"/>
                        </a:rPr>
                        <a:t>(You must register your organization.)	</a:t>
                      </a:r>
                    </a:p>
                  </a:txBody>
                  <a:tcPr marL="76810" marR="76810" marT="42672" marB="426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DF4"/>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latin typeface="+mn-lt"/>
              </a:rPr>
              <a:t>Medicaid Overview</a:t>
            </a:r>
            <a:endParaRPr lang="en-US" dirty="0">
              <a:latin typeface="+mn-lt"/>
            </a:endParaRPr>
          </a:p>
        </p:txBody>
      </p:sp>
      <p:sp>
        <p:nvSpPr>
          <p:cNvPr id="12291" name="Content Placeholder 9"/>
          <p:cNvSpPr>
            <a:spLocks noGrp="1"/>
          </p:cNvSpPr>
          <p:nvPr>
            <p:ph idx="1"/>
          </p:nvPr>
        </p:nvSpPr>
        <p:spPr/>
        <p:txBody>
          <a:bodyPr/>
          <a:lstStyle/>
          <a:p>
            <a:endParaRPr lang="en-US" smtClean="0"/>
          </a:p>
        </p:txBody>
      </p:sp>
      <p:sp>
        <p:nvSpPr>
          <p:cNvPr id="1229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2293"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eaLnBrk="0" hangingPunct="0"/>
            <a:r>
              <a:rPr lang="en-US" smtClean="0">
                <a:cs typeface="Arial" pitchFamily="34" charset="0"/>
              </a:rPr>
              <a:t>Medicare and Medicaid - Fraud and Abuse Prevention</a:t>
            </a:r>
          </a:p>
        </p:txBody>
      </p:sp>
      <p:sp>
        <p:nvSpPr>
          <p:cNvPr id="12294"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914983B-BCC6-49E1-848F-BFB6E90F8FD1}" type="slidenum">
              <a:rPr lang="en-US" smtClean="0"/>
              <a:pPr/>
              <a:t>6</a:t>
            </a:fld>
            <a:endParaRPr lang="en-US" smtClean="0"/>
          </a:p>
        </p:txBody>
      </p:sp>
      <p:graphicFrame>
        <p:nvGraphicFramePr>
          <p:cNvPr id="7" name="Table 6"/>
          <p:cNvGraphicFramePr>
            <a:graphicFrameLocks noGrp="1"/>
          </p:cNvGraphicFramePr>
          <p:nvPr>
            <p:custDataLst>
              <p:tags r:id="rId1"/>
            </p:custDataLst>
          </p:nvPr>
        </p:nvGraphicFramePr>
        <p:xfrm>
          <a:off x="381000" y="1371600"/>
          <a:ext cx="8534400" cy="3307064"/>
        </p:xfrm>
        <a:graphic>
          <a:graphicData uri="http://schemas.openxmlformats.org/drawingml/2006/table">
            <a:tbl>
              <a:tblPr firstRow="1" bandRow="1">
                <a:tableStyleId>{21E4AEA4-8DFA-4A89-87EB-49C32662AFE0}</a:tableStyleId>
              </a:tblPr>
              <a:tblGrid>
                <a:gridCol w="2362200"/>
                <a:gridCol w="3048000"/>
                <a:gridCol w="3124200"/>
              </a:tblGrid>
              <a:tr h="579065">
                <a:tc>
                  <a:txBody>
                    <a:bodyPr/>
                    <a:lstStyle/>
                    <a:p>
                      <a:pPr algn="ctr"/>
                      <a:r>
                        <a:rPr lang="en-US" sz="3200" dirty="0" smtClean="0"/>
                        <a:t>Yearly</a:t>
                      </a:r>
                      <a:endParaRPr lang="en-US" sz="3200" dirty="0"/>
                    </a:p>
                  </a:txBody>
                  <a:tcPr marT="45716" marB="45716">
                    <a:solidFill>
                      <a:srgbClr val="00338E"/>
                    </a:solidFill>
                  </a:tcPr>
                </a:tc>
                <a:tc>
                  <a:txBody>
                    <a:bodyPr/>
                    <a:lstStyle/>
                    <a:p>
                      <a:pPr algn="ctr"/>
                      <a:r>
                        <a:rPr lang="en-US" sz="3200" dirty="0" smtClean="0"/>
                        <a:t>Program Scope</a:t>
                      </a:r>
                      <a:endParaRPr lang="en-US" sz="3200" dirty="0"/>
                    </a:p>
                  </a:txBody>
                  <a:tcPr marT="45716" marB="45716">
                    <a:solidFill>
                      <a:srgbClr val="00338E"/>
                    </a:solidFill>
                  </a:tcPr>
                </a:tc>
                <a:tc>
                  <a:txBody>
                    <a:bodyPr/>
                    <a:lstStyle/>
                    <a:p>
                      <a:pPr algn="ctr"/>
                      <a:r>
                        <a:rPr lang="en-US" sz="3200" spc="-40" baseline="0" dirty="0" smtClean="0"/>
                        <a:t>Regions Covered</a:t>
                      </a:r>
                      <a:endParaRPr lang="en-US" sz="3200" spc="-40" baseline="0" dirty="0"/>
                    </a:p>
                  </a:txBody>
                  <a:tcPr marT="45716" marB="45716">
                    <a:solidFill>
                      <a:srgbClr val="00338E"/>
                    </a:solidFill>
                  </a:tcPr>
                </a:tc>
              </a:tr>
              <a:tr h="2727698">
                <a:tc>
                  <a:txBody>
                    <a:bodyPr/>
                    <a:lstStyle/>
                    <a:p>
                      <a:pPr marL="342900" indent="-342900">
                        <a:spcAft>
                          <a:spcPts val="600"/>
                        </a:spcAft>
                        <a:buFont typeface="Wingdings" pitchFamily="2" charset="2"/>
                        <a:buChar char="§"/>
                      </a:pPr>
                      <a:r>
                        <a:rPr lang="en-US" sz="2800" dirty="0" smtClean="0"/>
                        <a:t>4.4 million claims paid</a:t>
                      </a:r>
                    </a:p>
                    <a:p>
                      <a:pPr marL="342900" indent="-342900">
                        <a:spcAft>
                          <a:spcPts val="600"/>
                        </a:spcAft>
                        <a:buFont typeface="Wingdings" pitchFamily="2" charset="2"/>
                        <a:buChar char="§"/>
                      </a:pPr>
                      <a:r>
                        <a:rPr lang="en-US" sz="2800" dirty="0" smtClean="0"/>
                        <a:t>Over $300 billion in claims paid</a:t>
                      </a:r>
                    </a:p>
                  </a:txBody>
                  <a:tcPr marT="45716" marB="45716">
                    <a:solidFill>
                      <a:srgbClr val="9BC0F1"/>
                    </a:solidFill>
                  </a:tcPr>
                </a:tc>
                <a:tc>
                  <a:txBody>
                    <a:bodyPr/>
                    <a:lstStyle/>
                    <a:p>
                      <a:pPr marL="342900" indent="-342900">
                        <a:spcAft>
                          <a:spcPts val="600"/>
                        </a:spcAft>
                        <a:buFont typeface="Wingdings" pitchFamily="2" charset="2"/>
                        <a:buChar char="§"/>
                      </a:pPr>
                      <a:r>
                        <a:rPr lang="en-US" sz="2800" dirty="0" smtClean="0"/>
                        <a:t>Over</a:t>
                      </a:r>
                      <a:r>
                        <a:rPr lang="en-US" sz="2800" baseline="0" dirty="0" smtClean="0"/>
                        <a:t> 54 million beneficiaries</a:t>
                      </a:r>
                    </a:p>
                    <a:p>
                      <a:pPr marL="342900" indent="-342900">
                        <a:spcAft>
                          <a:spcPts val="600"/>
                        </a:spcAft>
                        <a:buFont typeface="Wingdings" pitchFamily="2" charset="2"/>
                        <a:buChar char="§"/>
                      </a:pPr>
                      <a:r>
                        <a:rPr lang="en-US" sz="2800" spc="-40" baseline="0" dirty="0" smtClean="0"/>
                        <a:t>8.8 million are eligible for both Medicare and Medicaid</a:t>
                      </a:r>
                      <a:endParaRPr lang="en-US" sz="2800" dirty="0"/>
                    </a:p>
                  </a:txBody>
                  <a:tcPr marT="45716" marB="45716">
                    <a:solidFill>
                      <a:srgbClr val="9BC0F1"/>
                    </a:solidFill>
                  </a:tcPr>
                </a:tc>
                <a:tc>
                  <a:txBody>
                    <a:bodyPr/>
                    <a:lstStyle/>
                    <a:p>
                      <a:pPr marL="234950" indent="-234950">
                        <a:spcAft>
                          <a:spcPts val="600"/>
                        </a:spcAft>
                        <a:buFont typeface="Wingdings" pitchFamily="2" charset="2"/>
                        <a:buChar char="§"/>
                      </a:pPr>
                      <a:r>
                        <a:rPr lang="en-US" sz="2800" spc="-40" baseline="0" dirty="0" smtClean="0"/>
                        <a:t>56 state and territory-administered programs</a:t>
                      </a:r>
                      <a:endParaRPr lang="en-US" sz="2800" spc="-40" baseline="0" dirty="0"/>
                    </a:p>
                  </a:txBody>
                  <a:tcPr marT="45716" marB="45716">
                    <a:lnR w="12700" cap="flat" cmpd="sng" algn="ctr">
                      <a:solidFill>
                        <a:schemeClr val="tx1"/>
                      </a:solidFill>
                      <a:prstDash val="solid"/>
                      <a:round/>
                      <a:headEnd type="none" w="med" len="med"/>
                      <a:tailEnd type="none" w="med" len="med"/>
                    </a:lnR>
                    <a:solidFill>
                      <a:srgbClr val="9BC0F1"/>
                    </a:solidFill>
                  </a:tcPr>
                </a:tc>
              </a:tr>
            </a:tbl>
          </a:graphicData>
        </a:graphic>
      </p:graphicFrame>
      <p:sp>
        <p:nvSpPr>
          <p:cNvPr id="8" name="TextBox 7"/>
          <p:cNvSpPr txBox="1"/>
          <p:nvPr/>
        </p:nvSpPr>
        <p:spPr>
          <a:xfrm>
            <a:off x="381000" y="4922838"/>
            <a:ext cx="8534400" cy="1292225"/>
          </a:xfrm>
          <a:prstGeom prst="rect">
            <a:avLst/>
          </a:prstGeom>
          <a:solidFill>
            <a:srgbClr val="00338E"/>
          </a:solidFill>
        </p:spPr>
        <p:txBody>
          <a:bodyPr>
            <a:spAutoFit/>
          </a:bodyPr>
          <a:lstStyle/>
          <a:p>
            <a:pPr algn="ctr">
              <a:defRPr/>
            </a:pPr>
            <a:r>
              <a:rPr lang="en-US" sz="2600" dirty="0">
                <a:solidFill>
                  <a:schemeClr val="bg1"/>
                </a:solidFill>
                <a:latin typeface="Calibri" pitchFamily="34" charset="0"/>
                <a:ea typeface="+mn-ea"/>
                <a:cs typeface="+mn-cs"/>
              </a:rPr>
              <a:t>The Medicaid program is growing. </a:t>
            </a:r>
          </a:p>
          <a:p>
            <a:pPr algn="ctr">
              <a:defRPr/>
            </a:pPr>
            <a:r>
              <a:rPr lang="en-US" sz="2600" b="1" dirty="0">
                <a:solidFill>
                  <a:schemeClr val="bg1"/>
                </a:solidFill>
                <a:latin typeface="Calibri" pitchFamily="34" charset="0"/>
                <a:ea typeface="+mn-ea"/>
                <a:cs typeface="+mn-cs"/>
              </a:rPr>
              <a:t> </a:t>
            </a:r>
            <a:r>
              <a:rPr lang="en-US" sz="2600" spc="-40" dirty="0">
                <a:solidFill>
                  <a:schemeClr val="bg1"/>
                </a:solidFill>
                <a:latin typeface="Calibri" pitchFamily="34" charset="0"/>
                <a:ea typeface="+mn-ea"/>
                <a:cs typeface="+mn-cs"/>
              </a:rPr>
              <a:t>By 2014, Americans who earn less than 133% of the Federal Poverty Level will be eligible to enroll.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ea typeface="ＭＳ Ｐゴシック"/>
                <a:cs typeface="ＭＳ Ｐゴシック"/>
              </a:rPr>
              <a:t>Protecting the Medicare Trust Funds</a:t>
            </a:r>
          </a:p>
        </p:txBody>
      </p:sp>
      <p:sp>
        <p:nvSpPr>
          <p:cNvPr id="3" name="Content Placeholder 2"/>
          <p:cNvSpPr>
            <a:spLocks noGrp="1"/>
          </p:cNvSpPr>
          <p:nvPr>
            <p:ph idx="1"/>
          </p:nvPr>
        </p:nvSpPr>
        <p:spPr/>
        <p:txBody>
          <a:bodyPr rtlCol="0">
            <a:normAutofit/>
          </a:bodyPr>
          <a:lstStyle/>
          <a:p>
            <a:pPr eaLnBrk="1" fontAlgn="auto" hangingPunct="1">
              <a:spcBef>
                <a:spcPct val="0"/>
              </a:spcBef>
              <a:spcAft>
                <a:spcPts val="0"/>
              </a:spcAft>
              <a:defRPr/>
            </a:pPr>
            <a:r>
              <a:rPr lang="en-US" dirty="0" smtClean="0"/>
              <a:t>CMS has to balance how to</a:t>
            </a:r>
          </a:p>
          <a:p>
            <a:pPr lvl="1" eaLnBrk="1" fontAlgn="auto" hangingPunct="1">
              <a:spcBef>
                <a:spcPct val="0"/>
              </a:spcBef>
              <a:spcAft>
                <a:spcPts val="0"/>
              </a:spcAft>
              <a:defRPr/>
            </a:pPr>
            <a:r>
              <a:rPr lang="en-US" dirty="0" smtClean="0"/>
              <a:t>Pay claims on time vs. conduct reviews</a:t>
            </a:r>
          </a:p>
          <a:p>
            <a:pPr lvl="1" eaLnBrk="1" fontAlgn="auto" hangingPunct="1">
              <a:spcBef>
                <a:spcPct val="0"/>
              </a:spcBef>
              <a:spcAft>
                <a:spcPts val="0"/>
              </a:spcAft>
              <a:defRPr/>
            </a:pPr>
            <a:r>
              <a:rPr lang="en-US" dirty="0" smtClean="0"/>
              <a:t>Prevent/detect fraud vs. limit burden on providers</a:t>
            </a:r>
          </a:p>
          <a:p>
            <a:pPr eaLnBrk="1" fontAlgn="auto" hangingPunct="1">
              <a:spcAft>
                <a:spcPts val="0"/>
              </a:spcAft>
              <a:defRPr/>
            </a:pPr>
            <a:r>
              <a:rPr lang="en-US" dirty="0" smtClean="0"/>
              <a:t>CMS must protect the Trust Funds</a:t>
            </a:r>
          </a:p>
          <a:p>
            <a:pPr marL="971550" lvl="1" indent="-514350" eaLnBrk="1" fontAlgn="auto" hangingPunct="1">
              <a:spcAft>
                <a:spcPts val="0"/>
              </a:spcAft>
              <a:buFont typeface="+mj-lt"/>
              <a:buAutoNum type="arabicPeriod"/>
              <a:defRPr/>
            </a:pPr>
            <a:r>
              <a:rPr lang="en-US" dirty="0"/>
              <a:t>Medicare Hospital Insurance Trust Fund</a:t>
            </a:r>
          </a:p>
          <a:p>
            <a:pPr marL="971550" lvl="1" indent="-514350" eaLnBrk="1" fontAlgn="auto" hangingPunct="1">
              <a:spcAft>
                <a:spcPts val="0"/>
              </a:spcAft>
              <a:buFont typeface="+mj-lt"/>
              <a:buAutoNum type="arabicPeriod"/>
              <a:defRPr/>
            </a:pPr>
            <a:r>
              <a:rPr lang="en-US" dirty="0"/>
              <a:t>Supplementary Medical Insurance Trust Fund</a:t>
            </a:r>
          </a:p>
          <a:p>
            <a:pPr eaLnBrk="1" fontAlgn="auto" hangingPunct="1">
              <a:spcAft>
                <a:spcPts val="0"/>
              </a:spcAft>
              <a:defRPr/>
            </a:pPr>
            <a:endParaRPr lang="en-US" dirty="0"/>
          </a:p>
        </p:txBody>
      </p:sp>
      <p:sp>
        <p:nvSpPr>
          <p:cNvPr id="1331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3317" name="Footer Placeholder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smtClean="0"/>
              <a:t>Medicare and Medicaid - Fraud and Abuse Prevention</a:t>
            </a:r>
          </a:p>
        </p:txBody>
      </p:sp>
      <p:sp>
        <p:nvSpPr>
          <p:cNvPr id="13318"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8C61650-083A-4B41-B954-B681796EC9CE}" type="slidenum">
              <a:rPr lang="en-US"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Date Placeholder 4"/>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4340"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eaLnBrk="0" hangingPunct="0"/>
            <a:r>
              <a:rPr lang="en-US" smtClean="0">
                <a:cs typeface="Arial" pitchFamily="34" charset="0"/>
              </a:rPr>
              <a:t>Medicare and Medicaid - Fraud and Abuse Prevention</a:t>
            </a:r>
          </a:p>
        </p:txBody>
      </p:sp>
      <p:sp>
        <p:nvSpPr>
          <p:cNvPr id="1434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496ACAF-792F-479B-901C-EB0410288462}" type="slidenum">
              <a:rPr lang="en-US" smtClean="0"/>
              <a:pPr/>
              <a:t>8</a:t>
            </a:fld>
            <a:endParaRPr lang="en-US" smtClean="0"/>
          </a:p>
        </p:txBody>
      </p:sp>
      <p:graphicFrame>
        <p:nvGraphicFramePr>
          <p:cNvPr id="4" name="Table 3"/>
          <p:cNvGraphicFramePr>
            <a:graphicFrameLocks noGrp="1"/>
          </p:cNvGraphicFramePr>
          <p:nvPr>
            <p:custDataLst>
              <p:tags r:id="rId1"/>
            </p:custDataLst>
          </p:nvPr>
        </p:nvGraphicFramePr>
        <p:xfrm>
          <a:off x="381000" y="533400"/>
          <a:ext cx="8398932" cy="4876800"/>
        </p:xfrm>
        <a:graphic>
          <a:graphicData uri="http://schemas.openxmlformats.org/drawingml/2006/table">
            <a:tbl>
              <a:tblPr>
                <a:effectLst>
                  <a:outerShdw blurRad="50800" dist="76200" dir="2700000" algn="tl" rotWithShape="0">
                    <a:prstClr val="black">
                      <a:alpha val="40000"/>
                    </a:prstClr>
                  </a:outerShdw>
                </a:effectLst>
              </a:tblPr>
              <a:tblGrid>
                <a:gridCol w="3034908"/>
                <a:gridCol w="5364024"/>
              </a:tblGrid>
              <a:tr h="95135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300" b="1" i="0" u="none" strike="noStrike" cap="none" normalizeH="0" baseline="0" dirty="0" smtClean="0">
                          <a:ln>
                            <a:noFill/>
                          </a:ln>
                          <a:solidFill>
                            <a:srgbClr val="FFFFFF"/>
                          </a:solidFill>
                          <a:effectLst/>
                          <a:latin typeface="Calibri" pitchFamily="34" charset="0"/>
                          <a:ea typeface="ＭＳ Ｐゴシック" pitchFamily="7" charset="-128"/>
                        </a:rPr>
                        <a:t>Medicare Hospital Insurance Trust Fund</a:t>
                      </a:r>
                    </a:p>
                  </a:txBody>
                  <a:tcPr marL="84695" marR="84695" marT="42348" marB="4234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8E"/>
                    </a:solidFill>
                  </a:tcPr>
                </a:tc>
                <a:tc hMerge="1">
                  <a:txBody>
                    <a:bodyPr/>
                    <a:lstStyle/>
                    <a:p>
                      <a:endParaRPr lang="en-US"/>
                    </a:p>
                  </a:txBody>
                  <a:tcPr/>
                </a:tc>
              </a:tr>
              <a:tr h="4799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Pays for</a:t>
                      </a:r>
                    </a:p>
                  </a:txBody>
                  <a:tcPr marL="84695" marR="84695" marT="42348" marB="4234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4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Funded by</a:t>
                      </a:r>
                    </a:p>
                  </a:txBody>
                  <a:tcPr marL="84695" marR="84695" marT="42348" marB="4234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4EA"/>
                    </a:solidFill>
                  </a:tcPr>
                </a:tc>
              </a:tr>
              <a:tr h="34445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Part 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(Hospital Insurance) benefits such as inpatient hospital care, skilled nursing facility care, home health care, and hospice care</a:t>
                      </a:r>
                    </a:p>
                  </a:txBody>
                  <a:tcPr marL="84695" marR="84695" marT="42348" marB="4234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BF5"/>
                    </a:solidFill>
                  </a:tcPr>
                </a:tc>
                <a:tc>
                  <a:txBody>
                    <a:bodyPr/>
                    <a:lstStyle/>
                    <a:p>
                      <a:pPr marL="285750" marR="0" lvl="1" indent="-285750"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Payroll taxes </a:t>
                      </a:r>
                    </a:p>
                    <a:p>
                      <a:pPr marL="285750" marR="0" lvl="1" indent="-285750"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Income taxes paid on Social Security benefits</a:t>
                      </a:r>
                    </a:p>
                    <a:p>
                      <a:pPr marL="285750" marR="0" lvl="1" indent="-285750"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600" b="0" i="0" u="none" strike="noStrike" cap="none" normalizeH="0" baseline="0" dirty="0" smtClean="0">
                          <a:ln>
                            <a:noFill/>
                          </a:ln>
                          <a:solidFill>
                            <a:srgbClr val="000000"/>
                          </a:solidFill>
                          <a:effectLst/>
                          <a:latin typeface="Calibri" pitchFamily="34" charset="0"/>
                          <a:ea typeface="ＭＳ Ｐゴシック" pitchFamily="7" charset="-128"/>
                        </a:rPr>
                        <a:t>Interest earned on trust fund investments</a:t>
                      </a:r>
                    </a:p>
                    <a:p>
                      <a:pPr marL="285750" marR="0" lvl="1" indent="-285750"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600" b="0" i="0" u="none" strike="noStrike" cap="none" spc="-50" normalizeH="0" baseline="0" dirty="0" smtClean="0">
                          <a:ln>
                            <a:noFill/>
                          </a:ln>
                          <a:solidFill>
                            <a:srgbClr val="000000"/>
                          </a:solidFill>
                          <a:effectLst/>
                          <a:latin typeface="Calibri" pitchFamily="34" charset="0"/>
                          <a:ea typeface="ＭＳ Ｐゴシック" pitchFamily="7" charset="-128"/>
                        </a:rPr>
                        <a:t>Part A premiums from people who aren</a:t>
                      </a:r>
                      <a:r>
                        <a:rPr kumimoji="0" lang="ja-JP" altLang="en-US" sz="2600" b="0" i="0" u="none" strike="noStrike" cap="none" spc="-50" normalizeH="0" baseline="0" smtClean="0">
                          <a:ln>
                            <a:noFill/>
                          </a:ln>
                          <a:solidFill>
                            <a:srgbClr val="000000"/>
                          </a:solidFill>
                          <a:effectLst/>
                          <a:latin typeface="Calibri" pitchFamily="34" charset="0"/>
                          <a:ea typeface="ＭＳ Ｐゴシック" pitchFamily="7" charset="-128"/>
                        </a:rPr>
                        <a:t>’</a:t>
                      </a:r>
                      <a:r>
                        <a:rPr kumimoji="0" lang="en-US" altLang="ja-JP" sz="2600" b="0" i="0" u="none" strike="noStrike" cap="none" spc="-50" normalizeH="0" baseline="0" dirty="0" smtClean="0">
                          <a:ln>
                            <a:noFill/>
                          </a:ln>
                          <a:solidFill>
                            <a:srgbClr val="000000"/>
                          </a:solidFill>
                          <a:effectLst/>
                          <a:latin typeface="Calibri" pitchFamily="34" charset="0"/>
                          <a:ea typeface="ＭＳ Ｐゴシック" pitchFamily="7" charset="-128"/>
                        </a:rPr>
                        <a:t>t eligible for premium-free Part A</a:t>
                      </a:r>
                      <a:endParaRPr kumimoji="0" lang="en-US" sz="1900" b="0" i="0" u="none" strike="noStrike" cap="none" spc="-50" normalizeH="0" baseline="0" dirty="0" smtClean="0">
                        <a:ln>
                          <a:noFill/>
                        </a:ln>
                        <a:solidFill>
                          <a:srgbClr val="000000"/>
                        </a:solidFill>
                        <a:effectLst/>
                        <a:latin typeface="Calibri" pitchFamily="34" charset="0"/>
                        <a:ea typeface="ＭＳ Ｐゴシック" pitchFamily="7" charset="-128"/>
                      </a:endParaRPr>
                    </a:p>
                  </a:txBody>
                  <a:tcPr marL="84695" marR="84695" marT="42348" marB="4234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EBF5"/>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6"/>
          <p:cNvSpPr>
            <a:spLocks noGrp="1"/>
          </p:cNvSpPr>
          <p:nvPr>
            <p:ph idx="1"/>
          </p:nvPr>
        </p:nvSpPr>
        <p:spPr/>
        <p:txBody>
          <a:bodyPr/>
          <a:lstStyle/>
          <a:p>
            <a:endParaRPr lang="en-US" dirty="0" smtClean="0"/>
          </a:p>
        </p:txBody>
      </p:sp>
      <p:sp>
        <p:nvSpPr>
          <p:cNvPr id="15364" name="Date Placeholder 4"/>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r>
              <a:rPr lang="en-US" smtClean="0"/>
              <a:t>04/02/2012</a:t>
            </a:r>
          </a:p>
        </p:txBody>
      </p:sp>
      <p:sp>
        <p:nvSpPr>
          <p:cNvPr id="15365" name="Footer Placeholder 6"/>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eaLnBrk="0" hangingPunct="0"/>
            <a:r>
              <a:rPr lang="en-US" smtClean="0">
                <a:cs typeface="Arial" pitchFamily="34" charset="0"/>
              </a:rPr>
              <a:t>Medicare and Medicaid - Fraud and Abuse Prevention</a:t>
            </a:r>
          </a:p>
        </p:txBody>
      </p:sp>
      <p:sp>
        <p:nvSpPr>
          <p:cNvPr id="15366"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5D86D7A-5E7D-4C5A-A3FC-2A888E06416B}" type="slidenum">
              <a:rPr lang="en-US" smtClean="0"/>
              <a:pPr/>
              <a:t>9</a:t>
            </a:fld>
            <a:endParaRPr lang="en-US" smtClean="0"/>
          </a:p>
        </p:txBody>
      </p:sp>
      <p:graphicFrame>
        <p:nvGraphicFramePr>
          <p:cNvPr id="4" name="Table 3"/>
          <p:cNvGraphicFramePr>
            <a:graphicFrameLocks noGrp="1"/>
          </p:cNvGraphicFramePr>
          <p:nvPr>
            <p:custDataLst>
              <p:tags r:id="rId1"/>
            </p:custDataLst>
          </p:nvPr>
        </p:nvGraphicFramePr>
        <p:xfrm>
          <a:off x="381001" y="457200"/>
          <a:ext cx="8394699" cy="5815388"/>
        </p:xfrm>
        <a:graphic>
          <a:graphicData uri="http://schemas.openxmlformats.org/drawingml/2006/table">
            <a:tbl>
              <a:tblPr firstRow="1" bandRow="1">
                <a:effectLst>
                  <a:outerShdw blurRad="50800" dist="76200" dir="2700000" algn="tl" rotWithShape="0">
                    <a:prstClr val="black">
                      <a:alpha val="40000"/>
                    </a:prstClr>
                  </a:outerShdw>
                </a:effectLst>
                <a:tableStyleId>{21E4AEA4-8DFA-4A89-87EB-49C32662AFE0}</a:tableStyleId>
              </a:tblPr>
              <a:tblGrid>
                <a:gridCol w="4826364"/>
                <a:gridCol w="3568335"/>
              </a:tblGrid>
              <a:tr h="891196">
                <a:tc gridSpan="2">
                  <a:txBody>
                    <a:bodyPr/>
                    <a:lstStyle/>
                    <a:p>
                      <a:pPr algn="ctr"/>
                      <a:endParaRPr lang="en-US" sz="900" b="1" dirty="0" smtClean="0">
                        <a:solidFill>
                          <a:schemeClr val="bg1"/>
                        </a:solidFill>
                      </a:endParaRPr>
                    </a:p>
                    <a:p>
                      <a:pPr algn="ctr"/>
                      <a:r>
                        <a:rPr lang="en-US" sz="3300" b="1" dirty="0" smtClean="0">
                          <a:solidFill>
                            <a:schemeClr val="bg1"/>
                          </a:solidFill>
                        </a:rPr>
                        <a:t>Supplementary Medical Insurance Trust Fund</a:t>
                      </a:r>
                      <a:endParaRPr lang="en-US" sz="3300" dirty="0"/>
                    </a:p>
                  </a:txBody>
                  <a:tcPr marL="84653" marR="84653" marT="42328" marB="423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hMerge="1">
                  <a:txBody>
                    <a:bodyPr/>
                    <a:lstStyle/>
                    <a:p>
                      <a:endParaRPr lang="en-US"/>
                    </a:p>
                  </a:txBody>
                  <a:tcPr/>
                </a:tc>
              </a:tr>
              <a:tr h="480010">
                <a:tc>
                  <a:txBody>
                    <a:bodyPr/>
                    <a:lstStyle/>
                    <a:p>
                      <a:pPr algn="ctr"/>
                      <a:r>
                        <a:rPr lang="en-US" sz="2600" dirty="0" smtClean="0"/>
                        <a:t>Pays for</a:t>
                      </a:r>
                      <a:endParaRPr lang="en-US" sz="2600" dirty="0"/>
                    </a:p>
                  </a:txBody>
                  <a:tcPr marL="84653" marR="84653" marT="42328" marB="423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2600" dirty="0" smtClean="0"/>
                        <a:t>Funded by</a:t>
                      </a:r>
                      <a:endParaRPr lang="en-US" sz="2600" dirty="0"/>
                    </a:p>
                  </a:txBody>
                  <a:tcPr marL="84653" marR="84653" marT="42328" marB="423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4433558">
                <a:tc>
                  <a:txBody>
                    <a:bodyPr/>
                    <a:lstStyle/>
                    <a:p>
                      <a:r>
                        <a:rPr lang="en-US" sz="2600" spc="-60" dirty="0" smtClean="0"/>
                        <a:t>Part B benefits including doctor services, outpatient</a:t>
                      </a:r>
                      <a:r>
                        <a:rPr lang="en-US" sz="2600" spc="-60" baseline="0" dirty="0" smtClean="0"/>
                        <a:t> hospital care, home health care not covered under Part A, durable medical equipment, certain preventive services and lab tests, Medicare </a:t>
                      </a:r>
                      <a:r>
                        <a:rPr lang="en-US" sz="2600" spc="-60" dirty="0" smtClean="0"/>
                        <a:t>Part D</a:t>
                      </a:r>
                    </a:p>
                    <a:p>
                      <a:r>
                        <a:rPr lang="en-US" sz="2600" spc="-60" dirty="0" smtClean="0"/>
                        <a:t>prescription drug </a:t>
                      </a:r>
                      <a:r>
                        <a:rPr lang="en-US" sz="2600" spc="-60" baseline="0" dirty="0" smtClean="0"/>
                        <a:t>benefits, and Medicare program administrative costs, including costs for paying benefits and combating fraud and abuse</a:t>
                      </a:r>
                      <a:endParaRPr lang="en-US" sz="2600" spc="-60" dirty="0"/>
                    </a:p>
                  </a:txBody>
                  <a:tcPr marL="84653" marR="84653" marT="42328" marB="423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marR="0" lvl="1" indent="-342900"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600" dirty="0" smtClean="0">
                          <a:latin typeface="+mn-lt"/>
                        </a:rPr>
                        <a:t>Funds authorized by Congress</a:t>
                      </a:r>
                    </a:p>
                    <a:p>
                      <a:pPr marL="342900" marR="0" lvl="1" indent="-342900"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600" dirty="0" smtClean="0">
                          <a:latin typeface="+mn-lt"/>
                        </a:rPr>
                        <a:t>Part B premiums</a:t>
                      </a:r>
                    </a:p>
                    <a:p>
                      <a:pPr marL="342900" marR="0" lvl="1" indent="-342900"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600" dirty="0" smtClean="0">
                          <a:latin typeface="+mn-lt"/>
                        </a:rPr>
                        <a:t>Part D premiums</a:t>
                      </a:r>
                    </a:p>
                    <a:p>
                      <a:pPr marL="342900" marR="0" lvl="1" indent="-342900"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600" dirty="0" smtClean="0">
                          <a:latin typeface="+mn-lt"/>
                        </a:rPr>
                        <a:t>Interest earned on trust fund investments</a:t>
                      </a: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2600" dirty="0" smtClean="0">
                        <a:latin typeface="+mn-lt"/>
                      </a:endParaRPr>
                    </a:p>
                  </a:txBody>
                  <a:tcPr marL="84653" marR="84653" marT="42328" marB="423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THEME_BG_IMAGE" val=""/>
  <p:tag name="MMPROD_TAG_VCONFIG" val="PD94bWwgdmVyc2lvbj0iMS4wIiBlbmNvZGluZz0iVVRGLTgiPz4NCjxjb25maWd1cmF0aW9uPg0KCTxicmFuZGluZz4NCgkJPHVpZm9udCBuYW1lPSJGT05UX05PVEVTX1RFWFQiIHZhbHVlPSJWZXJkYW5hLDksZmFsc2UsZmFsc2UsZmFsc2UiLz4NCgk8L2JyYW5kaW5nPg0KCTxjb2xvcnM+DQoJCTx1aWNvbG9yIG5hbWU9InByaW1hcnkiIHZhbHVlPSIweDZGODQ4OCIvPg0KCQk8dWljb2xvciBuYW1lPSJnbG93IiB2YWx1ZT0iMHgzNUQzMzQiLz4NCgkJPHVpY29sb3IgbmFtZT0idGV4dCIgdmFsdWU9IjB4RkZGRkZGIi8+DQoJCTx1aWNvbG9yIG5hbWU9ImxpZ2h0IiB2YWx1ZT0iMHg0RTVENjAiLz4NCgkJPHVpY29sb3IgbmFtZT0ic2hhZG93IiB2YWx1ZT0iMHgwMDAwMDAiLz4NCgkJPHVpY29sb3IgbmFtZT0iYmFja2dyb3VuZCIgdmFsdWU9IjB4NzI3OTcxIi8+DQoJPC9jb2xvcnM+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DQoJCTx1aXNob3cgbmFtZT0idGh1bWJuYWlsIiB2YWx1ZT0idHJ1ZSIvPg0KCQk8dWlzaG93IG5hbWU9Im5vdGVzIiB2YWx1ZT0idHJ1ZSIvPg0KCQk8dWlzaG93IG5hbWU9InNlYXJjaCIgdmFsdWU9InRydWUiLz4NCgkJPHVpc2hvdyBuYW1lPSJxdWl6IiB2YWx1ZT0idHJ1ZSIvPg0KCQk8dWlzaG93IG5hbWU9ImF0dGFjaG1lbnRzIiB2YWx1ZT0idHJ1ZSIvPg0KCQk8dWlzaG93IG5hbWU9InV0aWxzIiB2YWx1ZT0idHJ1ZSIvPg0KCQk8dWlzaG93IG5hbWU9InZvbHVtZSIgdmFsdWU9InRydWUiLz4NCgkJPHVpc2hvdyBuYW1lPSJwbGF5YmFyIiB2YWx1ZT0idHJ1ZSIvPg0KCQk8dWlzaG93IG5hbWU9InRhbGtpbmdoZWFkIiB2YWx1ZT0idHJ1ZSIvPg0KCQk8dWlzaG93IG5hbWU9InNpZGViYXJvbnJpZ2h0IiB2YWx1ZT0idHJ1ZSIvPg0KCQk8dWlzaG93IG5hbWU9InZpZXdjaGFuZ2UiIHZhbHVlPSJ0cnVlIi8+DQoJCTx1aXNob3cgbmFtZT0iYWx3YXlzU2NydW5jaCIgdmFsdWU9ImZhbHNlIi8+DQoJCTx1aXNob3cgbmFtZT0iaW5pdGlhbGRpc3BsYXltb2RlaXNub3JtYWwiIHZhbHVlPSJ0cnVlIi8+DQoJCTx1aXJlcGxhY2UgbmFtZT0ibG9nbyIgdmFsdWU9IiIvPg0KCQk8dWlyZXBsYWNlIG5hbWU9ImJnaW1hZ2UiIHZhbHVlPSIiLz4NCgkJPHVpcmVwbGFjZSBuYW1lPSJpbml0aWFsdGFiIiB2YWx1ZT0ib3V0bGlu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DQoJCTx1aXRleHQgbmFtZT0iU0NSVUJCQVJTVEFUVVNfTk9BVURJTyIgdmFsdWU9Ik5vIEF1ZGlvIi8+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DQoJCTx1aXRleHQgbmFtZT0iU0NSVUJCQVJTVEFUVVNfUkVWSUVXUVVJWiIgdmFsdWU9IlJldmlld2luZyBRdWl6Ii8+DQoJCTwhLS0gc3Vic3RpdHV0aW9uOiAlbSA9PSBtaW51dGVzIHJlbWFpbmluZyAtLT4NCgkJPCEtLSBzdWJzdGl0dXRpb246ICVzID09IHNlY29uZHMgcmVtYWluaW5nIC0tPg0KCQk8dWl0ZXh0IG5hbWU9IkVMQVBTRUQiIHZhbHVlPSIlbSBNaW51dGVzICVzIFNlY29uZHMgUmVtYWluaW5nIi8+DQoJCTx1aXRleHQgbmFtZT0iTk9URk9VTkQiIHZhbHVlPSJOb3RoaW5nIEZvdW5kIi8+DQoJCTx1aXRleHQgbmFtZT0iQVRUQUNITUVOVFMiIHZhbHVlPSJBdHRhY2htZW50cy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DQoJCTwhLS1xdWl6IHBvZCBhbmQgbWVzc2FnZSBib3ggdGV4dHMtLT4NCgkJPHVpdGV4dCBuYW1lPSJRVUlaUE9EX1FVSVpfQVRURU1QVCIgdmFsdWU9IlF1aXogQXR0ZW1wdDoiLz4NCgkJPHVpdGV4dCBuYW1lPSJRVUlaUE9EX1FVSVpfQVRURU1QVF9WQUxVRSIgdmFsdWU9IiVuIG9mICV0Ii8+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DQoJCTx1aXRleHQgbmFtZT0iUVVJWlBPRF9RVUlaQVRNUFRfSU5GIiB2YWx1ZT0iSW5maW5pdGUiLz4NCgkJPHVpdGV4dCBuYW1lPSJRVUlaUE9EX1FVRVNBVE1QVF9JTkYiIHZhbHVlPSJJbmZpbml0ZSIvPg0KCQk8dWl0ZXh0IG5hbWU9IldBUk5JTkdNU0dfWUVTU1RSSU5HIiB2YWx1ZT0iWWVzIi8+DQoJCTx1aXRleHQgbmFtZT0iV0FSTklOR01TR19OT1NUUklORyIgdmFsdWU9Ik5vIi8+DQoJCTx1aXRleHQgbmFtZT0iV0FSTklOR01TR19USVRMRVNUUklORyIgdmFsdWU9IlF1aXogTmF2aWdhdGlvbiBXYXJuaW5nIi8+DQoJCTx1aXRleHQgbmFtZT0iV0FSTklOR01TR19NU0dTVFJJTkciIHZhbHVlPSJUaGVyZSBhcmUgdW4tYXR0ZW1wdGVkIHF1ZXN0aW9ucyBpbiB0aGlzIFF1aXouJiN4QTsmI3hBO0NsaWNraW5nIFllcyB3aWxsIHRha2UgeW91IG91dCBvZiB0aGUgUXVpei4gQ2xpY2sgTm8gdG8gY29udGludWUgdGhlIFF1aXouIi8+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DQoJCTx1aXRleHQgbmFtZT0iRE9DV1JBUF9USVRMRSIgdmFsdWU9IlByZXNlbnRlciBGaWxlIEF0dGFjaG1lbnQiLz4NCgkJPHVpdGV4dCBuYW1lPSJET0NXUkFQX01TRyIgdmFsdWU9IlNhdmUgdG8gTXkgQ29tcHV0ZXIiLz4NCgkJPHVpdGV4dCBuYW1lPSJET0NXUkFQX1BST01QVCIgdmFsdWU9IkNsaWNrIHRvIERvd25sb2F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Ub24gYXVzIi8+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DQoJPGxhbmd1YWdlIGlkPSJm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Fwb3NpdGl2ZSAlbiIvPg0KCQk8IS0tIHN1YnN0aXR1dGlvbjogJW4gPT0gc2xpZGUgbnVtYmVyIC0tPg0KCQk8IS0tIHN1YnN0aXR1dGlvbjogJXQgPT0gdG90YWwgc2xpZGUgY291bnQgLS0+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DQoJCTx1aXRleHQgbmFtZT0iU0NSVUJCQVJTVEFUVVNfVklEUExBWUlORyIgdmFsdWU9IkxlY3R1cmUgdmlkw6lvIGVuIGNvdXJzIi8+DQoJCTx1aXRleHQgbmFtZT0iU0NSVUJCQVJTVEFUVVNfTE9BRElORyIgdmFsdWU9IkNoYXJnZW1lbnQgZW4gY291cnMiLz4NCgkJPHVpdGV4dCBuYW1lPSJTQ1JVQkJBUlNUQVRVU19CVUZGRVJJTkciIHZhbHVlPSJNaXNlIGVuIG3DqW1vaXJlIi8+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DQoJCTx1aXRleHQgbmFtZT0iRUxBUFNFRCIgdmFsdWU9IiVtIG1pbnV0ZXMgJXMgc2Vjb25kZXMgcmVzdGFudGVzIi8+DQoJCTx1aXRleHQgbmFtZT0iTk9URk9VTkQiIHZhbHVlPSJSaWVuIHRyb3V2w6kiLz4NCgkJPHVpdGV4dCBuYW1lPSJBVFRBQ0hNRU5UUyIgdmFsdWU9IlBpw6hjZXMgam9pbnRlcyIvPg0KCQk8IS0tIHN1YnN0aXR1dGlvbjogJXAgPT0gY3VycmVudCBzcGVha2VyJ3MgdGl0bGUgLS0+DQoJCTx1aXRleHQgbmFtZT0iQklPV0lOX1RJVExFIiB2YWx1ZT0iQmlvIDogJXAiLz4NCgkJPHVpdGV4dCBuYW1lPSJCSU9CVE5fVElUTEUiIHZhbHVlPSJCaW8gOiIvPg0KCQk8dWl0ZXh0IG5hbWU9IkRJVklERVJCVE5fVElUTEUiIHZhbHVlPSJ8Ii8+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DQoJCTx1aXRleHQgbmFtZT0iUVVJWlBPRF9RVUlaX1NDT1JFIiB2YWx1ZT0iTm90ZSBvYnRlbnVlIDoiLz4NCgkJPHVpdGV4dCBuYW1lPSJRVUlaUE9EX1FVSVpfUEFTU1NDT1JFIiB2YWx1ZT0iTm90ZSBkJ2FkbWlzc2liaWxpdMOpwqA6Ii8+DQoJCTx1aXRleHQgbmFtZT0iUVVJWlBPRF9RVUlaX01BWFNDT1JFIiB2YWx1ZT0iTm90ZSBtYXhpbWFsZSA6Ii8+DQoJCTx1aXRleHQgbmFtZT0iUVVJWlBPRF9RVUVTQVRNUFRfU1RSIiB2YWx1ZT0iVGVudGF0aXZlIDogJW4gc3VyICV0Ii8+DQoJCTx1aXRleHQgbmFtZT0iUVVJWlBPRF9RVUVTVFlQRV9TVFIiIHZhbHVlPSJUeXBlOiAlcyIvPg0KCQk8dWl0ZXh0IG5hbWU9IlFVSVpQT0RfUVVFU1RZUEVfR1JEIiB2YWx1ZT0iTm90w6kiLz4NCgkJPHVpdGV4dCBuYW1lPSJRVUlaUE9EX1FVRVNUWVBFX1NWWSIgdmFsdWU9IkVucXXDqnRlIi8+DQoJCTx1aXRleHQgbmFtZT0iUVVJWlBPRF9RVUlaQVRNUFRfSU5GIiB2YWx1ZT0iSWxsaW1pdMOpIi8+DQoJCTx1aXRleHQgbmFtZT0iUVVJWlBPRF9RVUVTQVRNUFRfSU5GIiB2YWx1ZT0iSWxsaW1pdMOpIi8+DQoJCTx1aXRleHQgbmFtZT0iV0FSTklOR01TR19ZRVNTVFJJTkciIHZhbHVlPSJPdWkiLz4NCgkJPHVpdGV4dCBuYW1lPSJXQVJOSU5HTVNHX05PU1RSSU5HIiB2YWx1ZT0iTm9uIi8+DQoJCTx1aXRleHQgbmFtZT0iV0FSTklOR01TR19USVRMRVNUUklORyIgdmFsdWU9IkF2ZXJ0aXNzZW1lbnQgZGUgbmF2aWdhdGlvbiBkdSBxdWVzdGlvbm5haXJlIi8+DQoJCTx1aXRleHQgbmFtZT0iV0FSTklOR01TR19NU0dTVFJJTkciIHZhbHVlPSJWb3VzIG4nYXZleiBwYXMgcsOpcG9uZHUgw6AgY2VydGFpbmVzIHF1ZXN0aW9ucyBkZSBjZSBxdWVzdGlvbm5haXJlLiYjeEE7JiN4QTtTaSB2b3VzIGNsaXF1ZXogc3VyIE91aSwgdm91cyBxdWl0dGVyZXogbGUgcXVlc3Rpb25uYWlyZS4gQ2xpcXVleiBzdXIgTm9uIHBvdXIgY29udGludWVyIGxlIHF1ZXN0aW9ubmFpcmUuIi8+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DQoJCTwhLS0gc3Vic3RpdHV0aW9uOiAlbiA9PSBzbGlkZSBudW1iZXIgLS0+DQoJCTwhLS0gc3Vic3RpdHV0aW9uOiAldCA9PSB0b3RhbCBzbGlkZSBjb3VudCAtLT4NCgkJPHVpdGV4dCBuYW1lPSJTQ1JVQkJBUlNUQVRVU19TTElERUlORk8iIHZhbHVlPSLjgrnjg6njgqTjg4kgOiAlbiAvICV0IHwgIi8+DQoJCTx1aXRleHQgbmFtZT0iU0NSVUJCQVJTVEFUVVNfU1RPUFBFRCIgdmFsdWU9IuWBnOatoiIvPg0KCQk8dWl0ZXh0IG5hbWU9IlNDUlVCQkFSU1RBVFVTX1BMQVlJTkciIHZhbHVlPSLlho3nlJ/kuK0iLz4NCgkJPHVpdGV4dCBuYW1lPSJTQ1JVQkJBUlNUQVRVU19OT0FVRElPIiB2YWx1ZT0i6Z+z5aOw44Gq44GXIi8+DQoJCTx1aXRleHQgbmFtZT0iU0NSVUJCQVJTVEFUVVNfVklEUExBWUlORyIgdmFsdWU9IuODk+ODh+OCquWGjeeUn+S4rSIvPg0KCQk8dWl0ZXh0IG5hbWU9IlNDUlVCQkFSU1RBVFVTX0xPQURJTkciIHZhbHVlPSLjg63jg7zjg4nkuK0iLz4NCgkJPHVpdGV4dCBuYW1lPSJTQ1JVQkJBUlNUQVRVU19CVUZGRVJJTkciIHZhbHVlPSLjg5Djg4Pjg5XjgqHkuK0iLz4NCgkJPHVpdGV4dCBuYW1lPSJTQ1JVQkJBUlNUQVRVU19RVUVTVElPTiIgdmFsdWU9IuizquWVj+OBq+etlOOBiOOBpuS4i+OBleOBhCIvPg0KCQk8dWl0ZXh0IG5hbWU9IlNDUlVCQkFSU1RBVFVTX1JFVklFV1FVSVoiIHZhbHVlPSLjgq/jgqTjgrrjgpLjg6zjg5Pjg6Xjg7zjgZfjgabjgYTjgb7jgZkiLz4NCgkJPCEtLSBzdWJzdGl0dXRpb246ICVtID09IG1pbnV0ZXMgcmVtYWluaW5nIC0tPg0KCQk8IS0tIHN1YnN0aXR1dGlvbjogJXMgPT0gc2Vjb25kcyByZW1haW5pbmcgLS0+DQoJCTx1aXRleHQgbmFtZT0iRUxBUFNFRCIgdmFsdWU9Iuaui+OCiiA6ICVtIOWIhiAlcyDnp5IiLz4NCgkJPHVpdGV4dCBuYW1lPSJOT1RGT1VORCIgdmFsdWU9IuS9leOCguimi+OBpOOBi+OCiuOBvuOBm+OCkyIvPg0KCQk8dWl0ZXh0IG5hbWU9IkFUVEFDSE1FTlRTIiB2YWx1ZT0i5re75LuYIi8+DQoJCTwhLS0gc3Vic3RpdHV0aW9uOiAlcCA9PSBjdXJyZW50IHNwZWFrZXIncyB0aXRsZSAtLT4NCgkJPHVpdGV4dCBuYW1lPSJCSU9XSU5fVElUTEUiIHZhbHVlPSLntYzmrbQgOiAlcCIvPg0KCQk8dWl0ZXh0IG5hbWU9IkJJT0JUTl9USVRMRSIgdmFsdWU9Iue1jOattCIvPg0KCQk8dWl0ZXh0IG5hbWU9IkRJVklERVJCVE5fVElUTEUiIHZhbHVlPSJ8Ii8+DQoJCTx1aXRleHQgbmFtZT0iQ09OVEFDVEJUTl9USVRMRSIgdmFsdWU9IuOBiuWVj+OBhOWQiOOCj+OBmyIvPg0KCQk8dWl0ZXh0IG5hbWU9IlRBQl9RVUlaIiB2YWx1ZT0i44Kv44Kk44K6Ii8+DQoJCTx1aXRleHQgbmFtZT0iVEFCX09VVExJTkUiIHZhbHVlPSLjgqLjgqbjg4jjg6njgqTjg7MiLz4NCgkJPHVpdGV4dCBuYW1lPSJUQUJfVEhVTUIiIHZhbHVlPSLjgrXjg6Djg43jg7zjg6siLz4NCgkJPHVpdGV4dCBuYW1lPSJUQUJfTk9URVMiIHZhbHVlPSLjg47jg7zjg4giLz4NCgkJPHVpdGV4dCBuYW1lPSJUQUJfU0VBUkNIIiB2YWx1ZT0i5qSc57SiIi8+DQoJCTx1aXRleHQgbmFtZT0iU0xJREVfSEVBRElORyIgdmFsdWU9IuOCueODqeOCpOODieOCv+OCpOODiOODqyIvPg0KCQk8dWl0ZXh0IG5hbWU9IkRVUkFUSU9OX0hFQURJTkciIHZhbHVlPSLplbfjgZUiLz4NCgkJPHVpdGV4dCBuYW1lPSJTRUFSQ0hfSEVBRElORyIgdmFsdWU9IuaknOe0ouOBmeOCi+ODhuOCreOCueODiCA6ICIvPg0KCQk8dWl0ZXh0IG5hbWU9IlRIVU1CX0hFQURJTkciIHZhbHVlPSLjgrnjg6njgqTjg4kiLz4NCgkJPHVpdGV4dCBuYW1lPSJUSFVNQl9JTkZPIiB2YWx1ZT0i44K544Op44Kk44OJ44K/44Kk44OI44OrIC8g6ZW344GVIi8+DQoJCTx1aXRleHQgbmFtZT0iQVRUQUNITkFNRV9IRUFESU5HIiB2YWx1ZT0i44OV44Kh44Kk44Or5ZCNIi8+DQoJCTx1aXRleHQgbmFtZT0iQVRUQUNIU0laRV9IRUFESU5HIiB2YWx1ZT0i44K144Kk44K6Ii8+DQoJCTx1aXRleHQgbmFtZT0iU0xJREVfTk9URVMiIHZhbHVlPSLjgrnjg6njgqTjg4njg47jg7zjg4giLz4NCgkJPCEtLXF1aXogcG9kIGFuZCBtZXNzYWdlIGJveCB0ZXh0cy0tPg0KCQk8dWl0ZXh0IG5hbWU9IlFVSVpQT0RfUVVJWl9BVFRFTVBUIiB2YWx1ZT0i44Kv44Kk44K66Kmm6KGM5Zue5pWwIDogIi8+DQoJCTx1aXRleHQgbmFtZT0iUVVJWlBPRF9RVUlaX0FUVEVNUFRfVkFMVUUiIHZhbHVlPSIlbiAvICV0Ii8+DQoJCTx1aXRleHQgbmFtZT0iUVVJWlBPRF9RVUlaX1NDT1JFIiB2YWx1ZT0i44K544Kz44KiIDogIi8+DQoJCTx1aXRleHQgbmFtZT0iUVVJWlBPRF9RVUlaX1BBU1NTQ09SRSIgdmFsdWU9IuWQiOagvOeCuSA6Ii8+DQoJCTx1aXRleHQgbmFtZT0iUVVJWlBPRF9RVUlaX01BWFNDT1JFIiB2YWx1ZT0i5pyA6auY5b6X54K5IDogIi8+DQoJCTx1aXRleHQgbmFtZT0iUVVJWlBPRF9RVUVTQVRNUFRfU1RSIiB2YWx1ZT0i6Kmm6KGM5Zue5pWwIDogJW4gLyAldCIvPg0KCQk8dWl0ZXh0IG5hbWU9IlFVSVpQT0RfUVVFU1RZUEVfU1RSIiB2YWx1ZT0i44K/44Kk44OXIDogJXMiLz4NCgkJPHVpdGV4dCBuYW1lPSJRVUlaUE9EX1FVRVNUWVBFX0dSRCIgdmFsdWU9IuipleS+oSIvPg0KCQk8dWl0ZXh0IG5hbWU9IlFVSVpQT0RfUVVFU1RZUEVfU1ZZIiB2YWx1ZT0i44Ki44Oz44Kx44O844OIIi8+DQoJCTx1aXRleHQgbmFtZT0iUVVJWlBPRF9RVUlaQVRNUFRfSU5GIiB2YWx1ZT0i54Sh5Yi26ZmQIi8+DQoJCTx1aXRleHQgbmFtZT0iUVVJWlBPRF9RVUVTQVRNUFRfSU5GIiB2YWx1ZT0i54Sh5Yi26ZmQIi8+DQoJCTx1aXRleHQgbmFtZT0iV0FSTklOR01TR19ZRVNTVFJJTkciIHZhbHVlPSLjga/jgYQiLz4NCgkJPHVpdGV4dCBuYW1lPSJXQVJOSU5HTVNHX05PU1RSSU5HIiB2YWx1ZT0i44GE44GE44GIIi8+DQoJCTx1aXRleHQgbmFtZT0iV0FSTklOR01TR19USVRMRVNUUklORyIgdmFsdWU9IuOCr+OCpOOCuuOBruODiuODk+OCsuODvOOCt+ODp+ODs+OBq+mWouOBmeOCi+itpuWRiiIvPg0KCQk8dWl0ZXh0IG5hbWU9IldBUk5JTkdNU0dfTVNHU1RSSU5HIiB2YWx1ZT0i44GT44Gu44Kv44Kk44K644Gr44Gv44CB44G+44Gg6Kej562U44GX44Gm44GE44Gq44GE6LOq5ZWP44GM44GC44KK44G+44GZ44CCJiN4QTsmI3hBOyDjgq/jgqTjgrrjgpLntYLkuobjgZnjgovjgavjga/jgIHjgIzjga/jgYTjgI3jgpLjgq/jg6rjg4Pjgq/jgZfjgb7jgZnjgILjgq/jgqTjgrrjgpLntprooYzjgZnjgovjgavjga/jgIHjgIzjgYTjgYTjgYjjgI3jgpLjgq/jg6rjg4Pjgq/jgZfjgb7jgZnjgIIiLz4NCgkJPHVpdGV4dCBuYW1lPSJJTkZPUk1BVElPTl9IMjY0X0ZMQVNIUExBWUVSIiB2YWx1ZT0i44GK5L2/44GE44Gu44Kz44Oz44OU44Ol44O844K/44Gr54++5Zyo44Kk44Oz44K544OI44O844Or44GV44KM44Gm44GE44KLIEZsYXNoIFBsYXllciDjga7jg5Djg7zjgrjjg6fjg7Pjga/jgIHjgZPjga7jg5Pjg4fjgqrjgpLjgrXjg53jg7zjg4jjgZfjgabjgYTjgb7jgZvjgpPjgILmnIDmlrDjga4gRmxhc2ggUGxheWVyIOOCkuODgOOCpuODs+ODreODvOODieOBmeOCi+OBq+OBr+OAgeODk+ODh+OCqumgmOWfn+OCkuOCr+ODquODg+OCr+OBl+OBpuOBj+OBoOOBleOBhO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jgrXjgqTjg4njg5Djg7zjgpLlj4LliqDogIXjgavopovjgZvjgosiLz4NCgkJPHVpdGV4dCBuYW1lPSJNVVRFIiB2YWx1ZT0i44Of44Ol44O844OIIi8+DQoJCTx1aXRleHQgbmFtZT0iRE9DV1JBUF9USVRMRSIgdmFsdWU9IlByZXNlbnRlciDmt7vku5jjg5XjgqHjgqTjg6siLz4NCgkJPHVpdGV4dCBuYW1lPSJET0NXUkFQX01TRyIgdmFsdWU9IuODnuOCpOOCs+ODs+ODlOODpeODvOOCv+OBq+S/neWtmCIvPg0KCQk8dWl0ZXh0IG5hbWU9IkRPQ1dSQVBfUFJPTVBUIiB2YWx1ZT0i44Kv44Oq44OD44Kv44GX44Gm44OA44Km44Oz44Ot44O844OJIi8+DQoJPC9sYW5ndWFnZT4NCgk8bGFuZ3VhZ2UgaWQ9ImtvIj4NCgkJPCEtLSBmb3JtYXQgZm9yIHVpZm9udCB2YWx1ZSBpcyAiZm9udCxzaXplLGlzYm9sZCxpc2l0YWxpYyxpc3NoYWRvd2VkIiAtLT4NCgkJPHVpZm9udCBuYW1lPSJGT05UX1FVSVpaSU5HIiB2YWx1ZT0iVmVyZGFuYSw5LGZhbHNlLGZhbHNlLGZhbHNlIi8+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xMSxmYWxzZSxmYWxzZSx0cnVlIi8+DQoJCTx1aWZvbnQgbmFtZT0iRk9OVF9CSU9XSU4iIHZhbHVlPSJWZXJkYW5hLDExLGZhbHNlLGZhbHNlLGZhbHNlIi8+DQoJCTx1aWZvbnQgbmFtZT0iRk9OVF9MSVNUSEVBRElORyIgdmFsdWU9IlZlcmRhbmEsMTEsZmFsc2UsZmFsc2UsZmFsc2UiLz4NCgkJPHVpZm9udCBuYW1lPSJGT05UX1dJTlRJVExFIiB2YWx1ZT0iVmVyZGFuYSwxM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DQoJCTwhLS0gc3Vic3RpdHV0aW9uOiAlcyA9PSBzZWNvbmRzIHJlbWFpbmluZyAtLT4NCgkJPHVpdGV4dCBuYW1lPSJFTEFQU0VEIiB2YWx1ZT0iJW3rtoQgJXPstIgg64Ko7J2MIi8+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DQoJCTx1aXRleHQgbmFtZT0iQklPQlROX1RJVExFIiB2YWx1ZT0i6rK966ClIOyGjOqwnCIvPg0KCQk8dWl0ZXh0IG5hbWU9IkRJVklERVJCVE5fVElUTEUiIHZhbHVlPSJ8Ii8+DQoJCTx1aXRleHQgbmFtZT0iQ09OVEFDVEJUTl9USVRMRSIgdmFsdWU9IuyXsOudveyymCIvPg0KCQk8dWl0ZXh0IG5hbWU9IlRBQl9RVUlaIiB2YWx1ZT0i7YC07KaIIi8+DQoJCTx1aXRleHQgbmFtZT0iVEFCX09VVExJTkUiIHZhbHVlPSLqsJzsmpQiLz4NCgkJPHVpdGV4dCBuYW1lPSJUQUJfVEhVTUIiIHZhbHVlPSLstpXshoztjJAiLz4NCgkJPHVpdGV4dCBuYW1lPSJUQUJfTk9URVMiIHZhbHVlPSLrhbjtirgiLz4NCgkJPHVpdGV4dCBuYW1lPSJUQUJfU0VBUkNIIiB2YWx1ZT0i6rKA7IOJIi8+DQoJCTx1aXRleHQgbmFtZT0iU0xJREVfSEVBRElORyIgdmFsdWU9IuyKrOudvOydtOuTnCDsoJzrqqkiLz4NCgkJPHVpdGV4dCBuYW1lPSJEVVJBVElPTl9IRUFESU5HIiB2YWx1ZT0i7J6s7IOd7Iuc6rCEIi8+DQoJCTx1aXRleHQgbmFtZT0iU0VBUkNIX0hFQURJTkciIHZhbHVlPSLthY3siqTtirgg6rKA7IOJOiIvPg0KCQk8dWl0ZXh0IG5hbWU9IlRIVU1CX0hFQURJTkciIHZhbHVlPSLsiqzrnbzsnbTrk5wiLz4NCgkJPHVpdGV4dCBuYW1lPSJUSFVNQl9JTkZPIiB2YWx1ZT0i7KCc66qpL+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siJg6Ii8+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siJg6ICVuLyV0Ii8+DQoJCTx1aXRleHQgbmFtZT0iUVVJWlBPRF9RVUVTVFlQRV9TVFIiIHZhbHVlPSLsnKDtmJU6ICVzIi8+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JiN4QTsmI3hBO+2AtOymiOulvCDsooXro4ztlZjroKTrqbQgW+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PC9sYW5ndWFnZT4NCgk8bGFuZ3VhZ2UgaWQ9InB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lNsaWRlICVuIi8+DQoJCTwhLS0gc3Vic3RpdHV0aW9uOiAlbiA9PSBzbGlkZSBudW1iZXIgLS0+DQoJCTwhLS0gc3Vic3RpdHV0aW9uOiAldCA9PSB0b3RhbCBzbGlkZSBjb3VudCAtLT4NCgkJPHVpdGV4dCBuYW1lPSJTQ1JVQkJBUlNUQVRVU19TTElERUlORk8iIHZhbHVlPSJTbGlkZSAlbiAvICV0IHwgIi8+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0byIvPg0KCQk8dWl0ZXh0IG5hbWU9IlRBQl9RVUlaIiB2YWx1ZT0iUXVlc3QuIi8+DQoJCTx1aXRleHQgbmFtZT0iVEFCX09VVExJTkUiIHZhbHVlPSJFc3F1ZW1hIi8+DQoJCTx1aXRleHQgbmFtZT0iVEFCX1RIVU1CIiB2YWx1ZT0iTWluaSIvPg0KCQk8dWl0ZXh0IG5hbWU9IlRBQl9OT1RFUyIgdmFsdWU9Ik5vdGFzIi8+DQoJCTx1aXRleHQgbmFtZT0iVEFCX1NFQVJDSCIgdmFsdWU9IkJ1c2NhIi8+DQoJCTx1aXRleHQgbmFtZT0iU0xJREVfSEVBRElORyIgdmFsdWU9IlTDrXR1bG8gZG8gc2xpZGUiLz4NCgkJPHVpdGV4dCBuYW1lPSJEVVJBVElPTl9IRUFESU5HIiB2YWx1ZT0iRHVyYcOnw6NvIi8+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DQoJCTx1aXRleHQgbmFtZT0iU0xJREVfTk9URVMiIHZhbHVlPSJBbm90YcOnw7VlcyBkbyBzbGlkZSIvPg0KCQk8IS0tcXVpeiBwb2QgYW5kIG1lc3NhZ2UgYm94IHRleHRzLS0+DQoJCTx1aXRleHQgbmFtZT0iUVVJWlBPRF9RVUlaX0FUVEVNUFQiIHZhbHVlPSJUZW50YXRpdmEgbm8gcXVlc3Rpb27DoXJpbzoiLz4NCgkJPHVpdGV4dCBuYW1lPSJRVUlaUE9EX1FVSVpfQVRURU1QVF9WQUxVRSIgdmFsdWU9IiVuIGRlICV0Ii8+DQoJCTx1aXRleHQgbmFtZT0iUVVJWlBPRF9RVUlaX1NDT1JFIiB2YWx1ZT0iUG9udHVhw6fDo286Ii8+DQoJCTx1aXRleHQgbmFtZT0iUVVJWlBPRF9RVUlaX1BBU1NTQ09SRSIgdmFsdWU9IlBvbnR1YcOnw6NvIGRlIGFwcm92YcOnw6NvOiIvPg0KCQk8dWl0ZXh0IG5hbWU9IlFVSVpQT0RfUVVJWl9NQVhTQ09SRSIgdmFsdWU9IlBvbnR1YcOnw6NvIG3DoXhpbWE6Ii8+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DQoJCTx1aXRleHQgbmFtZT0iUVVJWlBPRF9RVUlaQVRNUFRfSU5GIiB2YWx1ZT0iSW5maW5pdG8iLz4NCgkJPHVpdGV4dCBuYW1lPSJRVUlaUE9EX1FVRVNBVE1QVF9JTkYiIHZhbHVlPSJJbmZpbml0byIvPg0KCQk8dWl0ZXh0IG5hbWU9IldBUk5JTkdNU0dfWUVTU1RSSU5HIiB2YWx1ZT0iU2ltIi8+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JiN4QTsmI3hBO0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PC9sYW5ndWFnZT4NCgk8bGFuZ3VhZ2UgaWQ9Im5s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DQoJCTx1aXRleHQgbmFtZT0iU0NSVUJCQVJTVEFUVVNfVklEUExBWUlORyIgdmFsdWU9IlZpZGVvIGFmc3BlbGVuIi8+DQoJCTx1aXRleHQgbmFtZT0iU0NSVUJCQVJTVEFUVVNfTE9BRElORyIgdmFsdWU9IkxhZGVuIi8+DQoJCTx1aXRleHQgbmFtZT0iU0NSVUJCQVJTVEFUVVNfQlVGRkVSSU5HIiB2YWx1ZT0iQnVmZmVyZW4iLz4NCgkJPHVpdGV4dCBuYW1lPSJTQ1JVQkJBUlNUQVRVU19RVUVTVElPTiIgdmFsdWU9IlZyYWFnIG1ldCBhbnR3b29yZCIvPg0KCQk8dWl0ZXh0IG5hbWU9IlNDUlVCQkFSU1RBVFVTX1JFVklFV1FVSVoiIHZhbHVlPSJRdWl6IGNvbnRyb2xlcmVuIi8+DQoJCTwhLS0gc3Vic3RpdHV0aW9uOiAlbSA9PSBtaW51dGVzIHJlbWFpbmluZyAtLT4NCgkJPCEtLSBzdWJzdGl0dXRpb246ICVzID09IHNlY29uZHMgcmVtYWluaW5nIC0tPg0KCQk8dWl0ZXh0IG5hbWU9IkVMQVBTRUQiIHZhbHVlPSJFciByZXN0ZXJlbiAlbSBtaW51dGVuICVzIHNlY29uZGVuIi8+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DQoJCTx1aXRleHQgbmFtZT0iVEFCX1FVSVoiIHZhbHVlPSJRdWl6Ii8+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DQoJCTx1aXRleHQgbmFtZT0iU0VBUkNIX0hFQURJTkciIHZhbHVlPSJab2VrZW4gbmFhciB0ZWtzdDoiLz4NCgkJPHVpdGV4dCBuYW1lPSJUSFVNQl9IRUFESU5HIiB2YWx1ZT0iRGlhIi8+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DQoJCTwhLS1xdWl6IHBvZCBhbmQgbWVzc2FnZSBib3ggdGV4dHMtLT4NCgkJPHVpdGV4dCBuYW1lPSJRVUlaUE9EX1FVSVpfQVRURU1QVCIgdmFsdWU9IlF1aXpwb2dpbmc6Ii8+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DQoJCTx1aXRleHQgbmFtZT0iUVVJWlBPRF9RVUVTVFlQRV9TVFIiIHZhbHVlPSJUeXBlOiAlcyIvPg0KCQk8dWl0ZXh0IG5hbWU9IlFVSVpQT0RfUVVFU1RZUEVfR1JEIiB2YWx1ZT0iVGVsdCB2b29yIHNjb3JlIi8+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DQoJCTx1aXRleHQgbmFtZT0iV0FSTklOR01TR19USVRMRVNUUklORyIgdmFsdWU9IldhYXJzY2h1d2luZyBtZXQgYmV0cmVra2luZyB0b3QgcXVpem5hdmlnYXRpZSIvPg0KCQk8dWl0ZXh0IG5hbWU9IldBUk5JTkdNU0dfTVNHU1RSSU5HIiB2YWx1ZT0iVSBoZWJ0IG5pZXQgYWxsZSB2cmFnZW4gaW4gZGV6ZSBxdWl6IGJlYW50d29vcmQuJiN4QTsmI3hBO0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DQoJCTx1aWZvbnQgbmFtZT0iRk9OVF9QUkVTRU5UQVRJT05OQU1FIiB2YWx1ZT0i5a6L5L2TLTE4MDMwLDE0LGZhbHNlLGZhbHNlLHRydWUiLz4NCgkJPHVpZm9udCBuYW1lPSJGT05UX1BSRVNFTlRFUk5BTUUiIHZhbHVlPSLlrovkvZMtMTgwMzAsMTQsdHJ1ZSxmYWxzZSx0cnVlIi8+DQoJCTx1aWZvbnQgbmFtZT0iRk9OVF9QUkVTRU5URVJUSVRMRSIgdmFsdWU9IuWui+S9ky0xODAzMCwxMyxmYWxzZSxmYWxzZSx0cnVlIi8+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DQoJCTx1aWZvbnQgbmFtZT0iRk9OVF9NU0dCT1hfV0lOVElUTEUiIHZhbHVlPSLlrovkvZMtMTgwMzAsMTIsdHJ1ZSxmYWxzZSx0cnVlIi8+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DQoJCTx1aWZvbnQgbmFtZT0iRk9OVF9RVUlaUE9EX1FVRVNUSU9OX1NDT1JFIiB2YWx1ZT0i5a6L5L2TLTE4MDMwLDEwLGZhbHNlLGZhbHNlLHRydWUiLz4NCgkJPHVpZm9udCBuYW1lPSJGT05UX1FVSVpQT0RfUVVFU1RJT05fU0NPUkVfVkFMVUUiIHZhbHVlPSLlrovkvZMtMTgwMzAsMTAsdHJ1ZSxmYWxzZSx0cnVlIi8+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S9ky0xODAzMCwxMCxmYWxzZSxmYWxzZSx0cnVlIi8+DQoJCTx1aWZvbnQgbmFtZT0iRk9OVF9RVUlaUE9EX1FVSVpfUVVFU1RJT05fQVRURU1QVEVEX1ZBTFVFIiB2YWx1ZT0i5a6L5L2TLTE4MDMwLDEwLHRydWUsZmFsc2UsdHJ1ZSIvPg0KCQk8dWlmb250IG5hbWU9IkZPTlRfUVVJWlBPRF9RVUlaX1NDT1JFX1RBRyIgdmFsdWU9IuWui+S9ky0xODAzMCwxMix0cnVlLGZhbHNlLHRydWUiLz4NCgkJPHVpZm9udCBuYW1lPSJGT05UX1FVSVpQT0RfUVVJWl9TQ09SRSIgdmFsdWU9IuWui+S9ky0xODAzMCwxMCxmYWxzZSxmYWxzZSx0cnVlIi8+DQoJCTx1aWZvbnQgbmFtZT0iRk9OVF9RVUlaUE9EX1FVSVpfU0NPUkVfVkFMVUUiIHZhbHVlPSLlrovkvZMtMTgwMzAsMTAsdHJ1ZSxmYWxzZSx0cnVlIi8+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S9ky0xODAzMCwxMCxmYWxzZSxmYWxzZSx0cnVlIi8+DQoJCTx1aWZvbnQgbmFtZT0iRk9OVF9RVUlaUE9EX1FVSVpfUEFTU1NDT1JFX1ZBTFVFIiB2YWx1ZT0i5a6L5L2TLTE4MDMwLDEwLHRydWUsZmFsc2UsdHJ1ZSIvPg0KCQk8IS0tIHVpdGV4dCAtLT4NCgkJPCEtLSBzdWJzdGl0dXRpb246ICVuID09IHNsaWRlIG51bWJlciAtLT4NCgkJPHVpdGV4dCBuYW1lPSJVTk5BTUVEU0xJREVUSVRMRSIgdmFsdWU9IuW5u+eBr+eJhyAlbiIvPg0KCQk8IS0tIHN1YnN0aXR1dGlvbjogJW4gPT0gc2xpZGUgbnVtYmVyIC0tPg0KCQk8IS0tIHN1YnN0aXR1dGlvbjogJXQgPT0gdG90YWwgc2xpZGUgY291bnQgLS0+DQoJCTx1aXRleHQgbmFtZT0iU0NSVUJCQVJTVEFUVVNfU0xJREVJTkZPIiB2YWx1ZT0i5bm754Gv54mHICVuIC8gJXQgfCAiLz4NCgkJPHVpdGV4dCBuYW1lPSJTQ1JVQkJBUlNUQVRVU19TVE9QUEVEIiB2YWx1ZT0i5bey5YGc5q2iIi8+DQoJCTx1aXRleHQgbmFtZT0iU0NSVUJCQVJTVEFUVVNfUExBWUlORyIgdmFsdWU9Iuato+WcqOaSreaUviIvPg0KCQk8dWl0ZXh0IG5hbWU9IlNDUlVCQkFSU1RBVFVTX05PQVVESU8iIHZhbHVlPSLml6Dpn7PpopEiLz4NCgkJPHVpdGV4dCBuYW1lPSJTQ1JVQkJBUlNUQVRVU19WSURQTEFZSU5HIiB2YWx1ZT0i6KeG6aKR5pKt5pS+Ii8+DQoJCTx1aXRleHQgbmFtZT0iU0NSVUJCQVJTVEFUVVNfTE9BRElORyIgdmFsdWU9Iuato+WcqOi9veWFpSIvPg0KCQk8dWl0ZXh0IG5hbWU9IlNDUlVCQkFSU1RBVFVTX0JVRkZFUklORyIgdmFsdWU9Iuato+WcqOi/m+ihjOe8k+WGsuWkhOeQhiIvPg0KCQk8dWl0ZXh0IG5hbWU9IlNDUlVCQkFSU1RBVFVTX1FVRVNUSU9OIiB2YWx1ZT0i5Zue562U6Zeu6aKYIi8+DQoJCTx1aXRleHQgbmFtZT0iU0NSVUJCQVJTVEFUVVNfUkVWSUVXUVVJWiIgdmFsdWU9Iuato+WcqOWuoemYhea1i+mqjCIvPg0KCQk8IS0tIHN1YnN0aXR1dGlvbjogJW0gPT0gbWludXRlcyByZW1haW5pbmcgLS0+DQoJCTwhLS0gc3Vic3RpdHV0aW9uOiAlcyA9PSBzZWNvbmRzIHJlbWFpbmluZyAtLT4NCgkJPHVpdGV4dCBuYW1lPSJFTEFQU0VEIiB2YWx1ZT0i5Ymp5L2ZICVtIOWIhumSnyAlcyDnp5IiLz4NCgkJPHVpdGV4dCBuYW1lPSJOT1RGT1VORCIgdmFsdWU9IuacquaJvuWIsOS7u+S9leWGheWuuSIvPg0KCQk8dWl0ZXh0IG5hbWU9IkFUVEFDSE1FTlRTIiB2YWx1ZT0i6ZmE5Lu2Ii8+DQoJCTwhLS0gc3Vic3RpdHV0aW9uOiAlcCA9PSBjdXJyZW50IHNwZWFrZXIncyB0aXRsZSAtLT4NCgkJPHVpdGV4dCBuYW1lPSJCSU9XSU5fVElUTEUiIHZhbHVlPSLkuKrkurrnroDku4s6ICVwIi8+DQoJCTx1aXRleHQgbmFtZT0iQklPQlROX1RJVExFIiB2YWx1ZT0i5Liq5Lq6566A5LuLIi8+DQoJCTx1aXRleHQgbmFtZT0iRElWSURFUkJUTl9USVRMRSIgdmFsdWU9InwiLz4NCgkJPHVpdGV4dCBuYW1lPSJDT05UQUNUQlROX1RJVExFIiB2YWx1ZT0i6IGU57O75pa55byPIi8+DQoJCTx1aXRleHQgbmFtZT0iVEFCX1FVSVoiIHZhbHVlPSLmtYvpqowiLz4NCgkJPHVpdGV4dCBuYW1lPSJUQUJfT1VUTElORSIgdmFsdWU9IuWkp+e6siIvPg0KCQk8dWl0ZXh0IG5hbWU9IlRBQl9USFVNQiIgdmFsdWU9Iue8qeeVpeWbviIvPg0KCQk8dWl0ZXh0IG5hbWU9IlRBQl9OT1RFUyIgdmFsdWU9IuWkh+azqCIvPg0KCQk8dWl0ZXh0IG5hbWU9IlRBQl9TRUFSQ0giIHZhbHVlPSLmkJzntKIiLz4NCgkJPHVpdGV4dCBuYW1lPSJTTElERV9IRUFESU5HIiB2YWx1ZT0i5bm754Gv54mH5qCH6aKYIi8+DQoJCTx1aXRleHQgbmFtZT0iRFVSQVRJT05fSEVBRElORyIgdmFsdWU9IuaMgee7reaXtumXtCIvPg0KCQk8dWl0ZXh0IG5hbWU9IlNFQVJDSF9IRUFESU5HIiB2YWx1ZT0i5pCc57Si5paH5pysOiIvPg0KCQk8dWl0ZXh0IG5hbWU9IlRIVU1CX0hFQURJTkciIHZhbHVlPSLlubvnga/niYciLz4NCgkJPHVpdGV4dCBuYW1lPSJUSFVNQl9JTkZPIiB2YWx1ZT0i5bm754Gv54mH5qCH6aKYL+aMgee7reaXtumXtCIvPg0KCQk8dWl0ZXh0IG5hbWU9IkFUVEFDSE5BTUVfSEVBRElORyIgdmFsdWU9IuaWh+S7tuWQjSIvPg0KCQk8dWl0ZXh0IG5hbWU9IkFUVEFDSFNJWkVfSEVBRElORyIgdmFsdWU9IuWkp+WwjyIvPg0KCQk8dWl0ZXh0IG5hbWU9IlNMSURFX05PVEVTIiB2YWx1ZT0i5bm754Gv54mH5aSH5rOoIi8+DQoJCTwhLS1xdWl6IHBvZCBhbmQgbWVzc2FnZSBib3ggdGV4dHMtLT4NCgkJPHVpdGV4dCBuYW1lPSJRVUlaUE9EX1FVSVpfQVRURU1QVCIgdmFsdWU9Iua1i+mqjOWwneivleasoeaVsDoiLz4NCgkJPHVpdGV4dCBuYW1lPSJRVUlaUE9EX1FVSVpfQVRURU1QVF9WQUxVRSIgdmFsdWU9IuesrCAlbiDmrKHvvIzlhbEgJXQg5qyhIi8+DQoJCTx1aXRleHQgbmFtZT0iUVVJWlBPRF9RVUlaX1NDT1JFIiB2YWx1ZT0i5b6X5YiGOiIvPg0KCQk8dWl0ZXh0IG5hbWU9IlFVSVpQT0RfUVVJWl9QQVNTU0NPUkUiIHZhbHVlPSLlj4rmoLzliIbmlbA6Ii8+DQoJCTx1aXRleHQgbmFtZT0iUVVJWlBPRF9RVUlaX01BWFNDT1JFIiB2YWx1ZT0i5pyA6auY5YiG5pWwOiIvPg0KCQk8dWl0ZXh0IG5hbWU9IlFVSVpQT0RfUVVFU0FUTVBUX1NUUiIgdmFsdWU9IuWwneivleasoeaVsDog56ysICVuIOasoe+8jOWFsSAldCDmrKEiLz4NCgkJPHVpdGV4dCBuYW1lPSJRVUlaUE9EX1FVRVNUWVBFX1NUUiIgdmFsdWU9Iuexu+WeizogJXMiLz4NCgkJPHVpdGV4dCBuYW1lPSJRVUlaUE9EX1FVRVNUWVBFX0dSRCIgdmFsdWU9IuivhOe6pyIvPg0KCQk8dWl0ZXh0IG5hbWU9IlFVSVpQT0RfUVVFU1RZUEVfU1ZZIiB2YWx1ZT0i6LCD5p+lIi8+DQoJCTx1aXRleHQgbmFtZT0iUVVJWlBPRF9RVUlaQVRNUFRfSU5GIiB2YWx1ZT0i5peg6ZmQIi8+DQoJCTx1aXRleHQgbmFtZT0iUVVJWlBPRF9RVUVTQVRNUFRfSU5GIiB2YWx1ZT0i5peg6ZmQIi8+DQoJCTx1aXRleHQgbmFtZT0iV0FSTklOR01TR19ZRVNTVFJJTkciIHZhbHVlPSLmmK8iLz4NCgkJPHVpdGV4dCBuYW1lPSJXQVJOSU5HTVNHX05PU1RSSU5HIiB2YWx1ZT0i5ZCmIi8+DQoJCTx1aXRleHQgbmFtZT0iV0FSTklOR01TR19USVRMRVNUUklORyIgdmFsdWU9Iua1i+mqjOWvvOiIquitpuWRiiIvPg0KCQk8dWl0ZXh0IG5hbWU9IldBUk5JTkdNU0dfTVNHU1RSSU5HIiB2YWx1ZT0i5q2k5rWL6aqM5Lit5pyJ5pyq5bCd6K+V5L2c562U55qE6Zeu6aKY44CCJiN4QTsmI3hBO+WNleWHu+KAnOaYr+KAnemAgOWHuuatpOa1i+mqjOOAguWNleWHu+KAnOWQpuKAnee7p+e7rea1i+mqjOOAgiIvPg0KCQk8dWl0ZXh0IG5hbWU9IklORk9STUFUSU9OX0gyNjRfRkxBU0hQTEFZRVIiIHZhbHVlPSLlvZPliY3lronoo4XlnKjmgqjnmoTorqHnrpfmnLrkuIrnmoQgRmxhc2ggUGxheWVyIOeJiOacrOS4jeaUr+aMgeivpeinhumikeOAguWNleWHu+inhumikeWMuuWfn+S4i+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C5Yqg6ICF5pi+56S65o+Q6KaB5qCPIi8+DQoJCTx1aXRleHQgbmFtZT0iTVVURSIgdmFsdWU9IumdmemfsyIvPg0KCQk8dWl0ZXh0IG5hbWU9IkRPQ1dSQVBfVElUTEUiIHZhbHVlPSJQcmVzZW50ZXIg5paH5Lu26ZmE5Lu2Ii8+DQoJCTx1aXRleHQgbmFtZT0iRE9DV1JBUF9NU0ciIHZhbHVlPSLkv53lrZjliLDmiJHnmoTorqHnrpfmnLoiLz4NCgkJPHVpdGV4dCBuYW1lPSJET0NXUkFQX1BST01QVCIgdmFsdWU9IuWNleWHu+S7peS4i+i9vSIvPg0KCTwvbGFuZ3VhZ2U+DQo8L2NvbmZpZ3VyYXRpb24+DQo="/>
  <p:tag name="MMPROD_UIDATA" val="&lt;database version=&quot;7.0&quot;&gt;&lt;object type=&quot;1&quot; unique_id=&quot;10001&quot;&gt;&lt;property id=&quot;20141&quot; value=&quot;10Mod11v15&quot;/&gt;&lt;property id=&quot;20148&quot; value=&quot;5&quot;/&gt;&lt;property id=&quot;20184&quot; value=&quot;7&quot;/&gt;&lt;property id=&quot;20250&quot; value=&quot;7&quot;/&gt;&lt;property id=&quot;20251&quot; value=&quot;0&quot;/&gt;&lt;property id=&quot;20259&quot; value=&quot;0&quot;/&gt;&lt;property id=&quot;20501&quot; value=&quot;F:\My Adobe Presentations\&quot;/&gt;&lt;object type=&quot;8&quot; unique_id=&quot;10002&quot;&gt;&lt;/object&gt;&lt;object type=&quot;2&quot; unique_id=&quot;10003&quot;&gt;&lt;object type=&quot;3&quot; unique_id=&quot;10047&quot;&gt;&lt;property id=&quot;20148&quot; value=&quot;5&quot;/&gt;&lt;property id=&quot;20300&quot; value=&quot;Slide 59&quot;/&gt;&lt;property id=&quot;20307&quot; value=&quot;303&quot;/&gt;&lt;property id=&quot;20309&quot; value=&quot;-1&quot;/&gt;&lt;/object&gt;&lt;object type=&quot;3&quot; unique_id=&quot;10048&quot;&gt;&lt;property id=&quot;20148&quot; value=&quot;5&quot;/&gt;&lt;property id=&quot;20300&quot; value=&quot;Slide 1&quot;/&gt;&lt;property id=&quot;20307&quot; value=&quot;365&quot;/&gt;&lt;property id=&quot;20309&quot; value=&quot;-1&quot;/&gt;&lt;/object&gt;&lt;object type=&quot;3&quot; unique_id=&quot;10049&quot;&gt;&lt;property id=&quot;20148&quot; value=&quot;5&quot;/&gt;&lt;property id=&quot;20300&quot; value=&quot;Slide 2 - &amp;quot;Session Objectives&amp;quot;&quot;/&gt;&lt;property id=&quot;20307&quot; value=&quot;366&quot;/&gt;&lt;property id=&quot;20309&quot; value=&quot;-1&quot;/&gt;&lt;/object&gt;&lt;object type=&quot;3&quot; unique_id=&quot;10050&quot;&gt;&lt;property id=&quot;20148&quot; value=&quot;5&quot;/&gt;&lt;property id=&quot;20300&quot; value=&quot;Slide 3 - &amp;quot;Medicare Fraud &amp;amp; Abuse Lessons&amp;quot;&quot;/&gt;&lt;property id=&quot;20307&quot; value=&quot;407&quot;/&gt;&lt;property id=&quot;20309&quot; value=&quot;-1&quot;/&gt;&lt;/object&gt;&lt;object type=&quot;3&quot; unique_id=&quot;10051&quot;&gt;&lt;property id=&quot;20148&quot; value=&quot;5&quot;/&gt;&lt;property id=&quot;20300&quot; value=&quot;Slide 4 - &amp;quot;1. Fraud and Abuse Overview&amp;quot;&quot;/&gt;&lt;property id=&quot;20307&quot; value=&quot;408&quot;/&gt;&lt;property id=&quot;20309&quot; value=&quot;-1&quot;/&gt;&lt;/object&gt;&lt;object type=&quot;3&quot; unique_id=&quot;10052&quot;&gt;&lt;property id=&quot;20148&quot; value=&quot;5&quot;/&gt;&lt;property id=&quot;20300&quot; value=&quot;Slide 5 - &amp;quot;Medicare Overview&amp;quot;&quot;/&gt;&lt;property id=&quot;20307&quot; value=&quot;368&quot;/&gt;&lt;property id=&quot;20309&quot; value=&quot;-1&quot;/&gt;&lt;/object&gt;&lt;object type=&quot;3&quot; unique_id=&quot;10053&quot;&gt;&lt;property id=&quot;20148&quot; value=&quot;5&quot;/&gt;&lt;property id=&quot;20300&quot; value=&quot;Slide 6 - &amp;quot;Medicaid Overview&amp;quot;&quot;/&gt;&lt;property id=&quot;20307&quot; value=&quot;403&quot;/&gt;&lt;property id=&quot;20309&quot; value=&quot;-1&quot;/&gt;&lt;/object&gt;&lt;object type=&quot;3&quot; unique_id=&quot;10056&quot;&gt;&lt;property id=&quot;20148&quot; value=&quot;5&quot;/&gt;&lt;property id=&quot;20300&quot; value=&quot;Slide 12 - &amp;quot;Spectrum of Fraud and Abuse&amp;quot;&quot;/&gt;&lt;property id=&quot;20307&quot; value=&quot;371&quot;/&gt;&lt;property id=&quot;20309&quot; value=&quot;-1&quot;/&gt;&lt;/object&gt;&lt;object type=&quot;3&quot; unique_id=&quot;10057&quot;&gt;&lt;property id=&quot;20148&quot; value=&quot;5&quot;/&gt;&lt;property id=&quot;20300&quot; value=&quot;Slide 11 - &amp;quot;Who commits fraud?&amp;quot;&quot;/&gt;&lt;property id=&quot;20307&quot; value=&quot;370&quot;/&gt;&lt;property id=&quot;20309&quot; value=&quot;-1&quot;/&gt;&lt;/object&gt;&lt;object type=&quot;3&quot; unique_id=&quot;10059&quot;&gt;&lt;property id=&quot;20148&quot; value=&quot;5&quot;/&gt;&lt;property id=&quot;20300&quot; value=&quot;Slide 18 - &amp;quot;Prevention&amp;quot;&quot;/&gt;&lt;property id=&quot;20307&quot; value=&quot;374&quot;/&gt;&lt;property id=&quot;20309&quot; value=&quot;-1&quot;/&gt;&lt;/object&gt;&lt;object type=&quot;3&quot; unique_id=&quot;10061&quot;&gt;&lt;property id=&quot;20148&quot; value=&quot;5&quot;/&gt;&lt;property id=&quot;20300&quot; value=&quot;Slide 33 - &amp;quot;Recovery&amp;quot;&quot;/&gt;&lt;property id=&quot;20307&quot; value=&quot;401&quot;/&gt;&lt;property id=&quot;20309&quot; value=&quot;-1&quot;/&gt;&lt;/object&gt;&lt;object type=&quot;3&quot; unique_id=&quot;10063&quot;&gt;&lt;property id=&quot;20148&quot; value=&quot;5&quot;/&gt;&lt;property id=&quot;20300&quot; value=&quot;Slide 34&quot;/&gt;&lt;property id=&quot;20307&quot; value=&quot;402&quot;/&gt;&lt;property id=&quot;20309&quot; value=&quot;-1&quot;/&gt;&lt;/object&gt;&lt;object type=&quot;3&quot; unique_id=&quot;10064&quot;&gt;&lt;property id=&quot;20148&quot; value=&quot;5&quot;/&gt;&lt;property id=&quot;20300&quot; value=&quot;Slide 35 - &amp;quot;Recovery&amp;quot;&quot;/&gt;&lt;property id=&quot;20307&quot; value=&quot;379&quot;/&gt;&lt;property id=&quot;20309&quot; value=&quot;-1&quot;/&gt;&lt;/object&gt;&lt;object type=&quot;3&quot; unique_id=&quot;10065&quot;&gt;&lt;property id=&quot;20148&quot; value=&quot;5&quot;/&gt;&lt;property id=&quot;20300&quot; value=&quot;Slide 39 - &amp;quot;Reporting&amp;quot;&quot;/&gt;&lt;property id=&quot;20307&quot; value=&quot;378&quot;/&gt;&lt;property id=&quot;20309&quot; value=&quot;-1&quot;/&gt;&lt;/object&gt;&lt;object type=&quot;3&quot; unique_id=&quot;10069&quot;&gt;&lt;property id=&quot;20148&quot; value=&quot;5&quot;/&gt;&lt;property id=&quot;20300&quot; value=&quot;Slide 38 - &amp;quot;Exercise&amp;quot;&quot;/&gt;&lt;property id=&quot;20307&quot; value=&quot;412&quot;/&gt;&lt;property id=&quot;20309&quot; value=&quot;-1&quot;/&gt;&lt;/object&gt;&lt;object type=&quot;3&quot; unique_id=&quot;10070&quot;&gt;&lt;property id=&quot;20148&quot; value=&quot;5&quot;/&gt;&lt;property id=&quot;20300&quot; value=&quot;Slide 41 - &amp;quot;3. How You Can Fight Fraud&amp;quot;&quot;/&gt;&lt;property id=&quot;20307&quot; value=&quot;409&quot;/&gt;&lt;property id=&quot;20309&quot; value=&quot;-1&quot;/&gt;&lt;/object&gt;&lt;object type=&quot;3&quot; unique_id=&quot;10072&quot;&gt;&lt;property id=&quot;20148&quot; value=&quot;5&quot;/&gt;&lt;property id=&quot;20300&quot; value=&quot;Slide 43 - &amp;quot;MyMedicare.gov&amp;quot;&quot;/&gt;&lt;property id=&quot;20307&quot; value=&quot;406&quot;/&gt;&lt;property id=&quot;20309&quot; value=&quot;-1&quot;/&gt;&lt;/object&gt;&lt;object type=&quot;3&quot; unique_id=&quot;10073&quot;&gt;&lt;property id=&quot;20148&quot; value=&quot;5&quot;/&gt;&lt;property id=&quot;20300&quot; value=&quot;Slide 49 - &amp;quot;Protecting Personal Information&amp;quot;&quot;/&gt;&lt;property id=&quot;20307&quot; value=&quot;396&quot;/&gt;&lt;property id=&quot;20309&quot; value=&quot;-1&quot;/&gt;&lt;/object&gt;&lt;object type=&quot;3&quot; unique_id=&quot;10076&quot;&gt;&lt;property id=&quot;20148&quot; value=&quot;5&quot;/&gt;&lt;property id=&quot;20300&quot; value=&quot;Slide 44 - &amp;quot;1-800-MEDICARE&amp;quot;&quot;/&gt;&lt;property id=&quot;20307&quot; value=&quot;390&quot;/&gt;&lt;property id=&quot;20309&quot; value=&quot;-1&quot;/&gt;&lt;/object&gt;&lt;object type=&quot;3&quot; unique_id=&quot;10077&quot;&gt;&lt;property id=&quot;20148&quot; value=&quot;5&quot;/&gt;&lt;property id=&quot;20300&quot; value=&quot;Slide 57 - &amp;quot;Exercise&amp;quot;&quot;/&gt;&lt;property id=&quot;20307&quot; value=&quot;414&quot;/&gt;&lt;property id=&quot;20309&quot; value=&quot;-1&quot;/&gt;&lt;/object&gt;&lt;object type=&quot;3&quot; unique_id=&quot;10078&quot;&gt;&lt;property id=&quot;20148&quot; value=&quot;5&quot;/&gt;&lt;property id=&quot;20300&quot; value=&quot;Slide 45 - &amp;quot;The Senior Medicare Patrol&amp;quot;&quot;/&gt;&lt;property id=&quot;20307&quot; value=&quot;410&quot;/&gt;&lt;property id=&quot;20309&quot; value=&quot;-1&quot;/&gt;&lt;/object&gt;&lt;object type=&quot;3&quot; unique_id=&quot;10079&quot;&gt;&lt;property id=&quot;20148&quot; value=&quot;5&quot;/&gt;&lt;property id=&quot;20300&quot; value=&quot;Slide 46 - &amp;quot;The Senior Medicare Patrol&amp;quot;&quot;/&gt;&lt;property id=&quot;20307&quot; value=&quot;388&quot;/&gt;&lt;property id=&quot;20309&quot; value=&quot;-1&quot;/&gt;&lt;/object&gt;&lt;object type=&quot;3&quot; unique_id=&quot;10081&quot;&gt;&lt;property id=&quot;20148&quot; value=&quot;5&quot;/&gt;&lt;property id=&quot;20300&quot; value=&quot;Slide 53 - &amp;quot;Medicare Part C &amp;amp; D Plans Marketing Rules &amp;quot;&quot;/&gt;&lt;property id=&quot;20307&quot; value=&quot;397&quot;/&gt;&lt;property id=&quot;20309&quot; value=&quot;-1&quot;/&gt;&lt;/object&gt;&lt;object type=&quot;3&quot; unique_id=&quot;10082&quot;&gt;&lt;property id=&quot;20148&quot; value=&quot;5&quot;/&gt;&lt;property id=&quot;20300&quot; value=&quot;Slide 58&quot;/&gt;&lt;property id=&quot;20307&quot; value=&quot;411&quot;/&gt;&lt;property id=&quot;20309&quot; value=&quot;-1&quot;/&gt;&lt;/object&gt;&lt;object type=&quot;3&quot; unique_id=&quot;10121&quot;&gt;&lt;property id=&quot;20148&quot; value=&quot;5&quot;/&gt;&lt;property id=&quot;20300&quot; value=&quot;Slide 47 - &amp;quot;www.stopmedicarefraud.gov&amp;quot;&quot;/&gt;&lt;property id=&quot;20307&quot; value=&quot;415&quot;/&gt;&lt;property id=&quot;20309&quot; value=&quot;-1&quot;/&gt;&lt;/object&gt;&lt;object type=&quot;3&quot; unique_id=&quot;10125&quot;&gt;&lt;property id=&quot;20148&quot; value=&quot;5&quot;/&gt;&lt;property id=&quot;20300&quot; value=&quot;Slide 13 - &amp;quot;Examples of Fraud&amp;quot;&quot;/&gt;&lt;property id=&quot;20307&quot; value=&quot;425&quot;/&gt;&lt;property id=&quot;20309&quot; value=&quot;-1&quot;/&gt;&lt;/object&gt;&lt;object type=&quot;3&quot; unique_id=&quot;10126&quot;&gt;&lt;property id=&quot;20148&quot; value=&quot;5&quot;/&gt;&lt;property id=&quot;20300&quot; value=&quot;Slide 14 - &amp;quot;When Fraud is Detected&amp;quot;&quot;/&gt;&lt;property id=&quot;20307&quot; value=&quot;435&quot;/&gt;&lt;property id=&quot;20309&quot; value=&quot;-1&quot;/&gt;&lt;/object&gt;&lt;object type=&quot;3&quot; unique_id=&quot;10127&quot;&gt;&lt;property id=&quot;20148&quot; value=&quot;5&quot;/&gt;&lt;property id=&quot;20300&quot; value=&quot;Slide 48 - &amp;quot;If You Share Your Medicaid &amp;#x0D;&amp;#x0A;or Medicare Card or Number&amp;quot;&quot;/&gt;&lt;property id=&quot;20307&quot; value=&quot;430&quot;/&gt;&lt;property id=&quot;20309&quot; value=&quot;-1&quot;/&gt;&lt;/object&gt;&lt;object type=&quot;3&quot; unique_id=&quot;10128&quot;&gt;&lt;property id=&quot;20148&quot; value=&quot;5&quot;/&gt;&lt;property id=&quot;20300&quot; value=&quot;Slide 7 - &amp;quot;Protecting the Medicare Trust Funds&amp;quot;&quot;/&gt;&lt;property id=&quot;20307&quot; value=&quot;429&quot;/&gt;&lt;property id=&quot;20309&quot; value=&quot;-1&quot;/&gt;&lt;/object&gt;&lt;object type=&quot;3&quot; unique_id=&quot;10132&quot;&gt;&lt;property id=&quot;20148&quot; value=&quot;5&quot;/&gt;&lt;property id=&quot;20300&quot; value=&quot;Slide 19 - &amp;quot;Prevention&amp;quot;&quot;/&gt;&lt;property id=&quot;20307&quot; value=&quot;420&quot;/&gt;&lt;property id=&quot;20309&quot; value=&quot;-1&quot;/&gt;&lt;/object&gt;&lt;object type=&quot;3&quot; unique_id=&quot;10133&quot;&gt;&lt;property id=&quot;20148&quot; value=&quot;5&quot;/&gt;&lt;property id=&quot;20300&quot; value=&quot;Slide 26 - &amp;quot;Detection&amp;quot;&quot;/&gt;&lt;property id=&quot;20307&quot; value=&quot;421&quot;/&gt;&lt;property id=&quot;20309&quot; value=&quot;-1&quot;/&gt;&lt;/object&gt;&lt;object type=&quot;3&quot; unique_id=&quot;10134&quot;&gt;&lt;property id=&quot;20148&quot; value=&quot;5&quot;/&gt;&lt;property id=&quot;20300&quot; value=&quot;Slide 42 - &amp;quot;Medicare Summary Notice (MSN)&amp;quot;&quot;/&gt;&lt;property id=&quot;20307&quot; value=&quot;423&quot;/&gt;&lt;property id=&quot;20309&quot; value=&quot;-1&quot;/&gt;&lt;/object&gt;&lt;object type=&quot;3&quot; unique_id=&quot;10135&quot;&gt;&lt;property id=&quot;20148&quot; value=&quot;5&quot;/&gt;&lt;property id=&quot;20300&quot; value=&quot;Slide 50 - &amp;quot;Identity Theft&amp;quot;&quot;/&gt;&lt;property id=&quot;20307&quot; value=&quot;426&quot;/&gt;&lt;property id=&quot;20309&quot; value=&quot;-1&quot;/&gt;&lt;/object&gt;&lt;object type=&quot;3&quot; unique_id=&quot;10136&quot;&gt;&lt;property id=&quot;20148&quot; value=&quot;5&quot;/&gt;&lt;property id=&quot;20300&quot; value=&quot;Slide 52 - &amp;quot;Helpful Tips&amp;quot;&quot;/&gt;&lt;property id=&quot;20307&quot; value=&quot;427&quot;/&gt;&lt;property id=&quot;20309&quot; value=&quot;-1&quot;/&gt;&lt;/object&gt;&lt;object type=&quot;3&quot; unique_id=&quot;10137&quot;&gt;&lt;property id=&quot;20148&quot; value=&quot;5&quot;/&gt;&lt;property id=&quot;20300&quot; value=&quot;Slide 56 - &amp;quot;Fighting Fraud Can Pay&amp;quot;&quot;/&gt;&lt;property id=&quot;20307&quot; value=&quot;428&quot;/&gt;&lt;property id=&quot;20309&quot; value=&quot;-1&quot;/&gt;&lt;/object&gt;&lt;object type=&quot;3&quot; unique_id=&quot;31220&quot;&gt;&lt;property id=&quot;20148&quot; value=&quot;5&quot;/&gt;&lt;property id=&quot;20300&quot; value=&quot;Slide 10 - &amp;quot;Medicare Dictionary&amp;quot;&quot;/&gt;&lt;property id=&quot;20307&quot; value=&quot;438&quot;/&gt;&lt;property id=&quot;20309&quot; value=&quot;-1&quot;/&gt;&lt;/object&gt;&lt;object type=&quot;3&quot; unique_id=&quot;31641&quot;&gt;&lt;property id=&quot;20148&quot; value=&quot;5&quot;/&gt;&lt;property id=&quot;20300&quot; value=&quot;Slide 51 - &amp;quot;Sharing Medical Information &amp;#x0D;&amp;#x0A;with Family/Caregiver&amp;quot;&quot;/&gt;&lt;property id=&quot;20307&quot; value=&quot;441&quot;/&gt;&lt;property id=&quot;20309&quot; value=&quot;-1&quot;/&gt;&lt;/object&gt;&lt;object type=&quot;3&quot; unique_id=&quot;32674&quot;&gt;&lt;property id=&quot;20148&quot; value=&quot;5&quot;/&gt;&lt;property id=&quot;20300&quot; value=&quot;Slide 15 - &amp;quot;Quality of Care Concerns&amp;quot;&quot;/&gt;&lt;property id=&quot;20307&quot; value=&quot;442&quot;/&gt;&lt;property id=&quot;20309&quot; value=&quot;-1&quot;/&gt;&lt;/object&gt;&lt;object type=&quot;3&quot; unique_id=&quot;32773&quot;&gt;&lt;property id=&quot;20148&quot; value=&quot;5&quot;/&gt;&lt;property id=&quot;20300&quot; value=&quot;Slide 30 - &amp;quot;Recovery&amp;quot;&quot;/&gt;&lt;property id=&quot;20307&quot; value=&quot;443&quot;/&gt;&lt;property id=&quot;20309&quot; value=&quot;-1&quot;/&gt;&lt;/object&gt;&lt;object type=&quot;3&quot; unique_id=&quot;32774&quot;&gt;&lt;property id=&quot;20148&quot; value=&quot;5&quot;/&gt;&lt;property id=&quot;20300&quot; value=&quot;Slide 32&quot;/&gt;&lt;property id=&quot;20307&quot; value=&quot;444&quot;/&gt;&lt;property id=&quot;20309&quot; value=&quot;-1&quot;/&gt;&lt;/object&gt;&lt;object type=&quot;3&quot; unique_id=&quot;34447&quot;&gt;&lt;property id=&quot;20148&quot; value=&quot;5&quot;/&gt;&lt;property id=&quot;20300&quot; value=&quot;Slide 55 - &amp;quot;Telemarketing &amp;amp; Fraud&amp;quot;&quot;/&gt;&lt;property id=&quot;20307&quot; value=&quot;446&quot;/&gt;&lt;property id=&quot;20309&quot; value=&quot;-1&quot;/&gt;&lt;/object&gt;&lt;object type=&quot;3&quot; unique_id=&quot;34453&quot;&gt;&lt;property id=&quot;20148&quot; value=&quot;5&quot;/&gt;&lt;property id=&quot;20300&quot; value=&quot;Slide 27 - &amp;quot;Detection&amp;quot;&quot;/&gt;&lt;property id=&quot;20307&quot; value=&quot;447&quot;/&gt;&lt;/object&gt;&lt;object type=&quot;3&quot; unique_id=&quot;34456&quot;&gt;&lt;property id=&quot;20148&quot; value=&quot;5&quot;/&gt;&lt;property id=&quot;20300&quot; value=&quot;Slide 28 - &amp;quot;Detection&amp;quot;&quot;/&gt;&lt;property id=&quot;20307&quot; value=&quot;448&quot;/&gt;&lt;/object&gt;&lt;object type=&quot;3&quot; unique_id=&quot;36187&quot;&gt;&lt;property id=&quot;20148&quot; value=&quot;5&quot;/&gt;&lt;property id=&quot;20300&quot; value=&quot;Slide 17 - &amp;quot;2. CMS Fraud and Abuse Strategies&amp;quot;&quot;/&gt;&lt;property id=&quot;20307&quot; value=&quot;458&quot;/&gt;&lt;/object&gt;&lt;object type=&quot;3&quot; unique_id=&quot;37503&quot;&gt;&lt;property id=&quot;20148&quot; value=&quot;5&quot;/&gt;&lt;property id=&quot;20300&quot; value=&quot;Slide 20 - &amp;quot;Prevention&amp;quot;&quot;/&gt;&lt;property id=&quot;20307&quot; value=&quot;462&quot;/&gt;&lt;/object&gt;&lt;object type=&quot;3&quot; unique_id=&quot;37504&quot;&gt;&lt;property id=&quot;20148&quot; value=&quot;5&quot;/&gt;&lt;property id=&quot;20300&quot; value=&quot;Slide 21 - &amp;quot;Prevention&amp;amp;#x09;&amp;quot;&quot;/&gt;&lt;property id=&quot;20307&quot; value=&quot;463&quot;/&gt;&lt;/object&gt;&lt;object type=&quot;3&quot; unique_id=&quot;37506&quot;&gt;&lt;property id=&quot;20148&quot; value=&quot;5&quot;/&gt;&lt;property id=&quot;20300&quot; value=&quot;Slide 22 - &amp;quot;Prevention&amp;quot;&quot;/&gt;&lt;property id=&quot;20307&quot; value=&quot;465&quot;/&gt;&lt;/object&gt;&lt;object type=&quot;3&quot; unique_id=&quot;37508&quot;&gt;&lt;property id=&quot;20148&quot; value=&quot;5&quot;/&gt;&lt;property id=&quot;20300&quot; value=&quot;Slide 23 - &amp;quot;Prevention&amp;quot;&quot;/&gt;&lt;property id=&quot;20307&quot; value=&quot;467&quot;/&gt;&lt;/object&gt;&lt;object type=&quot;3&quot; unique_id=&quot;37510&quot;&gt;&lt;property id=&quot;20148&quot; value=&quot;5&quot;/&gt;&lt;property id=&quot;20300&quot; value=&quot;Slide 24 - &amp;quot;Prevention&amp;quot;&quot;/&gt;&lt;property id=&quot;20307&quot; value=&quot;469&quot;/&gt;&lt;/object&gt;&lt;object type=&quot;3&quot; unique_id=&quot;40246&quot;&gt;&lt;property id=&quot;20148&quot; value=&quot;5&quot;/&gt;&lt;property id=&quot;20300&quot; value=&quot;Slide 25 - &amp;quot;Detection&amp;quot;&quot;/&gt;&lt;property id=&quot;20307&quot; value=&quot;471&quot;/&gt;&lt;/object&gt;&lt;object type=&quot;3&quot; unique_id=&quot;41015&quot;&gt;&lt;property id=&quot;20148&quot; value=&quot;5&quot;/&gt;&lt;property id=&quot;20300&quot; value=&quot;Slide 29 - &amp;quot;Detection&amp;quot;&quot;/&gt;&lt;property id=&quot;20307&quot; value=&quot;472&quot;/&gt;&lt;/object&gt;&lt;object type=&quot;3&quot; unique_id=&quot;41341&quot;&gt;&lt;property id=&quot;20148&quot; value=&quot;5&quot;/&gt;&lt;property id=&quot;20300&quot; value=&quot;Slide 36 - &amp;quot;&amp;amp;#x09;&amp;amp;#x09;Health Care Fraud Prevention and  Enforcement Action (HEAT) Team &amp;quot;&quot;/&gt;&lt;property id=&quot;20307&quot; value=&quot;473&quot;/&gt;&lt;/object&gt;&lt;object type=&quot;3&quot; unique_id=&quot;41342&quot;&gt;&lt;property id=&quot;20148&quot; value=&quot;5&quot;/&gt;&lt;property id=&quot;20300&quot; value=&quot;Slide 37 - &amp;quot;HEAT Team Mission&amp;quot;&quot;/&gt;&lt;property id=&quot;20307&quot; value=&quot;474&quot;/&gt;&lt;/object&gt;&lt;object type=&quot;3&quot; unique_id=&quot;41343&quot;&gt;&lt;property id=&quot;20148&quot; value=&quot;5&quot;/&gt;&lt;property id=&quot;20300&quot; value=&quot;Slide 40 - &amp;quot;2011 Results&amp;quot;&quot;/&gt;&lt;property id=&quot;20307&quot; value=&quot;475&quot;/&gt;&lt;/object&gt;&lt;object type=&quot;3&quot; unique_id=&quot;42401&quot;&gt;&lt;property id=&quot;20148&quot; value=&quot;5&quot;/&gt;&lt;property id=&quot;20300&quot; value=&quot;Slide 16 - &amp;quot;Exercise&amp;quot;&quot;/&gt;&lt;property id=&quot;20307&quot; value=&quot;477&quot;/&gt;&lt;/object&gt;&lt;object type=&quot;3&quot; unique_id=&quot;42674&quot;&gt;&lt;property id=&quot;20148&quot; value=&quot;5&quot;/&gt;&lt;property id=&quot;20300&quot; value=&quot;Slide 31 - &amp;quot;Recovery&amp;quot;&quot;/&gt;&lt;property id=&quot;20307&quot; value=&quot;480&quot;/&gt;&lt;/object&gt;&lt;object type=&quot;3&quot; unique_id=&quot;45124&quot;&gt;&lt;property id=&quot;20148&quot; value=&quot;5&quot;/&gt;&lt;property id=&quot;20300&quot; value=&quot;Slide 8&quot;/&gt;&lt;property id=&quot;20307&quot; value=&quot;481&quot;/&gt;&lt;/object&gt;&lt;object type=&quot;3&quot; unique_id=&quot;45125&quot;&gt;&lt;property id=&quot;20148&quot; value=&quot;5&quot;/&gt;&lt;property id=&quot;20300&quot; value=&quot;Slide 9&quot;/&gt;&lt;property id=&quot;20307&quot; value=&quot;482&quot;/&gt;&lt;/object&gt;&lt;object type=&quot;3&quot; unique_id=&quot;46276&quot;&gt;&lt;property id=&quot;20148&quot; value=&quot;5&quot;/&gt;&lt;property id=&quot;20300&quot; value=&quot;Slide 54 - &amp;quot;Reporting Suspected Medicaid Fraud &amp;quot;&quot;/&gt;&lt;property id=&quot;20307&quot; value=&quot;483&quot;/&gt;&lt;/object&gt;&lt;/object&gt;&lt;object type=&quot;10&quot; unique_id=&quot;34448&quot;&gt;&lt;object type=&quot;11&quot; unique_id=&quot;34449&quot;&gt;&lt;/object&gt;&lt;object type=&quot;13&quot; unique_id=&quot;34451&quot;&gt;&lt;/object&gt;&lt;/object&gt;&lt;object type=&quot;4&quot; unique_id=&quot;34450&quo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ANSWERBULLETS" val="1"/>
  <p:tag name="OLDNUMANSWERS" val="4"/>
  <p:tag name="TEXTLENGTH" val="94"/>
  <p:tag name="FONTSIZE" val="32"/>
  <p:tag name="BULLETTYPE" val="ppBulletAlphaUCPeriod"/>
  <p:tag name="ANSWERTEXT" val="Part A coinsurance for inpatient hospital care&#10;Dental care&#10;Prescription drugs&#10;All of the above"/>
</p:tagLst>
</file>

<file path=ppt/tags/tag11.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Part A coinsurance for inpatient hospital care|smicln|Dental care|smicln|Prescription drugs|smicln|All of the above"/>
  <p:tag name="VALUES" val="Correct|smicln|Incorrect|smicln|Incorrect|smicln|Incorrect"/>
  <p:tag name="TOTALRESPONSES" val="5"/>
  <p:tag name="RESPONSECOUNT" val="5"/>
  <p:tag name="SLICED" val="False"/>
  <p:tag name="RESPONSES" val="4;1;2;2;1;"/>
  <p:tag name="CHARTSTRINGSTD" val="2 2 0 1"/>
  <p:tag name="CHARTSTRINGREV" val="1 0 2 2"/>
  <p:tag name="CHARTSTRINGSTDPER" val="0.4 0.4 0 0.2"/>
  <p:tag name="CHARTSTRINGREVPER" val="0.2 0 0.4 0.4"/>
  <p:tag name="RESPONSESGATHERED" val="False"/>
</p:tagLst>
</file>

<file path=ppt/tags/tag12.xml><?xml version="1.0" encoding="utf-8"?>
<p:tagLst xmlns:a="http://schemas.openxmlformats.org/drawingml/2006/main" xmlns:r="http://schemas.openxmlformats.org/officeDocument/2006/relationships" xmlns:p="http://schemas.openxmlformats.org/presentationml/2006/main">
  <p:tag name="ANSWERBULLETS" val="1"/>
  <p:tag name="OLDNUMANSWERS" val="4"/>
  <p:tag name="TEXTLENGTH" val="94"/>
  <p:tag name="FONTSIZE" val="32"/>
  <p:tag name="BULLETTYPE" val="ppBulletAlphaUCPeriod"/>
  <p:tag name="ANSWERTEXT" val="Part A coinsurance for inpatient hospital care&#10;Dental care&#10;Prescription drugs&#10;All of the above"/>
</p:tagLst>
</file>

<file path=ppt/tags/tag1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5318472-B578-4F6B-A277-D682487CE912}&quot;/&gt;&lt;filename val=&quot;C:\DOCUME~1\b4sv\Local Settings\Temp\PR\data\asimages\{55318472-B578-4F6B-A277-D682487CE912}.png&quot;/&gt;&lt;hasEffects val=&quot;1&quot;/&gt;&lt;left val=&quot;476.28&quot;/&gt;&lt;top val=&quot;122.28&quot;/&gt;&lt;width val=&quot;222.12&quot;/&gt;&lt;height val=&quot;285.84&quot;/&gt;&lt;/ThreeDShapeInfo&gt;"/>
</p:tagLst>
</file>

<file path=ppt/tags/tag14.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Part A coinsurance for inpatient hospital care|smicln|Dental care|smicln|Prescription drugs|smicln|All of the above"/>
  <p:tag name="VALUES" val="Correct|smicln|Incorrect|smicln|Incorrect|smicln|Incorrect"/>
  <p:tag name="TOTALRESPONSES" val="5"/>
  <p:tag name="RESPONSECOUNT" val="5"/>
  <p:tag name="SLICED" val="False"/>
  <p:tag name="RESPONSES" val="4;1;2;2;1;"/>
  <p:tag name="CHARTSTRINGSTD" val="2 2 0 1"/>
  <p:tag name="CHARTSTRINGREV" val="1 0 2 2"/>
  <p:tag name="CHARTSTRINGSTDPER" val="0.4 0.4 0 0.2"/>
  <p:tag name="CHARTSTRINGREVPER" val="0.2 0 0.4 0.4"/>
  <p:tag name="RESPONSESGATHERED" val="False"/>
</p:tagLst>
</file>

<file path=ppt/tags/tag15.xml><?xml version="1.0" encoding="utf-8"?>
<p:tagLst xmlns:a="http://schemas.openxmlformats.org/drawingml/2006/main" xmlns:r="http://schemas.openxmlformats.org/officeDocument/2006/relationships" xmlns:p="http://schemas.openxmlformats.org/presentationml/2006/main">
  <p:tag name="ANSWERBULLETS" val="1"/>
  <p:tag name="OLDNUMANSWERS" val="4"/>
  <p:tag name="TEXTLENGTH" val="94"/>
  <p:tag name="FONTSIZE" val="32"/>
  <p:tag name="BULLETTYPE" val="ppBulletAlphaUCPeriod"/>
  <p:tag name="ANSWERTEXT" val="Part A coinsurance for inpatient hospital care&#10;Dental care&#10;Prescription drugs&#10;All of the abov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PRESENTER_SHAPEINFO" val="&lt;ThreeDShapeInfo&gt;&lt;uuid val=&quot;{0BFCE656-0941-45F5-BCBA-B60C8F17A8F9}&quot;/&gt;&lt;filename val=&quot;C:\DOCUME~1\b4sv\Local Settings\Temp\PR\data\asimages\{0BFCE656-0941-45F5-BCBA-B60C8F17A8F9}.png&quot;/&gt;&lt;hasEffects val=&quot;0&quot;/&gt;&lt;left val=&quot;-9&quot;/&gt;&lt;top val=&quot;-9&quot;/&gt;&lt;width val=&quot;739.08&quot;/&gt;&lt;height val=&quot;509.64&quot;/&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INFO" val="&lt;ThreeDShapeInfo&gt;&lt;uuid val=&quot;{5C4FC93F-CC2E-4B38-A49A-AAE5B06DF172}&quot;/&gt;&lt;filename val=&quot;C:\DOCUME~1\b4sv\Local Settings\Temp\PR\data\asimages\{5C4FC93F-CC2E-4B38-A49A-AAE5B06DF172}.png&quot;/&gt;&lt;hasEffects val=&quot;0&quot;/&gt;&lt;left val=&quot;9&quot;/&gt;&lt;top val=&quot;101.28&quot;/&gt;&lt;width val=&quot;703.08&quot;/&gt;&lt;height val=&quot;285.36&quot;/&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E6F1000-232B-42BB-B700-5B85E436D803}&quot;/&gt;&lt;filename val=&quot;C:\DOCUME~1\b4sv\Local Settings\Temp\PR\data\asimages\{5E6F1000-232B-42BB-B700-5B85E436D803}.png&quot;/&gt;&lt;hasEffects val=&quot;0&quot;/&gt;&lt;left val=&quot;21&quot;/&gt;&lt;top val=&quot;99&quot;/&gt;&lt;width val=&quot;691.08&quot;/&gt;&lt;height val=&quot;279.36&quot;/&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INFO" val="&lt;ThreeDShapeInfo&gt;&lt;uuid val=&quot;{A580114D-EC86-419F-B332-0DA9314D63E4}&quot;/&gt;&lt;filename val=&quot;C:\DOCUME~1\b4sv\Local Settings\Temp\PR\data\asimages\{A580114D-EC86-419F-B332-0DA9314D63E4}.png&quot;/&gt;&lt;hasEffects val=&quot;0&quot;/&gt;&lt;left val=&quot;-9.72&quot;/&gt;&lt;top val=&quot;-9&quot;/&gt;&lt;width val=&quot;733.8&quot;/&gt;&lt;height val=&quot;507.36&quot;/&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INFO" val="&lt;ThreeDShapeInfo&gt;&lt;uuid val=&quot;{98926F35-7BF3-4666-BB05-73249A280177}&quot;/&gt;&lt;filename val=&quot;C:\DOCUME~1\b4sv\Local Settings\Temp\PR\data\asimages\{98926F35-7BF3-4666-BB05-73249A280177}.png&quot;/&gt;&lt;hasEffects val=&quot;0&quot;/&gt;&lt;left val=&quot;-5.28&quot;/&gt;&lt;top val=&quot;-7.56&quot;/&gt;&lt;width val=&quot;733.2&quot;/&gt;&lt;height val=&quot;508.92&quot;/&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INFO" val="&lt;ThreeDShapeInfo&gt;&lt;uuid val=&quot;{E261C65F-43EF-45CD-93DA-EC25D0592FB6}&quot;/&gt;&lt;filename val=&quot;C:\DOCUME~1\b4sv\Local Settings\Temp\PR\data\asimages\{E261C65F-43EF-45CD-93DA-EC25D0592FB6}.png&quot;/&gt;&lt;hasEffects val=&quot;1&quot;/&gt;&lt;left val=&quot;67.56&quot;/&gt;&lt;top val=&quot;98.28&quot;/&gt;&lt;width val=&quot;129.36&quot;/&gt;&lt;height val=&quot;61.08&quot;/&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724BFF7-E6C9-4669-BF32-FD640596520B}&quot;/&gt;&lt;filename val=&quot;C:\DOCUME~1\b4sv\Local Settings\Temp\PR\data\asimages\{B724BFF7-E6C9-4669-BF32-FD640596520B}.png&quot;/&gt;&lt;hasEffects val=&quot;1&quot;/&gt;&lt;left val=&quot;441&quot;/&gt;&lt;top val=&quot;98.28&quot;/&gt;&lt;width val=&quot;136.92&quot;/&gt;&lt;height val=&quot;60.36&quot;/&gt;&lt;/ThreeDShapeInfo&gt;"/>
</p:tagLst>
</file>

<file path=ppt/tags/tag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335F5C6-BF9E-42AA-AEC5-0CAE4605FB82}&quot;/&gt;&lt;filename val=&quot;C:\DOCUME~1\b4sv\Local Settings\Temp\PR\data\asimages\{2335F5C6-BF9E-42AA-AEC5-0CAE4605FB82}.png&quot;/&gt;&lt;hasEffects val=&quot;1&quot;/&gt;&lt;left val=&quot;72.72&quot;/&gt;&lt;top val=&quot;347.28&quot;/&gt;&lt;width val=&quot;568.92&quot;/&gt;&lt;height val=&quot;122.64&quot;/&gt;&lt;/ThreeDShapeInfo&gt;"/>
</p:tagLst>
</file>

<file path=ppt/tags/tag9.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Part A coinsurance for inpatient hospital care|smicln|Dental care|smicln|Prescription drugs|smicln|All of the above"/>
  <p:tag name="VALUES" val="Correct|smicln|Incorrect|smicln|Incorrect|smicln|Incorrect"/>
  <p:tag name="TOTALRESPONSES" val="5"/>
  <p:tag name="RESPONSECOUNT" val="5"/>
  <p:tag name="SLICED" val="False"/>
  <p:tag name="RESPONSES" val="4;1;2;2;1;"/>
  <p:tag name="CHARTSTRINGSTD" val="2 2 0 1"/>
  <p:tag name="CHARTSTRINGREV" val="1 0 2 2"/>
  <p:tag name="CHARTSTRINGSTDPER" val="0.4 0.4 0 0.2"/>
  <p:tag name="CHARTSTRINGREVPER" val="0.2 0 0.4 0.4"/>
  <p:tag name="RESPONSESGATHERED" val="False"/>
</p:tagLst>
</file>

<file path=ppt/theme/theme1.xml><?xml version="1.0" encoding="utf-8"?>
<a:theme xmlns:a="http://schemas.openxmlformats.org/drawingml/2006/main" name="2012 NMTP">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 NMTP</Template>
  <TotalTime>27786</TotalTime>
  <Words>8895</Words>
  <Application>Microsoft Office PowerPoint</Application>
  <PresentationFormat>On-screen Show (4:3)</PresentationFormat>
  <Paragraphs>1053</Paragraphs>
  <Slides>59</Slides>
  <Notes>59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2012 NMTP</vt:lpstr>
      <vt:lpstr>Slide 1</vt:lpstr>
      <vt:lpstr>Session Objectives</vt:lpstr>
      <vt:lpstr>Medicare Fraud &amp; Abuse Lessons</vt:lpstr>
      <vt:lpstr>1. Fraud and Abuse Overview</vt:lpstr>
      <vt:lpstr>Medicare Overview</vt:lpstr>
      <vt:lpstr>Medicaid Overview</vt:lpstr>
      <vt:lpstr>Protecting the Medicare Trust Funds</vt:lpstr>
      <vt:lpstr>Slide 8</vt:lpstr>
      <vt:lpstr>Slide 9</vt:lpstr>
      <vt:lpstr>Medicare Dictionary</vt:lpstr>
      <vt:lpstr>Who commits fraud?</vt:lpstr>
      <vt:lpstr>Spectrum of Fraud and Abuse</vt:lpstr>
      <vt:lpstr>Examples of Fraud</vt:lpstr>
      <vt:lpstr>When Fraud is Detected</vt:lpstr>
      <vt:lpstr>Quality of Care Concerns</vt:lpstr>
      <vt:lpstr>Exercise</vt:lpstr>
      <vt:lpstr>2. CMS Fraud and Abuse Strategies</vt:lpstr>
      <vt:lpstr>Prevention</vt:lpstr>
      <vt:lpstr>Prevention</vt:lpstr>
      <vt:lpstr>Prevention</vt:lpstr>
      <vt:lpstr>Prevention </vt:lpstr>
      <vt:lpstr>Prevention</vt:lpstr>
      <vt:lpstr>Prevention</vt:lpstr>
      <vt:lpstr>Prevention</vt:lpstr>
      <vt:lpstr>Detection</vt:lpstr>
      <vt:lpstr>Detection</vt:lpstr>
      <vt:lpstr>Detection</vt:lpstr>
      <vt:lpstr>Detection</vt:lpstr>
      <vt:lpstr>Detection</vt:lpstr>
      <vt:lpstr>Recovery</vt:lpstr>
      <vt:lpstr>Recovery</vt:lpstr>
      <vt:lpstr>Slide 32</vt:lpstr>
      <vt:lpstr>Recovery</vt:lpstr>
      <vt:lpstr>Slide 34</vt:lpstr>
      <vt:lpstr>Recovery</vt:lpstr>
      <vt:lpstr>  Health Care Fraud Prevention and  Enforcement Action (HEAT) Team </vt:lpstr>
      <vt:lpstr>HEAT Team Mission</vt:lpstr>
      <vt:lpstr>Exercise</vt:lpstr>
      <vt:lpstr>Reporting</vt:lpstr>
      <vt:lpstr>2011 Results</vt:lpstr>
      <vt:lpstr>3. How You Can Fight Fraud</vt:lpstr>
      <vt:lpstr>Medicare Summary Notice (MSN)</vt:lpstr>
      <vt:lpstr>MyMedicare.gov</vt:lpstr>
      <vt:lpstr>1-800-MEDICARE</vt:lpstr>
      <vt:lpstr>The Senior Medicare Patrol</vt:lpstr>
      <vt:lpstr>The Senior Medicare Patrol</vt:lpstr>
      <vt:lpstr>www.stopmedicarefraud.gov</vt:lpstr>
      <vt:lpstr>If You Share Your Medicaid  or Medicare Card or Number</vt:lpstr>
      <vt:lpstr>Protecting Personal Information</vt:lpstr>
      <vt:lpstr>Identity Theft</vt:lpstr>
      <vt:lpstr>Sharing Medical Information  with Family/Caregiver</vt:lpstr>
      <vt:lpstr>Helpful Tips</vt:lpstr>
      <vt:lpstr>Medicare Part C &amp; D Plans Marketing Rules </vt:lpstr>
      <vt:lpstr>Reporting Suspected Medicaid Fraud </vt:lpstr>
      <vt:lpstr>Telemarketing &amp; Fraud</vt:lpstr>
      <vt:lpstr>Fighting Fraud Can Pay</vt:lpstr>
      <vt:lpstr>Exercise</vt:lpstr>
      <vt:lpstr>Slide 58</vt:lpstr>
      <vt:lpstr>Slide 59</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1426</cp:revision>
  <cp:lastPrinted>2011-04-01T15:25:56Z</cp:lastPrinted>
  <dcterms:created xsi:type="dcterms:W3CDTF">2009-12-09T15:42:29Z</dcterms:created>
  <dcterms:modified xsi:type="dcterms:W3CDTF">2012-06-22T15:55:06Z</dcterms:modified>
</cp:coreProperties>
</file>