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Default Extension="wdp" ContentType="image/vnd.ms-photo"/>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tags/tag6.xml" ContentType="application/vnd.openxmlformats-officedocument.presentationml.tag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tags/tag3.xml" ContentType="application/vnd.openxmlformats-officedocument.presentationml.tags+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5"/>
  </p:notesMasterIdLst>
  <p:sldIdLst>
    <p:sldId id="256" r:id="rId2"/>
    <p:sldId id="257" r:id="rId3"/>
    <p:sldId id="258" r:id="rId4"/>
    <p:sldId id="259" r:id="rId5"/>
    <p:sldId id="263" r:id="rId6"/>
    <p:sldId id="264" r:id="rId7"/>
    <p:sldId id="265" r:id="rId8"/>
    <p:sldId id="266" r:id="rId9"/>
    <p:sldId id="267" r:id="rId10"/>
    <p:sldId id="268" r:id="rId11"/>
    <p:sldId id="272" r:id="rId12"/>
    <p:sldId id="269" r:id="rId13"/>
    <p:sldId id="271" r:id="rId14"/>
    <p:sldId id="270" r:id="rId15"/>
    <p:sldId id="346" r:id="rId16"/>
    <p:sldId id="310" r:id="rId17"/>
    <p:sldId id="273" r:id="rId18"/>
    <p:sldId id="274" r:id="rId19"/>
    <p:sldId id="371" r:id="rId20"/>
    <p:sldId id="362" r:id="rId21"/>
    <p:sldId id="279" r:id="rId22"/>
    <p:sldId id="364" r:id="rId23"/>
    <p:sldId id="280" r:id="rId24"/>
    <p:sldId id="309" r:id="rId25"/>
    <p:sldId id="348" r:id="rId26"/>
    <p:sldId id="282" r:id="rId27"/>
    <p:sldId id="294" r:id="rId28"/>
    <p:sldId id="283" r:id="rId29"/>
    <p:sldId id="296" r:id="rId30"/>
    <p:sldId id="295" r:id="rId31"/>
    <p:sldId id="297" r:id="rId32"/>
    <p:sldId id="367" r:id="rId33"/>
    <p:sldId id="368" r:id="rId34"/>
    <p:sldId id="293" r:id="rId35"/>
    <p:sldId id="299" r:id="rId36"/>
    <p:sldId id="300" r:id="rId37"/>
    <p:sldId id="334" r:id="rId38"/>
    <p:sldId id="349" r:id="rId39"/>
    <p:sldId id="359" r:id="rId40"/>
    <p:sldId id="301" r:id="rId41"/>
    <p:sldId id="302" r:id="rId42"/>
    <p:sldId id="305" r:id="rId43"/>
    <p:sldId id="350" r:id="rId44"/>
    <p:sldId id="369" r:id="rId45"/>
    <p:sldId id="351" r:id="rId46"/>
    <p:sldId id="306" r:id="rId47"/>
    <p:sldId id="307" r:id="rId48"/>
    <p:sldId id="353" r:id="rId49"/>
    <p:sldId id="326" r:id="rId50"/>
    <p:sldId id="327" r:id="rId51"/>
    <p:sldId id="311" r:id="rId52"/>
    <p:sldId id="316" r:id="rId53"/>
    <p:sldId id="355" r:id="rId54"/>
    <p:sldId id="356" r:id="rId55"/>
    <p:sldId id="314" r:id="rId56"/>
    <p:sldId id="357" r:id="rId57"/>
    <p:sldId id="317" r:id="rId58"/>
    <p:sldId id="318" r:id="rId59"/>
    <p:sldId id="360" r:id="rId60"/>
    <p:sldId id="361" r:id="rId61"/>
    <p:sldId id="320" r:id="rId62"/>
    <p:sldId id="322" r:id="rId63"/>
    <p:sldId id="358" r:id="rId64"/>
    <p:sldId id="325" r:id="rId65"/>
    <p:sldId id="328" r:id="rId66"/>
    <p:sldId id="329" r:id="rId67"/>
    <p:sldId id="330" r:id="rId68"/>
    <p:sldId id="331" r:id="rId69"/>
    <p:sldId id="335" r:id="rId70"/>
    <p:sldId id="342" r:id="rId71"/>
    <p:sldId id="343" r:id="rId72"/>
    <p:sldId id="344" r:id="rId73"/>
    <p:sldId id="372" r:id="rId74"/>
  </p:sldIdLst>
  <p:sldSz cx="9144000" cy="6858000" type="screen4x3"/>
  <p:notesSz cx="7315200" cy="9601200"/>
  <p:custDataLst>
    <p:tags r:id="rId7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0F1"/>
    <a:srgbClr val="00338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122" autoAdjust="0"/>
    <p:restoredTop sz="63508" autoAdjust="0"/>
  </p:normalViewPr>
  <p:slideViewPr>
    <p:cSldViewPr>
      <p:cViewPr>
        <p:scale>
          <a:sx n="60" d="100"/>
          <a:sy n="60" d="100"/>
        </p:scale>
        <p:origin x="-1080"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3390" y="-414"/>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86199B9-1501-45D2-B81E-25A0E7C544B2}" type="datetimeFigureOut">
              <a:rPr lang="en-US" smtClean="0"/>
              <a:pPr/>
              <a:t>11/20/2012</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66AA210-F09A-4D2C-988F-5E80B2706499}" type="slidenum">
              <a:rPr lang="en-US" smtClean="0"/>
              <a:pPr/>
              <a:t>‹#›</a:t>
            </a:fld>
            <a:endParaRPr lang="en-US" dirty="0"/>
          </a:p>
        </p:txBody>
      </p:sp>
    </p:spTree>
    <p:extLst>
      <p:ext uri="{BB962C8B-B14F-4D97-AF65-F5344CB8AC3E}">
        <p14:creationId xmlns:p14="http://schemas.microsoft.com/office/powerpoint/2010/main" xmlns="" val="3133634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25425" indent="-106363" algn="l" defTabSz="914400" rtl="0" eaLnBrk="1" latinLnBrk="0" hangingPunct="1">
      <a:buFont typeface="Wingdings" pitchFamily="2" charset="2"/>
      <a:buChar char="§"/>
      <a:defRPr sz="1200" kern="1200">
        <a:solidFill>
          <a:schemeClr val="tx1"/>
        </a:solidFill>
        <a:latin typeface="+mn-lt"/>
        <a:ea typeface="+mn-ea"/>
        <a:cs typeface="+mn-cs"/>
      </a:defRPr>
    </a:lvl2pPr>
    <a:lvl3pPr marL="344488" indent="-119063" algn="l" defTabSz="914400" rtl="0" eaLnBrk="1" latinLnBrk="0" hangingPunct="1">
      <a:buFont typeface="Arial" pitchFamily="34" charset="0"/>
      <a:buChar char="•"/>
      <a:defRPr sz="1200" kern="1200">
        <a:solidFill>
          <a:schemeClr val="tx1"/>
        </a:solidFill>
        <a:latin typeface="+mn-lt"/>
        <a:ea typeface="+mn-ea"/>
        <a:cs typeface="+mn-cs"/>
      </a:defRPr>
    </a:lvl3pPr>
    <a:lvl4pPr marL="463550" indent="-119063" algn="l" defTabSz="914400" rtl="0" eaLnBrk="1" latinLnBrk="0" hangingPunct="1">
      <a:buSzPct val="50000"/>
      <a:buFont typeface="Wingdings" pitchFamily="2" charset="2"/>
      <a:buChar char="q"/>
      <a:defRPr sz="1200" kern="1200">
        <a:solidFill>
          <a:schemeClr val="tx1"/>
        </a:solidFill>
        <a:latin typeface="+mn-lt"/>
        <a:ea typeface="+mn-ea"/>
        <a:cs typeface="+mn-cs"/>
      </a:defRPr>
    </a:lvl4pPr>
    <a:lvl5pPr marL="569913" indent="-106363" algn="l" defTabSz="914400" rtl="0" eaLnBrk="1" latinLnBrk="0" hangingPunct="1">
      <a:buSzPct val="100000"/>
      <a:buFont typeface="Wingdings" pitchFamily="2"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www.cms.gov/Outreach-and-Education/Training/NationalMedicareProgTrain/Training-Library.html"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medicare.gov/find-a-doctor/provider-search.aspx"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medicare.gov/"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www.disability.gov/register" TargetMode="External"/><Relationship Id="rId2" Type="http://schemas.openxmlformats.org/officeDocument/2006/relationships/slide" Target="../slides/slide69.xml"/><Relationship Id="rId1" Type="http://schemas.openxmlformats.org/officeDocument/2006/relationships/notesMaster" Target="../notesMasters/notesMaster1.xml"/><Relationship Id="rId4" Type="http://schemas.openxmlformats.org/officeDocument/2006/relationships/hyperlink" Target="http://www.healthcare.gov/"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xfrm>
            <a:off x="715964" y="4564064"/>
            <a:ext cx="6065836" cy="4319586"/>
          </a:xfrm>
        </p:spPr>
        <p:txBody>
          <a:bodyPr wrap="square" numCol="1" anchor="t" anchorCtr="0" compatLnSpc="1">
            <a:prstTxWarp prst="textNoShape">
              <a:avLst/>
            </a:prstTxWarp>
          </a:bodyPr>
          <a:lstStyle/>
          <a:p>
            <a:pPr>
              <a:spcBef>
                <a:spcPts val="600"/>
              </a:spcBef>
              <a:buNone/>
              <a:defRPr/>
            </a:pPr>
            <a:r>
              <a:rPr lang="en-US" dirty="0" smtClean="0">
                <a:ea typeface="ＭＳ Ｐゴシック" pitchFamily="7" charset="-128"/>
                <a:cs typeface="+mn-cs"/>
              </a:rPr>
              <a:t>This</a:t>
            </a:r>
            <a:r>
              <a:rPr lang="en-US" baseline="0" dirty="0" smtClean="0">
                <a:ea typeface="ＭＳ Ｐゴシック" pitchFamily="7" charset="-128"/>
                <a:cs typeface="+mn-cs"/>
              </a:rPr>
              <a:t> module</a:t>
            </a:r>
            <a:r>
              <a:rPr lang="en-US" dirty="0" smtClean="0">
                <a:ea typeface="ＭＳ Ｐゴシック" pitchFamily="7" charset="-128"/>
                <a:cs typeface="+mn-cs"/>
              </a:rPr>
              <a:t> explains Medicare and other programs for people</a:t>
            </a:r>
            <a:r>
              <a:rPr lang="en-US" baseline="0" dirty="0" smtClean="0">
                <a:ea typeface="ＭＳ Ｐゴシック" pitchFamily="7" charset="-128"/>
                <a:cs typeface="+mn-cs"/>
              </a:rPr>
              <a:t> with disabilities</a:t>
            </a:r>
            <a:r>
              <a:rPr lang="en-US" dirty="0" smtClean="0">
                <a:ea typeface="ＭＳ Ｐゴシック" pitchFamily="7" charset="-128"/>
                <a:cs typeface="+mn-cs"/>
              </a:rPr>
              <a:t>. </a:t>
            </a:r>
          </a:p>
          <a:p>
            <a:pPr>
              <a:spcBef>
                <a:spcPts val="600"/>
              </a:spcBef>
              <a:defRPr/>
            </a:pPr>
            <a:r>
              <a:rPr lang="en-US" dirty="0" smtClean="0">
                <a:ea typeface="ＭＳ Ｐゴシック" pitchFamily="7" charset="-128"/>
                <a:cs typeface="+mn-cs"/>
              </a:rPr>
              <a:t>This training module was developed and approved by the Centers for Medicare &amp; Medicaid Services (CMS), the Federal agency that administers Medicare, Medicaid, Pre-existing</a:t>
            </a:r>
            <a:r>
              <a:rPr lang="en-US" baseline="0" dirty="0" smtClean="0">
                <a:ea typeface="ＭＳ Ｐゴシック" pitchFamily="7" charset="-128"/>
                <a:cs typeface="+mn-cs"/>
              </a:rPr>
              <a:t> Condition Insurance Plans (PCIP), </a:t>
            </a:r>
            <a:r>
              <a:rPr lang="en-US" dirty="0" smtClean="0">
                <a:ea typeface="ＭＳ Ｐゴシック" pitchFamily="7" charset="-128"/>
                <a:cs typeface="+mn-cs"/>
              </a:rPr>
              <a:t>and the Children</a:t>
            </a:r>
            <a:r>
              <a:rPr lang="ja-JP" altLang="en-US" dirty="0" smtClean="0">
                <a:ea typeface="ＭＳ Ｐゴシック" pitchFamily="7" charset="-128"/>
                <a:cs typeface="+mn-cs"/>
              </a:rPr>
              <a:t>’</a:t>
            </a:r>
            <a:r>
              <a:rPr lang="en-US" altLang="ja-JP" dirty="0" smtClean="0">
                <a:ea typeface="ＭＳ Ｐゴシック" pitchFamily="7" charset="-128"/>
                <a:cs typeface="+mn-cs"/>
              </a:rPr>
              <a:t>s </a:t>
            </a:r>
            <a:r>
              <a:rPr lang="en-US" altLang="ja-JP" spc="-41" dirty="0" smtClean="0">
                <a:ea typeface="ＭＳ Ｐゴシック" pitchFamily="7" charset="-128"/>
              </a:rPr>
              <a:t>Health Insurance Program (CHIP). The information in this module was correct as of April 2012. </a:t>
            </a:r>
          </a:p>
          <a:p>
            <a:pPr marL="0" lvl="2" indent="0">
              <a:spcBef>
                <a:spcPts val="600"/>
              </a:spcBef>
              <a:buNone/>
              <a:defRPr/>
            </a:pPr>
            <a:r>
              <a:rPr lang="en-US" dirty="0" smtClean="0">
                <a:ea typeface="ＭＳ Ｐゴシック" pitchFamily="7" charset="-128"/>
                <a:cs typeface="+mn-cs"/>
              </a:rPr>
              <a:t>To check for updates on the new health care legislation, visit </a:t>
            </a:r>
            <a:r>
              <a:rPr lang="en-US" u="sng" dirty="0" smtClean="0">
                <a:ea typeface="ＭＳ Ｐゴシック" pitchFamily="7" charset="-128"/>
                <a:cs typeface="+mn-cs"/>
                <a:hlinkClick r:id="rId3"/>
              </a:rPr>
              <a:t>www.healthcare.gov</a:t>
            </a:r>
            <a:r>
              <a:rPr lang="en-US" u="sng" dirty="0" smtClean="0">
                <a:ea typeface="ＭＳ Ｐゴシック" pitchFamily="7" charset="-128"/>
                <a:cs typeface="+mn-cs"/>
              </a:rPr>
              <a:t>.</a:t>
            </a:r>
            <a:endParaRPr lang="en-US" dirty="0" smtClean="0">
              <a:ea typeface="ＭＳ Ｐゴシック" pitchFamily="7" charset="-128"/>
              <a:cs typeface="+mn-cs"/>
            </a:endParaRPr>
          </a:p>
          <a:p>
            <a:pPr marL="0" lvl="2" indent="0">
              <a:spcBef>
                <a:spcPts val="600"/>
              </a:spcBef>
              <a:buNone/>
              <a:defRPr/>
            </a:pPr>
            <a:r>
              <a:rPr lang="en-US" dirty="0" smtClean="0">
                <a:ea typeface="ＭＳ Ｐゴシック" pitchFamily="7" charset="-128"/>
                <a:cs typeface="+mn-cs"/>
              </a:rPr>
              <a:t>To check for an updated version of this training module, visit </a:t>
            </a:r>
            <a:r>
              <a:rPr lang="en-US" dirty="0" smtClean="0">
                <a:ea typeface="ＭＳ Ｐゴシック" pitchFamily="7" charset="-128"/>
                <a:cs typeface="+mn-cs"/>
                <a:hlinkClick r:id="rId4"/>
              </a:rPr>
              <a:t>http://www.cms.gov/Outreach-</a:t>
            </a:r>
            <a:br>
              <a:rPr lang="en-US" dirty="0" smtClean="0">
                <a:ea typeface="ＭＳ Ｐゴシック" pitchFamily="7" charset="-128"/>
                <a:cs typeface="+mn-cs"/>
                <a:hlinkClick r:id="rId4"/>
              </a:rPr>
            </a:br>
            <a:r>
              <a:rPr lang="en-US" dirty="0" smtClean="0">
                <a:ea typeface="ＭＳ Ｐゴシック" pitchFamily="7" charset="-128"/>
                <a:cs typeface="+mn-cs"/>
                <a:hlinkClick r:id="rId4"/>
              </a:rPr>
              <a:t>and-Education/Training/</a:t>
            </a:r>
            <a:r>
              <a:rPr lang="en-US" dirty="0" err="1" smtClean="0">
                <a:ea typeface="ＭＳ Ｐゴシック" pitchFamily="7" charset="-128"/>
                <a:cs typeface="+mn-cs"/>
                <a:hlinkClick r:id="rId4"/>
              </a:rPr>
              <a:t>NationalMedicareProgTrain</a:t>
            </a:r>
            <a:r>
              <a:rPr lang="en-US" dirty="0" smtClean="0">
                <a:ea typeface="ＭＳ Ｐゴシック" pitchFamily="7" charset="-128"/>
                <a:cs typeface="+mn-cs"/>
                <a:hlinkClick r:id="rId4"/>
              </a:rPr>
              <a:t>/Training-Library.html</a:t>
            </a:r>
            <a:endParaRPr lang="en-US" dirty="0" smtClean="0">
              <a:ea typeface="ＭＳ Ｐゴシック" pitchFamily="7" charset="-128"/>
              <a:cs typeface="+mn-cs"/>
            </a:endParaRPr>
          </a:p>
          <a:p>
            <a:pPr>
              <a:spcBef>
                <a:spcPts val="600"/>
              </a:spcBef>
              <a:defRPr/>
            </a:pPr>
            <a:r>
              <a:rPr lang="en-US" dirty="0" smtClean="0">
                <a:ea typeface="ＭＳ Ｐゴシック" pitchFamily="7" charset="-128"/>
                <a:cs typeface="+mn-cs"/>
              </a:rPr>
              <a:t>This set of National Medicare Training Program materials is not a legal document. The </a:t>
            </a:r>
            <a:r>
              <a:rPr lang="en-US" spc="-41" dirty="0" smtClean="0">
                <a:ea typeface="ＭＳ Ｐゴシック" pitchFamily="7" charset="-128"/>
              </a:rPr>
              <a:t>official Medicare program provisions are contained in the relevant laws, regulations, and rulings.</a:t>
            </a:r>
            <a:endParaRPr lang="en-US" dirty="0" smtClean="0">
              <a:ea typeface="ＭＳ Ｐゴシック" pitchFamily="7" charset="-128"/>
              <a:cs typeface="+mn-cs"/>
            </a:endParaRPr>
          </a:p>
        </p:txBody>
      </p:sp>
      <p:sp>
        <p:nvSpPr>
          <p:cNvPr id="58372" name="Slide Number Placeholder 4"/>
          <p:cNvSpPr>
            <a:spLocks noGrp="1"/>
          </p:cNvSpPr>
          <p:nvPr>
            <p:ph type="sldNum" sz="quarter" idx="5"/>
          </p:nvPr>
        </p:nvSpPr>
        <p:spPr bwMode="auto">
          <a:noFill/>
          <a:ln>
            <a:miter lim="800000"/>
            <a:headEnd/>
            <a:tailEnd/>
          </a:ln>
        </p:spPr>
        <p:txBody>
          <a:bodyPr/>
          <a:lstStyle/>
          <a:p>
            <a:fld id="{D37DF2B5-EB14-4518-B4DA-9ADCFD7C7743}" type="slidenum">
              <a:rPr lang="en-US" smtClean="0">
                <a:ea typeface="ＭＳ Ｐゴシック"/>
                <a:cs typeface="ＭＳ Ｐゴシック"/>
              </a:rPr>
              <a:pPr/>
              <a:t>1</a:t>
            </a:fld>
            <a:endParaRPr lang="en-US" dirty="0" smtClean="0">
              <a:ea typeface="ＭＳ Ｐゴシック"/>
              <a:cs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Work credits required for SSDI</a:t>
            </a:r>
            <a:r>
              <a:rPr lang="en-US" baseline="0" dirty="0" smtClean="0"/>
              <a:t> vary by age:</a:t>
            </a:r>
          </a:p>
          <a:p>
            <a:pPr lvl="1">
              <a:spcBef>
                <a:spcPts val="600"/>
              </a:spcBef>
            </a:pPr>
            <a:r>
              <a:rPr lang="en-US" baseline="0" dirty="0" smtClean="0"/>
              <a:t>If you became disabled before age 24, you generally need 1½ years of work (6 credits) in the 3 years before you became disabled.</a:t>
            </a:r>
          </a:p>
          <a:p>
            <a:pPr lvl="1">
              <a:spcBef>
                <a:spcPts val="600"/>
              </a:spcBef>
            </a:pPr>
            <a:r>
              <a:rPr lang="en-US" baseline="0" dirty="0" smtClean="0"/>
              <a:t>If you became disabled between the ages of 24 and 30, you generally need credits for half of the time between age 21 and the age you became disabled.</a:t>
            </a:r>
          </a:p>
          <a:p>
            <a:pPr lvl="1">
              <a:spcBef>
                <a:spcPts val="600"/>
              </a:spcBef>
            </a:pPr>
            <a:r>
              <a:rPr lang="en-US" baseline="0" dirty="0" smtClean="0"/>
              <a:t>If you were 31 or older when you became disabled, you generally need at least 20 credits in the 10 years immediately before you became disabled.</a:t>
            </a:r>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None/>
            </a:pPr>
            <a:r>
              <a:rPr lang="en-US" dirty="0" smtClean="0"/>
              <a:t>In most cases, there is a waiting period of five full calendar months from the time your disability began until benefits can begin. If your application is approved, your first Social Security benefit will be paid starting with the sixth full month after the date your disability began. The five-month waiting period for cash benefits does not apply to people who get childhood disability benefits or to some people who were previously entitled to disability benefits.</a:t>
            </a: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11</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4300" indent="-114300">
              <a:spcBef>
                <a:spcPts val="600"/>
              </a:spcBef>
            </a:pPr>
            <a:r>
              <a:rPr lang="en-US" dirty="0" smtClean="0"/>
              <a:t>Supplemental Security Insurance (SSI) is a Federal ‘need-based program’:</a:t>
            </a:r>
          </a:p>
          <a:p>
            <a:pPr lvl="1">
              <a:spcBef>
                <a:spcPts val="600"/>
              </a:spcBef>
              <a:buFont typeface="Arial" pitchFamily="34" charset="0"/>
              <a:buChar char="•"/>
            </a:pPr>
            <a:r>
              <a:rPr lang="en-US" dirty="0" smtClean="0"/>
              <a:t>No working quarters are needed to qualify</a:t>
            </a:r>
          </a:p>
          <a:p>
            <a:pPr lvl="1">
              <a:spcBef>
                <a:spcPts val="600"/>
              </a:spcBef>
              <a:buFont typeface="Arial" pitchFamily="34" charset="0"/>
              <a:buChar char="•"/>
            </a:pPr>
            <a:r>
              <a:rPr lang="en-US" dirty="0" smtClean="0"/>
              <a:t>Eligible persons may also qualify for Medicaid in most states</a:t>
            </a:r>
          </a:p>
          <a:p>
            <a:pPr marL="114300" lvl="0" indent="-114300">
              <a:spcBef>
                <a:spcPts val="600"/>
              </a:spcBef>
            </a:pPr>
            <a:r>
              <a:rPr lang="en-US" dirty="0" smtClean="0"/>
              <a:t>To qualify, you must be elderly, blind or disabled and have limited income and resources.</a:t>
            </a:r>
          </a:p>
          <a:p>
            <a:pPr lvl="0" indent="1588">
              <a:spcBef>
                <a:spcPts val="600"/>
              </a:spcBef>
            </a:pPr>
            <a:r>
              <a:rPr lang="en-US" dirty="0" smtClean="0"/>
              <a:t>You must be a U.S. citizen or a</a:t>
            </a:r>
            <a:r>
              <a:rPr lang="en-US" baseline="0" dirty="0" smtClean="0"/>
              <a:t> specific kind of qualified, lawfully present alien who was lawfully residing in the US on 8/22/96.</a:t>
            </a:r>
          </a:p>
          <a:p>
            <a:pPr marL="114300" lvl="0" indent="-114300">
              <a:spcBef>
                <a:spcPts val="600"/>
              </a:spcBef>
            </a:pPr>
            <a:r>
              <a:rPr lang="en-US" baseline="0" dirty="0" smtClean="0"/>
              <a:t>People may qualify for both SSDI and SSI programs.</a:t>
            </a:r>
            <a:endParaRPr lang="en-US" dirty="0" smtClean="0"/>
          </a:p>
          <a:p>
            <a:pPr>
              <a:spcBef>
                <a:spcPts val="600"/>
              </a:spcBef>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12</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xfrm>
            <a:off x="685800" y="4560889"/>
            <a:ext cx="5897563" cy="4640261"/>
          </a:xfrm>
        </p:spPr>
        <p:txBody>
          <a:bodyPr wrap="square" numCol="1" anchor="t" anchorCtr="0" compatLnSpc="1">
            <a:prstTxWarp prst="textNoShape">
              <a:avLst/>
            </a:prstTxWarp>
            <a:normAutofit/>
          </a:bodyPr>
          <a:lstStyle/>
          <a:p>
            <a:pPr>
              <a:spcBef>
                <a:spcPts val="600"/>
              </a:spcBef>
              <a:defRPr/>
            </a:pPr>
            <a:r>
              <a:rPr lang="en-US" dirty="0" smtClean="0"/>
              <a:t>You can shorten the application process by taking certain documents and information with you when you apply.</a:t>
            </a:r>
          </a:p>
          <a:p>
            <a:pPr marL="118837" lvl="1" indent="-114265">
              <a:spcBef>
                <a:spcPts val="600"/>
              </a:spcBef>
              <a:defRPr/>
            </a:pPr>
            <a:r>
              <a:rPr lang="en-US" dirty="0" smtClean="0"/>
              <a:t>These include</a:t>
            </a:r>
          </a:p>
          <a:p>
            <a:pPr marL="228532" lvl="1" indent="-114265">
              <a:spcBef>
                <a:spcPts val="600"/>
              </a:spcBef>
              <a:buFont typeface="Arial" pitchFamily="34" charset="0"/>
              <a:buChar char="•"/>
              <a:defRPr/>
            </a:pPr>
            <a:r>
              <a:rPr lang="en-US" dirty="0" smtClean="0"/>
              <a:t>Social Security number and proof of age for you and your dependents, and dates of any prior marriages if your spouse is applying</a:t>
            </a:r>
          </a:p>
          <a:p>
            <a:pPr marL="228532" lvl="1" indent="-114265">
              <a:spcBef>
                <a:spcPts val="600"/>
              </a:spcBef>
              <a:buFont typeface="Arial" pitchFamily="34" charset="0"/>
              <a:buChar char="•"/>
              <a:defRPr/>
            </a:pPr>
            <a:r>
              <a:rPr lang="en-US" dirty="0" smtClean="0"/>
              <a:t>Names, addresses, phone numbers, fax numbers, and dates of treatment for doctors, hospitals, clinics, and institutions that have treated you</a:t>
            </a:r>
          </a:p>
          <a:p>
            <a:pPr marL="228532" lvl="1" indent="-114265">
              <a:spcBef>
                <a:spcPts val="600"/>
              </a:spcBef>
              <a:buFont typeface="Arial" pitchFamily="34" charset="0"/>
              <a:buChar char="•"/>
              <a:defRPr/>
            </a:pPr>
            <a:r>
              <a:rPr lang="en-US" dirty="0" smtClean="0"/>
              <a:t>Names of all medications you are taking</a:t>
            </a:r>
          </a:p>
          <a:p>
            <a:pPr marL="228532" lvl="1" indent="-114265">
              <a:spcBef>
                <a:spcPts val="600"/>
              </a:spcBef>
              <a:buFont typeface="Arial" pitchFamily="34" charset="0"/>
              <a:buChar char="•"/>
              <a:defRPr/>
            </a:pPr>
            <a:r>
              <a:rPr lang="en-US" dirty="0" smtClean="0"/>
              <a:t>If available, your medical records showing exams, treatments, and laboratory and other test results</a:t>
            </a:r>
          </a:p>
          <a:p>
            <a:pPr marL="228532" lvl="1" indent="-114265">
              <a:spcBef>
                <a:spcPts val="600"/>
              </a:spcBef>
              <a:buFont typeface="Arial" pitchFamily="34" charset="0"/>
              <a:buChar char="•"/>
              <a:defRPr/>
            </a:pPr>
            <a:r>
              <a:rPr lang="en-US" dirty="0" smtClean="0"/>
              <a:t>A summary of where you have worked and the kind of work you did, including your most recent W-2 form (Wage and Tax Statement), or if self-employed your Federal tax return</a:t>
            </a:r>
          </a:p>
          <a:p>
            <a:pPr>
              <a:spcBef>
                <a:spcPts val="600"/>
              </a:spcBef>
              <a:defRPr/>
            </a:pPr>
            <a:r>
              <a:rPr lang="en-US" b="1" dirty="0" smtClean="0"/>
              <a:t>IMPORTANT: You must, upon request provide original documents or copies certified by the issuing office.</a:t>
            </a:r>
            <a:r>
              <a:rPr lang="en-US" dirty="0" smtClean="0"/>
              <a:t> Social Security will make photocopies and return the original documents.  </a:t>
            </a:r>
            <a:r>
              <a:rPr lang="en-US" b="1" dirty="0" smtClean="0"/>
              <a:t>NOTE</a:t>
            </a:r>
            <a:r>
              <a:rPr lang="en-US" dirty="0" smtClean="0"/>
              <a:t>: Neither the original Social Security card nor certified copies of medical records are needed.</a:t>
            </a:r>
          </a:p>
          <a:p>
            <a:pPr>
              <a:spcBef>
                <a:spcPts val="600"/>
              </a:spcBef>
              <a:defRPr/>
            </a:pPr>
            <a:r>
              <a:rPr lang="en-US" b="1" dirty="0" smtClean="0"/>
              <a:t>You should not wait to apply, even if you don’t have all of the information.</a:t>
            </a:r>
            <a:r>
              <a:rPr lang="en-US" dirty="0" smtClean="0"/>
              <a:t> The Social Security office will help you get the information you need. (</a:t>
            </a:r>
            <a:r>
              <a:rPr lang="en-US" dirty="0" smtClean="0">
                <a:solidFill>
                  <a:srgbClr val="231F20"/>
                </a:solidFill>
              </a:rPr>
              <a:t>If you have railroad employment, call the Railroad Retirement Board (RRB) at 1-877-772-5772 or your local RRB office).</a:t>
            </a:r>
          </a:p>
        </p:txBody>
      </p:sp>
      <p:sp>
        <p:nvSpPr>
          <p:cNvPr id="11059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D9A916-82A7-4C6C-A57B-F82336BD317B}" type="slidenum">
              <a:rPr lang="en-US"/>
              <a:pPr fontAlgn="base">
                <a:spcBef>
                  <a:spcPct val="0"/>
                </a:spcBef>
                <a:spcAft>
                  <a:spcPct val="0"/>
                </a:spcAft>
              </a:pPr>
              <a:t>13</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xfrm>
            <a:off x="762000" y="4560889"/>
            <a:ext cx="5821363" cy="4640261"/>
          </a:xfrm>
        </p:spPr>
        <p:txBody>
          <a:bodyPr wrap="square" numCol="1" anchor="t" anchorCtr="0" compatLnSpc="1">
            <a:prstTxWarp prst="textNoShape">
              <a:avLst/>
            </a:prstTxWarp>
          </a:bodyPr>
          <a:lstStyle/>
          <a:p>
            <a:pPr>
              <a:spcBef>
                <a:spcPts val="600"/>
              </a:spcBef>
              <a:defRPr/>
            </a:pPr>
            <a:r>
              <a:rPr lang="en-US" dirty="0" smtClean="0"/>
              <a:t>To apply for Disability Benefits, you apply with Social Security</a:t>
            </a:r>
          </a:p>
          <a:p>
            <a:pPr marL="174625" lvl="0" indent="-174625">
              <a:spcBef>
                <a:spcPts val="600"/>
              </a:spcBef>
              <a:buFont typeface="Wingdings" pitchFamily="2" charset="2"/>
              <a:buChar char="§"/>
              <a:defRPr/>
            </a:pPr>
            <a:r>
              <a:rPr lang="en-US" dirty="0" smtClean="0"/>
              <a:t>Apply online http://www.socialsecurity.gov/applyfordisability/</a:t>
            </a:r>
          </a:p>
          <a:p>
            <a:pPr marL="174625" lvl="0" indent="-174625">
              <a:spcBef>
                <a:spcPts val="600"/>
              </a:spcBef>
              <a:buFont typeface="Wingdings" pitchFamily="2" charset="2"/>
              <a:buChar char="§"/>
              <a:defRPr/>
            </a:pPr>
            <a:r>
              <a:rPr lang="en-US" dirty="0" smtClean="0"/>
              <a:t>Apply in person</a:t>
            </a:r>
          </a:p>
          <a:p>
            <a:pPr marL="400050" lvl="1" indent="-225425">
              <a:spcBef>
                <a:spcPts val="600"/>
              </a:spcBef>
              <a:buFont typeface="Arial" pitchFamily="34" charset="0"/>
              <a:buChar char="•"/>
              <a:defRPr/>
            </a:pPr>
            <a:r>
              <a:rPr lang="en-US" dirty="0" smtClean="0"/>
              <a:t>Call 1-800-772-1213 (TTY 1-800-325-0778) between 7 a.m. and 7 p.m., Monday through Friday to make an appointment</a:t>
            </a:r>
          </a:p>
          <a:p>
            <a:pPr marL="174625" lvl="0" indent="-174625">
              <a:spcBef>
                <a:spcPts val="600"/>
              </a:spcBef>
              <a:buFont typeface="Wingdings" pitchFamily="2" charset="2"/>
              <a:buChar char="§"/>
              <a:defRPr/>
            </a:pPr>
            <a:r>
              <a:rPr lang="en-US" dirty="0" smtClean="0"/>
              <a:t>For SSDI – Both medical and non-medical portions can be completed online.</a:t>
            </a:r>
          </a:p>
          <a:p>
            <a:pPr marL="174625" lvl="0" indent="-174625">
              <a:spcBef>
                <a:spcPts val="600"/>
              </a:spcBef>
              <a:buFont typeface="Wingdings" pitchFamily="2" charset="2"/>
              <a:buChar char="§"/>
              <a:defRPr/>
            </a:pPr>
            <a:r>
              <a:rPr lang="en-US" dirty="0" smtClean="0"/>
              <a:t>For SSI – Only the medical portion can be completed online. The non-medical portion must be completed in-person or by phone.</a:t>
            </a:r>
          </a:p>
          <a:p>
            <a:pPr marL="174625" lvl="0" indent="-174625">
              <a:spcBef>
                <a:spcPts val="600"/>
              </a:spcBef>
              <a:buFont typeface="Wingdings" pitchFamily="2" charset="2"/>
              <a:buChar char="§"/>
              <a:defRPr/>
            </a:pPr>
            <a:r>
              <a:rPr lang="en-US" dirty="0" smtClean="0"/>
              <a:t>Set up a telephone or in-office appointment and you will receive a Disability Starter Kit to help you prepare.</a:t>
            </a:r>
          </a:p>
          <a:p>
            <a:pPr marL="174625" lvl="0" indent="-174625">
              <a:spcBef>
                <a:spcPts val="600"/>
              </a:spcBef>
              <a:buFont typeface="Wingdings" pitchFamily="2" charset="2"/>
              <a:buChar char="§"/>
              <a:defRPr/>
            </a:pPr>
            <a:r>
              <a:rPr lang="en-US" dirty="0" smtClean="0"/>
              <a:t>The average processing time for a disability claim is four months.</a:t>
            </a:r>
          </a:p>
          <a:p>
            <a:pPr marL="118837" indent="-114265">
              <a:spcBef>
                <a:spcPts val="600"/>
              </a:spcBef>
              <a:buFont typeface="Wingdings" pitchFamily="2" charset="2"/>
              <a:buChar char="§"/>
              <a:defRPr/>
            </a:pPr>
            <a:endParaRPr lang="en-US" dirty="0" smtClean="0">
              <a:solidFill>
                <a:srgbClr val="231F20"/>
              </a:solidFill>
            </a:endParaRPr>
          </a:p>
        </p:txBody>
      </p:sp>
      <p:sp>
        <p:nvSpPr>
          <p:cNvPr id="11059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D9A916-82A7-4C6C-A57B-F82336BD317B}" type="slidenum">
              <a:rPr lang="en-US"/>
              <a:pPr fontAlgn="base">
                <a:spcBef>
                  <a:spcPct val="0"/>
                </a:spcBef>
                <a:spcAft>
                  <a:spcPct val="0"/>
                </a:spcAft>
              </a:pPr>
              <a:t>14</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buFont typeface="Wingdings" pitchFamily="2" charset="2"/>
              <a:buNone/>
            </a:pPr>
            <a:r>
              <a:rPr lang="en-US" dirty="0" smtClean="0">
                <a:solidFill>
                  <a:schemeClr val="tx1"/>
                </a:solidFill>
              </a:rPr>
              <a:t>Exercise </a:t>
            </a:r>
          </a:p>
          <a:p>
            <a:pPr>
              <a:spcBef>
                <a:spcPts val="600"/>
              </a:spcBef>
              <a:buFont typeface="Wingdings" pitchFamily="2" charset="2"/>
              <a:buNone/>
            </a:pPr>
            <a:endParaRPr lang="en-US" dirty="0" smtClean="0">
              <a:solidFill>
                <a:schemeClr val="tx1"/>
              </a:solidFill>
            </a:endParaRPr>
          </a:p>
          <a:p>
            <a:pPr>
              <a:spcBef>
                <a:spcPts val="600"/>
              </a:spcBef>
              <a:buFont typeface="Wingdings" pitchFamily="2" charset="2"/>
              <a:buNone/>
            </a:pPr>
            <a:r>
              <a:rPr lang="en-US" dirty="0" smtClean="0">
                <a:solidFill>
                  <a:schemeClr val="tx1"/>
                </a:solidFill>
              </a:rPr>
              <a:t>To qualify for Social Security Disability Insurance (SSDI) benefits, everyone is required to have paid into Social Security 5 out of last 10 years.</a:t>
            </a:r>
          </a:p>
          <a:p>
            <a:pPr>
              <a:spcBef>
                <a:spcPts val="600"/>
              </a:spcBef>
              <a:buFont typeface="Wingdings" pitchFamily="2" charset="2"/>
              <a:buNone/>
            </a:pPr>
            <a:endParaRPr lang="en-US" dirty="0" smtClean="0">
              <a:solidFill>
                <a:schemeClr val="tx1"/>
              </a:solidFill>
            </a:endParaRPr>
          </a:p>
          <a:p>
            <a:pPr marL="347663" indent="-231775">
              <a:buAutoNum type="arabicPeriod"/>
            </a:pPr>
            <a:r>
              <a:rPr lang="en-US" dirty="0" smtClean="0">
                <a:solidFill>
                  <a:schemeClr val="tx1"/>
                </a:solidFill>
              </a:rPr>
              <a:t>True</a:t>
            </a:r>
          </a:p>
          <a:p>
            <a:pPr marL="347663" indent="-231775">
              <a:buAutoNum type="arabicPeriod"/>
            </a:pPr>
            <a:r>
              <a:rPr lang="en-US" dirty="0" smtClean="0">
                <a:solidFill>
                  <a:schemeClr val="tx1"/>
                </a:solidFill>
              </a:rPr>
              <a:t>False</a:t>
            </a:r>
          </a:p>
          <a:p>
            <a:pPr marL="225425" marR="0" lvl="1" indent="-106363" algn="l" defTabSz="914400" rtl="0" eaLnBrk="1" fontAlgn="auto" latinLnBrk="0" hangingPunct="1">
              <a:lnSpc>
                <a:spcPct val="100000"/>
              </a:lnSpc>
              <a:spcBef>
                <a:spcPts val="600"/>
              </a:spcBef>
              <a:spcAft>
                <a:spcPts val="0"/>
              </a:spcAft>
              <a:buClrTx/>
              <a:buSzTx/>
              <a:buFont typeface="Wingdings" pitchFamily="2" charset="2"/>
              <a:buNone/>
              <a:tabLst/>
              <a:defRPr/>
            </a:pPr>
            <a:endParaRPr lang="en-US" sz="1200" dirty="0" smtClean="0"/>
          </a:p>
          <a:p>
            <a:pPr>
              <a:spcBef>
                <a:spcPts val="600"/>
              </a:spcBef>
            </a:pPr>
            <a:r>
              <a:rPr lang="en-US" dirty="0" smtClean="0"/>
              <a:t>Answer: 2. False </a:t>
            </a:r>
          </a:p>
          <a:p>
            <a:pPr lvl="2">
              <a:spcBef>
                <a:spcPts val="600"/>
              </a:spcBef>
              <a:buFont typeface="Wingdings" pitchFamily="2" charset="2"/>
              <a:buChar char="§"/>
            </a:pPr>
            <a:r>
              <a:rPr lang="en-US" baseline="0" dirty="0" smtClean="0"/>
              <a:t>If you became disabled before age 24, you generally need 1½ years of work (6 credits) in the 3 years before you became disabled.</a:t>
            </a:r>
          </a:p>
          <a:p>
            <a:pPr lvl="2">
              <a:spcBef>
                <a:spcPts val="600"/>
              </a:spcBef>
              <a:buFont typeface="Wingdings" pitchFamily="2" charset="2"/>
              <a:buChar char="§"/>
            </a:pPr>
            <a:r>
              <a:rPr lang="en-US" baseline="0" dirty="0" smtClean="0"/>
              <a:t>If you became disabled between the ages of 24 and 30, you generally need credits for half of the time between age 21 and the age you became disabled.</a:t>
            </a:r>
          </a:p>
          <a:p>
            <a:pPr lvl="2">
              <a:spcBef>
                <a:spcPts val="600"/>
              </a:spcBef>
              <a:buFont typeface="Wingdings" pitchFamily="2" charset="2"/>
              <a:buChar char="§"/>
            </a:pPr>
            <a:r>
              <a:rPr lang="en-US" baseline="0" dirty="0" smtClean="0"/>
              <a:t>If you were 31 or older when you became disabled, you generally need at least 20 credits in the 10 years immediately before you became disabled.</a:t>
            </a:r>
            <a:endParaRPr lang="en-US" dirty="0" smtClean="0"/>
          </a:p>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Exercise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A person’s eligibility for Supplemental Security Income (SSI) benefits is based on his or her average lifetime earnings.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pPr marL="347663" indent="-231775">
              <a:buAutoNum type="arabicPeriod"/>
            </a:pPr>
            <a:r>
              <a:rPr lang="en-US" dirty="0" smtClean="0">
                <a:solidFill>
                  <a:schemeClr val="tx1"/>
                </a:solidFill>
              </a:rPr>
              <a:t>True</a:t>
            </a:r>
          </a:p>
          <a:p>
            <a:pPr marL="347663" indent="-231775">
              <a:buAutoNum type="arabicPeriod"/>
            </a:pPr>
            <a:r>
              <a:rPr lang="en-US" dirty="0" smtClean="0">
                <a:solidFill>
                  <a:schemeClr val="tx1"/>
                </a:solidFill>
              </a:rPr>
              <a:t>False</a:t>
            </a:r>
          </a:p>
          <a:p>
            <a:endParaRPr lang="en-US" dirty="0" smtClean="0">
              <a:solidFill>
                <a:schemeClr val="tx1"/>
              </a:solidFill>
            </a:endParaRPr>
          </a:p>
          <a:p>
            <a:endParaRPr lang="en-US" dirty="0" smtClean="0"/>
          </a:p>
          <a:p>
            <a:r>
              <a:rPr lang="en-US" dirty="0" smtClean="0"/>
              <a:t>Answer. 2. False. </a:t>
            </a:r>
          </a:p>
          <a:p>
            <a:r>
              <a:rPr lang="en-US" dirty="0" smtClean="0"/>
              <a:t>Supplemental Security Income is a need-based program and is not based on a person’s average lifetime earnings.</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Medicare for People with Disabilities</a:t>
            </a:r>
          </a:p>
          <a:p>
            <a:pPr marL="171450" indent="-171450">
              <a:buFont typeface="Wingdings" pitchFamily="2" charset="2"/>
              <a:buChar char="§"/>
              <a:defRPr/>
            </a:pPr>
            <a:r>
              <a:rPr lang="en-US" dirty="0" smtClean="0"/>
              <a:t>What</a:t>
            </a:r>
            <a:r>
              <a:rPr lang="en-US" baseline="0" dirty="0" smtClean="0"/>
              <a:t> is Medicare?</a:t>
            </a:r>
          </a:p>
          <a:p>
            <a:pPr marL="171450" indent="-171450">
              <a:buFont typeface="Wingdings" pitchFamily="2" charset="2"/>
              <a:buChar char="§"/>
              <a:defRPr/>
            </a:pPr>
            <a:r>
              <a:rPr lang="en-US" baseline="0" dirty="0" smtClean="0"/>
              <a:t>Who qualifies for Medicare?</a:t>
            </a:r>
          </a:p>
          <a:p>
            <a:pPr marL="171450" indent="-171450">
              <a:buFont typeface="Wingdings" pitchFamily="2" charset="2"/>
              <a:buChar char="§"/>
              <a:defRPr/>
            </a:pPr>
            <a:r>
              <a:rPr lang="en-US" baseline="0" dirty="0" smtClean="0"/>
              <a:t>How to enroll in Medicare</a:t>
            </a:r>
          </a:p>
          <a:p>
            <a:pPr marL="171450" indent="-171450">
              <a:buFont typeface="Wingdings" pitchFamily="2" charset="2"/>
              <a:buChar char="§"/>
              <a:defRPr/>
            </a:pPr>
            <a:r>
              <a:rPr lang="en-US" dirty="0" smtClean="0">
                <a:cs typeface="Arial" charset="0"/>
              </a:rPr>
              <a:t>Medicare health and drug plan choices</a:t>
            </a:r>
            <a:endParaRPr lang="en-US" dirty="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17</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5" name="Rectangle 3"/>
          <p:cNvSpPr>
            <a:spLocks noGrp="1" noChangeArrowheads="1"/>
          </p:cNvSpPr>
          <p:nvPr>
            <p:ph type="body" idx="1"/>
          </p:nvPr>
        </p:nvSpPr>
        <p:spPr bwMode="auto">
          <a:xfrm>
            <a:off x="974037" y="4639927"/>
            <a:ext cx="5367130" cy="4321853"/>
          </a:xfrm>
          <a:noFill/>
        </p:spPr>
        <p:txBody>
          <a:bodyPr wrap="square" numCol="1" anchor="t" anchorCtr="0" compatLnSpc="1">
            <a:prstTxWarp prst="textNoShape">
              <a:avLst/>
            </a:prstTxWarp>
            <a:normAutofit/>
          </a:bodyPr>
          <a:lstStyle/>
          <a:p>
            <a:pPr defTabSz="951381">
              <a:spcBef>
                <a:spcPts val="200"/>
              </a:spcBef>
              <a:defRPr/>
            </a:pPr>
            <a:r>
              <a:rPr lang="en-US" dirty="0" smtClean="0"/>
              <a:t>President Lyndon Johnson signed the Medicare and Medicaid programs into law July 30, 1965. Medicaid became effective January 1, 1966, and Medicare became effective July 1, 1966. Medicare is administered by the Centers</a:t>
            </a:r>
            <a:r>
              <a:rPr lang="en-US" baseline="0" dirty="0" smtClean="0"/>
              <a:t> for Medicare &amp; Medicaid Services (CMS).</a:t>
            </a:r>
          </a:p>
          <a:p>
            <a:pPr eaLnBrk="1" hangingPunct="1">
              <a:spcBef>
                <a:spcPts val="200"/>
              </a:spcBef>
            </a:pPr>
            <a:r>
              <a:rPr lang="en-US" dirty="0" smtClean="0"/>
              <a:t>Medicare is the nation’s largest health insurance program, currently covering about 48 million Americans.</a:t>
            </a:r>
          </a:p>
          <a:p>
            <a:pPr eaLnBrk="1" hangingPunct="1">
              <a:spcBef>
                <a:spcPts val="200"/>
              </a:spcBef>
            </a:pPr>
            <a:r>
              <a:rPr lang="en-US" dirty="0" smtClean="0"/>
              <a:t>Medicare is health insurance for three groups of people.</a:t>
            </a:r>
          </a:p>
          <a:p>
            <a:pPr marL="228600" lvl="1" indent="-114300">
              <a:spcBef>
                <a:spcPts val="200"/>
              </a:spcBef>
            </a:pPr>
            <a:r>
              <a:rPr lang="en-US" dirty="0" smtClean="0"/>
              <a:t>Those who are age 65 and older.</a:t>
            </a:r>
          </a:p>
          <a:p>
            <a:pPr marL="228600" lvl="1" indent="-114300">
              <a:spcBef>
                <a:spcPts val="200"/>
              </a:spcBef>
            </a:pPr>
            <a:r>
              <a:rPr lang="en-US" dirty="0" smtClean="0"/>
              <a:t>People under age 65 with certain disabilities who are entitled to Social Security disability insurance (SSDI) or Railroad Retirement benefits for 24 months. The 24-month Medicare waiting period does not apply to people disabled by Amyotrophic Lateral Sclerosis (ALS, known as Lou Gehrig’s Disease). </a:t>
            </a:r>
          </a:p>
          <a:p>
            <a:pPr marL="347663" lvl="2" indent="-114300">
              <a:spcBef>
                <a:spcPts val="200"/>
              </a:spcBef>
              <a:buSzPct val="100000"/>
            </a:pPr>
            <a:r>
              <a:rPr lang="en-US" dirty="0" smtClean="0"/>
              <a:t>People with ALS get Medicare the first month they are entitled to disability benefits. This provision became effective on July 1, 2001.</a:t>
            </a:r>
          </a:p>
          <a:p>
            <a:pPr marL="347663" lvl="2" indent="-114300">
              <a:spcBef>
                <a:spcPts val="200"/>
              </a:spcBef>
              <a:buSzPct val="100000"/>
            </a:pPr>
            <a:r>
              <a:rPr lang="en-US" dirty="0" smtClean="0"/>
              <a:t>People of any age who have End-Stage Renal Disease (ESRD; permanent kidney failure requiring dialysis or a transplant).</a:t>
            </a:r>
          </a:p>
        </p:txBody>
      </p:sp>
      <p:sp>
        <p:nvSpPr>
          <p:cNvPr id="5" name="Slide Number Placeholder 4"/>
          <p:cNvSpPr>
            <a:spLocks noGrp="1"/>
          </p:cNvSpPr>
          <p:nvPr>
            <p:ph type="sldNum" sz="quarter" idx="10"/>
          </p:nvPr>
        </p:nvSpPr>
        <p:spPr/>
        <p:txBody>
          <a:bodyPr/>
          <a:lstStyle/>
          <a:p>
            <a:fld id="{8D3B99F0-B413-4F8E-9262-407D19939992}" type="slidenum">
              <a:rPr lang="en-US" smtClean="0"/>
              <a:pPr/>
              <a:t>18</a:t>
            </a:fld>
            <a:endParaRPr lang="en-US" dirty="0"/>
          </a:p>
        </p:txBody>
      </p:sp>
      <p:sp>
        <p:nvSpPr>
          <p:cNvPr id="2" name="Footer Placeholder 1"/>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7386" indent="-117386">
              <a:buFont typeface="Wingdings" pitchFamily="2" charset="2"/>
              <a:buNone/>
            </a:pPr>
            <a:r>
              <a:rPr lang="en-US" dirty="0" smtClean="0"/>
              <a:t>Medicare has four parts: </a:t>
            </a:r>
          </a:p>
          <a:p>
            <a:pPr marL="293688" indent="-233363">
              <a:buFont typeface="+mj-lt"/>
              <a:buAutoNum type="arabicPeriod"/>
            </a:pPr>
            <a:r>
              <a:rPr lang="en-US" dirty="0" smtClean="0"/>
              <a:t>Part A is Hospital Insurance</a:t>
            </a:r>
          </a:p>
          <a:p>
            <a:pPr marL="293688" indent="-233363">
              <a:buFont typeface="+mj-lt"/>
              <a:buAutoNum type="arabicPeriod"/>
            </a:pPr>
            <a:r>
              <a:rPr lang="en-US" dirty="0" smtClean="0"/>
              <a:t>Part B is Medical Insurance</a:t>
            </a:r>
          </a:p>
          <a:p>
            <a:pPr marL="293688" indent="-233363">
              <a:buFont typeface="+mj-lt"/>
              <a:buAutoNum type="arabicPeriod"/>
            </a:pPr>
            <a:r>
              <a:rPr lang="en-US" dirty="0" smtClean="0"/>
              <a:t>Part C is Medicare Advantage which are plans like HMOs (Health Maintenance Organizations) and PPOs (Preferred</a:t>
            </a:r>
            <a:r>
              <a:rPr lang="en-US" baseline="0" dirty="0" smtClean="0"/>
              <a:t> Provider Organizations). Part C includes Part A and Part B coverage and sometimes includes Part D.</a:t>
            </a:r>
            <a:endParaRPr lang="en-US" dirty="0" smtClean="0"/>
          </a:p>
          <a:p>
            <a:pPr marL="293688" indent="-233363">
              <a:buFont typeface="+mj-lt"/>
              <a:buAutoNum type="arabicPeriod"/>
            </a:pPr>
            <a:r>
              <a:rPr lang="en-US" dirty="0" smtClean="0"/>
              <a:t>Part D is Medicare Prescription Drug Coverage </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pPr>
            <a:r>
              <a:rPr lang="en-US" sz="1200" b="0" smtClean="0">
                <a:cs typeface="Arial" charset="0"/>
              </a:rPr>
              <a:t>This session focuses on issues related to people with disabilities, such as</a:t>
            </a:r>
          </a:p>
          <a:p>
            <a:pPr lvl="1">
              <a:spcBef>
                <a:spcPts val="600"/>
              </a:spcBef>
            </a:pPr>
            <a:r>
              <a:rPr lang="en-US" sz="1200" dirty="0" smtClean="0">
                <a:cs typeface="Arial" charset="0"/>
              </a:rPr>
              <a:t>Eligibility for Social Security programs</a:t>
            </a:r>
          </a:p>
          <a:p>
            <a:pPr lvl="1">
              <a:spcBef>
                <a:spcPts val="600"/>
              </a:spcBef>
            </a:pPr>
            <a:r>
              <a:rPr lang="en-US" sz="1200" dirty="0" smtClean="0">
                <a:cs typeface="Arial" charset="0"/>
              </a:rPr>
              <a:t>Eligibility and enrollment in Medicare </a:t>
            </a:r>
          </a:p>
          <a:p>
            <a:pPr lvl="1">
              <a:spcBef>
                <a:spcPts val="600"/>
              </a:spcBef>
            </a:pPr>
            <a:r>
              <a:rPr lang="en-US" sz="1200" dirty="0" smtClean="0">
                <a:cs typeface="Arial" charset="0"/>
              </a:rPr>
              <a:t>Medicare plan options</a:t>
            </a:r>
          </a:p>
          <a:p>
            <a:pPr lvl="2">
              <a:spcBef>
                <a:spcPts val="600"/>
              </a:spcBef>
            </a:pPr>
            <a:r>
              <a:rPr lang="en-US" sz="1200" dirty="0" smtClean="0">
                <a:cs typeface="Arial" charset="0"/>
              </a:rPr>
              <a:t>Medigap policies</a:t>
            </a:r>
          </a:p>
          <a:p>
            <a:pPr lvl="1">
              <a:spcBef>
                <a:spcPts val="600"/>
              </a:spcBef>
            </a:pPr>
            <a:r>
              <a:rPr lang="en-US" dirty="0" smtClean="0">
                <a:cs typeface="Arial" charset="0"/>
              </a:rPr>
              <a:t>Medicaid</a:t>
            </a:r>
          </a:p>
          <a:p>
            <a:pPr lvl="1">
              <a:spcBef>
                <a:spcPts val="600"/>
              </a:spcBef>
            </a:pPr>
            <a:r>
              <a:rPr lang="en-US" dirty="0" smtClean="0">
                <a:cs typeface="Arial" charset="0"/>
              </a:rPr>
              <a:t>Help paying health care costs</a:t>
            </a:r>
          </a:p>
          <a:p>
            <a:pPr lvl="1">
              <a:spcBef>
                <a:spcPts val="600"/>
              </a:spcBef>
            </a:pPr>
            <a:r>
              <a:rPr lang="en-US" dirty="0" smtClean="0">
                <a:cs typeface="Arial" charset="0"/>
              </a:rPr>
              <a:t>Where to get more information</a:t>
            </a:r>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2</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06457" indent="-114265">
              <a:spcBef>
                <a:spcPts val="600"/>
              </a:spcBef>
            </a:pPr>
            <a:r>
              <a:rPr lang="en-US" dirty="0" smtClean="0"/>
              <a:t>The 1972 Social Security Amendments expanded Medicare to cover two additional groups:</a:t>
            </a:r>
          </a:p>
          <a:p>
            <a:pPr marL="342798" lvl="2" indent="-114265">
              <a:spcBef>
                <a:spcPts val="600"/>
              </a:spcBef>
              <a:buFont typeface="Wingdings" pitchFamily="2" charset="2"/>
              <a:buChar char="§"/>
            </a:pPr>
            <a:r>
              <a:rPr lang="en-US" dirty="0" smtClean="0"/>
              <a:t>People under age 65 with a disability who have been entitled to Social Security benefits for 24 months.</a:t>
            </a:r>
          </a:p>
          <a:p>
            <a:pPr marL="342798" lvl="2" indent="-114265">
              <a:spcBef>
                <a:spcPts val="600"/>
              </a:spcBef>
              <a:buFont typeface="Wingdings" pitchFamily="2" charset="2"/>
              <a:buChar char="§"/>
            </a:pPr>
            <a:r>
              <a:rPr lang="en-US" dirty="0" smtClean="0"/>
              <a:t>People with End-Stage Renal Disease (ESRD) who meet special Social Security earnings requirements. </a:t>
            </a:r>
          </a:p>
          <a:p>
            <a:pPr marL="473075" lvl="3" indent="-112713">
              <a:spcBef>
                <a:spcPts val="600"/>
              </a:spcBef>
              <a:buSzPct val="100000"/>
              <a:buFont typeface="Arial" pitchFamily="34" charset="0"/>
              <a:buChar char="•"/>
            </a:pPr>
            <a:r>
              <a:rPr lang="en-US" dirty="0" smtClean="0"/>
              <a:t>Remember, people with ESRD do not need to be entitled to Social Security benefits to qualify for Medicare. However, if they are also entitled to disability benefits, they may qualify under both programs.</a:t>
            </a:r>
          </a:p>
          <a:p>
            <a:pPr marL="473804" lvl="3" indent="-114265">
              <a:spcBef>
                <a:spcPts val="600"/>
              </a:spcBef>
              <a:buSzPct val="100000"/>
              <a:buFont typeface="Arial" pitchFamily="34" charset="0"/>
              <a:buChar char="•"/>
            </a:pPr>
            <a:r>
              <a:rPr lang="en-US" dirty="0" smtClean="0"/>
              <a:t>The 24-month Medicare waiting period does not apply to people disabled by Amyotrophic Lateral Sclerosis (ALS, known as Lou Gehrig’s Disease). People with ALS get Medicare the first month they are entitled to disability benefits. This provision became effective on July 1, 2001.</a:t>
            </a:r>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560570"/>
            <a:ext cx="6172200" cy="4320540"/>
          </a:xfrm>
        </p:spPr>
        <p:txBody>
          <a:bodyPr>
            <a:noAutofit/>
          </a:bodyPr>
          <a:lstStyle/>
          <a:p>
            <a:pPr>
              <a:spcBef>
                <a:spcPts val="600"/>
              </a:spcBef>
            </a:pPr>
            <a:r>
              <a:rPr lang="en-US" dirty="0" smtClean="0"/>
              <a:t>If you are already receiving Social Security benefits (for example, getting Social</a:t>
            </a:r>
            <a:r>
              <a:rPr lang="en-US" baseline="0" dirty="0" smtClean="0"/>
              <a:t> Security disability benefits</a:t>
            </a:r>
            <a:r>
              <a:rPr lang="en-US" dirty="0" smtClean="0"/>
              <a:t>) you will be automatically enrolled in Medicare Part A and Part B without an additional application. You will receive your Initial Enrollment</a:t>
            </a:r>
            <a:r>
              <a:rPr lang="en-US" baseline="0" dirty="0" smtClean="0"/>
              <a:t> Period p</a:t>
            </a:r>
            <a:r>
              <a:rPr lang="en-US" dirty="0" smtClean="0"/>
              <a:t>ackage (IEP), which includes your Medicare card and other information about 3</a:t>
            </a:r>
            <a:r>
              <a:rPr lang="en-US" baseline="0" dirty="0" smtClean="0"/>
              <a:t> months </a:t>
            </a:r>
            <a:r>
              <a:rPr lang="en-US" dirty="0" smtClean="0"/>
              <a:t>before your 25th month of disability benefits (coverage begins your 25</a:t>
            </a:r>
            <a:r>
              <a:rPr lang="en-US" baseline="30000" dirty="0" smtClean="0"/>
              <a:t>th</a:t>
            </a:r>
            <a:r>
              <a:rPr lang="en-US" dirty="0" smtClean="0"/>
              <a:t> month of disability benefits). </a:t>
            </a:r>
            <a:r>
              <a:rPr lang="en-US" baseline="0" dirty="0" smtClean="0"/>
              <a:t> </a:t>
            </a:r>
            <a:r>
              <a:rPr lang="en-US" b="1" dirty="0" smtClean="0"/>
              <a:t>NOTE</a:t>
            </a:r>
            <a:r>
              <a:rPr lang="en-US" dirty="0" smtClean="0"/>
              <a:t>: If you live in Puerto Rico or a foreign country and you get benefits from Social Security or the RRB, you will be automatically enrolled in Part A. If you want Part B you will need to sign up for it. Your</a:t>
            </a:r>
            <a:r>
              <a:rPr lang="en-US" baseline="0" dirty="0" smtClean="0"/>
              <a:t> IEP package will look slightly different.</a:t>
            </a:r>
            <a:endParaRPr lang="en-US" dirty="0" smtClean="0"/>
          </a:p>
          <a:p>
            <a:pPr>
              <a:spcBef>
                <a:spcPts val="600"/>
              </a:spcBef>
            </a:pPr>
            <a:r>
              <a:rPr lang="en-US" dirty="0" smtClean="0"/>
              <a:t>When you have Original Medicare, you use your red, white, and blue Medicare card when you get health care. The Medicare card shows the Medicare coverage (Part A hospital coverage and/or Part B medical coverage) and the date the coverage starts. </a:t>
            </a:r>
          </a:p>
          <a:p>
            <a:pPr>
              <a:spcBef>
                <a:spcPts val="600"/>
              </a:spcBef>
            </a:pPr>
            <a:r>
              <a:rPr lang="en-US" dirty="0" smtClean="0"/>
              <a:t>The Medicare card also shows your Medicare claim number. For most people, the claim number has 9 numerals and 1 letter. There also may be a number or another letter after the first letter. The 9 numerals show which Social Security record your Medicare is based and how you are related to the person. For example, if you get Medicare on </a:t>
            </a:r>
            <a:r>
              <a:rPr lang="en-US" b="1" dirty="0" smtClean="0"/>
              <a:t>your own</a:t>
            </a:r>
            <a:r>
              <a:rPr lang="en-US" dirty="0" smtClean="0"/>
              <a:t> Social Security record, you might have the letter “A,” “T,” or “M” depending on whether you get both Medicare and Social Security benefits or Medicare only. If you get Medicare on your spouse’s record, the letter might be a B or a D (these letters and numbers don’t indicate having Medicare Part A, B, C or D).</a:t>
            </a:r>
            <a:endParaRPr lang="en-US" dirty="0" smtClean="0">
              <a:cs typeface="Times New Roman" pitchFamily="18" charset="0"/>
            </a:endParaRPr>
          </a:p>
          <a:p>
            <a:pPr>
              <a:spcBef>
                <a:spcPts val="600"/>
              </a:spcBef>
            </a:pPr>
            <a:r>
              <a:rPr lang="en-US" dirty="0" smtClean="0"/>
              <a:t>If you choose another Medicare health plan, your plan may give you a card to use when you get health care services and supplies. You should contact Social Security (or the Railroad Retirement Board if you receive railroad retirement benefits), if any information on the card is incorrect. </a:t>
            </a:r>
          </a:p>
          <a:p>
            <a:pPr>
              <a:spcBef>
                <a:spcPts val="600"/>
              </a:spcBef>
            </a:pPr>
            <a:r>
              <a:rPr lang="en-US" dirty="0" smtClean="0"/>
              <a:t>If you don’t want Part B, follow the directions and return the card.</a:t>
            </a:r>
            <a:r>
              <a:rPr lang="en-US" baseline="0" dirty="0" smtClean="0"/>
              <a:t> </a:t>
            </a:r>
            <a:r>
              <a:rPr lang="en-US" spc="0" dirty="0" smtClean="0"/>
              <a:t>Call Social Security at 1-800-772-1213 if your card does not arrive.</a:t>
            </a:r>
            <a:endParaRPr lang="en-US" spc="0"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lvl="0">
              <a:spcBef>
                <a:spcPts val="600"/>
              </a:spcBef>
            </a:pPr>
            <a:r>
              <a:rPr lang="en-US" sz="1150" dirty="0" smtClean="0"/>
              <a:t>There are times when a disability determination will be made on appeal (giving an earlier date of onset and entitlement to Social Security Disability benefits); or, the application isn’t processed timely, resulting in retroactive Medicare Part A entitlement. Nevertheless, the Part A entitlement date will always be the 25</a:t>
            </a:r>
            <a:r>
              <a:rPr lang="en-US" sz="1150" baseline="30000" dirty="0" smtClean="0"/>
              <a:t>th</a:t>
            </a:r>
            <a:r>
              <a:rPr lang="en-US" sz="1150" dirty="0" smtClean="0"/>
              <a:t> month of disability benefit entitlement. The Part B entitlement date is the 25</a:t>
            </a:r>
            <a:r>
              <a:rPr lang="en-US" sz="1150" baseline="30000" dirty="0" smtClean="0"/>
              <a:t>th</a:t>
            </a:r>
            <a:r>
              <a:rPr lang="en-US" sz="1150" dirty="0" smtClean="0"/>
              <a:t> month of disability benefit entitlement if, at the time the disability application is processed, the beneficiary owes less than six months of retroactive Part B premiums.  If six or more months of premiums are owed, Medicare Part B is effective the month the disability application is processed.  You will get the following information:</a:t>
            </a:r>
          </a:p>
          <a:p>
            <a:pPr marL="228600" indent="-228600">
              <a:spcBef>
                <a:spcPts val="600"/>
              </a:spcBef>
              <a:buFont typeface="Wingdings" pitchFamily="2" charset="2"/>
              <a:buChar char="§"/>
            </a:pPr>
            <a:r>
              <a:rPr lang="en-US" sz="1150" dirty="0" smtClean="0"/>
              <a:t>The effective date of Part A coverage (the 25</a:t>
            </a:r>
            <a:r>
              <a:rPr lang="en-US" sz="1150" baseline="30000" dirty="0" smtClean="0"/>
              <a:t>th</a:t>
            </a:r>
            <a:r>
              <a:rPr lang="en-US" sz="1150" dirty="0" smtClean="0"/>
              <a:t> month of disability benefit entitlement). </a:t>
            </a:r>
          </a:p>
          <a:p>
            <a:pPr marL="228600" indent="-228600">
              <a:spcBef>
                <a:spcPts val="600"/>
              </a:spcBef>
              <a:buFont typeface="Wingdings" pitchFamily="2" charset="2"/>
              <a:buChar char="§"/>
            </a:pPr>
            <a:r>
              <a:rPr lang="en-US" sz="1150" dirty="0" smtClean="0"/>
              <a:t>The effective date of Part B coverage (the month of processing), and the option to elect Part B coverage effective with the 25</a:t>
            </a:r>
            <a:r>
              <a:rPr lang="en-US" sz="1150" baseline="30000" dirty="0" smtClean="0"/>
              <a:t>th</a:t>
            </a:r>
            <a:r>
              <a:rPr lang="en-US" sz="1150" dirty="0" smtClean="0"/>
              <a:t> month of disability benefit entitlement. </a:t>
            </a:r>
          </a:p>
          <a:p>
            <a:pPr lvl="0">
              <a:spcBef>
                <a:spcPts val="600"/>
              </a:spcBef>
            </a:pPr>
            <a:r>
              <a:rPr lang="en-US" sz="1150" dirty="0" smtClean="0"/>
              <a:t>To exercise this option, you must submit a written request for retroactive Part B entitlement and agree to pay all retroactive premiums due.  If retroactive Part B coverage is elected, you are sent a second letter stating that you have the retroactive Part B coverage. The letter also provides instructions for the provider to file Part B claims outside the timely filing limit. </a:t>
            </a:r>
          </a:p>
          <a:p>
            <a:pPr>
              <a:spcBef>
                <a:spcPts val="600"/>
              </a:spcBef>
            </a:pPr>
            <a:r>
              <a:rPr lang="en-US" sz="1150" b="1" dirty="0" smtClean="0"/>
              <a:t>Deemed Date of Enrollment</a:t>
            </a:r>
            <a:endParaRPr lang="en-US" sz="1150" dirty="0" smtClean="0"/>
          </a:p>
          <a:p>
            <a:pPr>
              <a:spcBef>
                <a:spcPts val="600"/>
              </a:spcBef>
            </a:pPr>
            <a:r>
              <a:rPr lang="en-US" sz="1150" dirty="0" smtClean="0"/>
              <a:t>Because of the uncertainty involved in determining the Initial Enrollment Period for an individual filing for re-entitlement to disability benefits, the Part B enrollment request is deemed to have been filed in the third month of the IEP. This assures that the enrollee has the opportunity for coverage at the earliest possible date.</a:t>
            </a:r>
          </a:p>
          <a:p>
            <a:pPr lvl="0">
              <a:spcBef>
                <a:spcPts val="600"/>
              </a:spcBef>
            </a:pPr>
            <a:endParaRPr lang="en-US" sz="1150" dirty="0" smtClean="0"/>
          </a:p>
        </p:txBody>
      </p:sp>
      <p:sp>
        <p:nvSpPr>
          <p:cNvPr id="4" name="Slide Number Placeholder 3"/>
          <p:cNvSpPr>
            <a:spLocks noGrp="1"/>
          </p:cNvSpPr>
          <p:nvPr>
            <p:ph type="sldNum" sz="quarter" idx="10"/>
          </p:nvPr>
        </p:nvSpPr>
        <p:spPr/>
        <p:txBody>
          <a:bodyPr/>
          <a:lstStyle/>
          <a:p>
            <a:fld id="{666AA210-F09A-4D2C-988F-5E80B2706499}" type="slidenum">
              <a:rPr lang="en-US" smtClean="0"/>
              <a:pPr/>
              <a:t>22</a:t>
            </a:fld>
            <a:endParaRPr lang="en-US" dirty="0"/>
          </a:p>
        </p:txBody>
      </p:sp>
    </p:spTree>
    <p:extLst>
      <p:ext uri="{BB962C8B-B14F-4D97-AF65-F5344CB8AC3E}">
        <p14:creationId xmlns:p14="http://schemas.microsoft.com/office/powerpoint/2010/main" xmlns="" val="18856349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4144965" y="0"/>
            <a:ext cx="3170237"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67" name="Rectangle 3"/>
          <p:cNvSpPr>
            <a:spLocks noChangeArrowheads="1"/>
          </p:cNvSpPr>
          <p:nvPr/>
        </p:nvSpPr>
        <p:spPr bwMode="auto">
          <a:xfrm>
            <a:off x="1" y="9121777"/>
            <a:ext cx="3170238" cy="479425"/>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68" name="Rectangle 4"/>
          <p:cNvSpPr>
            <a:spLocks noChangeArrowheads="1"/>
          </p:cNvSpPr>
          <p:nvPr/>
        </p:nvSpPr>
        <p:spPr bwMode="auto">
          <a:xfrm>
            <a:off x="1" y="0"/>
            <a:ext cx="3170238"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69" name="Rectangle 5"/>
          <p:cNvSpPr>
            <a:spLocks noChangeArrowheads="1"/>
          </p:cNvSpPr>
          <p:nvPr/>
        </p:nvSpPr>
        <p:spPr bwMode="auto">
          <a:xfrm>
            <a:off x="4144965" y="0"/>
            <a:ext cx="3170237"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70" name="Rectangle 6"/>
          <p:cNvSpPr>
            <a:spLocks noChangeArrowheads="1"/>
          </p:cNvSpPr>
          <p:nvPr/>
        </p:nvSpPr>
        <p:spPr bwMode="auto">
          <a:xfrm>
            <a:off x="1" y="9121777"/>
            <a:ext cx="3170238" cy="479425"/>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71" name="Rectangle 7"/>
          <p:cNvSpPr>
            <a:spLocks noChangeArrowheads="1"/>
          </p:cNvSpPr>
          <p:nvPr/>
        </p:nvSpPr>
        <p:spPr bwMode="auto">
          <a:xfrm>
            <a:off x="1" y="0"/>
            <a:ext cx="3170238"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3672" name="Rectangle 8"/>
          <p:cNvSpPr>
            <a:spLocks noGrp="1" noRot="1" noChangeAspect="1" noChangeArrowheads="1" noTextEdit="1"/>
          </p:cNvSpPr>
          <p:nvPr>
            <p:ph type="sldImg"/>
          </p:nvPr>
        </p:nvSpPr>
        <p:spPr bwMode="auto">
          <a:noFill/>
          <a:ln>
            <a:solidFill>
              <a:srgbClr val="000000"/>
            </a:solidFill>
            <a:miter lim="800000"/>
            <a:headEnd/>
            <a:tailEnd/>
          </a:ln>
        </p:spPr>
      </p:sp>
      <p:sp>
        <p:nvSpPr>
          <p:cNvPr id="113673" name="Rectangle 9"/>
          <p:cNvSpPr>
            <a:spLocks noGrp="1" noChangeArrowheads="1"/>
          </p:cNvSpPr>
          <p:nvPr>
            <p:ph type="body" idx="1"/>
          </p:nvPr>
        </p:nvSpPr>
        <p:spPr bwMode="auto">
          <a:xfrm>
            <a:off x="685799" y="4560890"/>
            <a:ext cx="6172201" cy="4324350"/>
          </a:xfrm>
          <a:noFill/>
        </p:spPr>
        <p:txBody>
          <a:bodyPr wrap="square" numCol="1" anchor="t" anchorCtr="0" compatLnSpc="1">
            <a:prstTxWarp prst="textNoShape">
              <a:avLst/>
            </a:prstTxWarp>
            <a:normAutofit fontScale="92500" lnSpcReduction="10000"/>
          </a:bodyPr>
          <a:lstStyle/>
          <a:p>
            <a:pPr>
              <a:lnSpc>
                <a:spcPct val="110000"/>
              </a:lnSpc>
              <a:spcBef>
                <a:spcPts val="600"/>
              </a:spcBef>
            </a:pPr>
            <a:r>
              <a:rPr lang="en-US" dirty="0" smtClean="0"/>
              <a:t>As long as you continue to meet the requirements for Social Security disability benefits, you continue to be entitled to Medicare. If Social Security determines that your disability benefits should be stopped because your condition has improved and you are no longer considered disabled under their guidelines, your Medicare will end with the month in which your disability benefits ends.</a:t>
            </a:r>
          </a:p>
          <a:p>
            <a:pPr>
              <a:lnSpc>
                <a:spcPct val="110000"/>
              </a:lnSpc>
              <a:spcBef>
                <a:spcPts val="600"/>
              </a:spcBef>
            </a:pPr>
            <a:r>
              <a:rPr lang="en-US" dirty="0" smtClean="0"/>
              <a:t>Social Security has work incentives to support people who are still medically disabled but try to work in spite of their disability. Continuation of Medicare coverage is one type of work incentive.</a:t>
            </a:r>
          </a:p>
          <a:p>
            <a:pPr marL="114300" lvl="1" indent="-114300">
              <a:lnSpc>
                <a:spcPct val="110000"/>
              </a:lnSpc>
              <a:spcBef>
                <a:spcPts val="600"/>
              </a:spcBef>
            </a:pPr>
            <a:r>
              <a:rPr lang="en-US" dirty="0" smtClean="0"/>
              <a:t>You may have at least 8½ years of extended Medicare coverage if you return to work. Medicare continues even if Social Security determines that you can no longer receive cash benefits because you are earning above the substantial gainful activity level ($1,010 per month in 2012).</a:t>
            </a:r>
          </a:p>
          <a:p>
            <a:pPr marL="114300" lvl="1" indent="-114300">
              <a:lnSpc>
                <a:spcPct val="110000"/>
              </a:lnSpc>
              <a:spcBef>
                <a:spcPts val="600"/>
              </a:spcBef>
            </a:pPr>
            <a:r>
              <a:rPr lang="en-US" dirty="0" smtClean="0"/>
              <a:t>If, after you have exhausted your 8 ½ years of extended Medicare coverage, you continue to work and continue to have a disabling physical or mental impairment, you may buy Part A, or Part A and Part B for as long as you continue to be disabled. We call this provision "Medicare for the Working Disabled.”</a:t>
            </a:r>
          </a:p>
          <a:p>
            <a:pPr marL="114300" lvl="1" indent="-114300">
              <a:lnSpc>
                <a:spcPct val="110000"/>
              </a:lnSpc>
              <a:spcBef>
                <a:spcPts val="600"/>
              </a:spcBef>
            </a:pPr>
            <a:r>
              <a:rPr lang="en-US" dirty="0" smtClean="0"/>
              <a:t>If you were paying an increased Part B premium during the time in which you were receiving premium-free Part A, but now are eligible for Part B because you are enrolling in Part A for the working disabled, your Part B premium will revert back to the standard rate. </a:t>
            </a:r>
          </a:p>
          <a:p>
            <a:pPr marL="114300" lvl="1" indent="-114300">
              <a:lnSpc>
                <a:spcPct val="110000"/>
              </a:lnSpc>
              <a:spcBef>
                <a:spcPts val="600"/>
              </a:spcBef>
            </a:pPr>
            <a:r>
              <a:rPr lang="en-US" dirty="0" smtClean="0"/>
              <a:t> You will be billed for your Medicare premiums. If you are receiving Medicare benefits based on disability when you reach age 65, you have continuous coverage with no interruption. You will get Part A free, if you have been buying it. However, the reason for entitlement changes from disability to age. If you did not have Part B when you were disabled, you will automatically be enrolled in Part B when you turn age 65, but you will again be able to decide whether or not to keep it. </a:t>
            </a:r>
          </a:p>
          <a:p>
            <a:pPr>
              <a:lnSpc>
                <a:spcPct val="110000"/>
              </a:lnSpc>
              <a:spcBef>
                <a:spcPts val="600"/>
              </a:spcBef>
            </a:pPr>
            <a:r>
              <a:rPr lang="en-US" dirty="0" smtClean="0"/>
              <a:t>If you were paying an additional Part B premium (penalty for late enrollment) while you were disabled, the penalty will be removed when you reach age 65.</a:t>
            </a:r>
          </a:p>
        </p:txBody>
      </p:sp>
      <p:sp>
        <p:nvSpPr>
          <p:cNvPr id="113674" name="Slide Number Placeholder 10"/>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FF8BD9-07FF-44F8-AB46-8A928D62270D}" type="slidenum">
              <a:rPr lang="en-US"/>
              <a:pPr fontAlgn="base">
                <a:spcBef>
                  <a:spcPct val="0"/>
                </a:spcBef>
                <a:spcAft>
                  <a:spcPct val="0"/>
                </a:spcAft>
              </a:pPr>
              <a:t>23</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4144965" y="0"/>
            <a:ext cx="3170237"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1" name="Rectangle 3"/>
          <p:cNvSpPr>
            <a:spLocks noChangeArrowheads="1"/>
          </p:cNvSpPr>
          <p:nvPr/>
        </p:nvSpPr>
        <p:spPr bwMode="auto">
          <a:xfrm>
            <a:off x="1" y="9121777"/>
            <a:ext cx="3170238" cy="479425"/>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2" name="Rectangle 4"/>
          <p:cNvSpPr>
            <a:spLocks noChangeArrowheads="1"/>
          </p:cNvSpPr>
          <p:nvPr/>
        </p:nvSpPr>
        <p:spPr bwMode="auto">
          <a:xfrm>
            <a:off x="1" y="0"/>
            <a:ext cx="3170238"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3" name="Rectangle 5"/>
          <p:cNvSpPr>
            <a:spLocks noChangeArrowheads="1"/>
          </p:cNvSpPr>
          <p:nvPr/>
        </p:nvSpPr>
        <p:spPr bwMode="auto">
          <a:xfrm>
            <a:off x="4144965" y="0"/>
            <a:ext cx="3170237"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4" name="Rectangle 6"/>
          <p:cNvSpPr>
            <a:spLocks noChangeArrowheads="1"/>
          </p:cNvSpPr>
          <p:nvPr/>
        </p:nvSpPr>
        <p:spPr bwMode="auto">
          <a:xfrm>
            <a:off x="1" y="9121777"/>
            <a:ext cx="3170238" cy="479425"/>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5" name="Rectangle 7"/>
          <p:cNvSpPr>
            <a:spLocks noChangeArrowheads="1"/>
          </p:cNvSpPr>
          <p:nvPr/>
        </p:nvSpPr>
        <p:spPr bwMode="auto">
          <a:xfrm>
            <a:off x="1" y="0"/>
            <a:ext cx="3170238" cy="477839"/>
          </a:xfrm>
          <a:prstGeom prst="rect">
            <a:avLst/>
          </a:prstGeom>
          <a:noFill/>
          <a:ln w="12700">
            <a:noFill/>
            <a:miter lim="800000"/>
            <a:headEnd/>
            <a:tailEnd/>
          </a:ln>
        </p:spPr>
        <p:txBody>
          <a:bodyPr wrap="none" lIns="90527" tIns="45265" rIns="90527" bIns="45265" anchor="ctr"/>
          <a:lstStyle/>
          <a:p>
            <a:endParaRPr lang="en-US" dirty="0">
              <a:latin typeface="Calibri" pitchFamily="34" charset="0"/>
            </a:endParaRPr>
          </a:p>
        </p:txBody>
      </p:sp>
      <p:sp>
        <p:nvSpPr>
          <p:cNvPr id="114696" name="Rectangle 8"/>
          <p:cNvSpPr>
            <a:spLocks noGrp="1" noRot="1" noChangeAspect="1" noChangeArrowheads="1" noTextEdit="1"/>
          </p:cNvSpPr>
          <p:nvPr>
            <p:ph type="sldImg"/>
          </p:nvPr>
        </p:nvSpPr>
        <p:spPr bwMode="auto">
          <a:noFill/>
          <a:ln>
            <a:solidFill>
              <a:srgbClr val="000000"/>
            </a:solidFill>
            <a:miter lim="800000"/>
            <a:headEnd/>
            <a:tailEnd/>
          </a:ln>
        </p:spPr>
      </p:sp>
      <p:sp>
        <p:nvSpPr>
          <p:cNvPr id="114697" name="Rectangle 9"/>
          <p:cNvSpPr>
            <a:spLocks noGrp="1" noChangeArrowheads="1"/>
          </p:cNvSpPr>
          <p:nvPr>
            <p:ph type="body" idx="1"/>
          </p:nvPr>
        </p:nvSpPr>
        <p:spPr bwMode="auto">
          <a:xfrm>
            <a:off x="974726" y="4560890"/>
            <a:ext cx="5365750" cy="4319586"/>
          </a:xfrm>
          <a:noFill/>
        </p:spPr>
        <p:txBody>
          <a:bodyPr wrap="square" numCol="1" anchor="t" anchorCtr="0" compatLnSpc="1">
            <a:prstTxWarp prst="textNoShape">
              <a:avLst/>
            </a:prstTxWarp>
          </a:bodyPr>
          <a:lstStyle/>
          <a:p>
            <a:pPr indent="6350">
              <a:spcBef>
                <a:spcPts val="600"/>
              </a:spcBef>
            </a:pPr>
            <a:r>
              <a:rPr lang="en-US" dirty="0" smtClean="0"/>
              <a:t>The same Medicare health plan choices are available to people with disabilities as those available to people age 65 and older, except for those with ESRD. You may choose Original Medicare or a Medicare Advantage Plan or other Medicare plan available in your area. </a:t>
            </a:r>
          </a:p>
          <a:p>
            <a:pPr indent="6350">
              <a:spcBef>
                <a:spcPts val="600"/>
              </a:spcBef>
            </a:pPr>
            <a:r>
              <a:rPr lang="en-US" dirty="0" smtClean="0"/>
              <a:t>Medigap plans are available to those eligible based on disability, but may not be available to people with disabilities</a:t>
            </a:r>
            <a:r>
              <a:rPr lang="en-US" baseline="0" dirty="0" smtClean="0"/>
              <a:t> who are under age 65.  Eligibility for those under 65 varies by state.  Some states require Medigap plans to cover people with disabilities who are under age 65.</a:t>
            </a:r>
          </a:p>
          <a:p>
            <a:pPr indent="6350">
              <a:spcBef>
                <a:spcPts val="600"/>
              </a:spcBef>
            </a:pPr>
            <a:r>
              <a:rPr lang="en-US" dirty="0" smtClean="0"/>
              <a:t>You may also join a Medicare drug plan. Enrolling in a Medicare drug plan is optional but can provide substantial savings for people with chronic medical conditions who may be taking multiple prescription drugs.</a:t>
            </a:r>
          </a:p>
        </p:txBody>
      </p:sp>
      <p:sp>
        <p:nvSpPr>
          <p:cNvPr id="114698" name="Slide Number Placeholder 10"/>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CC5DA1-42A2-4CD8-BDEE-A715BACDB489}" type="slidenum">
              <a:rPr lang="en-US"/>
              <a:pPr fontAlgn="base">
                <a:spcBef>
                  <a:spcPct val="0"/>
                </a:spcBef>
                <a:spcAft>
                  <a:spcPct val="0"/>
                </a:spcAft>
              </a:pPr>
              <a:t>24</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6675" name="Rectangle 3"/>
          <p:cNvSpPr>
            <a:spLocks noGrp="1" noChangeArrowheads="1"/>
          </p:cNvSpPr>
          <p:nvPr>
            <p:ph type="body" idx="1"/>
          </p:nvPr>
        </p:nvSpPr>
        <p:spPr bwMode="auto">
          <a:xfrm>
            <a:off x="838200" y="4639927"/>
            <a:ext cx="5715000" cy="4580900"/>
          </a:xfrm>
          <a:noFill/>
        </p:spPr>
        <p:txBody>
          <a:bodyPr wrap="square" numCol="1" anchor="t" anchorCtr="0" compatLnSpc="1">
            <a:prstTxWarp prst="textNoShape">
              <a:avLst/>
            </a:prstTxWarp>
            <a:normAutofit/>
          </a:bodyPr>
          <a:lstStyle/>
          <a:p>
            <a:pPr>
              <a:spcBef>
                <a:spcPts val="634"/>
              </a:spcBef>
            </a:pPr>
            <a:r>
              <a:rPr lang="en-US" dirty="0" smtClean="0"/>
              <a:t>Original Medicare is one of the coverage choices in the Medicare program. You will be in Original Medicare unless you choose to join a Medicare Advantage Plan or other Medicare plan. Original Medicare is a fee-for-service program that is managed by the Federal Government.</a:t>
            </a:r>
          </a:p>
          <a:p>
            <a:pPr>
              <a:spcBef>
                <a:spcPts val="634"/>
              </a:spcBef>
            </a:pPr>
            <a:r>
              <a:rPr lang="en-US" dirty="0" smtClean="0"/>
              <a:t>If you have Medicare Part A, you get all the Part A-covered services. If you have Medicare Part B, you get all the Part B-covered services. As we mentioned earlier, Part A (hospital insurance) is premium-free for most people. For Medicare Part B (medical insurance) you pay a monthly premium. </a:t>
            </a:r>
            <a:r>
              <a:rPr lang="en-US" dirty="0"/>
              <a:t>The standard Medicare Part B monthly premium </a:t>
            </a:r>
            <a:r>
              <a:rPr lang="en-US" dirty="0" smtClean="0"/>
              <a:t>is </a:t>
            </a:r>
            <a:r>
              <a:rPr lang="en-US" dirty="0" smtClean="0"/>
              <a:t>$104.90 </a:t>
            </a:r>
            <a:r>
              <a:rPr lang="en-US" dirty="0"/>
              <a:t>in </a:t>
            </a:r>
            <a:r>
              <a:rPr lang="en-US" dirty="0" smtClean="0"/>
              <a:t>2013. </a:t>
            </a:r>
            <a:r>
              <a:rPr lang="en-US" dirty="0" smtClean="0"/>
              <a:t>Most </a:t>
            </a:r>
            <a:r>
              <a:rPr lang="en-US" dirty="0"/>
              <a:t>beneficiaries </a:t>
            </a:r>
            <a:r>
              <a:rPr lang="en-US" dirty="0" smtClean="0"/>
              <a:t>pay </a:t>
            </a:r>
            <a:r>
              <a:rPr lang="en-US" dirty="0"/>
              <a:t>the </a:t>
            </a:r>
            <a:r>
              <a:rPr lang="en-US" dirty="0" smtClean="0"/>
              <a:t>2013 </a:t>
            </a:r>
            <a:r>
              <a:rPr lang="en-US" dirty="0"/>
              <a:t>premium </a:t>
            </a:r>
            <a:r>
              <a:rPr lang="en-US"/>
              <a:t>of </a:t>
            </a:r>
            <a:r>
              <a:rPr lang="en-US" smtClean="0"/>
              <a:t>$104.90</a:t>
            </a:r>
            <a:r>
              <a:rPr lang="en-US" dirty="0"/>
              <a:t>.</a:t>
            </a:r>
            <a:endParaRPr lang="en-US" dirty="0" smtClean="0"/>
          </a:p>
          <a:p>
            <a:pPr>
              <a:spcBef>
                <a:spcPts val="634"/>
              </a:spcBef>
            </a:pPr>
            <a:r>
              <a:rPr lang="en-US" dirty="0" smtClean="0"/>
              <a:t>With Original Medicare, you can go to any doctor, supplier, hospital, or facility that accepts Medicare and is accepting new Medicare patients.</a:t>
            </a:r>
          </a:p>
          <a:p>
            <a:pPr>
              <a:spcBef>
                <a:spcPts val="634"/>
              </a:spcBef>
            </a:pPr>
            <a:r>
              <a:rPr lang="en-US" dirty="0" smtClean="0"/>
              <a:t>In Original Medicare, you also pay deductibles and coinsurance or copayments. After you receive health care services, you’ll get a letter in the mail, called a Medicare Summary Notice (MSN), that  lists the services you received, what was charged, what Medicare paid, and how much you may be billed. If you disagree with the information on the MSN or with any bill you receive, you can file an appeal. There is information on the MSN about how to ask for an appeal.</a:t>
            </a:r>
          </a:p>
          <a:p>
            <a:pPr>
              <a:spcBef>
                <a:spcPts val="634"/>
              </a:spcBef>
            </a:pPr>
            <a:r>
              <a:rPr lang="en-US" dirty="0" smtClean="0"/>
              <a:t>You can join a Medicare Prescription Drug Plan (Part D plan) to add drug coverage.</a:t>
            </a:r>
          </a:p>
        </p:txBody>
      </p:sp>
      <p:sp>
        <p:nvSpPr>
          <p:cNvPr id="5" name="Slide Number Placeholder 4"/>
          <p:cNvSpPr>
            <a:spLocks noGrp="1"/>
          </p:cNvSpPr>
          <p:nvPr>
            <p:ph type="sldNum" sz="quarter" idx="10"/>
          </p:nvPr>
        </p:nvSpPr>
        <p:spPr/>
        <p:txBody>
          <a:bodyPr/>
          <a:lstStyle/>
          <a:p>
            <a:fld id="{8D3B99F0-B413-4F8E-9262-407D19939992}"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defRPr/>
            </a:pPr>
            <a:r>
              <a:rPr lang="en-US" dirty="0" smtClean="0"/>
              <a:t>Medicare Part A, hospital insurance helps pay for medically necessary services.</a:t>
            </a:r>
          </a:p>
          <a:p>
            <a:pPr>
              <a:spcBef>
                <a:spcPts val="600"/>
              </a:spcBef>
              <a:defRPr/>
            </a:pPr>
            <a:r>
              <a:rPr lang="en-US" b="1" dirty="0" smtClean="0"/>
              <a:t>Hospital inpatient care </a:t>
            </a:r>
            <a:r>
              <a:rPr lang="en-US" dirty="0" smtClean="0"/>
              <a:t>- </a:t>
            </a:r>
            <a:r>
              <a:rPr lang="en-US" dirty="0" smtClean="0">
                <a:ea typeface="Calibri"/>
                <a:cs typeface="Times New Roman"/>
              </a:rPr>
              <a:t>Semi-private room, meals, general nursing, and other hospital services and supplies. Includes care in critical access hospitals and inpatient rehabilitation facilities. Inpatient mental health care in a psychiatric hospital (lifetime 190-day limit). </a:t>
            </a:r>
            <a:endParaRPr lang="en-US" dirty="0" smtClean="0"/>
          </a:p>
          <a:p>
            <a:pPr>
              <a:spcBef>
                <a:spcPts val="600"/>
              </a:spcBef>
              <a:defRPr/>
            </a:pPr>
            <a:r>
              <a:rPr lang="en-US" b="1" dirty="0" smtClean="0"/>
              <a:t>Skilled nursing facility (SNF) </a:t>
            </a:r>
            <a:r>
              <a:rPr lang="en-US" dirty="0" smtClean="0"/>
              <a:t>care (not custodial or long-term care) when certain conditions are met.</a:t>
            </a:r>
            <a:endParaRPr lang="en-US" dirty="0" smtClean="0">
              <a:ea typeface="Calibri"/>
              <a:cs typeface="Times New Roman"/>
            </a:endParaRPr>
          </a:p>
          <a:p>
            <a:pPr>
              <a:spcBef>
                <a:spcPts val="600"/>
              </a:spcBef>
              <a:defRPr/>
            </a:pPr>
            <a:r>
              <a:rPr lang="en-US" b="1" dirty="0" smtClean="0"/>
              <a:t>Home health care </a:t>
            </a:r>
            <a:r>
              <a:rPr lang="en-US" dirty="0" smtClean="0"/>
              <a:t>- A doctor enrolled in Medicare, or certain health care providers who work with the doctor, must see you before the doctor can certify that you need home health services. That doctor must order your care, </a:t>
            </a:r>
            <a:r>
              <a:rPr lang="en-US" b="1" dirty="0" smtClean="0"/>
              <a:t>and</a:t>
            </a:r>
            <a:r>
              <a:rPr lang="en-US" dirty="0" smtClean="0"/>
              <a:t> a Medicare-certified home health agency must provide it. You must be homebound (leaving home is a major effort). You pay nothing for covered home health services.</a:t>
            </a:r>
          </a:p>
          <a:p>
            <a:pPr>
              <a:spcBef>
                <a:spcPts val="600"/>
              </a:spcBef>
              <a:defRPr/>
            </a:pPr>
            <a:r>
              <a:rPr lang="en-US" b="1" dirty="0" smtClean="0"/>
              <a:t>Hospice Care </a:t>
            </a:r>
            <a:r>
              <a:rPr lang="en-US" dirty="0" smtClean="0"/>
              <a:t>- For people with a terminal illness. Your doctor must certify that you are expected to live 6 months or less. Coverage includes drugs for pain relief and symptom management; medical, nursing, and social services; as well as grief counseling.</a:t>
            </a:r>
          </a:p>
          <a:p>
            <a:pPr>
              <a:spcBef>
                <a:spcPts val="600"/>
              </a:spcBef>
              <a:defRPr/>
            </a:pPr>
            <a:r>
              <a:rPr lang="en-US" b="1" dirty="0" smtClean="0"/>
              <a:t>Blood</a:t>
            </a:r>
            <a:r>
              <a:rPr lang="en-US" dirty="0" smtClean="0"/>
              <a:t> - In most cases, if you need blood as an inpatient, you won’t have to pay for it or replace it.</a:t>
            </a:r>
          </a:p>
        </p:txBody>
      </p:sp>
      <p:sp>
        <p:nvSpPr>
          <p:cNvPr id="4" name="Slide Number Placeholder 3"/>
          <p:cNvSpPr>
            <a:spLocks noGrp="1"/>
          </p:cNvSpPr>
          <p:nvPr>
            <p:ph type="sldNum" sz="quarter" idx="10"/>
          </p:nvPr>
        </p:nvSpPr>
        <p:spPr/>
        <p:txBody>
          <a:bodyPr/>
          <a:lstStyle/>
          <a:p>
            <a:fld id="{38106D4A-DE46-4CB9-A3A2-8794926404ED}" type="slidenum">
              <a:rPr lang="en-US" smtClean="0"/>
              <a:pPr/>
              <a:t>26</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556592" y="4561229"/>
            <a:ext cx="6281530" cy="4557947"/>
          </a:xfrm>
        </p:spPr>
        <p:txBody>
          <a:bodyPr wrap="square" numCol="1" anchor="t" anchorCtr="0" compatLnSpc="1">
            <a:prstTxWarp prst="textNoShape">
              <a:avLst/>
            </a:prstTxWarp>
            <a:noAutofit/>
          </a:bodyPr>
          <a:lstStyle/>
          <a:p>
            <a:pPr>
              <a:spcBef>
                <a:spcPts val="600"/>
              </a:spcBef>
              <a:defRPr/>
            </a:pPr>
            <a:r>
              <a:rPr lang="en-US" dirty="0" smtClean="0"/>
              <a:t>Medicare Part A is premium free if you or your spouse paid Medicare, or Federal Insurance Contributions Act (FICA), taxes while working (10 year minimum in most cases). FICA funds the Social Security and Medicare programs.</a:t>
            </a:r>
          </a:p>
          <a:p>
            <a:pPr>
              <a:spcBef>
                <a:spcPts val="600"/>
              </a:spcBef>
              <a:defRPr/>
            </a:pPr>
            <a:r>
              <a:rPr lang="en-US" dirty="0" smtClean="0"/>
              <a:t>If either you or your spouse doesn’t qualify for premium-free Medicare Part A, you may still be able to get Medicare Part A by paying a monthly premium. The amount of the premium depends on how long you or your spouse worked in Medicare-covered employment. </a:t>
            </a:r>
          </a:p>
          <a:p>
            <a:pPr>
              <a:spcBef>
                <a:spcPts val="600"/>
              </a:spcBef>
              <a:defRPr/>
            </a:pPr>
            <a:r>
              <a:rPr lang="en-US" dirty="0" smtClean="0"/>
              <a:t>SSA determines if you have to pay a monthly premium for Part A.</a:t>
            </a:r>
          </a:p>
          <a:p>
            <a:pPr>
              <a:spcBef>
                <a:spcPts val="600"/>
              </a:spcBef>
              <a:defRPr/>
            </a:pPr>
            <a:r>
              <a:rPr lang="en-US" dirty="0" smtClean="0"/>
              <a:t>In 2013, the Part A monthly premium is $243 (for a person who has worked 30-39 quarters) or $441 (for a person who has worked less than 30 quarters) of Medicare-covered employment.</a:t>
            </a:r>
          </a:p>
          <a:p>
            <a:pPr>
              <a:spcBef>
                <a:spcPts val="600"/>
              </a:spcBef>
              <a:defRPr/>
            </a:pPr>
            <a:r>
              <a:rPr lang="en-US" b="1" i="1" dirty="0" smtClean="0"/>
              <a:t>If you don’t buy Medicare Part A when you are first eligible, you may have to pay a monthly premium penalty. The premium</a:t>
            </a:r>
            <a:r>
              <a:rPr lang="en-US" b="1" i="1" baseline="0" dirty="0" smtClean="0"/>
              <a:t> </a:t>
            </a:r>
            <a:r>
              <a:rPr lang="en-US" b="1" i="1" dirty="0" smtClean="0"/>
              <a:t>is subject to a 10% increase </a:t>
            </a:r>
            <a:r>
              <a:rPr lang="en-US" b="1" i="1" u="sng" dirty="0" smtClean="0"/>
              <a:t>payable for twice the number of full twelve month</a:t>
            </a:r>
            <a:r>
              <a:rPr lang="en-US" b="1" i="1" dirty="0" smtClean="0"/>
              <a:t> periods you could have been but were not enrolled. </a:t>
            </a:r>
            <a:r>
              <a:rPr lang="en-US" dirty="0" smtClean="0"/>
              <a:t>The 10% premium surcharge will apply only after 12 months have elapsed from the last day of your Initial Enrollment Period to the last date of the enrollment period you used to enroll. In other words, if it is less than 12 months, the penalty will not apply. </a:t>
            </a:r>
            <a:r>
              <a:rPr lang="en-US" i="1" dirty="0" smtClean="0"/>
              <a:t>This penalty won’t apply to you if you are eligible for a Special Enrollment Period </a:t>
            </a:r>
            <a:r>
              <a:rPr lang="en-US" i="0" dirty="0" smtClean="0"/>
              <a:t>(a</a:t>
            </a:r>
            <a:r>
              <a:rPr lang="en-US" dirty="0" smtClean="0"/>
              <a:t>nytime that you or your spouse (or family member if you’re disabled) are working, and you’re covered by a group health plan through the employer or union based on that work or during the 8-month period that begins the month after the employment ends or the group health plan coverage ends, whichever happens first).</a:t>
            </a:r>
            <a:r>
              <a:rPr lang="en-US" i="1" dirty="0" smtClean="0"/>
              <a:t> </a:t>
            </a:r>
          </a:p>
          <a:p>
            <a:pPr>
              <a:spcBef>
                <a:spcPts val="600"/>
              </a:spcBef>
              <a:defRPr/>
            </a:pPr>
            <a:r>
              <a:rPr lang="en-US" dirty="0" smtClean="0"/>
              <a:t>For information on Medicare Part A entitlement, enrollment, or premiums, call Social Security at 1-800-772-1213. TTY users should call 1-800-325-0778.</a:t>
            </a:r>
          </a:p>
        </p:txBody>
      </p:sp>
      <p:sp>
        <p:nvSpPr>
          <p:cNvPr id="6" name="Slide Number Placeholder 5"/>
          <p:cNvSpPr>
            <a:spLocks noGrp="1"/>
          </p:cNvSpPr>
          <p:nvPr>
            <p:ph type="sldNum" sz="quarter" idx="10"/>
          </p:nvPr>
        </p:nvSpPr>
        <p:spPr/>
        <p:txBody>
          <a:bodyPr/>
          <a:lstStyle/>
          <a:p>
            <a:fld id="{8D3B99F0-B413-4F8E-9262-407D19939992}"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defRPr/>
            </a:pPr>
            <a:r>
              <a:rPr lang="en-US" dirty="0" smtClean="0"/>
              <a:t>Medicare Part B, medical insurance covers medically-necessary services and supplies. Certain requirements must be met. </a:t>
            </a:r>
          </a:p>
          <a:p>
            <a:pPr>
              <a:spcBef>
                <a:spcPts val="600"/>
              </a:spcBef>
              <a:defRPr/>
            </a:pPr>
            <a:r>
              <a:rPr lang="en-US" b="1" dirty="0" smtClean="0"/>
              <a:t>Doctors’ Services - </a:t>
            </a:r>
            <a:r>
              <a:rPr lang="en-US" dirty="0" smtClean="0"/>
              <a:t>Services that are medically necessary.</a:t>
            </a:r>
          </a:p>
          <a:p>
            <a:pPr>
              <a:spcBef>
                <a:spcPts val="600"/>
              </a:spcBef>
              <a:defRPr/>
            </a:pPr>
            <a:r>
              <a:rPr lang="en-US" b="1" dirty="0" smtClean="0"/>
              <a:t>Outpatient Medical and Surgical Services and Supplies - </a:t>
            </a:r>
            <a:r>
              <a:rPr lang="en-US" dirty="0" smtClean="0"/>
              <a:t>For approved procedures (like X-rays, a cast, or stitches), you pay the doctor 20% of the Medicare-approved amount for the doctor’s services. You also pay the hospital a copayment for each service you get in a hospital outpatient setting.  For each service, the copayment can’t be more than the Part A hospital stay deductible. The Part B deductible applies.</a:t>
            </a:r>
          </a:p>
          <a:p>
            <a:pPr>
              <a:spcBef>
                <a:spcPts val="600"/>
              </a:spcBef>
              <a:defRPr/>
            </a:pPr>
            <a:r>
              <a:rPr lang="en-US" b="1" dirty="0" smtClean="0">
                <a:ea typeface="Calibri"/>
                <a:cs typeface="Times New Roman"/>
              </a:rPr>
              <a:t>Durable Medical Equipment, </a:t>
            </a:r>
            <a:r>
              <a:rPr lang="en-US" dirty="0" smtClean="0">
                <a:ea typeface="Calibri"/>
                <a:cs typeface="Times New Roman"/>
              </a:rPr>
              <a:t>like wheelchairs, walkers, canes, etc. See Appendix  A for information on the Durable Medical Equipment Prosthetics, Orthotics,</a:t>
            </a:r>
            <a:r>
              <a:rPr lang="en-US" baseline="0" dirty="0" smtClean="0">
                <a:ea typeface="Calibri"/>
                <a:cs typeface="Times New Roman"/>
              </a:rPr>
              <a:t> and Supplies Competitive Bidding Program.</a:t>
            </a:r>
            <a:endParaRPr lang="en-US" b="1" dirty="0" smtClean="0"/>
          </a:p>
          <a:p>
            <a:pPr>
              <a:spcBef>
                <a:spcPts val="600"/>
              </a:spcBef>
            </a:pPr>
            <a:r>
              <a:rPr lang="en-US" b="1" dirty="0" smtClean="0"/>
              <a:t>Preventive Services, </a:t>
            </a:r>
            <a:r>
              <a:rPr lang="en-US" dirty="0" smtClean="0">
                <a:solidFill>
                  <a:srgbClr val="231F20"/>
                </a:solidFill>
              </a:rPr>
              <a:t>like exams, lab tests, screening and shots to help prevent, find, or manage a medical problem. Preventive services may find health problems early when treatment works best. </a:t>
            </a:r>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4"/>
          <p:cNvSpPr>
            <a:spLocks noGrp="1" noRot="1" noChangeAspect="1" noChangeArrowheads="1" noTextEdit="1"/>
          </p:cNvSpPr>
          <p:nvPr>
            <p:ph type="sldImg"/>
          </p:nvPr>
        </p:nvSpPr>
        <p:spPr bwMode="auto">
          <a:noFill/>
          <a:ln>
            <a:solidFill>
              <a:srgbClr val="000000"/>
            </a:solidFill>
            <a:miter lim="800000"/>
            <a:headEnd/>
            <a:tailEnd/>
          </a:ln>
        </p:spPr>
      </p:sp>
      <p:sp>
        <p:nvSpPr>
          <p:cNvPr id="51204" name="Rectangle 5"/>
          <p:cNvSpPr>
            <a:spLocks noGrp="1" noChangeArrowheads="1"/>
          </p:cNvSpPr>
          <p:nvPr>
            <p:ph type="body" idx="1"/>
          </p:nvPr>
        </p:nvSpPr>
        <p:spPr bwMode="auto">
          <a:xfrm>
            <a:off x="457200" y="4564508"/>
            <a:ext cx="6539950" cy="4397271"/>
          </a:xfrm>
        </p:spPr>
        <p:txBody>
          <a:bodyPr wrap="square" lIns="95895" tIns="47944" rIns="95895" bIns="47944" numCol="1" anchor="t" anchorCtr="0" compatLnSpc="1">
            <a:prstTxWarp prst="textNoShape">
              <a:avLst/>
            </a:prstTxWarp>
            <a:noAutofit/>
          </a:bodyPr>
          <a:lstStyle/>
          <a:p>
            <a:pPr indent="6350">
              <a:spcBef>
                <a:spcPts val="600"/>
              </a:spcBef>
            </a:pPr>
            <a:r>
              <a:rPr lang="en-US" dirty="0" smtClean="0"/>
              <a:t>The standard Medicare Part B monthly premium is $104.90 in 2013</a:t>
            </a:r>
          </a:p>
          <a:p>
            <a:pPr indent="6350">
              <a:spcBef>
                <a:spcPts val="600"/>
              </a:spcBef>
              <a:defRPr/>
            </a:pPr>
            <a:endParaRPr lang="en-US" dirty="0" smtClean="0"/>
          </a:p>
          <a:p>
            <a:pPr indent="6350">
              <a:spcBef>
                <a:spcPts val="600"/>
              </a:spcBef>
              <a:defRPr/>
            </a:pPr>
            <a:r>
              <a:rPr lang="en-US" dirty="0" smtClean="0"/>
              <a:t>Some people with higher annual incomes pay a higher Part B premium. These amounts can change each year. See below for 2013 Part B premiums based on the modified adjusted gross income for an individual. </a:t>
            </a:r>
          </a:p>
          <a:p>
            <a:pPr marL="233936" lvl="1" indent="-120312">
              <a:spcBef>
                <a:spcPts val="600"/>
              </a:spcBef>
              <a:buFont typeface="Wingdings" pitchFamily="2" charset="2"/>
              <a:buChar char="§"/>
              <a:defRPr/>
            </a:pPr>
            <a:r>
              <a:rPr lang="en-US" dirty="0" smtClean="0"/>
              <a:t>$85,001 - $107,000, the Part B premium is $146.90</a:t>
            </a:r>
            <a:r>
              <a:rPr lang="en-US" baseline="0" dirty="0" smtClean="0"/>
              <a:t> </a:t>
            </a:r>
            <a:r>
              <a:rPr lang="en-US" dirty="0" smtClean="0"/>
              <a:t>per month</a:t>
            </a:r>
          </a:p>
          <a:p>
            <a:pPr marL="233936" lvl="1" indent="-120312">
              <a:spcBef>
                <a:spcPts val="600"/>
              </a:spcBef>
              <a:buFont typeface="Wingdings" pitchFamily="2" charset="2"/>
              <a:buChar char="§"/>
              <a:defRPr/>
            </a:pPr>
            <a:r>
              <a:rPr lang="en-US" dirty="0" smtClean="0"/>
              <a:t>$107,001 - $160,000, the Part B premium is $209.80 per month</a:t>
            </a:r>
          </a:p>
          <a:p>
            <a:pPr marL="233936" lvl="1" indent="-120312">
              <a:spcBef>
                <a:spcPts val="600"/>
              </a:spcBef>
              <a:buFont typeface="Wingdings" pitchFamily="2" charset="2"/>
              <a:buChar char="§"/>
              <a:defRPr/>
            </a:pPr>
            <a:r>
              <a:rPr lang="en-US" dirty="0" smtClean="0"/>
              <a:t>$160,001 - $214,000 the Part B premium is $</a:t>
            </a:r>
            <a:r>
              <a:rPr lang="en-US" baseline="0" dirty="0" smtClean="0"/>
              <a:t>272.70 </a:t>
            </a:r>
            <a:r>
              <a:rPr lang="en-US" dirty="0" smtClean="0"/>
              <a:t>per month</a:t>
            </a:r>
          </a:p>
          <a:p>
            <a:pPr marL="233936" lvl="1" indent="-120312">
              <a:spcBef>
                <a:spcPts val="600"/>
              </a:spcBef>
              <a:buFont typeface="Wingdings" pitchFamily="2" charset="2"/>
              <a:buChar char="§"/>
              <a:defRPr/>
            </a:pPr>
            <a:r>
              <a:rPr lang="en-US" dirty="0" smtClean="0"/>
              <a:t>Greater than $214,000, the Part B premium is $335.70 per month</a:t>
            </a:r>
          </a:p>
          <a:p>
            <a:pPr indent="6350">
              <a:spcBef>
                <a:spcPts val="600"/>
              </a:spcBef>
              <a:defRPr/>
            </a:pPr>
            <a:r>
              <a:rPr lang="en-US" dirty="0" smtClean="0"/>
              <a:t>The income ranges for joint returns are double that of individual returns. Social Security uses the income reported on your tax return from two years ago to determine the Part B premium. For example, the income reported on a 2010 tax return filed in 2011 is used to determine the monthly Part B premium in 2012. Remember</a:t>
            </a:r>
            <a:r>
              <a:rPr lang="en-US" baseline="0" dirty="0" smtClean="0"/>
              <a:t> </a:t>
            </a:r>
            <a:r>
              <a:rPr lang="en-US" dirty="0" smtClean="0"/>
              <a:t>that this premium may be higher if you did not choose Part B when you first became eligible. The cost of Medicare Part B may go up 10% for each 12-month period that you could have had Part B but did not take it. An exception would be if you or your spouse or family member if you’re disabled, is still employed and you are covered by a group health plan through that employment. In that case, you are eligible to enroll in Part B during a Special Enrollment Period</a:t>
            </a:r>
            <a:r>
              <a:rPr lang="en-US" baseline="0" dirty="0" smtClean="0"/>
              <a:t>. You will not pay a penalty. </a:t>
            </a:r>
            <a:r>
              <a:rPr lang="en-US" spc="-50" dirty="0" smtClean="0"/>
              <a:t>Contact </a:t>
            </a:r>
            <a:r>
              <a:rPr lang="en-US" spc="-50" dirty="0"/>
              <a:t>Social Security </a:t>
            </a:r>
            <a:r>
              <a:rPr lang="en-US" spc="-50" dirty="0" smtClean="0"/>
              <a:t>at 1-800-772-1213 if </a:t>
            </a:r>
            <a:r>
              <a:rPr lang="en-US" spc="-50" dirty="0"/>
              <a:t>you filed an amended return or your income has gone down. </a:t>
            </a:r>
            <a:endParaRPr lang="en-US" spc="-50" dirty="0" smtClean="0"/>
          </a:p>
        </p:txBody>
      </p:sp>
      <p:sp>
        <p:nvSpPr>
          <p:cNvPr id="6" name="Slide Number Placeholder 5"/>
          <p:cNvSpPr>
            <a:spLocks noGrp="1"/>
          </p:cNvSpPr>
          <p:nvPr>
            <p:ph type="sldNum" sz="quarter" idx="10"/>
          </p:nvPr>
        </p:nvSpPr>
        <p:spPr/>
        <p:txBody>
          <a:bodyPr/>
          <a:lstStyle/>
          <a:p>
            <a:fld id="{8D3B99F0-B413-4F8E-9262-407D19939992}" type="slidenum">
              <a:rPr lang="en-US" smtClean="0"/>
              <a:pPr/>
              <a:t>29</a:t>
            </a:fld>
            <a:endParaRPr lang="en-US" dirty="0"/>
          </a:p>
        </p:txBody>
      </p:sp>
      <p:sp>
        <p:nvSpPr>
          <p:cNvPr id="2" name="Footer Placeholder 1"/>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spcBef>
                <a:spcPts val="600"/>
              </a:spcBef>
            </a:pPr>
            <a:r>
              <a:rPr lang="en-US" dirty="0" smtClean="0"/>
              <a:t>When Medicare was expanded in 1972 to cover people under age 65 with disabilities, it played a key role in promoting independence and autonomy and in enhancing health care for the disability population which had traditionally been underserved.</a:t>
            </a:r>
          </a:p>
          <a:p>
            <a:pPr lvl="0">
              <a:spcBef>
                <a:spcPts val="600"/>
              </a:spcBef>
            </a:pPr>
            <a:r>
              <a:rPr lang="en-US" dirty="0" smtClean="0"/>
              <a:t>Prior to the Medicare expansion, people with disabilities were mostly dependent on state or charity programs.</a:t>
            </a:r>
          </a:p>
          <a:p>
            <a:pPr lvl="0">
              <a:spcBef>
                <a:spcPts val="600"/>
              </a:spcBef>
            </a:pPr>
            <a:r>
              <a:rPr lang="en-US" dirty="0" smtClean="0"/>
              <a:t>Recent legislative enhancements to both Medicare and Medicaid have provided an even broader set of benefits, such as free preventive services, more affordable durable medical equipment (DME) and increased long-term care and community living options.</a:t>
            </a:r>
          </a:p>
          <a:p>
            <a:pPr>
              <a:spcBef>
                <a:spcPts val="600"/>
              </a:spcBef>
            </a:pPr>
            <a:r>
              <a:rPr lang="en-US" sz="1200" dirty="0" smtClean="0"/>
              <a:t>The Affordable Care Act (ACA) of 2010 enhanced benefits for people with disabilities, and assures accessible, quality, and affordable health care.</a:t>
            </a:r>
          </a:p>
          <a:p>
            <a:pPr>
              <a:buFont typeface="Wingdings" pitchFamily="2" charset="2"/>
              <a:buNone/>
            </a:pPr>
            <a:endParaRPr lang="en-US" dirty="0" smtClean="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59" name="Rectangle 3"/>
          <p:cNvSpPr>
            <a:spLocks noGrp="1" noChangeArrowheads="1"/>
          </p:cNvSpPr>
          <p:nvPr>
            <p:ph type="body" idx="1"/>
          </p:nvPr>
        </p:nvSpPr>
        <p:spPr bwMode="auto">
          <a:xfrm>
            <a:off x="685800" y="4639927"/>
            <a:ext cx="5655367" cy="4321853"/>
          </a:xfrm>
          <a:noFill/>
        </p:spPr>
        <p:txBody>
          <a:bodyPr wrap="square" numCol="1" anchor="t" anchorCtr="0" compatLnSpc="1">
            <a:prstTxWarp prst="textNoShape">
              <a:avLst/>
            </a:prstTxWarp>
          </a:bodyPr>
          <a:lstStyle/>
          <a:p>
            <a:pPr indent="6350" eaLnBrk="1" hangingPunct="1">
              <a:spcBef>
                <a:spcPts val="600"/>
              </a:spcBef>
            </a:pPr>
            <a:r>
              <a:rPr lang="en-US" dirty="0" smtClean="0"/>
              <a:t>If you have Original Medicare, you pay the Part B deductible, which is the amount a person must pay for health care each calendar year before Medicare begins to pay. This amount can change every year in January. The 2013</a:t>
            </a:r>
            <a:r>
              <a:rPr lang="en-US" baseline="0" dirty="0" smtClean="0"/>
              <a:t> </a:t>
            </a:r>
            <a:r>
              <a:rPr lang="en-US" dirty="0" smtClean="0"/>
              <a:t>Part B deductible is $147 per year. This means that you must pay the first $147</a:t>
            </a:r>
            <a:r>
              <a:rPr lang="en-US" baseline="0" dirty="0" smtClean="0"/>
              <a:t> </a:t>
            </a:r>
            <a:r>
              <a:rPr lang="en-US" dirty="0" smtClean="0"/>
              <a:t>of your Medicare-approved medical bills in 2013 before Medicare Part B starts to pay for your care. </a:t>
            </a:r>
          </a:p>
          <a:p>
            <a:pPr indent="6350" eaLnBrk="1" hangingPunct="1">
              <a:spcBef>
                <a:spcPts val="600"/>
              </a:spcBef>
            </a:pPr>
            <a:r>
              <a:rPr lang="en-US" dirty="0" smtClean="0"/>
              <a:t>You also pay some copayments or coinsurance for Part B services. The amount depends upon the service, but is 20% in most cases.</a:t>
            </a:r>
          </a:p>
          <a:p>
            <a:pPr indent="6350" eaLnBrk="1" hangingPunct="1">
              <a:spcBef>
                <a:spcPts val="600"/>
              </a:spcBef>
            </a:pPr>
            <a:r>
              <a:rPr lang="en-US" dirty="0" smtClean="0"/>
              <a:t>If you can’t afford to pay these costs, there are programs that may help. These programs are discussed later in this presentation. </a:t>
            </a:r>
          </a:p>
          <a:p>
            <a:pPr indent="6350" eaLnBrk="1" hangingPunct="1">
              <a:spcBef>
                <a:spcPts val="600"/>
              </a:spcBef>
            </a:pPr>
            <a:r>
              <a:rPr lang="en-US" dirty="0" smtClean="0"/>
              <a:t>If you don’t enroll in Part B when you are first eligible,</a:t>
            </a:r>
            <a:r>
              <a:rPr lang="en-US" baseline="0" dirty="0" smtClean="0"/>
              <a:t> you may have to pay a higher premium until you turn 65.</a:t>
            </a: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30</a:t>
            </a:fld>
            <a:endParaRPr lang="en-US" dirty="0"/>
          </a:p>
        </p:txBody>
      </p:sp>
      <p:sp>
        <p:nvSpPr>
          <p:cNvPr id="2" name="Footer Placeholder 1"/>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8483" name="Rectangle 3"/>
          <p:cNvSpPr>
            <a:spLocks noGrp="1" noChangeArrowheads="1"/>
          </p:cNvSpPr>
          <p:nvPr>
            <p:ph type="body" idx="1"/>
          </p:nvPr>
        </p:nvSpPr>
        <p:spPr bwMode="auto">
          <a:xfrm>
            <a:off x="974037" y="4639927"/>
            <a:ext cx="5350563" cy="4580273"/>
          </a:xfrm>
          <a:noFill/>
        </p:spPr>
        <p:txBody>
          <a:bodyPr wrap="square" numCol="1" anchor="t" anchorCtr="0" compatLnSpc="1">
            <a:prstTxWarp prst="textNoShape">
              <a:avLst/>
            </a:prstTxWarp>
            <a:normAutofit fontScale="92500" lnSpcReduction="20000"/>
          </a:bodyPr>
          <a:lstStyle/>
          <a:p>
            <a:pPr eaLnBrk="1" hangingPunct="1">
              <a:spcBef>
                <a:spcPts val="600"/>
              </a:spcBef>
            </a:pPr>
            <a:r>
              <a:rPr lang="en-US" sz="1300" dirty="0" smtClean="0">
                <a:solidFill>
                  <a:srgbClr val="231F20"/>
                </a:solidFill>
              </a:rPr>
              <a:t>Assignment means that your doctor, provider, or supplier has signed an agreement with Medicare (or is required by law) to accept the Medicare-approved amount as full payment for covered services. Most doctors, providers, and suppliers accept assignment, but you should always check to make sure, because some who are enrolled in Medicare don’t accept assignment.</a:t>
            </a:r>
          </a:p>
          <a:p>
            <a:pPr eaLnBrk="1" hangingPunct="1">
              <a:spcBef>
                <a:spcPts val="600"/>
              </a:spcBef>
            </a:pPr>
            <a:r>
              <a:rPr lang="en-US" sz="1300" dirty="0" smtClean="0">
                <a:solidFill>
                  <a:srgbClr val="231F20"/>
                </a:solidFill>
              </a:rPr>
              <a:t>In some cases, doctors, providers, and suppliers must accept assignment, like when they have a participation agreement with Medicare and give you Medicare-covered services.</a:t>
            </a:r>
          </a:p>
          <a:p>
            <a:pPr eaLnBrk="1" hangingPunct="1">
              <a:spcBef>
                <a:spcPts val="600"/>
              </a:spcBef>
              <a:defRPr/>
            </a:pPr>
            <a:r>
              <a:rPr lang="en-US" sz="1300" dirty="0" smtClean="0">
                <a:solidFill>
                  <a:srgbClr val="231F20"/>
                </a:solidFill>
              </a:rPr>
              <a:t>If your doctor, provider, or supplier doesn’t accept assignment</a:t>
            </a:r>
          </a:p>
          <a:p>
            <a:pPr lvl="1" eaLnBrk="1" hangingPunct="1">
              <a:spcBef>
                <a:spcPts val="600"/>
              </a:spcBef>
              <a:defRPr/>
            </a:pPr>
            <a:r>
              <a:rPr lang="en-US" sz="1300" dirty="0" smtClean="0">
                <a:solidFill>
                  <a:srgbClr val="231F20"/>
                </a:solidFill>
              </a:rPr>
              <a:t>You might have to pay the entire charge at the time of service, and then submit your claim to Medicare to get paid back using form CMS-1490S. Visit www.medicare.gov/medicareonlineforms for the form and instructions, or call 1-800-MEDICARE.</a:t>
            </a:r>
          </a:p>
          <a:p>
            <a:pPr lvl="1" eaLnBrk="1" hangingPunct="1">
              <a:spcBef>
                <a:spcPts val="600"/>
              </a:spcBef>
              <a:defRPr/>
            </a:pPr>
            <a:r>
              <a:rPr lang="en-US" sz="1300" dirty="0" smtClean="0">
                <a:solidFill>
                  <a:srgbClr val="231F20"/>
                </a:solidFill>
              </a:rPr>
              <a:t>They may charge you more than the Medicare-approved amount, but there is a limit called “the limiting charge.” They can only charge you up to 15% over the Medicare-approved amount. The limiting charge applies only to certain services and doesn’t apply to some supplies and durable medical equipment.</a:t>
            </a:r>
          </a:p>
          <a:p>
            <a:pPr marL="571500" indent="-571500">
              <a:spcBef>
                <a:spcPts val="600"/>
              </a:spcBef>
              <a:defRPr/>
            </a:pPr>
            <a:r>
              <a:rPr lang="en-US" sz="1300" b="1" dirty="0" smtClean="0">
                <a:solidFill>
                  <a:srgbClr val="231F20"/>
                </a:solidFill>
              </a:rPr>
              <a:t>Caution: </a:t>
            </a:r>
            <a:r>
              <a:rPr lang="en-US" sz="1300" dirty="0" smtClean="0">
                <a:solidFill>
                  <a:srgbClr val="231F20"/>
                </a:solidFill>
              </a:rPr>
              <a:t>If you get your Medicare Part B-covered prescription drugs or supplies from a supplier or pharmacy not enrolled in the Medicare program, you may have to file your own claim for Medicare to pay. Doctors and other providers generally have to submit your claim to Medicare. For glucose test strips, all enrolled pharmacies and suppliers must submit the claim and can’t charge you for this service. </a:t>
            </a:r>
            <a:endParaRPr lang="en-US" sz="1300" dirty="0" smtClean="0"/>
          </a:p>
          <a:p>
            <a:pPr marL="0" lvl="1" indent="0" defTabSz="948337" fontAlgn="base">
              <a:spcBef>
                <a:spcPts val="600"/>
              </a:spcBef>
              <a:spcAft>
                <a:spcPts val="623"/>
              </a:spcAft>
              <a:buNone/>
              <a:defRPr/>
            </a:pPr>
            <a:r>
              <a:rPr lang="en-US" sz="1300" dirty="0" smtClean="0">
                <a:solidFill>
                  <a:srgbClr val="231F20"/>
                </a:solidFill>
              </a:rPr>
              <a:t>To find doctors and suppliers who accept assignment and participate in Medicare, </a:t>
            </a:r>
            <a:r>
              <a:rPr lang="en-US" sz="1300" dirty="0" smtClean="0">
                <a:solidFill>
                  <a:srgbClr val="231F20"/>
                </a:solidFill>
                <a:hlinkClick r:id="rId3"/>
              </a:rPr>
              <a:t>http://www.medicare.gov/find-a-doctor/provider-search.aspx</a:t>
            </a:r>
            <a:r>
              <a:rPr lang="en-US" sz="1300" dirty="0" smtClean="0">
                <a:solidFill>
                  <a:srgbClr val="231F20"/>
                </a:solidFill>
              </a:rPr>
              <a:t> or call 1-800-MEDICARE.</a:t>
            </a:r>
          </a:p>
          <a:p>
            <a:pPr eaLnBrk="1" hangingPunct="1">
              <a:spcBef>
                <a:spcPts val="600"/>
              </a:spcBef>
            </a:pPr>
            <a:endParaRPr lang="en-US" dirty="0" smtClean="0">
              <a:solidFill>
                <a:srgbClr val="231F20"/>
              </a:solidFill>
            </a:endParaRPr>
          </a:p>
        </p:txBody>
      </p:sp>
      <p:sp>
        <p:nvSpPr>
          <p:cNvPr id="4" name="Slide Number Placeholder 3"/>
          <p:cNvSpPr>
            <a:spLocks noGrp="1"/>
          </p:cNvSpPr>
          <p:nvPr>
            <p:ph type="sldNum" sz="quarter" idx="10"/>
          </p:nvPr>
        </p:nvSpPr>
        <p:spPr/>
        <p:txBody>
          <a:bodyPr/>
          <a:lstStyle/>
          <a:p>
            <a:fld id="{8D3B99F0-B413-4F8E-9262-407D19939992}"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9" name="Rectangle 3"/>
          <p:cNvSpPr>
            <a:spLocks noGrp="1" noChangeArrowheads="1"/>
          </p:cNvSpPr>
          <p:nvPr>
            <p:ph type="body" idx="1"/>
          </p:nvPr>
        </p:nvSpPr>
        <p:spPr bwMode="auto">
          <a:xfrm>
            <a:off x="974725" y="4640263"/>
            <a:ext cx="5608638" cy="4321175"/>
          </a:xfrm>
          <a:noFill/>
        </p:spPr>
        <p:txBody>
          <a:bodyPr wrap="square" numCol="1" anchor="t" anchorCtr="0" compatLnSpc="1">
            <a:prstTxWarp prst="textNoShape">
              <a:avLst/>
            </a:prstTxWarp>
          </a:bodyPr>
          <a:lstStyle/>
          <a:p>
            <a:pPr>
              <a:spcBef>
                <a:spcPts val="600"/>
              </a:spcBef>
            </a:pPr>
            <a:r>
              <a:rPr lang="en-US" dirty="0" smtClean="0"/>
              <a:t>Medicare is the secondary payer for people who are under age 65 and entitled to Medicare because of a disability if they are covered by a large employer group health plan (EGHP) through current employment, either their own or that of a family member. In this instance, the employer must have 100 or more employees.</a:t>
            </a:r>
          </a:p>
          <a:p>
            <a:pPr>
              <a:spcBef>
                <a:spcPts val="600"/>
              </a:spcBef>
            </a:pPr>
            <a:r>
              <a:rPr lang="en-US" dirty="0" smtClean="0"/>
              <a:t>Medicare is also secondary payer for people with Medicare who are under 65 and disabled if they are self-employed, or a family member is self-employed, and they are covered by an LGHP of an employer that has 100 or more employees.</a:t>
            </a:r>
          </a:p>
          <a:p>
            <a:pPr>
              <a:spcBef>
                <a:spcPts val="600"/>
              </a:spcBef>
            </a:pPr>
            <a:r>
              <a:rPr lang="en-US" dirty="0" smtClean="0"/>
              <a:t>If any one employer within a multiple employer health plan has 100 or more employees, Medicare is secondary for all. This includes individuals associated with employers within the group that have less than 100 employees.</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C2F97F8-8B01-41D9-9043-BA6466E77BB1}" type="slidenum">
              <a:rPr lang="en-US" smtClean="0"/>
              <a:pPr/>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xfrm>
            <a:off x="974725" y="4640263"/>
            <a:ext cx="5365750" cy="4321175"/>
          </a:xfrm>
        </p:spPr>
        <p:txBody>
          <a:bodyPr wrap="square" numCol="1" anchor="t" anchorCtr="0" compatLnSpc="1">
            <a:prstTxWarp prst="textNoShape">
              <a:avLst/>
            </a:prstTxWarp>
          </a:bodyPr>
          <a:lstStyle/>
          <a:p>
            <a:pPr>
              <a:lnSpc>
                <a:spcPct val="90000"/>
              </a:lnSpc>
              <a:spcBef>
                <a:spcPts val="600"/>
              </a:spcBef>
              <a:defRPr/>
            </a:pPr>
            <a:r>
              <a:rPr lang="en-US" dirty="0" smtClean="0"/>
              <a:t>Generally, Medicare will pay first for health insurance claims, and the retiree coverage will be the secondary payer. Retiree coverage might fill some of the gaps in Medicare coverage and might offer additional benefits such as routine dental care. People who are not sure how their retiree coverage works with Medicare should get a copy of their plan’s benefits booklet or look at the summary plan description provided by their employer or union. Workers approaching retirement should find out if employer coverage can be continued after they retire, and they should check the price and benefits, including benefits for a spouse. They should know what effect continuing coverage as a retiree will have on both their own and their spouse’s insurance protections.</a:t>
            </a:r>
          </a:p>
          <a:p>
            <a:pPr>
              <a:lnSpc>
                <a:spcPct val="90000"/>
              </a:lnSpc>
              <a:spcBef>
                <a:spcPts val="600"/>
              </a:spcBef>
              <a:defRPr/>
            </a:pPr>
            <a:r>
              <a:rPr lang="en-US" dirty="0" smtClean="0"/>
              <a:t>Retiree coverage provided by an employer or union may have limits on how much it will pay. It may also provide “stop loss coverage,” a limit on out-of-pocket costs. They can also call the benefits administrator and ask how the plan pays when a person has Medicare.</a:t>
            </a:r>
          </a:p>
          <a:p>
            <a:pPr>
              <a:lnSpc>
                <a:spcPct val="90000"/>
              </a:lnSpc>
              <a:spcBef>
                <a:spcPts val="600"/>
              </a:spcBef>
              <a:defRPr/>
            </a:pPr>
            <a:r>
              <a:rPr lang="en-US" dirty="0" smtClean="0"/>
              <a:t>Remember that the employer or union has control over the retiree insurance coverage it offers. The employer or union may change the benefits or the premiums and may also choose to cancel the insurance.</a:t>
            </a:r>
          </a:p>
          <a:p>
            <a:pPr>
              <a:lnSpc>
                <a:spcPct val="90000"/>
              </a:lnSpc>
              <a:spcBef>
                <a:spcPts val="600"/>
              </a:spcBef>
              <a:defRPr/>
            </a:pPr>
            <a:r>
              <a:rPr lang="en-US" dirty="0" smtClean="0"/>
              <a:t>The Federal Employee Health Benefit Program (FEHBP) will be discussed later.</a:t>
            </a:r>
          </a:p>
          <a:p>
            <a:pPr marL="431446" indent="-431446">
              <a:lnSpc>
                <a:spcPct val="90000"/>
              </a:lnSpc>
              <a:spcBef>
                <a:spcPts val="600"/>
              </a:spcBef>
              <a:buFont typeface="Wingdings" pitchFamily="2" charset="2"/>
              <a:buNone/>
              <a:defRPr/>
            </a:pPr>
            <a:r>
              <a:rPr lang="en-US" b="1" dirty="0" smtClean="0"/>
              <a:t>NOTE: </a:t>
            </a:r>
            <a:r>
              <a:rPr lang="en-US" dirty="0" smtClean="0"/>
              <a:t>For retirees with Medicare based on ESRD, Medicare may be secondary to retiree coverage for the 30-month coordination period.</a:t>
            </a:r>
          </a:p>
          <a:p>
            <a:pPr>
              <a:lnSpc>
                <a:spcPct val="90000"/>
              </a:lnSpc>
              <a:buFont typeface="Wingdings" pitchFamily="2" charset="2"/>
              <a:buNone/>
              <a:defRPr/>
            </a:pPr>
            <a:endParaRPr lang="en-US" dirty="0" smtClean="0"/>
          </a:p>
        </p:txBody>
      </p:sp>
      <p:sp>
        <p:nvSpPr>
          <p:cNvPr id="10244"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AE59A75-2DC4-4EA2-93CC-1849FDAA2026}" type="slidenum">
              <a:rPr lang="en-US" smtClean="0"/>
              <a:pPr/>
              <a:t>33</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p:spPr>
      </p:sp>
      <p:sp>
        <p:nvSpPr>
          <p:cNvPr id="152579"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a:spcBef>
                <a:spcPts val="600"/>
              </a:spcBef>
            </a:pPr>
            <a:r>
              <a:rPr lang="en-US" dirty="0" smtClean="0"/>
              <a:t>Medicare Part A and Part B don’t cover everything. If you need certain services that Medicare doesn’t cover, you will have to pay out-of-pocket unless you have other insurance to cover the costs. Even if Medicare covers a service or item, you generally have to pay deductibles, coinsurance, and copayments. </a:t>
            </a:r>
          </a:p>
          <a:p>
            <a:pPr>
              <a:spcBef>
                <a:spcPts val="600"/>
              </a:spcBef>
            </a:pPr>
            <a:r>
              <a:rPr lang="en-US" dirty="0" smtClean="0"/>
              <a:t>Items and services that Medicare doesn’t cover include, but aren’t limited to, long-term care, routine dental care, dentures, cosmetic surgery, acupuncture, hearing aids, and exams for fitting hearing aids. </a:t>
            </a:r>
          </a:p>
          <a:p>
            <a:pPr>
              <a:spcBef>
                <a:spcPts val="600"/>
              </a:spcBef>
              <a:buNone/>
            </a:pPr>
            <a:r>
              <a:rPr lang="en-US" b="1" dirty="0" smtClean="0"/>
              <a:t>Medicare Dictionary:</a:t>
            </a:r>
          </a:p>
          <a:p>
            <a:pPr>
              <a:spcBef>
                <a:spcPts val="600"/>
              </a:spcBef>
            </a:pPr>
            <a:r>
              <a:rPr lang="en-US" b="1" dirty="0" smtClean="0"/>
              <a:t>Long Term Care - </a:t>
            </a:r>
            <a:r>
              <a:rPr lang="en-US" dirty="0" smtClean="0"/>
              <a:t>Long-term care includes medical and non-medical care for people who have a chronic illness or disability. Non-medical care includes non-skilled personal care assistance, such as help with everyday activities like dressing, bathing, and using the bathroom. Long-term care can be provided at home, in the community, in assisted living, or in a nursing home. It’s important to start planning for long-term care now to maintain your independence and to make sure you get the care you may need in the future.</a:t>
            </a:r>
          </a:p>
          <a:p>
            <a:pPr>
              <a:spcBef>
                <a:spcPts val="600"/>
              </a:spcBef>
            </a:pPr>
            <a:r>
              <a:rPr lang="en-US" dirty="0" smtClean="0"/>
              <a:t>To find out if Medicare covers a service you need, visit </a:t>
            </a:r>
            <a:r>
              <a:rPr lang="en-US" u="sng" dirty="0" smtClean="0">
                <a:hlinkClick r:id="rId3"/>
              </a:rPr>
              <a:t>www.medicare.gov</a:t>
            </a:r>
            <a:r>
              <a:rPr lang="en-US" u="sng" dirty="0" smtClean="0"/>
              <a:t> </a:t>
            </a:r>
            <a:r>
              <a:rPr lang="en-US" dirty="0" smtClean="0"/>
              <a:t>and select “Find Out What Medicare Covers,” or call 1-800-MEDICARE (1‑800‑633‑4227). TTY users should call 1‑877‑486‑2048. </a:t>
            </a:r>
          </a:p>
        </p:txBody>
      </p:sp>
      <p:sp>
        <p:nvSpPr>
          <p:cNvPr id="8" name="Slide Number Placeholder 7"/>
          <p:cNvSpPr>
            <a:spLocks noGrp="1"/>
          </p:cNvSpPr>
          <p:nvPr>
            <p:ph type="sldNum" sz="quarter" idx="10"/>
          </p:nvPr>
        </p:nvSpPr>
        <p:spPr/>
        <p:txBody>
          <a:bodyPr/>
          <a:lstStyle/>
          <a:p>
            <a:fld id="{8D3B99F0-B413-4F8E-9262-407D19939992}"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520" y="4560570"/>
            <a:ext cx="5852160" cy="4523817"/>
          </a:xfrm>
        </p:spPr>
        <p:txBody>
          <a:bodyPr>
            <a:normAutofit lnSpcReduction="10000"/>
          </a:bodyPr>
          <a:lstStyle/>
          <a:p>
            <a:pPr>
              <a:spcBef>
                <a:spcPts val="300"/>
              </a:spcBef>
              <a:defRPr/>
            </a:pPr>
            <a:r>
              <a:rPr lang="en-US" dirty="0" smtClean="0"/>
              <a:t>Medigap (Medicare Supplement Insurance) policies are private health insurance that cover only the policyholder, not the spouse. They are sold by private insurance companies to supplement Original Medicare (help pay for “gaps” in Original Medicare coverage - like deductibles, coinsurance and copayments).</a:t>
            </a:r>
          </a:p>
          <a:p>
            <a:pPr marL="174625" lvl="2" indent="-174625">
              <a:spcBef>
                <a:spcPts val="300"/>
              </a:spcBef>
              <a:buFont typeface="Wingdings" pitchFamily="2" charset="2"/>
              <a:buChar char="§"/>
              <a:defRPr/>
            </a:pPr>
            <a:r>
              <a:rPr lang="en-US" dirty="0" smtClean="0"/>
              <a:t>They pay for Medicare-covered services provided by any doctor, hospital, or provider that accepts Medicare (the exception is Medigap SELECT policies that require you use specific hospitals, and in some cases, specific doctors to get full benefits).</a:t>
            </a:r>
          </a:p>
          <a:p>
            <a:pPr marL="174625" lvl="2" indent="-174625">
              <a:spcBef>
                <a:spcPts val="300"/>
              </a:spcBef>
              <a:buFont typeface="Wingdings" pitchFamily="2" charset="2"/>
              <a:buChar char="§"/>
              <a:defRPr/>
            </a:pPr>
            <a:r>
              <a:rPr lang="en-US" dirty="0" smtClean="0"/>
              <a:t>Medigap may cover certain things Medicare doesn’t depending on the Medigap plan.</a:t>
            </a:r>
          </a:p>
          <a:p>
            <a:pPr marL="174625" lvl="1" indent="-174625">
              <a:spcBef>
                <a:spcPts val="300"/>
              </a:spcBef>
              <a:defRPr/>
            </a:pPr>
            <a:r>
              <a:rPr lang="en-US" dirty="0" smtClean="0"/>
              <a:t>They must follow Federal and state laws that protect people with Medicare.</a:t>
            </a:r>
          </a:p>
          <a:p>
            <a:pPr>
              <a:spcBef>
                <a:spcPts val="300"/>
              </a:spcBef>
              <a:defRPr/>
            </a:pPr>
            <a:r>
              <a:rPr lang="en-US" dirty="0" smtClean="0"/>
              <a:t>In all states except Massachusetts, Minnesota, and Wisconsin, Medigap policies must be one of the standardized plans A, B, C, D, F, G, K, L, M or N so they can be easily compared. Each plan has a different set of benefits that are the same for any insurance company. It’s important to compare Medigap policies, because costs can vary. (Note:  Each company decides which Medigap policies it will sell and the price for each plan, with state review and approval).</a:t>
            </a:r>
          </a:p>
          <a:p>
            <a:pPr>
              <a:spcBef>
                <a:spcPts val="300"/>
              </a:spcBef>
              <a:defRPr/>
            </a:pPr>
            <a:r>
              <a:rPr lang="en-US" dirty="0" smtClean="0"/>
              <a:t>A Medigap policy only works with Original Medicare (not with Medicare Advantage (MA) or other Medicare plans). It is illegal for anyone to sell you a Medigap policy if you</a:t>
            </a:r>
          </a:p>
          <a:p>
            <a:pPr marL="174625" lvl="2" indent="-174625">
              <a:spcBef>
                <a:spcPts val="300"/>
              </a:spcBef>
              <a:buFont typeface="Wingdings" pitchFamily="2" charset="2"/>
              <a:buChar char="§"/>
              <a:defRPr/>
            </a:pPr>
            <a:r>
              <a:rPr lang="en-US" dirty="0" smtClean="0"/>
              <a:t>Are in a Medicare Advantage Plan (unless your enrollment is ending).</a:t>
            </a:r>
          </a:p>
          <a:p>
            <a:pPr marL="174625" lvl="2" indent="-174625">
              <a:spcBef>
                <a:spcPts val="300"/>
              </a:spcBef>
              <a:buFont typeface="Wingdings" pitchFamily="2" charset="2"/>
              <a:buChar char="§"/>
              <a:defRPr/>
            </a:pPr>
            <a:r>
              <a:rPr lang="en-US" dirty="0" smtClean="0"/>
              <a:t>Have Medicaid (unless Medicaid pays for your Medigap policy or only pays your Medicare Part B premium).</a:t>
            </a:r>
          </a:p>
          <a:p>
            <a:pPr marL="174625" lvl="2" indent="-174625">
              <a:spcBef>
                <a:spcPts val="300"/>
              </a:spcBef>
              <a:buFont typeface="Wingdings" pitchFamily="2" charset="2"/>
              <a:buChar char="§"/>
              <a:defRPr/>
            </a:pPr>
            <a:r>
              <a:rPr lang="en-US" dirty="0" smtClean="0"/>
              <a:t>Already have a Medigap policy (unless you cancel your old Medigap policy).</a:t>
            </a:r>
          </a:p>
          <a:p>
            <a:pPr>
              <a:spcBef>
                <a:spcPts val="300"/>
              </a:spcBef>
              <a:defRPr/>
            </a:pPr>
            <a:r>
              <a:rPr lang="en-US" dirty="0" smtClean="0"/>
              <a:t>You may want to drop your Medigap policy if you join a Medicare Advantage Plan or other Medicare plan. Even though you are entitled to keep it, it can’t pay for benefits that you get under your MA or other Medicare plan and can’t pay any cost-sharing under these plans.</a:t>
            </a:r>
          </a:p>
          <a:p>
            <a:pPr marL="234718" indent="-234718">
              <a:spcBef>
                <a:spcPts val="300"/>
              </a:spcBef>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35</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spcBef>
                <a:spcPts val="600"/>
              </a:spcBef>
            </a:pPr>
            <a:r>
              <a:rPr lang="en-US" dirty="0" smtClean="0"/>
              <a:t>At the time of printing this module, the following states required insurance companies to offer at least one kind of Medigap policy to people with Medicare under 65:  California*, Colorado, Connecticut, Delaware**, Florida , Georgia, Hawaii, Illinois, Kansas, Louisiana, Maine, Maryland, Massachusetts*, Michigan, Minnesota, Mississippi, Missouri, New Hampshire, New Jersey, New York, North Carolina, Oklahoma, Oregon, Pennsylvania, South Dakota, Tennessee, Texas, Vermont*, Wisconsin </a:t>
            </a:r>
          </a:p>
          <a:p>
            <a:pPr>
              <a:spcBef>
                <a:spcPts val="600"/>
              </a:spcBef>
            </a:pPr>
            <a:r>
              <a:rPr lang="en-US" dirty="0" smtClean="0"/>
              <a:t>*A Medigap policy isn’t available to people with ESRD under 65. </a:t>
            </a:r>
          </a:p>
          <a:p>
            <a:pPr>
              <a:spcBef>
                <a:spcPts val="600"/>
              </a:spcBef>
            </a:pPr>
            <a:r>
              <a:rPr lang="en-US" dirty="0" smtClean="0"/>
              <a:t>**A Medigap policy is only available to people with ESRD. </a:t>
            </a:r>
          </a:p>
          <a:p>
            <a:pPr>
              <a:spcBef>
                <a:spcPts val="600"/>
              </a:spcBef>
            </a:pPr>
            <a:r>
              <a:rPr lang="en-US" dirty="0" smtClean="0"/>
              <a:t>Even if your state isn’t on the list above, some insurance companies may voluntarily sell Medigap policies to people under 65. They will probably cost you more than Medigap policies sold to people over 65, and they can use medical underwriting. Check with your state about what rights you might have under State law. </a:t>
            </a:r>
          </a:p>
          <a:p>
            <a:pPr>
              <a:spcBef>
                <a:spcPts val="600"/>
              </a:spcBef>
            </a:pPr>
            <a:r>
              <a:rPr lang="en-US" dirty="0" smtClean="0"/>
              <a:t>Remember, if you’re already enrolled in Medicare Part B, you will get a Medigap Open Enrollment Period when you turn 65. You will probably have a wider choice of Medigap policies and be able to get a lower premium at that time. During the Medigap Open Enrollment Period, insurance companies can’t refuse to sell you any Medigap policy due to a disability or other health problem, or charge you a higher premium (based on health status) than they charge other people who are 65. </a:t>
            </a:r>
          </a:p>
          <a:p>
            <a:pPr>
              <a:spcBef>
                <a:spcPts val="600"/>
              </a:spcBef>
            </a:pPr>
            <a:r>
              <a:rPr lang="en-US" dirty="0" smtClean="0"/>
              <a:t>Medicare (Part A and/or Part B) is creditable coverage. If you had Medicare for more than 6 months before you turned 65, you may not have a pre-existing condition waiting period. </a:t>
            </a: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36</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Original Medicare provides health care coverage from your state.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347663" indent="-231775">
              <a:buAutoNum type="arabicPeriod"/>
            </a:pPr>
            <a:r>
              <a:rPr lang="en-US" dirty="0" smtClean="0"/>
              <a:t>True</a:t>
            </a:r>
          </a:p>
          <a:p>
            <a:pPr marL="347663" indent="-231775">
              <a:buAutoNum type="arabicPeriod"/>
            </a:pPr>
            <a:r>
              <a:rPr lang="en-US" dirty="0" smtClean="0"/>
              <a:t>False</a:t>
            </a:r>
          </a:p>
          <a:p>
            <a:endParaRPr lang="en-US" dirty="0" smtClean="0"/>
          </a:p>
          <a:p>
            <a:r>
              <a:rPr lang="en-US" dirty="0" smtClean="0"/>
              <a:t>Answer: 2. False.  </a:t>
            </a:r>
          </a:p>
          <a:p>
            <a:endParaRPr lang="en-US" dirty="0" smtClean="0"/>
          </a:p>
          <a:p>
            <a:r>
              <a:rPr lang="en-US" dirty="0" smtClean="0"/>
              <a:t>Original</a:t>
            </a:r>
            <a:r>
              <a:rPr lang="en-US" baseline="0" dirty="0" smtClean="0"/>
              <a:t> Medicare is a Federal program administered by the Centers for Medicare &amp; Medicaid Services.</a:t>
            </a:r>
            <a:r>
              <a:rPr lang="en-US" dirty="0" smtClean="0"/>
              <a:t>  </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tx1"/>
                </a:solidFill>
              </a:rPr>
              <a:t>Exercise</a:t>
            </a:r>
          </a:p>
          <a:p>
            <a:endParaRPr lang="en-US"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solidFill>
                  <a:schemeClr val="tx1"/>
                </a:solidFill>
              </a:rPr>
              <a:t>Medigap</a:t>
            </a:r>
            <a:r>
              <a:rPr lang="en-US" dirty="0" smtClean="0">
                <a:solidFill>
                  <a:schemeClr val="tx1"/>
                </a:solidFill>
              </a:rPr>
              <a:t> policies may not be available to some people with disabilities.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p>
            <a:pPr marL="347663" indent="-231775">
              <a:buAutoNum type="arabicPeriod"/>
            </a:pPr>
            <a:r>
              <a:rPr lang="en-US" dirty="0" smtClean="0">
                <a:solidFill>
                  <a:schemeClr val="tx1"/>
                </a:solidFill>
              </a:rPr>
              <a:t>True</a:t>
            </a:r>
          </a:p>
          <a:p>
            <a:pPr marL="347663" indent="-231775">
              <a:buAutoNum type="arabicPeriod"/>
            </a:pPr>
            <a:r>
              <a:rPr lang="en-US" dirty="0" smtClean="0">
                <a:solidFill>
                  <a:schemeClr val="tx1"/>
                </a:solidFill>
              </a:rPr>
              <a:t>False</a:t>
            </a:r>
          </a:p>
          <a:p>
            <a:endParaRPr lang="en-US" dirty="0" smtClean="0">
              <a:solidFill>
                <a:schemeClr val="tx1"/>
              </a:solidFill>
            </a:endParaRPr>
          </a:p>
          <a:p>
            <a:r>
              <a:rPr lang="en-US" dirty="0" smtClean="0">
                <a:solidFill>
                  <a:schemeClr val="tx1"/>
                </a:solidFill>
              </a:rPr>
              <a:t>Answer:</a:t>
            </a:r>
            <a:r>
              <a:rPr lang="en-US" baseline="0" dirty="0" smtClean="0">
                <a:solidFill>
                  <a:schemeClr val="tx1"/>
                </a:solidFill>
              </a:rPr>
              <a:t> 1. </a:t>
            </a:r>
            <a:r>
              <a:rPr lang="en-US" dirty="0" smtClean="0">
                <a:solidFill>
                  <a:schemeClr val="tx1"/>
                </a:solidFill>
              </a:rPr>
              <a:t>True  </a:t>
            </a:r>
          </a:p>
          <a:p>
            <a:endParaRPr lang="en-US" dirty="0" smtClean="0">
              <a:solidFill>
                <a:schemeClr val="tx1"/>
              </a:solidFill>
            </a:endParaRPr>
          </a:p>
          <a:p>
            <a:r>
              <a:rPr lang="en-US" dirty="0" smtClean="0">
                <a:solidFill>
                  <a:schemeClr val="tx1"/>
                </a:solidFill>
              </a:rPr>
              <a:t>Federal law does not require </a:t>
            </a:r>
            <a:r>
              <a:rPr lang="en-US" dirty="0" smtClean="0"/>
              <a:t>all states to offer Medigap policies to people under age 65.  </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person who is eligible for Medicare based on disability can have his or her late enrollment penalty removed at age 65.</a:t>
            </a:r>
          </a:p>
          <a:p>
            <a:pPr marL="514350" indent="-514350">
              <a:buAutoNum type="arabicPeriod"/>
            </a:pPr>
            <a:endParaRPr lang="en-US" dirty="0" smtClean="0"/>
          </a:p>
          <a:p>
            <a:pPr marL="347663" indent="-231775">
              <a:buAutoNum type="arabicPeriod"/>
              <a:tabLst>
                <a:tab pos="347663" algn="l"/>
              </a:tabLst>
            </a:pPr>
            <a:r>
              <a:rPr lang="en-US" dirty="0" smtClean="0"/>
              <a:t>True</a:t>
            </a:r>
          </a:p>
          <a:p>
            <a:pPr marL="347663" indent="-231775">
              <a:buAutoNum type="arabicPeriod"/>
              <a:tabLst>
                <a:tab pos="347663" algn="l"/>
              </a:tabLst>
            </a:pPr>
            <a:r>
              <a:rPr lang="en-US" dirty="0" smtClean="0"/>
              <a:t>False</a:t>
            </a:r>
          </a:p>
          <a:p>
            <a:endParaRPr lang="en-US" dirty="0" smtClean="0"/>
          </a:p>
          <a:p>
            <a:r>
              <a:rPr lang="en-US" dirty="0" smtClean="0"/>
              <a:t>Answer: 1. True</a:t>
            </a:r>
          </a:p>
          <a:p>
            <a:endParaRPr lang="en-US" dirty="0" smtClean="0"/>
          </a:p>
          <a:p>
            <a:r>
              <a:rPr lang="en-US" baseline="0" dirty="0" smtClean="0"/>
              <a:t>A person who is eligible for Medicare based on a disability can have his or her late enrollment penalty removed once he or she turns 65, because the basis for entitlement has changed from disability to age.</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499" name="Rectangle 3"/>
          <p:cNvSpPr>
            <a:spLocks noGrp="1" noChangeArrowheads="1"/>
          </p:cNvSpPr>
          <p:nvPr>
            <p:ph type="body" idx="1"/>
          </p:nvPr>
        </p:nvSpPr>
        <p:spPr bwMode="auto">
          <a:xfrm>
            <a:off x="685799" y="4560890"/>
            <a:ext cx="6096000" cy="4319586"/>
          </a:xfrm>
          <a:noFill/>
        </p:spPr>
        <p:txBody>
          <a:bodyPr wrap="square" numCol="1" anchor="t" anchorCtr="0" compatLnSpc="1">
            <a:prstTxWarp prst="textNoShape">
              <a:avLst/>
            </a:prstTxWarp>
          </a:bodyPr>
          <a:lstStyle/>
          <a:p>
            <a:pPr marL="112713" marR="0" lvl="1" indent="-112713" algn="l" defTabSz="914400" rtl="0" eaLnBrk="1" fontAlgn="auto" latinLnBrk="0" hangingPunct="1">
              <a:lnSpc>
                <a:spcPct val="100000"/>
              </a:lnSpc>
              <a:spcBef>
                <a:spcPts val="600"/>
              </a:spcBef>
              <a:spcAft>
                <a:spcPts val="0"/>
              </a:spcAft>
              <a:buClrTx/>
              <a:buSzTx/>
              <a:buNone/>
              <a:tabLst/>
              <a:defRPr/>
            </a:pPr>
            <a:r>
              <a:rPr lang="en-US" dirty="0" smtClean="0"/>
              <a:t>People with disabilities </a:t>
            </a:r>
          </a:p>
          <a:p>
            <a:pPr marL="112713" lvl="1" indent="-112713">
              <a:spcBef>
                <a:spcPts val="600"/>
              </a:spcBef>
            </a:pPr>
            <a:r>
              <a:rPr lang="en-US" b="0" dirty="0" smtClean="0"/>
              <a:t>Represent</a:t>
            </a:r>
            <a:r>
              <a:rPr lang="en-US" b="0" baseline="0" dirty="0" smtClean="0"/>
              <a:t> </a:t>
            </a:r>
            <a:r>
              <a:rPr lang="en-US" baseline="0" dirty="0" smtClean="0"/>
              <a:t>the f</a:t>
            </a:r>
            <a:r>
              <a:rPr lang="en-US" dirty="0" smtClean="0"/>
              <a:t>astest growing group of</a:t>
            </a:r>
            <a:r>
              <a:rPr lang="en-US" baseline="0" dirty="0" smtClean="0"/>
              <a:t> the </a:t>
            </a:r>
            <a:r>
              <a:rPr lang="en-US" dirty="0" smtClean="0"/>
              <a:t>Medicare-entitled population,</a:t>
            </a:r>
            <a:r>
              <a:rPr lang="en-US" baseline="0" dirty="0" smtClean="0"/>
              <a:t> consisting of m</a:t>
            </a:r>
            <a:r>
              <a:rPr lang="en-US" b="0" dirty="0" smtClean="0"/>
              <a:t>ostly younger beneficiaries (65 &amp; under) who</a:t>
            </a:r>
            <a:r>
              <a:rPr lang="en-US" b="0" baseline="0" dirty="0" smtClean="0"/>
              <a:t> have very little knowledge of the Medicare program</a:t>
            </a:r>
            <a:r>
              <a:rPr lang="en-US" b="0" dirty="0" smtClean="0"/>
              <a:t> </a:t>
            </a:r>
          </a:p>
          <a:p>
            <a:pPr marL="112713" lvl="1" indent="-112713">
              <a:spcBef>
                <a:spcPts val="600"/>
              </a:spcBef>
            </a:pPr>
            <a:r>
              <a:rPr lang="en-US" dirty="0" smtClean="0"/>
              <a:t>Constitute about 17% of the Medicare population</a:t>
            </a:r>
          </a:p>
          <a:p>
            <a:pPr marL="112713" lvl="1" indent="-112713">
              <a:spcBef>
                <a:spcPts val="600"/>
              </a:spcBef>
            </a:pPr>
            <a:r>
              <a:rPr lang="en-US" dirty="0" smtClean="0"/>
              <a:t>Are often uninsured before they qualify for Medicare</a:t>
            </a:r>
          </a:p>
          <a:p>
            <a:pPr marL="112713" lvl="1" indent="-112713">
              <a:spcBef>
                <a:spcPts val="600"/>
              </a:spcBef>
            </a:pPr>
            <a:r>
              <a:rPr lang="en-US" dirty="0" smtClean="0"/>
              <a:t>May qualify for both Medicare and Medicaid</a:t>
            </a:r>
          </a:p>
          <a:p>
            <a:pPr marL="112713" lvl="1" indent="-112713">
              <a:spcBef>
                <a:spcPts val="600"/>
              </a:spcBef>
            </a:pPr>
            <a:r>
              <a:rPr lang="en-US" dirty="0" smtClean="0"/>
              <a:t>Studies show that a 20-year-old worker has a 3-in-10 chance of becoming disabled before reaching retirement age (source SSA)</a:t>
            </a:r>
          </a:p>
          <a:p>
            <a:pPr>
              <a:spcBef>
                <a:spcPts val="600"/>
              </a:spcBef>
            </a:pPr>
            <a:r>
              <a:rPr lang="en-US" dirty="0" smtClean="0"/>
              <a:t>Of the people who are enrolled in Medicare based on a disability</a:t>
            </a:r>
          </a:p>
          <a:p>
            <a:pPr marL="244959" indent="-122480">
              <a:spcBef>
                <a:spcPts val="600"/>
              </a:spcBef>
              <a:buFont typeface="Wingdings" pitchFamily="2" charset="2"/>
              <a:buChar char="§"/>
            </a:pPr>
            <a:r>
              <a:rPr lang="en-US" dirty="0" smtClean="0"/>
              <a:t>7,600,524 have Part A and/or Part B</a:t>
            </a:r>
          </a:p>
          <a:p>
            <a:pPr marL="244959" indent="-122480">
              <a:spcBef>
                <a:spcPts val="600"/>
              </a:spcBef>
              <a:buFont typeface="Wingdings" pitchFamily="2" charset="2"/>
              <a:buChar char="§"/>
            </a:pPr>
            <a:r>
              <a:rPr lang="en-US" dirty="0" smtClean="0"/>
              <a:t>760,915 have Part A Only</a:t>
            </a:r>
          </a:p>
          <a:p>
            <a:pPr marL="244959" indent="-122480">
              <a:spcBef>
                <a:spcPts val="600"/>
              </a:spcBef>
              <a:buFont typeface="Wingdings" pitchFamily="2" charset="2"/>
              <a:buChar char="§"/>
            </a:pPr>
            <a:r>
              <a:rPr lang="en-US" dirty="0" smtClean="0"/>
              <a:t>6,838,950 have Part A and Part B</a:t>
            </a:r>
          </a:p>
          <a:p>
            <a:pPr>
              <a:spcBef>
                <a:spcPts val="600"/>
              </a:spcBef>
            </a:pPr>
            <a:r>
              <a:rPr lang="en-US" dirty="0" smtClean="0"/>
              <a:t>For more information</a:t>
            </a:r>
            <a:r>
              <a:rPr lang="en-US" baseline="0" dirty="0" smtClean="0"/>
              <a:t> visit</a:t>
            </a:r>
            <a:r>
              <a:rPr lang="en-US" dirty="0" smtClean="0"/>
              <a:t> http://www.cms.gov/MedicareEnrpts/Downloads/09Disabled.pdf</a:t>
            </a:r>
          </a:p>
          <a:p>
            <a:pPr marL="112713" lvl="1" indent="-112713">
              <a:spcBef>
                <a:spcPts val="600"/>
              </a:spcBef>
            </a:pPr>
            <a:endParaRPr lang="en-US" dirty="0" smtClean="0"/>
          </a:p>
        </p:txBody>
      </p:sp>
      <p:sp>
        <p:nvSpPr>
          <p:cNvPr id="106500"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ABAEBF-F39D-4F07-B758-898C4069D127}" type="slidenum">
              <a:rPr lang="en-US"/>
              <a:pPr fontAlgn="base">
                <a:spcBef>
                  <a:spcPct val="0"/>
                </a:spcBef>
                <a:spcAft>
                  <a:spcPct val="0"/>
                </a:spcAft>
                <a:defRPr/>
              </a:pPr>
              <a:t>4</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buFont typeface="Wingdings" pitchFamily="2" charset="2"/>
              <a:buNone/>
            </a:pPr>
            <a:r>
              <a:rPr lang="en-US" dirty="0" smtClean="0"/>
              <a:t>Medicare Advantage is also called Part C.  Medicare</a:t>
            </a:r>
            <a:r>
              <a:rPr lang="en-US" baseline="0" dirty="0" smtClean="0"/>
              <a:t> Advantage Plans</a:t>
            </a:r>
            <a:r>
              <a:rPr lang="en-US" dirty="0" smtClean="0"/>
              <a:t> are</a:t>
            </a:r>
            <a:r>
              <a:rPr lang="en-US" baseline="0" dirty="0" smtClean="0"/>
              <a:t> h</a:t>
            </a:r>
            <a:r>
              <a:rPr lang="en-US" dirty="0" smtClean="0">
                <a:cs typeface="Arial" charset="0"/>
              </a:rPr>
              <a:t>ealth plan options approved by Medicare and</a:t>
            </a:r>
            <a:r>
              <a:rPr lang="en-US" baseline="0" dirty="0" smtClean="0">
                <a:cs typeface="Arial" charset="0"/>
              </a:rPr>
              <a:t> r</a:t>
            </a:r>
            <a:r>
              <a:rPr lang="en-US" dirty="0" smtClean="0">
                <a:cs typeface="Arial" charset="0"/>
              </a:rPr>
              <a:t>un by private companies.</a:t>
            </a:r>
          </a:p>
          <a:p>
            <a:pPr>
              <a:spcBef>
                <a:spcPts val="600"/>
              </a:spcBef>
              <a:buFont typeface="Wingdings" pitchFamily="2" charset="2"/>
              <a:buNone/>
            </a:pPr>
            <a:r>
              <a:rPr lang="en-US" dirty="0" smtClean="0">
                <a:cs typeface="Arial" charset="0"/>
              </a:rPr>
              <a:t>Medicare pays amount for each member’s care.</a:t>
            </a:r>
          </a:p>
          <a:p>
            <a:pPr>
              <a:spcBef>
                <a:spcPts val="600"/>
              </a:spcBef>
              <a:buFont typeface="Wingdings" pitchFamily="2" charset="2"/>
              <a:buNone/>
            </a:pPr>
            <a:r>
              <a:rPr lang="en-US" dirty="0" smtClean="0">
                <a:cs typeface="Arial" charset="0"/>
              </a:rPr>
              <a:t>They are another way to get Medicare coverage.</a:t>
            </a:r>
          </a:p>
          <a:p>
            <a:pPr>
              <a:spcBef>
                <a:spcPts val="600"/>
              </a:spcBef>
              <a:buFont typeface="Wingdings" pitchFamily="2" charset="2"/>
              <a:buNone/>
            </a:pPr>
            <a:r>
              <a:rPr lang="en-US" dirty="0" smtClean="0">
                <a:cs typeface="Arial" charset="0"/>
              </a:rPr>
              <a:t>They are part of the Medicare program.</a:t>
            </a:r>
          </a:p>
          <a:p>
            <a:pPr>
              <a:spcBef>
                <a:spcPts val="600"/>
              </a:spcBef>
              <a:buFont typeface="Wingdings" pitchFamily="2" charset="2"/>
              <a:buNone/>
            </a:pPr>
            <a:r>
              <a:rPr lang="en-US" dirty="0" smtClean="0">
                <a:cs typeface="Arial" charset="0"/>
              </a:rPr>
              <a:t>You must</a:t>
            </a:r>
            <a:r>
              <a:rPr lang="en-US" baseline="0" dirty="0" smtClean="0">
                <a:cs typeface="Arial" charset="0"/>
              </a:rPr>
              <a:t> have Medicare Part A and Medicare Part B to join a Medicare Advantage Plan.</a:t>
            </a:r>
            <a:endParaRPr lang="en-US" dirty="0" smtClean="0">
              <a:cs typeface="Arial" charset="0"/>
            </a:endParaRPr>
          </a:p>
          <a:p>
            <a:pPr>
              <a:spcBef>
                <a:spcPts val="600"/>
              </a:spcBef>
              <a:buFont typeface="Wingdings" pitchFamily="2" charset="2"/>
              <a:buNone/>
            </a:pPr>
            <a:r>
              <a:rPr lang="en-US" dirty="0" smtClean="0">
                <a:cs typeface="Arial" charset="0"/>
              </a:rPr>
              <a:t>If you join you may have to use network doctors or hospitals.</a:t>
            </a:r>
          </a:p>
          <a:p>
            <a:pPr>
              <a:spcBef>
                <a:spcPts val="600"/>
              </a:spcBef>
              <a:buFont typeface="Wingdings" pitchFamily="2" charset="2"/>
              <a:buNone/>
            </a:pPr>
            <a:r>
              <a:rPr lang="en-US" dirty="0" smtClean="0">
                <a:cs typeface="Arial" charset="0"/>
              </a:rPr>
              <a:t>You cannot join a Medicare Advantage Plan if you have ESRD (there are a few exceptions).</a:t>
            </a:r>
            <a:endParaRPr lang="en-US" dirty="0" smtClean="0"/>
          </a:p>
          <a:p>
            <a:pPr>
              <a:spcBef>
                <a:spcPts val="600"/>
              </a:spcBef>
              <a:buFont typeface="Wingdings" pitchFamily="2" charset="2"/>
              <a:buNone/>
            </a:pPr>
            <a:endParaRPr lang="en-US" dirty="0" smtClean="0"/>
          </a:p>
          <a:p>
            <a:pPr marL="114300" indent="-114300">
              <a:spcBef>
                <a:spcPts val="600"/>
              </a:spcBef>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40</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7358" indent="-117358">
              <a:spcBef>
                <a:spcPts val="600"/>
              </a:spcBef>
            </a:pPr>
            <a:r>
              <a:rPr lang="en-US" dirty="0" smtClean="0">
                <a:cs typeface="Arial" charset="0"/>
              </a:rPr>
              <a:t>If you join a Medicare Advantage Plan, you</a:t>
            </a:r>
          </a:p>
          <a:p>
            <a:pPr marL="296657" indent="-179297">
              <a:spcBef>
                <a:spcPts val="600"/>
              </a:spcBef>
              <a:buFont typeface="Wingdings" pitchFamily="2" charset="2"/>
              <a:buChar char="§"/>
            </a:pPr>
            <a:r>
              <a:rPr lang="en-US" dirty="0" smtClean="0">
                <a:cs typeface="Arial" charset="0"/>
              </a:rPr>
              <a:t>Still are in Medicare with all rights and protections</a:t>
            </a:r>
          </a:p>
          <a:p>
            <a:pPr marL="296657" indent="-179297">
              <a:spcBef>
                <a:spcPts val="600"/>
              </a:spcBef>
              <a:buFont typeface="Wingdings" pitchFamily="2" charset="2"/>
              <a:buChar char="§"/>
            </a:pPr>
            <a:r>
              <a:rPr lang="en-US" dirty="0" smtClean="0">
                <a:cs typeface="Arial" charset="0"/>
              </a:rPr>
              <a:t>Still get Part A and Part B services</a:t>
            </a:r>
          </a:p>
          <a:p>
            <a:pPr marL="296657" indent="-179297">
              <a:spcBef>
                <a:spcPts val="600"/>
              </a:spcBef>
              <a:buFont typeface="Wingdings" pitchFamily="2" charset="2"/>
              <a:buChar char="§"/>
            </a:pPr>
            <a:r>
              <a:rPr lang="en-US" dirty="0" smtClean="0">
                <a:cs typeface="Arial" charset="0"/>
              </a:rPr>
              <a:t>May have prescription drug coverage included</a:t>
            </a:r>
          </a:p>
          <a:p>
            <a:pPr marL="296657" indent="-179297">
              <a:spcBef>
                <a:spcPts val="600"/>
              </a:spcBef>
              <a:buFont typeface="Wingdings" pitchFamily="2" charset="2"/>
              <a:buChar char="§"/>
            </a:pPr>
            <a:r>
              <a:rPr lang="en-US" dirty="0" smtClean="0">
                <a:cs typeface="Arial" charset="0"/>
              </a:rPr>
              <a:t>May get extra benefits like vision or dental included</a:t>
            </a:r>
          </a:p>
          <a:p>
            <a:pPr marL="296657" indent="-179297">
              <a:spcBef>
                <a:spcPts val="600"/>
              </a:spcBef>
              <a:buFont typeface="Wingdings" pitchFamily="2" charset="2"/>
              <a:buChar char="§"/>
            </a:pPr>
            <a:r>
              <a:rPr lang="en-US" dirty="0" smtClean="0">
                <a:cs typeface="Arial" charset="0"/>
              </a:rPr>
              <a:t>Pay different amounts and may have different benefits </a:t>
            </a:r>
          </a:p>
          <a:p>
            <a:pPr marL="296657" indent="-179297">
              <a:spcBef>
                <a:spcPts val="600"/>
              </a:spcBef>
              <a:buFont typeface="Wingdings" pitchFamily="2" charset="2"/>
              <a:buChar char="§"/>
            </a:pPr>
            <a:r>
              <a:rPr lang="en-US" dirty="0" smtClean="0">
                <a:cs typeface="Arial" charset="0"/>
              </a:rPr>
              <a:t>Enrollment may be limited for people with ESRD</a:t>
            </a:r>
          </a:p>
          <a:p>
            <a:pPr marL="296657" indent="-179297">
              <a:spcBef>
                <a:spcPts val="600"/>
              </a:spcBef>
              <a:buFont typeface="Wingdings" pitchFamily="2" charset="2"/>
              <a:buChar char="§"/>
            </a:pPr>
            <a:r>
              <a:rPr lang="en-US" dirty="0" smtClean="0">
                <a:cs typeface="Arial" charset="0"/>
              </a:rPr>
              <a:t>They include different types of plans, like HMOs and PPOs.</a:t>
            </a:r>
          </a:p>
          <a:p>
            <a:pPr>
              <a:spcBef>
                <a:spcPts val="600"/>
              </a:spcBef>
            </a:pP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41</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5411" name="Rectangle 3"/>
          <p:cNvSpPr>
            <a:spLocks noGrp="1" noChangeArrowheads="1"/>
          </p:cNvSpPr>
          <p:nvPr>
            <p:ph type="body" idx="1"/>
          </p:nvPr>
        </p:nvSpPr>
        <p:spPr bwMode="auto">
          <a:xfrm>
            <a:off x="974036" y="4639924"/>
            <a:ext cx="5367131" cy="4321853"/>
          </a:xfrm>
        </p:spPr>
        <p:txBody>
          <a:bodyPr wrap="square" numCol="1" anchor="t" anchorCtr="0" compatLnSpc="1">
            <a:prstTxWarp prst="textNoShape">
              <a:avLst/>
            </a:prstTxWarp>
          </a:bodyPr>
          <a:lstStyle/>
          <a:p>
            <a:pPr>
              <a:spcBef>
                <a:spcPts val="600"/>
              </a:spcBef>
              <a:buFont typeface="Wingdings" pitchFamily="2" charset="2"/>
              <a:buNone/>
              <a:defRPr/>
            </a:pPr>
            <a:r>
              <a:rPr lang="en-US" dirty="0" smtClean="0">
                <a:cs typeface="Arial" charset="0"/>
              </a:rPr>
              <a:t>I</a:t>
            </a:r>
            <a:r>
              <a:rPr lang="en-US" dirty="0" smtClean="0"/>
              <a:t>f you join a Medicare Advantage Plan you must continue to pay the monthly Medicare Part B premium. The Part B premium in 2013 </a:t>
            </a:r>
            <a:r>
              <a:rPr lang="en-US" smtClean="0"/>
              <a:t>is $104.90 </a:t>
            </a:r>
            <a:r>
              <a:rPr lang="en-US" dirty="0" smtClean="0"/>
              <a:t>for most people. </a:t>
            </a:r>
          </a:p>
          <a:p>
            <a:pPr marL="231775" lvl="1" indent="-174625">
              <a:spcBef>
                <a:spcPts val="600"/>
              </a:spcBef>
              <a:defRPr/>
            </a:pPr>
            <a:r>
              <a:rPr lang="en-US" dirty="0" smtClean="0">
                <a:cs typeface="Arial" charset="0"/>
              </a:rPr>
              <a:t>Some plans may pay all or part of the Part B premium for you.</a:t>
            </a:r>
          </a:p>
          <a:p>
            <a:pPr marL="231775" lvl="1" indent="-174625">
              <a:spcBef>
                <a:spcPts val="600"/>
              </a:spcBef>
              <a:defRPr/>
            </a:pPr>
            <a:r>
              <a:rPr lang="en-US" dirty="0" smtClean="0">
                <a:cs typeface="Arial" charset="0"/>
              </a:rPr>
              <a:t>Some people may be eligible for state assistance.</a:t>
            </a:r>
          </a:p>
          <a:p>
            <a:pPr>
              <a:spcBef>
                <a:spcPts val="600"/>
              </a:spcBef>
              <a:defRPr/>
            </a:pPr>
            <a:r>
              <a:rPr lang="en-US" dirty="0" smtClean="0">
                <a:cs typeface="Arial" charset="0"/>
              </a:rPr>
              <a:t>You may pay an additional monthly premium to plan.</a:t>
            </a:r>
          </a:p>
          <a:p>
            <a:pPr>
              <a:spcBef>
                <a:spcPts val="600"/>
              </a:spcBef>
              <a:defRPr/>
            </a:pPr>
            <a:r>
              <a:rPr lang="en-US" dirty="0" smtClean="0">
                <a:cs typeface="Arial" charset="0"/>
              </a:rPr>
              <a:t> You pay deductibles, coinsurance and copayments. </a:t>
            </a:r>
          </a:p>
          <a:p>
            <a:pPr marL="228600" lvl="2" indent="-171450">
              <a:spcBef>
                <a:spcPts val="600"/>
              </a:spcBef>
              <a:buFont typeface="Wingdings" pitchFamily="2" charset="2"/>
              <a:buChar char="§"/>
              <a:defRPr/>
            </a:pPr>
            <a:r>
              <a:rPr lang="en-US" dirty="0" smtClean="0">
                <a:cs typeface="Arial" charset="0"/>
              </a:rPr>
              <a:t>Different from Original Medicare</a:t>
            </a:r>
          </a:p>
          <a:p>
            <a:pPr marL="228600" lvl="2" indent="-171450">
              <a:spcBef>
                <a:spcPts val="600"/>
              </a:spcBef>
              <a:buFont typeface="Wingdings" pitchFamily="2" charset="2"/>
              <a:buChar char="§"/>
              <a:defRPr/>
            </a:pPr>
            <a:r>
              <a:rPr lang="en-US" dirty="0" smtClean="0">
                <a:cs typeface="Arial" charset="0"/>
              </a:rPr>
              <a:t>Varies from plan to plan</a:t>
            </a:r>
          </a:p>
          <a:p>
            <a:pPr marL="228600" lvl="2" indent="-171450">
              <a:spcBef>
                <a:spcPts val="600"/>
              </a:spcBef>
              <a:buFont typeface="Wingdings" pitchFamily="2" charset="2"/>
              <a:buChar char="§"/>
              <a:defRPr/>
            </a:pPr>
            <a:r>
              <a:rPr lang="en-US" dirty="0" smtClean="0">
                <a:cs typeface="Arial" charset="0"/>
              </a:rPr>
              <a:t>May</a:t>
            </a:r>
            <a:r>
              <a:rPr lang="en-US" baseline="0" dirty="0" smtClean="0">
                <a:cs typeface="Arial" charset="0"/>
              </a:rPr>
              <a:t> be higher if you go out of network</a:t>
            </a:r>
            <a:endParaRPr lang="en-US" dirty="0" smtClean="0">
              <a:cs typeface="Arial" charset="0"/>
            </a:endParaRPr>
          </a:p>
          <a:p>
            <a:pPr marL="158784" indent="-168813">
              <a:spcBef>
                <a:spcPct val="3000"/>
              </a:spcBef>
              <a:defRPr/>
            </a:pPr>
            <a:endParaRPr lang="en-US" dirty="0" smtClean="0"/>
          </a:p>
        </p:txBody>
      </p:sp>
      <p:sp>
        <p:nvSpPr>
          <p:cNvPr id="171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CC0EDC0-B6A8-4A4A-82E7-B29B62D9EB6B}" type="slidenum">
              <a:rPr lang="en-US" smtClean="0"/>
              <a:pPr/>
              <a:t>42</a:t>
            </a:fld>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defRPr/>
            </a:pPr>
            <a:r>
              <a:rPr lang="en-US" dirty="0" smtClean="0"/>
              <a:t>You can join a Medicare Advantage Plan when you first become eligible for Medicare, during your Initial Enrollment Period, which begins three months immediately before your first entitlement to both Medicare Part A and Part B, or during the Open Enrollment Period, and in certain special situations that provide a Special Enrollment Period.</a:t>
            </a:r>
          </a:p>
          <a:p>
            <a:pPr>
              <a:spcBef>
                <a:spcPts val="600"/>
              </a:spcBef>
              <a:defRPr/>
            </a:pPr>
            <a:r>
              <a:rPr lang="en-US" dirty="0" smtClean="0"/>
              <a:t>You can only join one Medicare Advantage Plan at a time, and enrollment in a plan is generally for a calendar year.</a:t>
            </a:r>
          </a:p>
          <a:p>
            <a:pPr>
              <a:spcBef>
                <a:spcPts val="600"/>
              </a:spcBef>
              <a:defRPr/>
            </a:pPr>
            <a:r>
              <a:rPr lang="en-US" dirty="0" smtClean="0"/>
              <a:t>You can switch to another Medicare Advantage Plan or to Original Medicare during the Open Enrolment Period from October 15 – December 7. </a:t>
            </a: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43</a:t>
            </a:fld>
            <a:endParaRPr lang="en-US" dirty="0"/>
          </a:p>
        </p:txBody>
      </p:sp>
    </p:spTree>
    <p:extLst>
      <p:ext uri="{BB962C8B-B14F-4D97-AF65-F5344CB8AC3E}">
        <p14:creationId xmlns:p14="http://schemas.microsoft.com/office/powerpoint/2010/main" xmlns="" val="38006424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a:defRPr/>
            </a:pPr>
            <a:r>
              <a:rPr lang="en-US" dirty="0" smtClean="0"/>
              <a:t>CMS announced the establishment of a Special Enrollment Period (SEP) that will allow Medicare beneficiaries eligible for MA plans to enroll in a 5-star MA plan at any point during the year. The general parameters of the SEP are as follows: </a:t>
            </a:r>
          </a:p>
          <a:p>
            <a:pPr lvl="1">
              <a:defRPr/>
            </a:pPr>
            <a:r>
              <a:rPr lang="en-US" dirty="0" smtClean="0"/>
              <a:t>For purposes of the SEP, an MA, MAPD, or PDP must have 5 stars as of the 2011 Open Enrollment Period (OEP), regardless of the rating used for purposes of 2012 quality bonus payments.</a:t>
            </a:r>
          </a:p>
          <a:p>
            <a:pPr lvl="1">
              <a:defRPr/>
            </a:pPr>
            <a:r>
              <a:rPr lang="en-US" dirty="0" smtClean="0"/>
              <a:t>As currently constituted, the new SEP will apply only for purposes of enrolling in a 5-star MA or MAPD plan or in a 5-star stand-alone Part D plan (not any other Medicare health plan) under this Special Enrollment Period.</a:t>
            </a:r>
          </a:p>
          <a:p>
            <a:pPr lvl="1">
              <a:defRPr/>
            </a:pPr>
            <a:r>
              <a:rPr lang="en-US" dirty="0" smtClean="0"/>
              <a:t>Individuals will be eligible for this SEP if they are either enrolled in MA plan, or enrolled in Original Medicare, and meet the MA eligibility requirements.  Note: Eligible beneficiaries already enrolled in a 5-star MA plan </a:t>
            </a:r>
            <a:r>
              <a:rPr lang="en-US" b="1" dirty="0" smtClean="0"/>
              <a:t>are</a:t>
            </a:r>
            <a:r>
              <a:rPr lang="en-US" dirty="0" smtClean="0"/>
              <a:t> eligible to change to another 5-star plan during the SEP.</a:t>
            </a:r>
          </a:p>
          <a:p>
            <a:pPr>
              <a:defRPr/>
            </a:pPr>
            <a:r>
              <a:rPr lang="en-US" dirty="0" smtClean="0"/>
              <a:t>Enrollment requests made using this SEP will be effective the first of the month following the month the enrollment request is received. Once an individual enrolls in a 5-star plan, the individual’s SEP ends for that plan year, and the individual will be limited to making changes only during other applicable election periods (e.g., Open</a:t>
            </a:r>
            <a:r>
              <a:rPr lang="en-US" baseline="0" dirty="0" smtClean="0"/>
              <a:t> Enrollment P</a:t>
            </a:r>
            <a:r>
              <a:rPr lang="en-US" dirty="0" smtClean="0"/>
              <a:t>eriod or another valid SEP). Individuals will be able to enroll in 5-star plans directly through the plan, through 1-800-MEDICARE or www.medicare.gov. </a:t>
            </a:r>
          </a:p>
          <a:p>
            <a:pPr>
              <a:defRPr/>
            </a:pPr>
            <a:r>
              <a:rPr lang="en-US" dirty="0" smtClean="0"/>
              <a:t>Plans that have received an overall 5-star rating will be required to accept these SEP requests, similar to any other SEP or initial enrollment for a newly eligible individual, unless the plan is closed per a CMS-approved capacity limit.  </a:t>
            </a:r>
          </a:p>
          <a:p>
            <a:pPr>
              <a:defRPr/>
            </a:pPr>
            <a:r>
              <a:rPr lang="en-US" dirty="0" smtClean="0"/>
              <a:t>To find rating information, visit www.medicare.gov to compare plans.</a:t>
            </a:r>
          </a:p>
        </p:txBody>
      </p:sp>
      <p:sp>
        <p:nvSpPr>
          <p:cNvPr id="5" name="Slide Number Placeholder 4"/>
          <p:cNvSpPr>
            <a:spLocks noGrp="1"/>
          </p:cNvSpPr>
          <p:nvPr>
            <p:ph type="sldNum" sz="quarter" idx="5"/>
          </p:nvPr>
        </p:nvSpPr>
        <p:spPr/>
        <p:txBody>
          <a:bodyPr/>
          <a:lstStyle/>
          <a:p>
            <a:pPr>
              <a:defRPr/>
            </a:pPr>
            <a:fld id="{3D324E4C-7F3B-4790-B51E-369FFCBD3903}" type="slidenum">
              <a:rPr lang="en-US"/>
              <a:pPr>
                <a:defRPr/>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spcBef>
                <a:spcPts val="600"/>
              </a:spcBef>
              <a:defRPr/>
            </a:pPr>
            <a:r>
              <a:rPr lang="en-US" dirty="0" smtClean="0"/>
              <a:t>You can join a Medicare Advantage Plan when you first become eligible for Medicare, during your Initial Coverage Election Period, which begins 3 months immediately before your first entitlement to both Medicare Part A and Part B, or during the Open Enrollment Period, and in certain special situations that provide a Special Enrollment Period.</a:t>
            </a:r>
          </a:p>
          <a:p>
            <a:pPr>
              <a:spcBef>
                <a:spcPts val="600"/>
              </a:spcBef>
              <a:defRPr/>
            </a:pPr>
            <a:r>
              <a:rPr lang="en-US" dirty="0" smtClean="0"/>
              <a:t>You can only join one Medicare Advantage Plan at a time, and enrollment in a plan is generally for a calendar year.</a:t>
            </a:r>
          </a:p>
          <a:p>
            <a:pPr>
              <a:spcBef>
                <a:spcPts val="600"/>
              </a:spcBef>
              <a:defRPr/>
            </a:pPr>
            <a:r>
              <a:rPr lang="en-US" dirty="0" smtClean="0"/>
              <a:t>You can switch to another Medicare Advantage Plan or to Original Medicare during the Open Enrollment Period from October 15 – December 7. </a:t>
            </a:r>
          </a:p>
          <a:p>
            <a:pPr marL="174487" lvl="1" indent="-174487">
              <a:spcBef>
                <a:spcPts val="600"/>
              </a:spcBef>
            </a:pPr>
            <a:r>
              <a:rPr lang="en-US" b="1" dirty="0" smtClean="0"/>
              <a:t>New: </a:t>
            </a:r>
            <a:r>
              <a:rPr lang="en-US" dirty="0" smtClean="0"/>
              <a:t>If you belong to an MA plan, you can switch to Original Medicare from January 1 – February 14. If you go back to Original Medicare during this time, plan coverage will take effect on the first day of the calendar month following the date on which the election or change was made. </a:t>
            </a:r>
          </a:p>
          <a:p>
            <a:pPr marL="174487" lvl="1" indent="-174487">
              <a:spcBef>
                <a:spcPts val="600"/>
              </a:spcBef>
            </a:pPr>
            <a:r>
              <a:rPr lang="en-US" dirty="0" smtClean="0"/>
              <a:t>To disenroll from an MA plan and return to Original Medicare during this period, you can </a:t>
            </a:r>
          </a:p>
          <a:p>
            <a:pPr marL="414818" lvl="2" indent="-174487">
              <a:spcBef>
                <a:spcPts val="600"/>
              </a:spcBef>
            </a:pPr>
            <a:r>
              <a:rPr lang="en-US" dirty="0" smtClean="0"/>
              <a:t>Make a request directly to the MA organization</a:t>
            </a:r>
          </a:p>
          <a:p>
            <a:pPr marL="414818" lvl="2" indent="-174487">
              <a:spcBef>
                <a:spcPts val="600"/>
              </a:spcBef>
            </a:pPr>
            <a:r>
              <a:rPr lang="en-US" dirty="0" smtClean="0"/>
              <a:t>Call 1-800-MEDICARE</a:t>
            </a:r>
          </a:p>
          <a:p>
            <a:pPr marL="414818" lvl="2" indent="-174487">
              <a:spcBef>
                <a:spcPts val="600"/>
              </a:spcBef>
            </a:pPr>
            <a:r>
              <a:rPr lang="en-US" dirty="0" smtClean="0"/>
              <a:t>Enroll in a stand alone PDP  </a:t>
            </a:r>
            <a:endParaRPr lang="en-US" b="1" dirty="0" smtClean="0"/>
          </a:p>
          <a:p>
            <a:pPr marL="174487" lvl="1" indent="-174487">
              <a:spcBef>
                <a:spcPts val="600"/>
              </a:spcBef>
            </a:pPr>
            <a:r>
              <a:rPr lang="en-US" dirty="0" smtClean="0"/>
              <a:t>If you make this change you may also join a Medicare Prescription Drug Plan to add drug coverage. Coverage begins the first of the month after the plan receives the enrollment form. </a:t>
            </a:r>
          </a:p>
          <a:p>
            <a:pPr marL="0" lvl="1" indent="0">
              <a:spcBef>
                <a:spcPts val="600"/>
              </a:spcBef>
              <a:buNone/>
            </a:pPr>
            <a:r>
              <a:rPr lang="en-US" dirty="0" smtClean="0"/>
              <a:t>See Section 3204 of the Affordable Care Act. </a:t>
            </a:r>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45</a:t>
            </a:fld>
            <a:endParaRPr lang="en-US" dirty="0"/>
          </a:p>
        </p:txBody>
      </p:sp>
    </p:spTree>
    <p:extLst>
      <p:ext uri="{BB962C8B-B14F-4D97-AF65-F5344CB8AC3E}">
        <p14:creationId xmlns:p14="http://schemas.microsoft.com/office/powerpoint/2010/main" xmlns="" val="38006424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Medicare Part D is Medicare Prescription Drug Coverage. It is available for all people with Medicare.</a:t>
            </a:r>
          </a:p>
          <a:p>
            <a:pPr>
              <a:spcBef>
                <a:spcPts val="600"/>
              </a:spcBef>
            </a:pPr>
            <a:r>
              <a:rPr lang="en-US" dirty="0" smtClean="0"/>
              <a:t>The coverage is provided through Medicare Prescription Drug Plans, Medicare Advantage Plans, or other Medicare plans.</a:t>
            </a:r>
          </a:p>
          <a:p>
            <a:pPr>
              <a:spcBef>
                <a:spcPts val="600"/>
              </a:spcBef>
            </a:pPr>
            <a:r>
              <a:rPr lang="en-US" dirty="0" smtClean="0"/>
              <a:t>Part D plans must cover a range of drugs in each category.</a:t>
            </a:r>
            <a:endParaRPr lang="en-US" dirty="0"/>
          </a:p>
        </p:txBody>
      </p:sp>
      <p:sp>
        <p:nvSpPr>
          <p:cNvPr id="4" name="Slide Number Placeholder 3"/>
          <p:cNvSpPr>
            <a:spLocks noGrp="1"/>
          </p:cNvSpPr>
          <p:nvPr>
            <p:ph type="sldNum" sz="quarter" idx="10"/>
          </p:nvPr>
        </p:nvSpPr>
        <p:spPr/>
        <p:txBody>
          <a:bodyPr/>
          <a:lstStyle/>
          <a:p>
            <a:fld id="{BB7BC668-EF9E-4008-A594-DB84396FB3E9}" type="slidenum">
              <a:rPr lang="en-US" smtClean="0"/>
              <a:pPr/>
              <a:t>46</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Part D is available for all people with Medicare. You can just have Part A, just have Part B, or have both.</a:t>
            </a:r>
          </a:p>
          <a:p>
            <a:pPr>
              <a:spcBef>
                <a:spcPts val="600"/>
              </a:spcBef>
            </a:pPr>
            <a:r>
              <a:rPr lang="en-US" dirty="0" smtClean="0"/>
              <a:t>You must live in the plan’s service area.</a:t>
            </a:r>
          </a:p>
          <a:p>
            <a:pPr>
              <a:spcBef>
                <a:spcPts val="600"/>
              </a:spcBef>
            </a:pPr>
            <a:r>
              <a:rPr lang="en-US" dirty="0" smtClean="0"/>
              <a:t>You can’t live outside the U.S.</a:t>
            </a:r>
          </a:p>
          <a:p>
            <a:pPr>
              <a:spcBef>
                <a:spcPts val="600"/>
              </a:spcBef>
            </a:pPr>
            <a:r>
              <a:rPr lang="en-US" dirty="0" smtClean="0"/>
              <a:t>You can’t be incarcerated.</a:t>
            </a:r>
          </a:p>
          <a:p>
            <a:pPr>
              <a:spcBef>
                <a:spcPts val="600"/>
              </a:spcBef>
            </a:pPr>
            <a:r>
              <a:rPr lang="en-US" dirty="0" smtClean="0"/>
              <a:t>You must enroll in the plan yourself in most cases by completing an application.  Some people with limited income and resources are automatically enrolled.</a:t>
            </a:r>
          </a:p>
        </p:txBody>
      </p:sp>
      <p:sp>
        <p:nvSpPr>
          <p:cNvPr id="4" name="Slide Number Placeholder 3"/>
          <p:cNvSpPr>
            <a:spLocks noGrp="1"/>
          </p:cNvSpPr>
          <p:nvPr>
            <p:ph type="sldNum" sz="quarter" idx="10"/>
          </p:nvPr>
        </p:nvSpPr>
        <p:spPr/>
        <p:txBody>
          <a:bodyPr/>
          <a:lstStyle/>
          <a:p>
            <a:fld id="{BB7BC668-EF9E-4008-A594-DB84396FB3E9}" type="slidenum">
              <a:rPr lang="en-US" smtClean="0"/>
              <a:pPr/>
              <a:t>47</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dirty="0" smtClean="0"/>
              <a:t>People can join a Medicare Prescription Drug Plan when they first become eligible for Medicare, i.e., during their Initial Enrollment Period, which begins 3 months immediately before their first entitlement to both Medicare Part A and Part B. After you enroll in a Medicare Prescription Drug Plan you must remain with that plan for the rest of the calendar year. </a:t>
            </a:r>
          </a:p>
          <a:p>
            <a:pPr>
              <a:spcBef>
                <a:spcPts val="600"/>
              </a:spcBef>
            </a:pPr>
            <a:r>
              <a:rPr lang="en-US" dirty="0" smtClean="0"/>
              <a:t>People with Medicare can also enroll in a Medicare Part D plan during the Annual Coordinated Enrollment Period, October 15 – December 7 each year.  You can also change Medicare Part D plans during the Annual Coordinated Election Period. </a:t>
            </a:r>
          </a:p>
          <a:p>
            <a:pPr>
              <a:spcBef>
                <a:spcPts val="600"/>
              </a:spcBef>
            </a:pPr>
            <a:r>
              <a:rPr lang="en-US" dirty="0" smtClean="0"/>
              <a:t>B</a:t>
            </a:r>
            <a:r>
              <a:rPr lang="en-US" dirty="0" smtClean="0">
                <a:solidFill>
                  <a:srgbClr val="000000"/>
                </a:solidFill>
              </a:rPr>
              <a:t>etween January 1–February 14, you can leave an MA plan and switch to Original Medicare. If you make this change, you may also join a Medicare Part D plan to add drug coverage. Coverage begins the first of the month after the plan receives the enrollment form. </a:t>
            </a:r>
          </a:p>
          <a:p>
            <a:pPr>
              <a:spcBef>
                <a:spcPts val="600"/>
              </a:spcBef>
            </a:pPr>
            <a:r>
              <a:rPr lang="en-US" dirty="0" smtClean="0">
                <a:solidFill>
                  <a:srgbClr val="000000"/>
                </a:solidFill>
              </a:rPr>
              <a:t>See Section 3204 of the Affordable Care Act.</a:t>
            </a:r>
          </a:p>
        </p:txBody>
      </p:sp>
      <p:sp>
        <p:nvSpPr>
          <p:cNvPr id="4" name="Slide Number Placeholder 3"/>
          <p:cNvSpPr>
            <a:spLocks noGrp="1"/>
          </p:cNvSpPr>
          <p:nvPr>
            <p:ph type="sldNum" sz="quarter" idx="10"/>
          </p:nvPr>
        </p:nvSpPr>
        <p:spPr/>
        <p:txBody>
          <a:bodyPr/>
          <a:lstStyle/>
          <a:p>
            <a:fld id="{666AA210-F09A-4D2C-988F-5E80B2706499}" type="slidenum">
              <a:rPr lang="en-US" smtClean="0"/>
              <a:pPr/>
              <a:t>48</a:t>
            </a:fld>
            <a:endParaRPr lang="en-US" dirty="0"/>
          </a:p>
        </p:txBody>
      </p:sp>
    </p:spTree>
    <p:extLst>
      <p:ext uri="{BB962C8B-B14F-4D97-AF65-F5344CB8AC3E}">
        <p14:creationId xmlns:p14="http://schemas.microsoft.com/office/powerpoint/2010/main" xmlns="" val="38006424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2275" name="Rectangle 3"/>
          <p:cNvSpPr>
            <a:spLocks noGrp="1" noChangeArrowheads="1"/>
          </p:cNvSpPr>
          <p:nvPr>
            <p:ph type="body" idx="1"/>
          </p:nvPr>
        </p:nvSpPr>
        <p:spPr bwMode="auto">
          <a:xfrm>
            <a:off x="974041" y="4639927"/>
            <a:ext cx="5608982" cy="4321853"/>
          </a:xfrm>
          <a:noFill/>
        </p:spPr>
        <p:txBody>
          <a:bodyPr wrap="square" numCol="1" anchor="t" anchorCtr="0" compatLnSpc="1">
            <a:prstTxWarp prst="textNoShape">
              <a:avLst/>
            </a:prstTxWarp>
            <a:noAutofit/>
          </a:bodyPr>
          <a:lstStyle/>
          <a:p>
            <a:pPr>
              <a:lnSpc>
                <a:spcPct val="110000"/>
              </a:lnSpc>
              <a:spcBef>
                <a:spcPts val="300"/>
              </a:spcBef>
            </a:pPr>
            <a:r>
              <a:rPr lang="en-US" dirty="0" smtClean="0"/>
              <a:t>People with Medicare who have limited income and resources may be able to get Extra Help with the costs of Medicare prescription drug coverage. You must be enrolled in a Medicare prescription drug plan to get Extra Help. You can apply with either Social Security or your state’s Medicaid program office. When you apply, you will be asked for information about your income and resources,</a:t>
            </a:r>
            <a:r>
              <a:rPr lang="en-US" baseline="0" dirty="0" smtClean="0"/>
              <a:t> </a:t>
            </a:r>
            <a:r>
              <a:rPr lang="en-US" dirty="0" smtClean="0"/>
              <a:t>and you will be asked to sign a statement that your answers are true. Social Security will check your information from computer records at the Internal Revenue Service and other sources. You may be contacted if more information is needed.</a:t>
            </a:r>
          </a:p>
          <a:p>
            <a:pPr>
              <a:lnSpc>
                <a:spcPct val="110000"/>
              </a:lnSpc>
              <a:spcBef>
                <a:spcPts val="300"/>
              </a:spcBef>
            </a:pPr>
            <a:r>
              <a:rPr lang="en-US" dirty="0" smtClean="0"/>
              <a:t>When you apply, if you qualify you’ll get a letter telling you if you qualify for Extra Help. </a:t>
            </a:r>
          </a:p>
          <a:p>
            <a:pPr>
              <a:lnSpc>
                <a:spcPct val="110000"/>
              </a:lnSpc>
              <a:spcBef>
                <a:spcPts val="300"/>
              </a:spcBef>
            </a:pPr>
            <a:r>
              <a:rPr lang="en-US" dirty="0" smtClean="0"/>
              <a:t>Certain groups of people automatically qualify for Extra Help and do not have to apply:</a:t>
            </a:r>
          </a:p>
          <a:p>
            <a:pPr marL="231775" lvl="2" indent="-115888">
              <a:lnSpc>
                <a:spcPct val="110000"/>
              </a:lnSpc>
              <a:spcBef>
                <a:spcPts val="300"/>
              </a:spcBef>
              <a:buFont typeface="Wingdings" pitchFamily="2" charset="2"/>
              <a:buChar char="§"/>
            </a:pPr>
            <a:r>
              <a:rPr lang="en-US" dirty="0" smtClean="0"/>
              <a:t>People with Medicare and full Medicaid benefits (including prescription drug coverage)</a:t>
            </a:r>
          </a:p>
          <a:p>
            <a:pPr marL="231775" lvl="2" indent="-115888">
              <a:lnSpc>
                <a:spcPct val="110000"/>
              </a:lnSpc>
              <a:spcBef>
                <a:spcPts val="300"/>
              </a:spcBef>
              <a:buFont typeface="Wingdings" pitchFamily="2" charset="2"/>
              <a:buChar char="§"/>
            </a:pPr>
            <a:r>
              <a:rPr lang="en-US" dirty="0" smtClean="0"/>
              <a:t>People with Medicare who get Supplemental Security Income only (SSI)</a:t>
            </a:r>
          </a:p>
          <a:p>
            <a:pPr marL="231775" lvl="2" indent="-115888">
              <a:lnSpc>
                <a:spcPct val="110000"/>
              </a:lnSpc>
              <a:spcBef>
                <a:spcPts val="300"/>
              </a:spcBef>
              <a:buFont typeface="Wingdings" pitchFamily="2" charset="2"/>
              <a:buChar char="§"/>
            </a:pPr>
            <a:r>
              <a:rPr lang="en-US" dirty="0" smtClean="0"/>
              <a:t>People who get help from Medicaid paying their Medicare premiums (Medicare Savings Programs)</a:t>
            </a:r>
          </a:p>
          <a:p>
            <a:pPr>
              <a:lnSpc>
                <a:spcPct val="110000"/>
              </a:lnSpc>
              <a:spcBef>
                <a:spcPts val="300"/>
              </a:spcBef>
            </a:pPr>
            <a:r>
              <a:rPr lang="en-US" dirty="0" smtClean="0"/>
              <a:t>All other people with Medicare must file an application to get Extra Help. You may f</a:t>
            </a:r>
            <a:r>
              <a:rPr lang="en-US" dirty="0" smtClean="0">
                <a:cs typeface="Arial" charset="0"/>
              </a:rPr>
              <a:t>ill out a paper application, apply on the web at socialsecurity.gov, or apply through your State Medical Assistance office or a local organization. You or someone on your behalf can apply.</a:t>
            </a:r>
            <a:endParaRPr lang="en-US" dirty="0" smtClean="0"/>
          </a:p>
        </p:txBody>
      </p:sp>
      <p:sp>
        <p:nvSpPr>
          <p:cNvPr id="5" name="Slide Number Placeholder 4"/>
          <p:cNvSpPr>
            <a:spLocks noGrp="1"/>
          </p:cNvSpPr>
          <p:nvPr>
            <p:ph type="sldNum" sz="quarter" idx="10"/>
          </p:nvPr>
        </p:nvSpPr>
        <p:spPr/>
        <p:txBody>
          <a:bodyPr/>
          <a:lstStyle/>
          <a:p>
            <a:fld id="{8D3B99F0-B413-4F8E-9262-407D19939992}" type="slidenum">
              <a:rPr lang="en-US" smtClean="0"/>
              <a:pPr/>
              <a:t>49</a:t>
            </a:fld>
            <a:endParaRPr lang="en-US" dirty="0"/>
          </a:p>
        </p:txBody>
      </p:sp>
      <p:sp>
        <p:nvSpPr>
          <p:cNvPr id="2" name="Footer Placeholder 1"/>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413">
              <a:spcBef>
                <a:spcPts val="600"/>
              </a:spcBef>
              <a:defRPr/>
            </a:pPr>
            <a:r>
              <a:rPr lang="en-US" dirty="0" smtClean="0"/>
              <a:t>To qualify for Medicare based on a disability an individual</a:t>
            </a:r>
            <a:r>
              <a:rPr lang="en-US" baseline="0" dirty="0" smtClean="0"/>
              <a:t> must meet the Social Security definition of disability.</a:t>
            </a:r>
          </a:p>
          <a:p>
            <a:pPr>
              <a:spcBef>
                <a:spcPts val="600"/>
              </a:spcBef>
            </a:pPr>
            <a:r>
              <a:rPr lang="en-US" dirty="0" smtClean="0"/>
              <a:t>Social Security defines a disability as </a:t>
            </a:r>
          </a:p>
          <a:p>
            <a:pPr lvl="1">
              <a:spcBef>
                <a:spcPts val="600"/>
              </a:spcBef>
            </a:pPr>
            <a:r>
              <a:rPr lang="en-US" dirty="0" smtClean="0"/>
              <a:t>Medical condition or combination of impairments </a:t>
            </a:r>
          </a:p>
          <a:p>
            <a:pPr lvl="1">
              <a:spcBef>
                <a:spcPts val="600"/>
              </a:spcBef>
            </a:pPr>
            <a:r>
              <a:rPr lang="en-US" dirty="0" smtClean="0"/>
              <a:t>Preventing substantial gainful activity (SGA) for at least 12 months, or expected to result in death </a:t>
            </a:r>
          </a:p>
          <a:p>
            <a:pPr lvl="2">
              <a:spcBef>
                <a:spcPts val="600"/>
              </a:spcBef>
            </a:pPr>
            <a:r>
              <a:rPr lang="en-US" dirty="0" smtClean="0"/>
              <a:t>SGA of $1,010 per month</a:t>
            </a:r>
            <a:r>
              <a:rPr lang="en-US" baseline="0" dirty="0" smtClean="0"/>
              <a:t> gross earnings ($1,690 per month if blind)</a:t>
            </a:r>
            <a:endParaRPr lang="en-US" dirty="0" smtClean="0"/>
          </a:p>
          <a:p>
            <a:pPr lvl="2">
              <a:spcBef>
                <a:spcPts val="600"/>
              </a:spcBef>
            </a:pPr>
            <a:r>
              <a:rPr lang="en-US" dirty="0" smtClean="0"/>
              <a:t>The determination also considers age, education and work experience.</a:t>
            </a:r>
            <a:endParaRPr lang="en-US" sz="2100" dirty="0" smtClean="0"/>
          </a:p>
          <a:p>
            <a:pPr defTabSz="966413">
              <a:defRPr/>
            </a:pPr>
            <a:endParaRPr lang="en-US" baseline="0" dirty="0" smtClean="0"/>
          </a:p>
          <a:p>
            <a:pPr defTabSz="966413">
              <a:defRPr/>
            </a:pPr>
            <a:endParaRPr lang="en-US" dirty="0" smtClean="0"/>
          </a:p>
          <a:p>
            <a:pPr>
              <a:buNone/>
            </a:pPr>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5</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650"/>
            <a:fld id="{DFF017AD-1AC9-4D1F-B49B-35BB64C344E3}" type="slidenum">
              <a:rPr lang="en-US" smtClean="0"/>
              <a:pPr defTabSz="964650"/>
              <a:t>50</a:t>
            </a:fld>
            <a:endParaRPr lang="en-US" dirty="0" smtClean="0"/>
          </a:p>
        </p:txBody>
      </p:sp>
      <p:sp>
        <p:nvSpPr>
          <p:cNvPr id="94211" name="Rectangle 2"/>
          <p:cNvSpPr>
            <a:spLocks noChangeArrowheads="1"/>
          </p:cNvSpPr>
          <p:nvPr/>
        </p:nvSpPr>
        <p:spPr bwMode="auto">
          <a:xfrm>
            <a:off x="0" y="9119475"/>
            <a:ext cx="4714240" cy="481727"/>
          </a:xfrm>
          <a:prstGeom prst="rect">
            <a:avLst/>
          </a:prstGeom>
          <a:noFill/>
          <a:ln w="12700">
            <a:noFill/>
            <a:miter lim="800000"/>
            <a:headEnd/>
            <a:tailEnd/>
          </a:ln>
        </p:spPr>
        <p:txBody>
          <a:bodyPr lIns="95797" tIns="47061" rIns="95797" bIns="47061"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381002" y="4560569"/>
            <a:ext cx="6248401" cy="4558904"/>
          </a:xfrm>
          <a:noFill/>
        </p:spPr>
        <p:txBody>
          <a:bodyPr wrap="square" numCol="1" anchor="t" anchorCtr="0" compatLnSpc="1">
            <a:prstTxWarp prst="textNoShape">
              <a:avLst/>
            </a:prstTxWarp>
          </a:bodyPr>
          <a:lstStyle/>
          <a:p>
            <a:pPr>
              <a:spcBef>
                <a:spcPts val="600"/>
              </a:spcBef>
            </a:pPr>
            <a:r>
              <a:rPr lang="en-US" dirty="0" smtClean="0"/>
              <a:t>Here are some steps you can take to find out if you qualify for help with your Medicare out-of-pocket expenses:</a:t>
            </a:r>
          </a:p>
          <a:p>
            <a:pPr marL="252696" lvl="1" indent="-124146">
              <a:spcBef>
                <a:spcPts val="600"/>
              </a:spcBef>
            </a:pPr>
            <a:r>
              <a:rPr lang="en-US" dirty="0" smtClean="0"/>
              <a:t>First, review the income and resource (or asset) guidelines for your area.</a:t>
            </a:r>
          </a:p>
          <a:p>
            <a:pPr marL="252696" lvl="1" indent="-124146">
              <a:spcBef>
                <a:spcPts val="600"/>
              </a:spcBef>
            </a:pPr>
            <a:r>
              <a:rPr lang="en-US" dirty="0" smtClean="0"/>
              <a:t>If you think you may qualify, collect the personal documents the agency requires for the application process. You will need</a:t>
            </a:r>
          </a:p>
          <a:p>
            <a:pPr marL="360696" lvl="3" indent="-124146">
              <a:spcBef>
                <a:spcPts val="600"/>
              </a:spcBef>
              <a:buSzPct val="100000"/>
              <a:buFont typeface="Arial" pitchFamily="34" charset="0"/>
              <a:buChar char="•"/>
            </a:pPr>
            <a:r>
              <a:rPr lang="en-US" dirty="0" smtClean="0"/>
              <a:t>Medicare card</a:t>
            </a:r>
          </a:p>
          <a:p>
            <a:pPr marL="360696" lvl="3" indent="-124146">
              <a:spcBef>
                <a:spcPts val="600"/>
              </a:spcBef>
              <a:buSzPct val="100000"/>
              <a:buFont typeface="Arial" pitchFamily="34" charset="0"/>
              <a:buChar char="•"/>
            </a:pPr>
            <a:r>
              <a:rPr lang="en-US" dirty="0" smtClean="0"/>
              <a:t>Proof of identity</a:t>
            </a:r>
          </a:p>
          <a:p>
            <a:pPr marL="360696" lvl="3" indent="-124146">
              <a:spcBef>
                <a:spcPts val="600"/>
              </a:spcBef>
              <a:buSzPct val="100000"/>
              <a:buFont typeface="Arial" pitchFamily="34" charset="0"/>
              <a:buChar char="•"/>
            </a:pPr>
            <a:r>
              <a:rPr lang="en-US" dirty="0" smtClean="0"/>
              <a:t>Proof of residence</a:t>
            </a:r>
          </a:p>
          <a:p>
            <a:pPr marL="360696" lvl="3" indent="-124146">
              <a:spcBef>
                <a:spcPts val="600"/>
              </a:spcBef>
              <a:buSzPct val="100000"/>
              <a:buFont typeface="Arial" pitchFamily="34" charset="0"/>
              <a:buChar char="•"/>
            </a:pPr>
            <a:r>
              <a:rPr lang="en-US" dirty="0" smtClean="0"/>
              <a:t>Proof of any income, including pension checks, Social Security payments, etc.</a:t>
            </a:r>
          </a:p>
          <a:p>
            <a:pPr marL="360696" lvl="3" indent="-124146">
              <a:spcBef>
                <a:spcPts val="600"/>
              </a:spcBef>
              <a:buSzPct val="100000"/>
              <a:buFont typeface="Arial" pitchFamily="34" charset="0"/>
              <a:buChar char="•"/>
            </a:pPr>
            <a:r>
              <a:rPr lang="en-US" dirty="0" smtClean="0"/>
              <a:t>Recent bank statements</a:t>
            </a:r>
          </a:p>
          <a:p>
            <a:pPr marL="360696" lvl="3" indent="-124146">
              <a:spcBef>
                <a:spcPts val="600"/>
              </a:spcBef>
              <a:buSzPct val="100000"/>
              <a:buFont typeface="Arial" pitchFamily="34" charset="0"/>
              <a:buChar char="•"/>
            </a:pPr>
            <a:r>
              <a:rPr lang="en-US" dirty="0" smtClean="0"/>
              <a:t>Property deeds</a:t>
            </a:r>
          </a:p>
          <a:p>
            <a:pPr marL="360696" lvl="3" indent="-124146">
              <a:spcBef>
                <a:spcPts val="600"/>
              </a:spcBef>
              <a:buSzPct val="100000"/>
              <a:buFont typeface="Arial" pitchFamily="34" charset="0"/>
              <a:buChar char="•"/>
            </a:pPr>
            <a:r>
              <a:rPr lang="en-US" dirty="0" smtClean="0"/>
              <a:t>Insurance policies</a:t>
            </a:r>
          </a:p>
          <a:p>
            <a:pPr marL="360696" lvl="3" indent="-124146">
              <a:spcBef>
                <a:spcPts val="600"/>
              </a:spcBef>
              <a:buSzPct val="100000"/>
              <a:buFont typeface="Arial" pitchFamily="34" charset="0"/>
              <a:buChar char="•"/>
            </a:pPr>
            <a:r>
              <a:rPr lang="en-US" dirty="0" smtClean="0"/>
              <a:t>Financial statements for bonds or stocks</a:t>
            </a:r>
          </a:p>
          <a:p>
            <a:pPr marL="360696" lvl="3" indent="-124146">
              <a:spcBef>
                <a:spcPts val="600"/>
              </a:spcBef>
              <a:buSzPct val="100000"/>
              <a:buFont typeface="Arial" pitchFamily="34" charset="0"/>
              <a:buChar char="•"/>
            </a:pPr>
            <a:r>
              <a:rPr lang="en-US" dirty="0" smtClean="0"/>
              <a:t>Proof of funeral or burial policies</a:t>
            </a:r>
          </a:p>
          <a:p>
            <a:pPr marL="228600" lvl="1" indent="-114300">
              <a:spcBef>
                <a:spcPts val="600"/>
              </a:spcBef>
            </a:pPr>
            <a:r>
              <a:rPr lang="en-US" dirty="0" smtClean="0"/>
              <a:t>You can get more information by contacting your State Medical Assistance office, your local SHIP program, or your local Area Agency on Aging.</a:t>
            </a:r>
          </a:p>
          <a:p>
            <a:pPr marL="228600" lvl="1" indent="-114300">
              <a:spcBef>
                <a:spcPts val="600"/>
              </a:spcBef>
            </a:pPr>
            <a:r>
              <a:rPr lang="en-US" dirty="0" smtClean="0"/>
              <a:t>Finally, complete an application with your State Medical Assistance office.</a:t>
            </a:r>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dirty="0" smtClean="0"/>
              <a:t>There are additional programs that may help people with disabilities</a:t>
            </a:r>
            <a:r>
              <a:rPr lang="en-US" baseline="0" dirty="0" smtClean="0"/>
              <a:t> pay for health and prescription drug care. They include</a:t>
            </a:r>
          </a:p>
          <a:p>
            <a:pPr marL="171450" indent="-171450">
              <a:buFont typeface="Wingdings" pitchFamily="2" charset="2"/>
              <a:buChar char="§"/>
              <a:defRPr/>
            </a:pPr>
            <a:r>
              <a:rPr lang="en-US" baseline="0" dirty="0" smtClean="0"/>
              <a:t>Medicaid (and Medicaid waivers)</a:t>
            </a:r>
          </a:p>
          <a:p>
            <a:pPr marL="171450" indent="-171450">
              <a:buFont typeface="Wingdings" pitchFamily="2" charset="2"/>
              <a:buChar char="§"/>
              <a:defRPr/>
            </a:pPr>
            <a:r>
              <a:rPr lang="en-US" baseline="0" dirty="0" smtClean="0"/>
              <a:t>Medicare Savings Programs</a:t>
            </a:r>
          </a:p>
          <a:p>
            <a:pPr marL="171450" indent="-171450">
              <a:buFont typeface="Wingdings" pitchFamily="2" charset="2"/>
              <a:buChar char="§"/>
              <a:defRPr/>
            </a:pPr>
            <a:r>
              <a:rPr lang="en-US" baseline="0" dirty="0" smtClean="0"/>
              <a:t>Pre-existing Condition Insurance Plans</a:t>
            </a:r>
            <a:endParaRPr lang="en-US" dirty="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51</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marL="181203" indent="-181203">
              <a:spcBef>
                <a:spcPts val="600"/>
              </a:spcBef>
              <a:buFont typeface="Wingdings" pitchFamily="2" charset="2"/>
              <a:buNone/>
            </a:pPr>
            <a:r>
              <a:rPr lang="en-US" dirty="0" smtClean="0"/>
              <a:t>Medicare and Medicaid are different in the following ways:</a:t>
            </a:r>
          </a:p>
          <a:p>
            <a:pPr marL="181203" indent="-181203">
              <a:spcBef>
                <a:spcPts val="600"/>
              </a:spcBef>
              <a:buFont typeface="Wingdings" pitchFamily="2" charset="2"/>
              <a:buChar char="§"/>
            </a:pPr>
            <a:r>
              <a:rPr lang="en-US" dirty="0" smtClean="0"/>
              <a:t>While Medicare is a national program that is consistent across the country, Medicaid  consists of statewide programs that vary among states.</a:t>
            </a:r>
          </a:p>
          <a:p>
            <a:pPr marL="181203" indent="-181203">
              <a:spcBef>
                <a:spcPts val="600"/>
              </a:spcBef>
              <a:buFont typeface="Wingdings" pitchFamily="2" charset="2"/>
              <a:buChar char="§"/>
            </a:pPr>
            <a:r>
              <a:rPr lang="en-US" dirty="0" smtClean="0"/>
              <a:t>While Medicare is administered by the Federal government, Medicaid is administered by state governments within Federal rules (Federal/state partnership).</a:t>
            </a:r>
          </a:p>
          <a:p>
            <a:pPr marL="181203" indent="-181203">
              <a:spcBef>
                <a:spcPts val="600"/>
              </a:spcBef>
              <a:buFont typeface="Wingdings" pitchFamily="2" charset="2"/>
              <a:buChar char="§"/>
            </a:pPr>
            <a:r>
              <a:rPr lang="en-US" dirty="0" smtClean="0"/>
              <a:t>While Medicare eligibility is based on age, disability, or End-Stage Renal Disease (ESRD), Medicaid eligibility is based on income and resources.</a:t>
            </a:r>
          </a:p>
          <a:p>
            <a:pPr marL="181203" indent="-181203">
              <a:spcBef>
                <a:spcPts val="600"/>
              </a:spcBef>
              <a:buFont typeface="Wingdings" pitchFamily="2" charset="2"/>
              <a:buChar char="§"/>
            </a:pPr>
            <a:r>
              <a:rPr lang="en-US" dirty="0" smtClean="0"/>
              <a:t>While Medicare is the nation’s primary payer of inpatient hospital services to the elderly and people with ESRD, Medicaid is the nation’s primary public payer of acute health, mental health, and long-term care services.</a:t>
            </a:r>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24BEB0-A036-4597-BCDF-3C0A13919F1A}" type="slidenum">
              <a:rPr lang="en-US" smtClean="0"/>
              <a:pPr/>
              <a:t>52</a:t>
            </a:fld>
            <a:endParaRPr lang="en-US" dirty="0" smtClean="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685802" y="4560571"/>
            <a:ext cx="5943600" cy="4320540"/>
          </a:xfrm>
        </p:spPr>
        <p:txBody>
          <a:bodyPr wrap="square" numCol="1" anchor="t" anchorCtr="0" compatLnSpc="1">
            <a:prstTxWarp prst="textNoShape">
              <a:avLst/>
            </a:prstTxWarp>
          </a:bodyPr>
          <a:lstStyle/>
          <a:p>
            <a:pPr>
              <a:spcBef>
                <a:spcPts val="600"/>
              </a:spcBef>
              <a:defRPr/>
            </a:pPr>
            <a:r>
              <a:rPr lang="en-US" dirty="0" smtClean="0">
                <a:cs typeface="Arial" charset="0"/>
              </a:rPr>
              <a:t>Medicaid waivers allow the state to receive Federal Medicaid matching funds for its expenditures that normally would not be covered, even though it is no longer in compliance with certain requirements or limitations of the Federal Medicaid statute. </a:t>
            </a:r>
          </a:p>
          <a:p>
            <a:pPr>
              <a:spcBef>
                <a:spcPts val="600"/>
              </a:spcBef>
              <a:defRPr/>
            </a:pPr>
            <a:r>
              <a:rPr lang="en-US" dirty="0" smtClean="0">
                <a:cs typeface="Arial" charset="0"/>
              </a:rPr>
              <a:t>Waivers allow states alternatives to delivering care from traditional Medicaid.</a:t>
            </a:r>
          </a:p>
          <a:p>
            <a:pPr lvl="1" indent="-111125">
              <a:spcBef>
                <a:spcPts val="600"/>
              </a:spcBef>
              <a:defRPr/>
            </a:pPr>
            <a:r>
              <a:rPr lang="en-US" dirty="0" smtClean="0">
                <a:cs typeface="Arial" charset="0"/>
              </a:rPr>
              <a:t>Section 1915(b) waivers—states may restrict the choice of providers that Medicaid beneficiaries would otherwise have.</a:t>
            </a:r>
          </a:p>
          <a:p>
            <a:pPr marL="225425" indent="-111125">
              <a:spcBef>
                <a:spcPts val="600"/>
              </a:spcBef>
              <a:buFont typeface="Wingdings" pitchFamily="2" charset="2"/>
              <a:buChar char="§"/>
              <a:defRPr/>
            </a:pPr>
            <a:r>
              <a:rPr lang="en-US" dirty="0" smtClean="0">
                <a:cs typeface="Arial" charset="0"/>
              </a:rPr>
              <a:t>Program waivers such as the 1915(c) waiver for home-and community-based services–– states may receive Federal matching funds for services for which Federal matching funds are not otherwise available.</a:t>
            </a:r>
          </a:p>
          <a:p>
            <a:pPr lvl="1" indent="-111125">
              <a:spcBef>
                <a:spcPts val="600"/>
              </a:spcBef>
              <a:defRPr/>
            </a:pPr>
            <a:r>
              <a:rPr lang="en-US" dirty="0" smtClean="0">
                <a:cs typeface="Arial" charset="0"/>
              </a:rPr>
              <a:t>Demonstration waivers such as the section 1115 waivers—states may receive Federal matching funds for covering certain categories of individuals for which Federal matching funds are not otherwise available. </a:t>
            </a:r>
          </a:p>
          <a:p>
            <a:pPr>
              <a:spcBef>
                <a:spcPts val="600"/>
              </a:spcBef>
              <a:defRPr/>
            </a:pPr>
            <a:endParaRPr lang="en-US" dirty="0" smtClean="0">
              <a:cs typeface="Arial"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650"/>
            <a:fld id="{4CA4012B-1266-417A-BAC3-42146378459E}" type="slidenum">
              <a:rPr lang="en-US" smtClean="0"/>
              <a:pPr defTabSz="964650"/>
              <a:t>53</a:t>
            </a:fld>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685802" y="4560571"/>
            <a:ext cx="5943600" cy="4320540"/>
          </a:xfrm>
        </p:spPr>
        <p:txBody>
          <a:bodyPr wrap="square" numCol="1" anchor="t" anchorCtr="0" compatLnSpc="1">
            <a:prstTxWarp prst="textNoShape">
              <a:avLst/>
            </a:prstTxWarp>
          </a:bodyPr>
          <a:lstStyle/>
          <a:p>
            <a:pPr>
              <a:spcBef>
                <a:spcPts val="600"/>
              </a:spcBef>
            </a:pPr>
            <a:r>
              <a:rPr lang="en-US" b="1" dirty="0" smtClean="0"/>
              <a:t>Budget Neutrality Requirement  - </a:t>
            </a:r>
            <a:r>
              <a:rPr lang="en-US" dirty="0" smtClean="0"/>
              <a:t>Waivers must be “budget neutral” to the federal government. The state must show that over the duration of the entire waiver, the federal Medicaid expenditures won’t exceed what the federal government would have spent without the waiver.  </a:t>
            </a:r>
          </a:p>
          <a:p>
            <a:pPr>
              <a:spcBef>
                <a:spcPts val="600"/>
              </a:spcBef>
            </a:pPr>
            <a:r>
              <a:rPr lang="en-US" b="1" dirty="0" smtClean="0"/>
              <a:t>Approval Period - </a:t>
            </a:r>
            <a:r>
              <a:rPr lang="en-US" dirty="0" smtClean="0"/>
              <a:t>Waivers are generally approved for a five-year period, but states typically submit renewal requests to continue the program beyond this time period. Waiver renewals are generally approved for three years.  </a:t>
            </a:r>
          </a:p>
          <a:p>
            <a:pPr>
              <a:spcBef>
                <a:spcPts val="600"/>
              </a:spcBef>
            </a:pPr>
            <a:r>
              <a:rPr lang="en-US" b="1" dirty="0" smtClean="0"/>
              <a:t>Transparency - </a:t>
            </a:r>
            <a:r>
              <a:rPr lang="en-US" dirty="0" smtClean="0"/>
              <a:t>The Affordable Care Act of 2010 requires a transparent review process for 1115 Waivers. A final rule, effective on April 27, 2012, establishes a process to ensure public input into the development, review, and approval (or extension) of 1115 Waivers. This final rule sets standards to make information about Medicaid and CHIP Demonstration applications and approved Demonstration projects publicly available at the state and Federal levels. </a:t>
            </a:r>
            <a:endParaRPr lang="en-US" dirty="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650"/>
            <a:fld id="{4CA4012B-1266-417A-BAC3-42146378459E}" type="slidenum">
              <a:rPr lang="en-US" smtClean="0"/>
              <a:pPr defTabSz="964650"/>
              <a:t>54</a:t>
            </a:fld>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The Money</a:t>
            </a:r>
            <a:r>
              <a:rPr lang="en-US" baseline="0" dirty="0" smtClean="0"/>
              <a:t> Follows the Person program was established by Congress through the Deficit Reduction Act of 2005 (DRA).</a:t>
            </a:r>
          </a:p>
          <a:p>
            <a:pPr>
              <a:spcBef>
                <a:spcPts val="600"/>
              </a:spcBef>
            </a:pPr>
            <a:r>
              <a:rPr lang="en-US" baseline="0" dirty="0" smtClean="0"/>
              <a:t>Provides states with an opportunity to help Medicaid beneficiaries living in long-term care institutions for at least six months to return to the community.</a:t>
            </a:r>
          </a:p>
          <a:p>
            <a:pPr>
              <a:spcBef>
                <a:spcPts val="600"/>
              </a:spcBef>
            </a:pPr>
            <a:r>
              <a:rPr lang="en-US" dirty="0" smtClean="0"/>
              <a:t>States receive enhanced Federal matching rate for state Medicaid spending on home and community-based services provided to MFP program enrollees. </a:t>
            </a:r>
          </a:p>
          <a:p>
            <a:r>
              <a:rPr lang="en-US" dirty="0" smtClean="0"/>
              <a:t>In 2007 CMS awarded grants to 31 states. States participating in MFP are: AR, CA CO, CT, DE, FL, GA, HI, IA, ID, IL, IN, KS, KY, LA, MA, MD, ME, MI, MN, MO, MS, NC, ND, NE, NH, NJ, NM, NV, NY, OH, OK, OR, PA, RI, SC, TN, TX, VA, VT, WA, WI, WV and the District of Columbia</a:t>
            </a:r>
          </a:p>
          <a:p>
            <a:pPr>
              <a:spcBef>
                <a:spcPts val="600"/>
              </a:spcBef>
            </a:pPr>
            <a:r>
              <a:rPr lang="en-US" dirty="0" smtClean="0"/>
              <a:t>As of June, 2010, the largest</a:t>
            </a:r>
            <a:r>
              <a:rPr lang="en-US" baseline="0" dirty="0" smtClean="0"/>
              <a:t> group of MFP participants has been people with disabilities under age 65.</a:t>
            </a:r>
            <a:r>
              <a:rPr lang="en-US" dirty="0" smtClean="0"/>
              <a:t> </a:t>
            </a:r>
          </a:p>
          <a:p>
            <a:pPr>
              <a:spcBef>
                <a:spcPts val="600"/>
              </a:spcBef>
            </a:pPr>
            <a:r>
              <a:rPr lang="en-US" dirty="0" smtClean="0"/>
              <a:t>For</a:t>
            </a:r>
            <a:r>
              <a:rPr lang="en-US" baseline="0" dirty="0" smtClean="0"/>
              <a:t> more information on Money Follows the Person, visit our website at www.medicaid.gov/Medicaid-CHIP-Program-Information/By-Topics/Long-Term-Services-and-Support/Balancing/Money-Follows-the-Person.html.</a:t>
            </a:r>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81923" name="Notes Placeholder 2"/>
          <p:cNvSpPr>
            <a:spLocks noGrp="1"/>
          </p:cNvSpPr>
          <p:nvPr>
            <p:ph type="body" idx="1"/>
          </p:nvPr>
        </p:nvSpPr>
        <p:spPr bwMode="auto">
          <a:xfrm>
            <a:off x="685802" y="4560571"/>
            <a:ext cx="5943600" cy="4320540"/>
          </a:xfrm>
        </p:spPr>
        <p:txBody>
          <a:bodyPr wrap="square" numCol="1" anchor="t" anchorCtr="0" compatLnSpc="1">
            <a:prstTxWarp prst="textNoShape">
              <a:avLst/>
            </a:prstTxWarp>
          </a:bodyPr>
          <a:lstStyle/>
          <a:p>
            <a:pPr>
              <a:spcBef>
                <a:spcPts val="600"/>
              </a:spcBef>
              <a:defRPr/>
            </a:pPr>
            <a:r>
              <a:rPr lang="en-US" sz="1200" dirty="0" smtClean="0">
                <a:cs typeface="Arial" charset="0"/>
              </a:rPr>
              <a:t>1915 (b) Managed Care Waivers</a:t>
            </a:r>
          </a:p>
          <a:p>
            <a:pPr>
              <a:spcBef>
                <a:spcPts val="600"/>
              </a:spcBef>
            </a:pPr>
            <a:r>
              <a:rPr lang="en-US" sz="1200" dirty="0" smtClean="0"/>
              <a:t>Allow using Managed Care in the Medicaid Program </a:t>
            </a:r>
          </a:p>
          <a:p>
            <a:pPr lvl="1">
              <a:spcBef>
                <a:spcPts val="600"/>
              </a:spcBef>
            </a:pPr>
            <a:r>
              <a:rPr lang="en-US" sz="1200" b="1" dirty="0" smtClean="0"/>
              <a:t>[1915(b)(1)]</a:t>
            </a:r>
            <a:r>
              <a:rPr lang="en-US" sz="1200" dirty="0" smtClean="0"/>
              <a:t> - Implement a managed care delivery system that restricts the types of providers that people can use to get Medicaid benefits</a:t>
            </a:r>
          </a:p>
          <a:p>
            <a:pPr lvl="1">
              <a:spcBef>
                <a:spcPts val="600"/>
              </a:spcBef>
            </a:pPr>
            <a:r>
              <a:rPr lang="en-US" sz="1200" b="1" dirty="0" smtClean="0"/>
              <a:t>[1915(b)(2)]</a:t>
            </a:r>
            <a:r>
              <a:rPr lang="en-US" sz="1200" dirty="0" smtClean="0"/>
              <a:t> - Allow a county or local government to act as a choice counselor or enrollment broker) in order to help people pick a managed care plan</a:t>
            </a:r>
          </a:p>
          <a:p>
            <a:pPr lvl="1">
              <a:spcBef>
                <a:spcPts val="600"/>
              </a:spcBef>
            </a:pPr>
            <a:r>
              <a:rPr lang="en-US" sz="1200" b="1" dirty="0" smtClean="0"/>
              <a:t>[1915(b)(3)]</a:t>
            </a:r>
            <a:r>
              <a:rPr lang="en-US" sz="1200" dirty="0" smtClean="0"/>
              <a:t> - Use the savings that the state gets from a managed care delivery system  to provide additional services</a:t>
            </a:r>
          </a:p>
          <a:p>
            <a:pPr lvl="1">
              <a:spcBef>
                <a:spcPts val="600"/>
              </a:spcBef>
            </a:pPr>
            <a:r>
              <a:rPr lang="en-US" sz="1200" b="1" dirty="0" smtClean="0"/>
              <a:t>[1915(b)(4)]</a:t>
            </a:r>
            <a:r>
              <a:rPr lang="en-US" sz="1200" dirty="0" smtClean="0"/>
              <a:t> - Restrict the number or type of providers who can provide specific Medicaid services (such as disease management or transportation)</a:t>
            </a:r>
          </a:p>
          <a:p>
            <a:pPr marL="1028700" lvl="3" indent="-231775">
              <a:buSzPct val="100000"/>
              <a:buFont typeface="Arial" pitchFamily="34" charset="0"/>
              <a:buChar char="•"/>
              <a:defRPr/>
            </a:pPr>
            <a:endParaRPr lang="en-US" sz="1200" dirty="0" smtClean="0"/>
          </a:p>
          <a:p>
            <a:pPr>
              <a:spcBef>
                <a:spcPts val="600"/>
              </a:spcBef>
              <a:defRPr/>
            </a:pPr>
            <a:endParaRPr lang="en-US" dirty="0" smtClean="0">
              <a:cs typeface="Arial" charset="0"/>
            </a:endParaRPr>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4650"/>
            <a:fld id="{4CA4012B-1266-417A-BAC3-42146378459E}" type="slidenum">
              <a:rPr lang="en-US" smtClean="0"/>
              <a:pPr defTabSz="964650"/>
              <a:t>56</a:t>
            </a:fld>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rPr>
              <a:t>HCBS Waivers Section 1915 (c) - </a:t>
            </a:r>
            <a:r>
              <a:rPr lang="en-US" dirty="0" smtClean="0"/>
              <a:t>The 1915(c) waivers are one of many options available to states to allow the provision of long term care services in home and community based settings under the Medicaid Program. States can offer a variety of services under an HCBS Waiver program. Programs can provide a combination of standard medical services and non-medical services. Standard services include but are not limited to: case management (i.e. supports and service coordination), homemaker, home health aide, personal care, adult day health services, habilitation (both day and residential), and respite care. States can also propose “other” types of services that may assist in diverting and/or transitioning individuals from institutional settings into their homes and community.</a:t>
            </a:r>
          </a:p>
          <a:p>
            <a:pPr>
              <a:spcBef>
                <a:spcPts val="600"/>
              </a:spcBef>
            </a:pPr>
            <a:r>
              <a:rPr lang="en-US" dirty="0" smtClean="0">
                <a:effectLst/>
              </a:rPr>
              <a:t>In the 1999 </a:t>
            </a:r>
            <a:r>
              <a:rPr lang="en-US" u="sng" dirty="0" smtClean="0">
                <a:effectLst/>
              </a:rPr>
              <a:t>Olmstead v. L.C.</a:t>
            </a:r>
            <a:r>
              <a:rPr lang="en-US" dirty="0" smtClean="0">
                <a:effectLst/>
              </a:rPr>
              <a:t> decision, the Supreme Court affirmed the right of individuals with disabilities to receive public benefits and services in the most integrated setting appropriate to their needs.  The </a:t>
            </a:r>
            <a:r>
              <a:rPr lang="en-US" u="sng" dirty="0" smtClean="0">
                <a:effectLst/>
              </a:rPr>
              <a:t>Olmstead v. L.C.</a:t>
            </a:r>
            <a:r>
              <a:rPr lang="en-US" dirty="0" smtClean="0">
                <a:effectLst/>
              </a:rPr>
              <a:t> decision interpreted Title II of the American with Disabilities Act (ADA) and its implementing regulations.  Medicaid can be an important resource to assist states in fulfilling their obligations under ADA.  The HCBS waiver program in particular is a viable option for states to use to provide integrated community-based long-term care services and supports to qualified Medicaid eligible recipients.</a:t>
            </a:r>
          </a:p>
          <a:p>
            <a:pPr>
              <a:spcBef>
                <a:spcPts val="600"/>
              </a:spcBef>
            </a:pPr>
            <a:r>
              <a:rPr lang="en-US" dirty="0" smtClean="0">
                <a:effectLst/>
              </a:rPr>
              <a:t>Forty-eight states and the District of Columbia offer services through HCBS waivers, and Arizona operates a similar program under section 1115 research and demonstration authority.  There is no Federal requirement limiting the number</a:t>
            </a:r>
            <a:r>
              <a:rPr lang="en-US" baseline="0" dirty="0" smtClean="0">
                <a:effectLst/>
              </a:rPr>
              <a:t> </a:t>
            </a:r>
            <a:r>
              <a:rPr lang="en-US" dirty="0" smtClean="0">
                <a:effectLst/>
              </a:rPr>
              <a:t>of HCBS waiver programs a state may operate at any given time, and currently there are approximately 287 active HCBS waiver programs in operation throughout the country.</a:t>
            </a:r>
          </a:p>
          <a:p>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57</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extLst>
      <p:ext uri="{BB962C8B-B14F-4D97-AF65-F5344CB8AC3E}">
        <p14:creationId xmlns:p14="http://schemas.microsoft.com/office/powerpoint/2010/main" xmlns="" val="23086345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spcBef>
                <a:spcPts val="600"/>
              </a:spcBef>
            </a:pPr>
            <a:r>
              <a:rPr lang="en-US" sz="1150" dirty="0" smtClean="0"/>
              <a:t>Family members and friends may be providers of waiver services if they meet the specified provider qualifications.  However, in general spouses and parents of minor children cannot be paid providers of waiver services. </a:t>
            </a:r>
          </a:p>
          <a:p>
            <a:pPr>
              <a:spcBef>
                <a:spcPts val="600"/>
              </a:spcBef>
            </a:pPr>
            <a:r>
              <a:rPr lang="en-US" sz="1150" dirty="0" smtClean="0"/>
              <a:t>States have the discretion to choose the number of consumers to serve in a HCBS waiver program.  Once approved by CMS, a state is held to the number of persons estimated in its application but has the flexibility to serve greater or fewer numbers of consumers by submitting an amendment to CMS for approval.</a:t>
            </a:r>
          </a:p>
          <a:p>
            <a:pPr>
              <a:spcBef>
                <a:spcPts val="600"/>
              </a:spcBef>
            </a:pPr>
            <a:r>
              <a:rPr lang="en-US" sz="1150" dirty="0" smtClean="0"/>
              <a:t>The state Medicaid agency must submit to CMS for review and approval an application for an HCBS waiver, and the state Medicaid agency has the ultimate responsibility for an HCBS waiver program, although it may delegate the day-to-day operation of the program to another entity. Initial HCBS waivers are approved for a three-year period, and waivers are renewed for five-year intervals. In the parameters of broad Federal guidelines, states have the flexibility to develop HCBS waiver programs designed to meet the specific needs of targeted populations.  Federal requirements for states choosing to implement an HCBS waiver program include</a:t>
            </a:r>
          </a:p>
          <a:p>
            <a:pPr marL="169863" indent="-114300">
              <a:spcBef>
                <a:spcPts val="100"/>
              </a:spcBef>
              <a:buFont typeface="Wingdings" pitchFamily="2" charset="2"/>
              <a:buChar char="§"/>
            </a:pPr>
            <a:r>
              <a:rPr lang="en-US" sz="1150" dirty="0" smtClean="0"/>
              <a:t>Demonstrating that providing waiver services to a target population is no more costly than the cost of services these individuals would receive in an institution.</a:t>
            </a:r>
          </a:p>
          <a:p>
            <a:pPr marL="169863" indent="-114300">
              <a:spcBef>
                <a:spcPts val="100"/>
              </a:spcBef>
              <a:buFont typeface="Wingdings" pitchFamily="2" charset="2"/>
              <a:buChar char="§"/>
            </a:pPr>
            <a:r>
              <a:rPr lang="en-US" sz="1150" dirty="0" smtClean="0"/>
              <a:t>Ensuring that measures will be taken to protect the health and welfare of consumers.</a:t>
            </a:r>
          </a:p>
          <a:p>
            <a:pPr marL="169863" indent="-114300">
              <a:spcBef>
                <a:spcPts val="100"/>
              </a:spcBef>
              <a:buFont typeface="Wingdings" pitchFamily="2" charset="2"/>
              <a:buChar char="§"/>
            </a:pPr>
            <a:r>
              <a:rPr lang="en-US" sz="1150" spc="-40" dirty="0" smtClean="0"/>
              <a:t>Providing adequate and reasonable provider standards to meet the needs of the target population.</a:t>
            </a:r>
          </a:p>
          <a:p>
            <a:pPr marL="169863" indent="-114300">
              <a:spcBef>
                <a:spcPts val="100"/>
              </a:spcBef>
              <a:buFont typeface="Wingdings" pitchFamily="2" charset="2"/>
              <a:buChar char="§"/>
            </a:pPr>
            <a:r>
              <a:rPr lang="en-US" sz="1150" dirty="0" smtClean="0"/>
              <a:t>Ensuring that services are provided in accordance with a plan of care.</a:t>
            </a:r>
            <a:endParaRPr lang="en-US" sz="1150" dirty="0"/>
          </a:p>
          <a:p>
            <a:pPr>
              <a:spcBef>
                <a:spcPts val="600"/>
              </a:spcBef>
            </a:pPr>
            <a:r>
              <a:rPr lang="en-US" sz="1150" dirty="0" smtClean="0"/>
              <a:t>For more information visit https</a:t>
            </a:r>
            <a:r>
              <a:rPr lang="en-US" sz="1150" dirty="0"/>
              <a:t>://www.cms.gov/MedicaidStWaivProgDemoPGI/05_HCBSWaivers-Section1915(c).asp</a:t>
            </a:r>
            <a:endParaRPr lang="en-US" sz="1150" dirty="0" smtClean="0"/>
          </a:p>
        </p:txBody>
      </p:sp>
      <p:sp>
        <p:nvSpPr>
          <p:cNvPr id="4" name="Slide Number Placeholder 3"/>
          <p:cNvSpPr>
            <a:spLocks noGrp="1"/>
          </p:cNvSpPr>
          <p:nvPr>
            <p:ph type="sldNum" sz="quarter" idx="10"/>
          </p:nvPr>
        </p:nvSpPr>
        <p:spPr/>
        <p:txBody>
          <a:bodyPr/>
          <a:lstStyle/>
          <a:p>
            <a:fld id="{38106D4A-DE46-4CB9-A3A2-8794926404ED}" type="slidenum">
              <a:rPr lang="en-US" smtClean="0"/>
              <a:pPr/>
              <a:t>58</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extLst>
      <p:ext uri="{BB962C8B-B14F-4D97-AF65-F5344CB8AC3E}">
        <p14:creationId xmlns:p14="http://schemas.microsoft.com/office/powerpoint/2010/main" xmlns="" val="4693445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a:t>
            </a:r>
          </a:p>
          <a:p>
            <a:endParaRPr lang="en-US" dirty="0" smtClean="0"/>
          </a:p>
          <a:p>
            <a:pPr marL="0" indent="0">
              <a:buNone/>
            </a:pPr>
            <a:r>
              <a:rPr lang="en-US" dirty="0" smtClean="0"/>
              <a:t>States use Medicaid waivers to </a:t>
            </a:r>
          </a:p>
          <a:p>
            <a:pPr marL="0" indent="0">
              <a:buNone/>
            </a:pPr>
            <a:endParaRPr lang="en-US" dirty="0" smtClean="0"/>
          </a:p>
          <a:p>
            <a:pPr marL="347663" indent="-231775">
              <a:buFont typeface="+mj-lt"/>
              <a:buAutoNum type="arabicPeriod"/>
              <a:tabLst>
                <a:tab pos="347663" algn="l"/>
              </a:tabLst>
            </a:pPr>
            <a:r>
              <a:rPr lang="en-US" dirty="0" smtClean="0"/>
              <a:t>Test ways to deliver health care services</a:t>
            </a:r>
          </a:p>
          <a:p>
            <a:pPr marL="347663" indent="-231775">
              <a:buFont typeface="+mj-lt"/>
              <a:buAutoNum type="arabicPeriod"/>
              <a:tabLst>
                <a:tab pos="347663" algn="l"/>
              </a:tabLst>
            </a:pPr>
            <a:r>
              <a:rPr lang="en-US" dirty="0" smtClean="0"/>
              <a:t>Test ways to pay for health care services	</a:t>
            </a:r>
          </a:p>
          <a:p>
            <a:pPr marL="347663" indent="-231775">
              <a:buFont typeface="+mj-lt"/>
              <a:buAutoNum type="arabicPeriod"/>
              <a:tabLst>
                <a:tab pos="347663" algn="l"/>
              </a:tabLst>
            </a:pPr>
            <a:r>
              <a:rPr lang="en-US" dirty="0" smtClean="0"/>
              <a:t>Help people transition from institutions to a community setting</a:t>
            </a:r>
          </a:p>
          <a:p>
            <a:pPr marL="347663" indent="-231775">
              <a:buFont typeface="+mj-lt"/>
              <a:buAutoNum type="arabicPeriod"/>
              <a:tabLst>
                <a:tab pos="347663" algn="l"/>
              </a:tabLst>
            </a:pPr>
            <a:r>
              <a:rPr lang="en-US" dirty="0" smtClean="0"/>
              <a:t>All of the above</a:t>
            </a:r>
          </a:p>
          <a:p>
            <a:endParaRPr lang="en-US" dirty="0" smtClean="0"/>
          </a:p>
          <a:p>
            <a:r>
              <a:rPr lang="en-US" dirty="0" smtClean="0"/>
              <a:t>Answer: 4.  All of the above.  </a:t>
            </a:r>
          </a:p>
          <a:p>
            <a:endParaRPr lang="en-US" dirty="0" smtClean="0"/>
          </a:p>
          <a:p>
            <a:r>
              <a:rPr lang="en-US" dirty="0" smtClean="0"/>
              <a:t>Medicaid waivers test different ways to deliver health care services, alternative payment methods and help people transition from institutions to a community setting.</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buFont typeface="Wingdings" pitchFamily="2" charset="2"/>
              <a:buChar char="§"/>
            </a:pPr>
            <a:r>
              <a:rPr lang="en-US" b="0" dirty="0" smtClean="0"/>
              <a:t> Federal</a:t>
            </a:r>
            <a:r>
              <a:rPr lang="en-US" b="0" baseline="0" dirty="0" smtClean="0"/>
              <a:t> p</a:t>
            </a:r>
            <a:r>
              <a:rPr lang="en-US" b="0" dirty="0" smtClean="0"/>
              <a:t>rograms providing cash benefits to persons with disabilities</a:t>
            </a:r>
          </a:p>
          <a:p>
            <a:pPr>
              <a:spcBef>
                <a:spcPts val="600"/>
              </a:spcBef>
              <a:buFont typeface="Wingdings" pitchFamily="2" charset="2"/>
              <a:buChar char="§"/>
            </a:pPr>
            <a:r>
              <a:rPr lang="en-US" b="0" dirty="0" smtClean="0"/>
              <a:t> Administered by Social Security</a:t>
            </a:r>
          </a:p>
          <a:p>
            <a:pPr lvl="1">
              <a:spcBef>
                <a:spcPts val="600"/>
              </a:spcBef>
              <a:buFont typeface="Arial" pitchFamily="34" charset="0"/>
              <a:buChar char="•"/>
            </a:pPr>
            <a:r>
              <a:rPr lang="en-US" dirty="0" smtClean="0"/>
              <a:t>Social Security Disability Insurance (SSDI)</a:t>
            </a:r>
          </a:p>
          <a:p>
            <a:pPr lvl="1">
              <a:spcBef>
                <a:spcPts val="600"/>
              </a:spcBef>
              <a:buFont typeface="Arial" pitchFamily="34" charset="0"/>
              <a:buChar char="•"/>
            </a:pPr>
            <a:r>
              <a:rPr lang="en-US" dirty="0" smtClean="0"/>
              <a:t>Supplemental Security Insurance (SSI)</a:t>
            </a:r>
          </a:p>
          <a:p>
            <a:endParaRPr lang="en-US" dirty="0"/>
          </a:p>
        </p:txBody>
      </p:sp>
      <p:sp>
        <p:nvSpPr>
          <p:cNvPr id="4" name="Slide Number Placeholder 3"/>
          <p:cNvSpPr>
            <a:spLocks noGrp="1"/>
          </p:cNvSpPr>
          <p:nvPr>
            <p:ph type="sldNum" sz="quarter" idx="10"/>
          </p:nvPr>
        </p:nvSpPr>
        <p:spPr/>
        <p:txBody>
          <a:bodyPr/>
          <a:lstStyle/>
          <a:p>
            <a:fld id="{38106D4A-DE46-4CB9-A3A2-8794926404ED}" type="slidenum">
              <a:rPr lang="en-US" smtClean="0"/>
              <a:pPr/>
              <a:t>6</a:t>
            </a:fld>
            <a:endParaRPr lang="en-US" dirty="0"/>
          </a:p>
        </p:txBody>
      </p:sp>
      <p:sp>
        <p:nvSpPr>
          <p:cNvPr id="5" name="Footer Placeholder 4"/>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a:t>
            </a:r>
          </a:p>
          <a:p>
            <a:pPr marL="0" indent="0">
              <a:buNone/>
            </a:pPr>
            <a:r>
              <a:rPr lang="en-US" dirty="0" smtClean="0"/>
              <a:t>Friends and most family members may provide home and community-based services.</a:t>
            </a:r>
          </a:p>
          <a:p>
            <a:pPr marL="0" indent="0">
              <a:buNone/>
            </a:pPr>
            <a:endParaRPr lang="en-US" dirty="0" smtClean="0"/>
          </a:p>
          <a:p>
            <a:pPr marL="347663" indent="-231775">
              <a:buAutoNum type="arabicPeriod"/>
            </a:pPr>
            <a:r>
              <a:rPr lang="en-US" dirty="0" smtClean="0"/>
              <a:t>True</a:t>
            </a:r>
          </a:p>
          <a:p>
            <a:pPr marL="347663" indent="-231775">
              <a:buAutoNum type="arabicPeriod"/>
            </a:pPr>
            <a:r>
              <a:rPr lang="en-US" dirty="0" smtClean="0"/>
              <a:t>False</a:t>
            </a:r>
          </a:p>
          <a:p>
            <a:endParaRPr lang="en-US" dirty="0" smtClean="0"/>
          </a:p>
          <a:p>
            <a:r>
              <a:rPr lang="en-US" dirty="0" smtClean="0"/>
              <a:t>Answer: 1. True  </a:t>
            </a:r>
          </a:p>
          <a:p>
            <a:endParaRPr lang="en-US" dirty="0" smtClean="0"/>
          </a:p>
          <a:p>
            <a:r>
              <a:rPr lang="en-US" dirty="0" smtClean="0"/>
              <a:t>Friends and family members may be providers of home and community-based services.  However, spouses and parents of minor children generally cannot</a:t>
            </a:r>
            <a:r>
              <a:rPr lang="en-US" baseline="0" dirty="0" smtClean="0"/>
              <a:t> be providers of these services.</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pPr>
            <a:r>
              <a:rPr lang="en-US" dirty="0" smtClean="0"/>
              <a:t>Medicare Savings Programs provide help from State</a:t>
            </a:r>
            <a:r>
              <a:rPr lang="en-US" baseline="0" dirty="0" smtClean="0"/>
              <a:t> </a:t>
            </a:r>
            <a:r>
              <a:rPr lang="en-US" dirty="0" smtClean="0"/>
              <a:t>Medicaid programs</a:t>
            </a:r>
            <a:r>
              <a:rPr lang="en-US" baseline="0" dirty="0" smtClean="0"/>
              <a:t> with </a:t>
            </a:r>
            <a:r>
              <a:rPr lang="en-US" dirty="0" smtClean="0"/>
              <a:t>paying for Medicare costs. These programs can help pay Medicare premiums, deductibles, and/or coinsurance.</a:t>
            </a:r>
          </a:p>
          <a:p>
            <a:pPr>
              <a:spcBef>
                <a:spcPts val="600"/>
              </a:spcBef>
            </a:pPr>
            <a:r>
              <a:rPr lang="en-US" dirty="0" smtClean="0"/>
              <a:t>These programs often have higher income/resource guidelines.</a:t>
            </a:r>
          </a:p>
          <a:p>
            <a:pPr>
              <a:spcBef>
                <a:spcPts val="600"/>
              </a:spcBef>
            </a:pPr>
            <a:r>
              <a:rPr lang="en-US" dirty="0" smtClean="0"/>
              <a:t>Income amounts can change each year.</a:t>
            </a:r>
          </a:p>
          <a:p>
            <a:pPr>
              <a:spcBef>
                <a:spcPts val="600"/>
              </a:spcBef>
            </a:pPr>
            <a:r>
              <a:rPr lang="en-US" dirty="0" smtClean="0"/>
              <a:t>Some states offer their own programs.</a:t>
            </a:r>
          </a:p>
          <a:p>
            <a:pPr>
              <a:defRPr/>
            </a:pPr>
            <a:endParaRPr lang="en-US" dirty="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61</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indent="0" defTabSz="966413">
              <a:buNone/>
            </a:pPr>
            <a:r>
              <a:rPr lang="en-US" dirty="0" smtClean="0"/>
              <a:t>The Qualified Medicare Beneficiary (QMB) program was established by the Medicare Catastrophic Coverage Act of 1988. To qualify for QMB you must be eligible for Medicare Part A, and have an income not exceeding 100% of the Federal Poverty Level (FPL). This will be effective the first month following the month QMB eligibility is approved. Eligibility cannot be retroactive. If you qualify for QMB, you get help paying your Part A and Part B premiums, deductibles, co-insurance, and co-pays.</a:t>
            </a:r>
          </a:p>
          <a:p>
            <a:pPr>
              <a:spcBef>
                <a:spcPts val="600"/>
              </a:spcBef>
              <a:defRPr/>
            </a:pPr>
            <a:r>
              <a:rPr lang="en-US" dirty="0" smtClean="0"/>
              <a:t>The Specified Low-income Medicare Beneficiary (SLMB) program was established by OBRA law of 1990 and became effective January 1, 1993. To qualify for SLMB, you must be eligible for Medicare Part A and have an income that is at least 100%, but does not exceed 120% of the FPL. If you qualify for SLMB, you get help paying for your Part B premium.</a:t>
            </a:r>
          </a:p>
          <a:p>
            <a:pPr marL="403225" indent="-403225">
              <a:spcBef>
                <a:spcPts val="600"/>
              </a:spcBef>
              <a:defRPr/>
            </a:pPr>
            <a:r>
              <a:rPr lang="en-US" b="1" dirty="0" smtClean="0"/>
              <a:t>NOTE</a:t>
            </a:r>
            <a:r>
              <a:rPr lang="en-US" dirty="0" smtClean="0"/>
              <a:t>: In 2012, the resource limits for the QMB, SLMB and QI programs are $6,940 for a single person and $10,410 for a married person living with a spouse and no other dependents. These resource limits are adjusted on January 1 of each year, based upon the change in the annual consumer price index (CPI) since September of the previous year. States must use the new resource limits when determining eligibility for these programs. </a:t>
            </a:r>
          </a:p>
          <a:p>
            <a:pPr>
              <a:spcBef>
                <a:spcPts val="600"/>
              </a:spcBef>
              <a:defRPr/>
            </a:pPr>
            <a:r>
              <a:rPr lang="en-US" dirty="0" smtClean="0"/>
              <a:t>The Qualified Individual (QI) program was established by the BBA of 1997. It is fully Federal funded. Congress only appropriated a limited amount of funds to each state. To qualify for QI, you must be eligible for Medicare Part A, and have an income not exceeding 135% of the Federal Poverty Level (FPL). If you qualify for QI, and there are still funds available in your state, you get help paying your Part B premium.</a:t>
            </a:r>
          </a:p>
          <a:p>
            <a:pPr marL="136569" lvl="1" indent="-122480" defTabSz="966413"/>
            <a:endParaRPr lang="en-US" dirty="0" smtClean="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Qualified Disabled Working Individual (QDWI) program will pay Medicare Part A premiums.</a:t>
            </a:r>
          </a:p>
          <a:p>
            <a:pPr marL="171450" indent="-171450">
              <a:buFont typeface="Wingdings" pitchFamily="2" charset="2"/>
              <a:buChar char="§"/>
            </a:pPr>
            <a:r>
              <a:rPr lang="en-US" dirty="0" smtClean="0"/>
              <a:t>If you are under age 65, disabled and no longer entitled to free Medicare Hospital Insurance Part A because you successfully returned to work, you may be eligible for a state program that helps pay your Medicare Part A monthly premium.</a:t>
            </a:r>
          </a:p>
          <a:p>
            <a:pPr marL="171450" indent="-171450">
              <a:buFont typeface="Wingdings" pitchFamily="2" charset="2"/>
              <a:buChar char="§"/>
            </a:pPr>
            <a:r>
              <a:rPr lang="en-US" dirty="0" smtClean="0"/>
              <a:t>To be eligible for this help, you must</a:t>
            </a:r>
          </a:p>
          <a:p>
            <a:pPr marL="396875" lvl="1" indent="-171450">
              <a:buFont typeface="Arial" pitchFamily="34" charset="0"/>
              <a:buChar char="•"/>
            </a:pPr>
            <a:r>
              <a:rPr lang="en-US" dirty="0" smtClean="0"/>
              <a:t>continue to have a disabling impairment; </a:t>
            </a:r>
          </a:p>
          <a:p>
            <a:pPr marL="396875" lvl="1" indent="-171450">
              <a:buFont typeface="Arial" pitchFamily="34" charset="0"/>
              <a:buChar char="•"/>
            </a:pPr>
            <a:r>
              <a:rPr lang="en-US" dirty="0" smtClean="0"/>
              <a:t>sign up for premium Hospital Insurance (Part A); </a:t>
            </a:r>
          </a:p>
          <a:p>
            <a:pPr marL="396875" lvl="1" indent="-171450">
              <a:buFont typeface="Arial" pitchFamily="34" charset="0"/>
              <a:buChar char="•"/>
            </a:pPr>
            <a:r>
              <a:rPr lang="en-US" dirty="0" smtClean="0"/>
              <a:t>have limited income; </a:t>
            </a:r>
          </a:p>
          <a:p>
            <a:pPr marL="396875" lvl="1" indent="-171450">
              <a:buFont typeface="Arial" pitchFamily="34" charset="0"/>
              <a:buChar char="•"/>
            </a:pPr>
            <a:r>
              <a:rPr lang="en-US" dirty="0" smtClean="0"/>
              <a:t>and not have resources worth more than $4,000 for an individual and $6,000 for a couple. (Your state will not count the home where you live, usually one car and $1,500 in burial expenses (per person) as resources); and </a:t>
            </a:r>
            <a:br>
              <a:rPr lang="en-US" dirty="0" smtClean="0"/>
            </a:br>
            <a:r>
              <a:rPr lang="en-US" dirty="0" smtClean="0"/>
              <a:t>not already be eligible for Medicaid. </a:t>
            </a:r>
          </a:p>
          <a:p>
            <a:pPr marL="171450" indent="-171450">
              <a:buFont typeface="Wingdings" pitchFamily="2" charset="2"/>
              <a:buChar char="§"/>
            </a:pPr>
            <a:r>
              <a:rPr lang="en-US" dirty="0" smtClean="0">
                <a:effectLst/>
              </a:rPr>
              <a:t>Some states have different limits.</a:t>
            </a:r>
            <a:r>
              <a:rPr lang="en-US" dirty="0" smtClean="0"/>
              <a:t> </a:t>
            </a:r>
          </a:p>
          <a:p>
            <a:pPr marL="171450" lvl="0" indent="-171450">
              <a:buFont typeface="Wingdings" pitchFamily="2" charset="2"/>
              <a:buChar char="§"/>
            </a:pPr>
            <a:r>
              <a:rPr lang="en-US" dirty="0" smtClean="0"/>
              <a:t>To find out more about the QDWI program, contact your local, county, or state social service agency or medical assistance office.</a:t>
            </a:r>
          </a:p>
          <a:p>
            <a:endParaRPr lang="en-US" dirty="0" smtClean="0"/>
          </a:p>
          <a:p>
            <a:pPr marL="171450" indent="-171450">
              <a:buFont typeface="Arial" pitchFamily="34" charset="0"/>
              <a:buChar char="•"/>
            </a:pPr>
            <a:endParaRPr lang="en-US" dirty="0" smtClean="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63</a:t>
            </a:fld>
            <a:endParaRPr lang="en-US" dirty="0"/>
          </a:p>
        </p:txBody>
      </p:sp>
    </p:spTree>
    <p:extLst>
      <p:ext uri="{BB962C8B-B14F-4D97-AF65-F5344CB8AC3E}">
        <p14:creationId xmlns:p14="http://schemas.microsoft.com/office/powerpoint/2010/main" xmlns="" val="248621399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64650"/>
            <a:fld id="{DFF017AD-1AC9-4D1F-B49B-35BB64C344E3}" type="slidenum">
              <a:rPr lang="en-US" smtClean="0"/>
              <a:pPr defTabSz="964650"/>
              <a:t>64</a:t>
            </a:fld>
            <a:endParaRPr lang="en-US" dirty="0" smtClean="0"/>
          </a:p>
        </p:txBody>
      </p:sp>
      <p:sp>
        <p:nvSpPr>
          <p:cNvPr id="94211" name="Rectangle 2"/>
          <p:cNvSpPr>
            <a:spLocks noChangeArrowheads="1"/>
          </p:cNvSpPr>
          <p:nvPr/>
        </p:nvSpPr>
        <p:spPr bwMode="auto">
          <a:xfrm>
            <a:off x="0" y="9119475"/>
            <a:ext cx="4714240" cy="481727"/>
          </a:xfrm>
          <a:prstGeom prst="rect">
            <a:avLst/>
          </a:prstGeom>
          <a:noFill/>
          <a:ln w="12700">
            <a:noFill/>
            <a:miter lim="800000"/>
            <a:headEnd/>
            <a:tailEnd/>
          </a:ln>
        </p:spPr>
        <p:txBody>
          <a:bodyPr lIns="95797" tIns="47061" rIns="95797" bIns="47061" anchor="b"/>
          <a:lstStyle/>
          <a:p>
            <a:pPr eaLnBrk="0" hangingPunct="0"/>
            <a:endParaRPr lang="en-US" sz="800" i="1" dirty="0">
              <a:latin typeface="Times New Roman" pitchFamily="18" charset="0"/>
            </a:endParaRPr>
          </a:p>
        </p:txBody>
      </p:sp>
      <p:sp>
        <p:nvSpPr>
          <p:cNvPr id="94212" name="Rectangle 3"/>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94213" name="Rectangle 4"/>
          <p:cNvSpPr>
            <a:spLocks noGrp="1" noChangeArrowheads="1"/>
          </p:cNvSpPr>
          <p:nvPr>
            <p:ph type="body" idx="1"/>
          </p:nvPr>
        </p:nvSpPr>
        <p:spPr bwMode="auto">
          <a:xfrm>
            <a:off x="685802" y="4560569"/>
            <a:ext cx="5943600" cy="4558904"/>
          </a:xfrm>
          <a:noFill/>
        </p:spPr>
        <p:txBody>
          <a:bodyPr wrap="square" numCol="1" anchor="t" anchorCtr="0" compatLnSpc="1">
            <a:prstTxWarp prst="textNoShape">
              <a:avLst/>
            </a:prstTxWarp>
          </a:bodyPr>
          <a:lstStyle/>
          <a:p>
            <a:pPr>
              <a:spcBef>
                <a:spcPts val="600"/>
              </a:spcBef>
            </a:pPr>
            <a:r>
              <a:rPr lang="en-US" dirty="0" smtClean="0"/>
              <a:t>Here are some steps you can take to find out if you qualify for help with your Medicare out-of-pocket expenses:</a:t>
            </a:r>
          </a:p>
          <a:p>
            <a:pPr marL="301976" lvl="1" indent="-184541">
              <a:spcBef>
                <a:spcPts val="600"/>
              </a:spcBef>
              <a:buFont typeface="Calibri" pitchFamily="34" charset="0"/>
              <a:buAutoNum type="arabicPeriod"/>
            </a:pPr>
            <a:r>
              <a:rPr lang="en-US" dirty="0" smtClean="0"/>
              <a:t>First, review the income and resource (or asset) guidelines for your area.</a:t>
            </a:r>
          </a:p>
          <a:p>
            <a:pPr marL="301976" lvl="1" indent="-184541">
              <a:spcBef>
                <a:spcPts val="600"/>
              </a:spcBef>
              <a:buFont typeface="Calibri" pitchFamily="34" charset="0"/>
              <a:buAutoNum type="arabicPeriod"/>
            </a:pPr>
            <a:r>
              <a:rPr lang="en-US" dirty="0" smtClean="0"/>
              <a:t>If you think you may qualify, collect the personal documents the agency requires for the application process. You will need</a:t>
            </a:r>
          </a:p>
          <a:p>
            <a:pPr marL="360696" lvl="3" indent="-124146">
              <a:spcBef>
                <a:spcPts val="600"/>
              </a:spcBef>
              <a:buSzPct val="100000"/>
              <a:buFont typeface="Arial" pitchFamily="34" charset="0"/>
              <a:buChar char="•"/>
            </a:pPr>
            <a:r>
              <a:rPr lang="en-US" dirty="0" smtClean="0"/>
              <a:t>Medicare card</a:t>
            </a:r>
          </a:p>
          <a:p>
            <a:pPr marL="360696" lvl="3" indent="-124146">
              <a:spcBef>
                <a:spcPts val="600"/>
              </a:spcBef>
              <a:buSzPct val="100000"/>
              <a:buFont typeface="Arial" pitchFamily="34" charset="0"/>
              <a:buChar char="•"/>
            </a:pPr>
            <a:r>
              <a:rPr lang="en-US" dirty="0" smtClean="0"/>
              <a:t>Proof of identity</a:t>
            </a:r>
          </a:p>
          <a:p>
            <a:pPr marL="360696" lvl="3" indent="-124146">
              <a:spcBef>
                <a:spcPts val="600"/>
              </a:spcBef>
              <a:buSzPct val="100000"/>
              <a:buFont typeface="Arial" pitchFamily="34" charset="0"/>
              <a:buChar char="•"/>
            </a:pPr>
            <a:r>
              <a:rPr lang="en-US" dirty="0" smtClean="0"/>
              <a:t>Proof of residence</a:t>
            </a:r>
          </a:p>
          <a:p>
            <a:pPr marL="360696" lvl="3" indent="-124146">
              <a:spcBef>
                <a:spcPts val="600"/>
              </a:spcBef>
              <a:buSzPct val="100000"/>
              <a:buFont typeface="Arial" pitchFamily="34" charset="0"/>
              <a:buChar char="•"/>
            </a:pPr>
            <a:r>
              <a:rPr lang="en-US" dirty="0" smtClean="0"/>
              <a:t>Proof of any income, including pension checks, Social Security payments, etc.</a:t>
            </a:r>
          </a:p>
          <a:p>
            <a:pPr marL="360696" lvl="3" indent="-124146">
              <a:spcBef>
                <a:spcPts val="600"/>
              </a:spcBef>
              <a:buSzPct val="100000"/>
              <a:buFont typeface="Arial" pitchFamily="34" charset="0"/>
              <a:buChar char="•"/>
            </a:pPr>
            <a:r>
              <a:rPr lang="en-US" dirty="0" smtClean="0"/>
              <a:t>Recent bank statements</a:t>
            </a:r>
          </a:p>
          <a:p>
            <a:pPr marL="360696" lvl="3" indent="-124146">
              <a:spcBef>
                <a:spcPts val="600"/>
              </a:spcBef>
              <a:buSzPct val="100000"/>
              <a:buFont typeface="Arial" pitchFamily="34" charset="0"/>
              <a:buChar char="•"/>
            </a:pPr>
            <a:r>
              <a:rPr lang="en-US" dirty="0" smtClean="0"/>
              <a:t>Property deeds</a:t>
            </a:r>
          </a:p>
          <a:p>
            <a:pPr marL="360696" lvl="3" indent="-124146">
              <a:spcBef>
                <a:spcPts val="600"/>
              </a:spcBef>
              <a:buSzPct val="100000"/>
              <a:buFont typeface="Arial" pitchFamily="34" charset="0"/>
              <a:buChar char="•"/>
            </a:pPr>
            <a:r>
              <a:rPr lang="en-US" dirty="0" smtClean="0"/>
              <a:t>Insurance policies</a:t>
            </a:r>
          </a:p>
          <a:p>
            <a:pPr marL="360696" lvl="3" indent="-124146">
              <a:spcBef>
                <a:spcPts val="600"/>
              </a:spcBef>
              <a:buSzPct val="100000"/>
              <a:buFont typeface="Arial" pitchFamily="34" charset="0"/>
              <a:buChar char="•"/>
            </a:pPr>
            <a:r>
              <a:rPr lang="en-US" dirty="0" smtClean="0"/>
              <a:t>Financial statements for bonds or stocks</a:t>
            </a:r>
          </a:p>
          <a:p>
            <a:pPr marL="360696" lvl="3" indent="-124146">
              <a:spcBef>
                <a:spcPts val="600"/>
              </a:spcBef>
              <a:buSzPct val="100000"/>
              <a:buFont typeface="Arial" pitchFamily="34" charset="0"/>
              <a:buChar char="•"/>
            </a:pPr>
            <a:r>
              <a:rPr lang="en-US" dirty="0" smtClean="0"/>
              <a:t>Proof of funeral or burial policies</a:t>
            </a:r>
          </a:p>
          <a:p>
            <a:pPr marL="301976" lvl="1" indent="-184541">
              <a:spcBef>
                <a:spcPts val="600"/>
              </a:spcBef>
              <a:buFont typeface="Calibri" pitchFamily="34" charset="0"/>
              <a:buAutoNum type="arabicPeriod"/>
            </a:pPr>
            <a:r>
              <a:rPr lang="en-US" dirty="0" smtClean="0"/>
              <a:t>You can get more information by contacting your State Medical Assistance office, your local SHIP program, or your local Area Agency on Aging.</a:t>
            </a:r>
          </a:p>
          <a:p>
            <a:pPr marL="301976" lvl="1" indent="-184541">
              <a:spcBef>
                <a:spcPts val="600"/>
              </a:spcBef>
              <a:buFont typeface="Calibri" pitchFamily="34" charset="0"/>
              <a:buAutoNum type="arabicPeriod"/>
            </a:pPr>
            <a:r>
              <a:rPr lang="en-US" dirty="0" smtClean="0"/>
              <a:t>Finally, complete an application with your State Medical Assistance office.</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Autofit/>
          </a:bodyPr>
          <a:lstStyle/>
          <a:p>
            <a:pPr defTabSz="957186">
              <a:spcBef>
                <a:spcPts val="200"/>
              </a:spcBef>
              <a:spcAft>
                <a:spcPts val="628"/>
              </a:spcAft>
              <a:defRPr/>
            </a:pPr>
            <a:r>
              <a:rPr lang="en-US" dirty="0" smtClean="0"/>
              <a:t>Pre-Existing Condition Insurance Plans (PCIPs) can cover persons with disabilities during the Medicare 24-month waiting period. PCIP is a "transitional" program because on January 1, 2014, health insurance companies will be prohibited from denying coverage due to a pre-existing condition. PCIP is a bridge until 2014 for people who have been denied health insurance by health insurance companies. At that time, enrollees in PCIP will transition into receiving health care coverage through new State-based health care exchanges.</a:t>
            </a:r>
          </a:p>
          <a:p>
            <a:pPr>
              <a:spcBef>
                <a:spcPts val="200"/>
              </a:spcBef>
            </a:pPr>
            <a:r>
              <a:rPr lang="en-US" dirty="0" smtClean="0"/>
              <a:t>PCIP, which is administered by either your State or the U.S. Department of Health and Human Services, provides a health coverage option if you have been uninsured for at least six months, you have a pre-existing condition or have been denied health coverage because of your health condition, and are a U.S. citizen or are residing here legally. An insurance rejection letter is no longer required, but a doctor must attest to your condition.</a:t>
            </a:r>
          </a:p>
          <a:p>
            <a:pPr>
              <a:spcBef>
                <a:spcPts val="200"/>
              </a:spcBef>
            </a:pPr>
            <a:r>
              <a:rPr lang="en-US" dirty="0" smtClean="0"/>
              <a:t>In 2014, you will have access to affordable health insurance choices through a new competitive marketplace called the Health Insurance Marketplace (Exchange) and you will no longer be discriminated against based on a pre-existing condition. </a:t>
            </a:r>
          </a:p>
          <a:p>
            <a:pPr>
              <a:spcBef>
                <a:spcPts val="200"/>
              </a:spcBef>
            </a:pPr>
            <a:r>
              <a:rPr lang="en-US" dirty="0" smtClean="0"/>
              <a:t>The Pre-Existing Condition Insurance Plan</a:t>
            </a:r>
            <a:r>
              <a:rPr lang="en-US" baseline="0" dirty="0" smtClean="0"/>
              <a:t> c</a:t>
            </a:r>
            <a:r>
              <a:rPr lang="en-US" dirty="0" smtClean="0"/>
              <a:t>overs a broad range of health benefits, including primary and specialty care, hospital care, and prescription drugs. PCIP doesn’t charge you a higher premium just because of your medical condition,  and it doesn’t base eligibility on income.</a:t>
            </a:r>
          </a:p>
          <a:p>
            <a:pPr marL="0" lvl="1" indent="0">
              <a:spcBef>
                <a:spcPts val="200"/>
              </a:spcBef>
              <a:buNone/>
            </a:pPr>
            <a:r>
              <a:rPr lang="en-US" spc="-50" dirty="0" smtClean="0"/>
              <a:t>See </a:t>
            </a:r>
            <a:r>
              <a:rPr lang="en-US" spc="-50" dirty="0"/>
              <a:t>Section </a:t>
            </a:r>
            <a:r>
              <a:rPr lang="en-US" spc="-50" dirty="0" smtClean="0"/>
              <a:t>1101 </a:t>
            </a:r>
            <a:r>
              <a:rPr lang="en-US" spc="-50" dirty="0"/>
              <a:t>of the Affordable Care Act</a:t>
            </a:r>
            <a:r>
              <a:rPr lang="en-US" spc="-50" dirty="0" smtClean="0"/>
              <a:t>.</a:t>
            </a:r>
            <a:r>
              <a:rPr lang="en-US" spc="-50" baseline="0" dirty="0" smtClean="0"/>
              <a:t>  Visit www.healthcare.gov for more information about PCIPs.</a:t>
            </a:r>
            <a:endParaRPr lang="en-US" spc="-50" dirty="0"/>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spcBef>
                <a:spcPts val="600"/>
              </a:spcBef>
            </a:pPr>
            <a:r>
              <a:rPr lang="en-US" dirty="0" smtClean="0"/>
              <a:t>To be eligible for the Pre-Existing Condition Insurance Plan (PCIP), you must be a citizen or national of the United States or residing in the U.S. legally.</a:t>
            </a:r>
          </a:p>
          <a:p>
            <a:pPr>
              <a:spcBef>
                <a:spcPts val="600"/>
              </a:spcBef>
            </a:pPr>
            <a:r>
              <a:rPr lang="en-US" dirty="0" smtClean="0"/>
              <a:t>You must have been uninsured for at least the last six months. Please note that if you currently have insurance coverage that doesn’t cover your medical condition or are enrolled in a state high risk pool, you are not eligible for the PCIP. </a:t>
            </a:r>
          </a:p>
          <a:p>
            <a:pPr>
              <a:spcBef>
                <a:spcPts val="600"/>
              </a:spcBef>
            </a:pPr>
            <a:r>
              <a:rPr lang="en-US" dirty="0" smtClean="0"/>
              <a:t>You must have a pre-existing condition or have been denied coverage because of your health condition.</a:t>
            </a:r>
          </a:p>
          <a:p>
            <a:pPr>
              <a:spcBef>
                <a:spcPts val="600"/>
              </a:spcBef>
            </a:pPr>
            <a:r>
              <a:rPr lang="en-US" dirty="0" smtClean="0"/>
              <a:t>If you’re having trouble finding, keeping, or using health insurance, your state has a Consumer Assistance Program (CAP) that can help. Your CAP can help you enroll in a health insurance plan or policy, file a complaint and appeal, and help you learn about your rights and new industry reforms. CAP services are provided at no charge to you. CAPs also track consumer complaints to help identify widespread problems and strengthen enforcement. Your CAP is a grantee</a:t>
            </a:r>
            <a:r>
              <a:rPr lang="en-US" baseline="0" dirty="0" smtClean="0"/>
              <a:t> and may be a state agency, community agency, etc. </a:t>
            </a:r>
            <a:endParaRPr lang="en-US" dirty="0" smtClean="0"/>
          </a:p>
          <a:p>
            <a:pPr>
              <a:spcBef>
                <a:spcPts val="600"/>
              </a:spcBef>
            </a:pPr>
            <a:r>
              <a:rPr lang="en-US" dirty="0" smtClean="0"/>
              <a:t>For more information visit www.pcip.gov</a:t>
            </a:r>
            <a:r>
              <a:rPr lang="en-US" baseline="0" dirty="0" smtClean="0"/>
              <a:t> or </a:t>
            </a:r>
            <a:r>
              <a:rPr lang="en-US" baseline="0" dirty="0" smtClean="0">
                <a:hlinkClick r:id="rId3"/>
              </a:rPr>
              <a:t>www.healthcare.gov</a:t>
            </a:r>
            <a:endParaRPr lang="en-US" baseline="0" dirty="0" smtClean="0"/>
          </a:p>
          <a:p>
            <a:pPr marL="363932"/>
            <a:endParaRPr lang="en-US" dirty="0" smtClean="0"/>
          </a:p>
          <a:p>
            <a:r>
              <a:rPr lang="en-US" b="1" dirty="0" smtClean="0"/>
              <a:t>NOTE</a:t>
            </a:r>
            <a:r>
              <a:rPr lang="en-US" dirty="0" smtClean="0"/>
              <a:t>: Presenter may wish to provide information on CAP program in specific state.</a:t>
            </a:r>
            <a:endParaRPr lang="en-US" dirty="0"/>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spcBef>
                <a:spcPts val="600"/>
              </a:spcBef>
            </a:pPr>
            <a:r>
              <a:rPr lang="en-US" dirty="0" smtClean="0"/>
              <a:t>Standard covered benefits include</a:t>
            </a:r>
          </a:p>
          <a:p>
            <a:pPr lvl="1">
              <a:spcBef>
                <a:spcPts val="600"/>
              </a:spcBef>
            </a:pPr>
            <a:r>
              <a:rPr lang="en-US" dirty="0" smtClean="0"/>
              <a:t>Primary and specialty care</a:t>
            </a:r>
          </a:p>
          <a:p>
            <a:pPr lvl="1">
              <a:spcBef>
                <a:spcPts val="600"/>
              </a:spcBef>
            </a:pPr>
            <a:r>
              <a:rPr lang="en-US" dirty="0" smtClean="0"/>
              <a:t>Hospital care</a:t>
            </a:r>
          </a:p>
          <a:p>
            <a:pPr lvl="1">
              <a:spcBef>
                <a:spcPts val="600"/>
              </a:spcBef>
            </a:pPr>
            <a:r>
              <a:rPr lang="en-US" dirty="0" smtClean="0"/>
              <a:t>Prescription drugs</a:t>
            </a:r>
          </a:p>
          <a:p>
            <a:pPr lvl="1">
              <a:spcBef>
                <a:spcPts val="600"/>
              </a:spcBef>
            </a:pPr>
            <a:r>
              <a:rPr lang="en-US" dirty="0" smtClean="0"/>
              <a:t>Home health care and hospice care</a:t>
            </a:r>
          </a:p>
          <a:p>
            <a:pPr lvl="1">
              <a:spcBef>
                <a:spcPts val="600"/>
              </a:spcBef>
            </a:pPr>
            <a:r>
              <a:rPr lang="en-US" dirty="0" smtClean="0"/>
              <a:t>Skilled nursing care</a:t>
            </a:r>
          </a:p>
          <a:p>
            <a:pPr lvl="1">
              <a:spcBef>
                <a:spcPts val="600"/>
              </a:spcBef>
            </a:pPr>
            <a:r>
              <a:rPr lang="en-US" dirty="0" smtClean="0"/>
              <a:t>Preventive health and maternity care</a:t>
            </a:r>
          </a:p>
          <a:p>
            <a:pPr lvl="1">
              <a:spcBef>
                <a:spcPts val="600"/>
              </a:spcBef>
            </a:pPr>
            <a:r>
              <a:rPr lang="en-US" dirty="0" smtClean="0"/>
              <a:t>See </a:t>
            </a:r>
            <a:r>
              <a:rPr lang="en-US" dirty="0"/>
              <a:t>Section </a:t>
            </a:r>
            <a:r>
              <a:rPr lang="en-US" dirty="0" smtClean="0"/>
              <a:t>1101 </a:t>
            </a:r>
            <a:r>
              <a:rPr lang="en-US" dirty="0"/>
              <a:t>of the Affordable Care </a:t>
            </a:r>
            <a:r>
              <a:rPr lang="en-US" dirty="0" smtClean="0"/>
              <a:t>Act.</a:t>
            </a:r>
          </a:p>
          <a:p>
            <a:pPr lvl="1">
              <a:spcBef>
                <a:spcPts val="600"/>
              </a:spcBef>
            </a:pPr>
            <a:r>
              <a:rPr lang="en-US" dirty="0" smtClean="0"/>
              <a:t>Visit</a:t>
            </a:r>
            <a:r>
              <a:rPr lang="en-US" baseline="0" dirty="0" smtClean="0"/>
              <a:t> healthcare.gov for more information.</a:t>
            </a:r>
            <a:endParaRPr lang="en-US" dirty="0"/>
          </a:p>
          <a:p>
            <a:endParaRPr lang="en-US" dirty="0"/>
          </a:p>
        </p:txBody>
      </p:sp>
      <p:sp>
        <p:nvSpPr>
          <p:cNvPr id="6" name="Slide Number Placeholder 5"/>
          <p:cNvSpPr>
            <a:spLocks noGrp="1"/>
          </p:cNvSpPr>
          <p:nvPr>
            <p:ph type="sldNum" sz="quarter" idx="5"/>
          </p:nvPr>
        </p:nvSpPr>
        <p:spPr/>
        <p:txBody>
          <a:bodyPr/>
          <a:lstStyle/>
          <a:p>
            <a:pPr>
              <a:defRPr/>
            </a:pPr>
            <a:fld id="{4D310F86-ECAE-4DB5-B585-57EE43786605}" type="slidenum">
              <a:rPr lang="en-US"/>
              <a:pPr>
                <a:defRPr/>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21311" indent="-121311" defTabSz="957186">
              <a:spcAft>
                <a:spcPts val="628"/>
              </a:spcAft>
              <a:defRPr/>
            </a:pPr>
            <a:r>
              <a:rPr lang="en-US" dirty="0" smtClean="0"/>
              <a:t>Exercise</a:t>
            </a:r>
          </a:p>
          <a:p>
            <a:pPr marL="0" indent="0">
              <a:buNone/>
            </a:pPr>
            <a:r>
              <a:rPr lang="en-US" dirty="0" smtClean="0"/>
              <a:t>People with disabilities are not eligible to enroll in PCIP plans.</a:t>
            </a:r>
          </a:p>
          <a:p>
            <a:pPr>
              <a:buNone/>
            </a:pPr>
            <a:endParaRPr lang="en-US" dirty="0" smtClean="0"/>
          </a:p>
          <a:p>
            <a:pPr marL="347663" indent="-231775">
              <a:buAutoNum type="arabicPeriod"/>
            </a:pPr>
            <a:r>
              <a:rPr lang="en-US" dirty="0" smtClean="0"/>
              <a:t>True</a:t>
            </a:r>
          </a:p>
          <a:p>
            <a:pPr marL="347663" indent="-231775">
              <a:buAutoNum type="arabicPeriod"/>
            </a:pPr>
            <a:r>
              <a:rPr lang="en-US" dirty="0" smtClean="0"/>
              <a:t>False</a:t>
            </a:r>
          </a:p>
          <a:p>
            <a:pPr marL="121311" indent="-121311" defTabSz="957186">
              <a:spcAft>
                <a:spcPts val="628"/>
              </a:spcAft>
              <a:defRPr/>
            </a:pPr>
            <a:endParaRPr lang="en-US" dirty="0" smtClean="0"/>
          </a:p>
          <a:p>
            <a:pPr marL="121311" indent="-121311" defTabSz="957186">
              <a:spcAft>
                <a:spcPts val="628"/>
              </a:spcAft>
              <a:defRPr/>
            </a:pPr>
            <a:r>
              <a:rPr lang="en-US" dirty="0" smtClean="0"/>
              <a:t>Answer: 2. False </a:t>
            </a:r>
          </a:p>
          <a:p>
            <a:pPr defTabSz="957186">
              <a:spcAft>
                <a:spcPts val="628"/>
              </a:spcAft>
              <a:defRPr/>
            </a:pPr>
            <a:r>
              <a:rPr lang="en-US" dirty="0" smtClean="0"/>
              <a:t>PCIP plans can cover persons with disabilities during the Medicare 24-month waiting period.</a:t>
            </a:r>
          </a:p>
          <a:p>
            <a:pPr defTabSz="957186">
              <a:spcAft>
                <a:spcPts val="628"/>
              </a:spcAft>
              <a:defRPr/>
            </a:pPr>
            <a:r>
              <a:rPr lang="en-US" dirty="0" smtClean="0"/>
              <a:t>The PCIP makes health insurance available to people who have had a problem getting insurance due to a pre-existing condition.</a:t>
            </a:r>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lnSpc>
                <a:spcPct val="120000"/>
              </a:lnSpc>
              <a:spcBef>
                <a:spcPts val="600"/>
              </a:spcBef>
            </a:pPr>
            <a:r>
              <a:rPr lang="en-US" dirty="0" smtClean="0">
                <a:effectLst/>
              </a:rPr>
              <a:t>www.Disability.gov - Since July 2009, Disability.gov has implemented both social media and personalization tools, offering an enhanced experience for all visitors. Among the new features is the ability to </a:t>
            </a:r>
            <a:r>
              <a:rPr lang="en-US" dirty="0" smtClean="0">
                <a:effectLst/>
                <a:hlinkClick r:id="rId3"/>
              </a:rPr>
              <a:t>register for a </a:t>
            </a:r>
            <a:r>
              <a:rPr lang="en-US" i="1" dirty="0" smtClean="0">
                <a:effectLst/>
                <a:hlinkClick r:id="rId3"/>
              </a:rPr>
              <a:t>My Disability.gov</a:t>
            </a:r>
            <a:r>
              <a:rPr lang="en-US" dirty="0" smtClean="0">
                <a:effectLst/>
                <a:hlinkClick r:id="rId3"/>
              </a:rPr>
              <a:t> profile</a:t>
            </a:r>
            <a:r>
              <a:rPr lang="en-US" dirty="0" smtClean="0">
                <a:effectLst/>
              </a:rPr>
              <a:t>, which allows users to vote and comment on resources, participate in group forums and view additional resources that are recommended based on their actions on the site. </a:t>
            </a:r>
          </a:p>
          <a:p>
            <a:pPr>
              <a:lnSpc>
                <a:spcPct val="120000"/>
              </a:lnSpc>
              <a:spcBef>
                <a:spcPts val="600"/>
              </a:spcBef>
            </a:pPr>
            <a:r>
              <a:rPr lang="en-US" dirty="0" smtClean="0"/>
              <a:t>www.HHS.gov - The Health and Human Services Office on Disability (OD) oversees the implementation and coordination of programs and policies that enhance the health and well-being of people with disabilities across all ages, races, and ethnicities.  This</a:t>
            </a:r>
            <a:r>
              <a:rPr lang="en-US" baseline="0" dirty="0" smtClean="0"/>
              <a:t> website offers a wide range of resources for people with disabilities, including news and updates, training, and information on the Community Living Initiative.</a:t>
            </a:r>
            <a:endParaRPr lang="en-US" dirty="0" smtClean="0"/>
          </a:p>
          <a:p>
            <a:pPr marL="176213" lvl="1" indent="-171450" defTabSz="951381">
              <a:lnSpc>
                <a:spcPct val="120000"/>
              </a:lnSpc>
              <a:spcBef>
                <a:spcPts val="600"/>
              </a:spcBef>
              <a:defRPr/>
            </a:pPr>
            <a:r>
              <a:rPr lang="en-US" dirty="0" smtClean="0"/>
              <a:t>The Office of Civil Rights</a:t>
            </a:r>
            <a:r>
              <a:rPr lang="en-US" baseline="0" dirty="0" smtClean="0"/>
              <a:t> website is dedicated to helping people with disabilities understand their rights to nondiscrimination by offering </a:t>
            </a:r>
            <a:r>
              <a:rPr lang="en-US" dirty="0" smtClean="0"/>
              <a:t>fact sheets and information about specific topics for the general public and for providers.</a:t>
            </a:r>
          </a:p>
          <a:p>
            <a:pPr marR="0" algn="l" defTabSz="914400" rtl="0" eaLnBrk="1" fontAlgn="auto" latinLnBrk="0" hangingPunct="1">
              <a:lnSpc>
                <a:spcPct val="120000"/>
              </a:lnSpc>
              <a:spcBef>
                <a:spcPts val="600"/>
              </a:spcBef>
              <a:spcAft>
                <a:spcPts val="0"/>
              </a:spcAft>
              <a:buClrTx/>
              <a:buSzTx/>
              <a:tabLst/>
              <a:defRPr/>
            </a:pPr>
            <a:r>
              <a:rPr lang="en-US" dirty="0" smtClean="0"/>
              <a:t>www.HCBS.org - The Clearinghouse</a:t>
            </a:r>
            <a:r>
              <a:rPr lang="en-US" baseline="0" dirty="0" smtClean="0"/>
              <a:t> for Home and Community Based Services allows you to </a:t>
            </a:r>
            <a:r>
              <a:rPr lang="en-US" dirty="0" smtClean="0"/>
              <a:t>browse more than 2,000 resources on Home and Community Based Services (HCBS) resources, like in a bookstore. Visit http://www.hcbs.org/.</a:t>
            </a:r>
          </a:p>
          <a:p>
            <a:pPr>
              <a:lnSpc>
                <a:spcPct val="120000"/>
              </a:lnSpc>
              <a:spcBef>
                <a:spcPts val="600"/>
              </a:spcBef>
            </a:pPr>
            <a:r>
              <a:rPr lang="en-US" dirty="0" smtClean="0"/>
              <a:t>www.Ready.gov  - Ready.gov provides tips for people with disabilities on how to plan for survival at home, in a shelter, or elsewhere in the event of an actual emergency.  It includes many resources for emergency assistance at the Federal,</a:t>
            </a:r>
            <a:r>
              <a:rPr lang="en-US" baseline="0" dirty="0" smtClean="0"/>
              <a:t> state, and local level.</a:t>
            </a:r>
          </a:p>
          <a:p>
            <a:pPr>
              <a:lnSpc>
                <a:spcPct val="120000"/>
              </a:lnSpc>
              <a:spcBef>
                <a:spcPts val="600"/>
              </a:spcBef>
              <a:defRPr/>
            </a:pPr>
            <a:r>
              <a:rPr lang="en-US" dirty="0" smtClean="0">
                <a:hlinkClick r:id="rId4"/>
              </a:rPr>
              <a:t>www.healthcare.gov</a:t>
            </a:r>
            <a:r>
              <a:rPr lang="en-US" dirty="0" smtClean="0"/>
              <a:t> – Provides information about insurance options and preventive services.</a:t>
            </a:r>
            <a:endParaRPr lang="en-US" dirty="0"/>
          </a:p>
        </p:txBody>
      </p:sp>
      <p:sp>
        <p:nvSpPr>
          <p:cNvPr id="1054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964950-7DE1-4BD2-86FD-09D4F246DCA3}" type="slidenum">
              <a:rPr lang="en-US"/>
              <a:pPr fontAlgn="base">
                <a:spcBef>
                  <a:spcPct val="0"/>
                </a:spcBef>
                <a:spcAft>
                  <a:spcPct val="0"/>
                </a:spcAft>
                <a:defRPr/>
              </a:pPr>
              <a:t>69</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Social Security</a:t>
            </a:r>
            <a:r>
              <a:rPr lang="en-US" baseline="0" dirty="0" smtClean="0"/>
              <a:t> Disability Insurance (SSDI)</a:t>
            </a:r>
            <a:endParaRPr lang="en-US" dirty="0" smtClean="0"/>
          </a:p>
          <a:p>
            <a:pPr lvl="1">
              <a:spcBef>
                <a:spcPts val="600"/>
              </a:spcBef>
            </a:pPr>
            <a:r>
              <a:rPr lang="en-US" dirty="0" smtClean="0"/>
              <a:t>Pays benefits to you and certain members of your family if you are "insured," meaning that you worked long enough and paid Social Security taxes</a:t>
            </a:r>
          </a:p>
          <a:p>
            <a:pPr lvl="1">
              <a:spcBef>
                <a:spcPts val="600"/>
              </a:spcBef>
            </a:pPr>
            <a:r>
              <a:rPr lang="en-US" dirty="0" smtClean="0">
                <a:cs typeface="Times New Roman" pitchFamily="18" charset="0"/>
              </a:rPr>
              <a:t>Benefit amount is based on average lifetime earning</a:t>
            </a:r>
            <a:endParaRPr lang="en-US" u="sng" dirty="0" smtClean="0">
              <a:cs typeface="Times New Roman" pitchFamily="18" charset="0"/>
            </a:endParaRPr>
          </a:p>
          <a:p>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89292D-0070-4632-BD82-D43B09B712D8}" type="slidenum">
              <a:rPr lang="en-US"/>
              <a:pPr fontAlgn="base">
                <a:spcBef>
                  <a:spcPct val="0"/>
                </a:spcBef>
                <a:spcAft>
                  <a:spcPct val="0"/>
                </a:spcAft>
              </a:pPr>
              <a:t>70</a:t>
            </a:fld>
            <a:endParaRPr lang="en-US" dirty="0"/>
          </a:p>
        </p:txBody>
      </p:sp>
      <p:sp>
        <p:nvSpPr>
          <p:cNvPr id="117763" name="Rectangle 2"/>
          <p:cNvSpPr>
            <a:spLocks noGrp="1" noRot="1" noChangeAspect="1" noChangeArrowheads="1" noTextEdit="1"/>
          </p:cNvSpPr>
          <p:nvPr>
            <p:ph type="sldImg"/>
          </p:nvPr>
        </p:nvSpPr>
        <p:spPr bwMode="auto">
          <a:xfrm>
            <a:off x="1279525" y="722313"/>
            <a:ext cx="4799013" cy="3598862"/>
          </a:xfrm>
          <a:noFill/>
          <a:ln>
            <a:solidFill>
              <a:srgbClr val="000000"/>
            </a:solidFill>
            <a:miter lim="800000"/>
            <a:headEnd/>
            <a:tailEnd/>
          </a:ln>
        </p:spPr>
      </p:sp>
      <p:sp>
        <p:nvSpPr>
          <p:cNvPr id="131076" name="Rectangle 3"/>
          <p:cNvSpPr>
            <a:spLocks noGrp="1" noChangeArrowheads="1"/>
          </p:cNvSpPr>
          <p:nvPr>
            <p:ph type="body" idx="1"/>
          </p:nvPr>
        </p:nvSpPr>
        <p:spPr bwMode="auto">
          <a:xfrm>
            <a:off x="457201" y="4560890"/>
            <a:ext cx="6324601" cy="4811712"/>
          </a:xfrm>
        </p:spPr>
        <p:txBody>
          <a:bodyPr wrap="square" lIns="95301" tIns="47652" rIns="95301" bIns="47652" numCol="1" anchor="t" anchorCtr="0" compatLnSpc="1">
            <a:prstTxWarp prst="textNoShape">
              <a:avLst/>
            </a:prstTxWarp>
            <a:normAutofit/>
          </a:bodyPr>
          <a:lstStyle/>
          <a:p>
            <a:pPr>
              <a:spcBef>
                <a:spcPct val="0"/>
              </a:spcBef>
            </a:pPr>
            <a:endParaRPr lang="en-US" b="1" dirty="0" smtClean="0"/>
          </a:p>
          <a:p>
            <a:pPr>
              <a:spcBef>
                <a:spcPct val="0"/>
              </a:spcBef>
              <a:buNone/>
            </a:pPr>
            <a:endParaRPr lang="en-US" b="1" dirty="0" smtClean="0"/>
          </a:p>
          <a:p>
            <a:pPr>
              <a:spcBef>
                <a:spcPct val="0"/>
              </a:spcBef>
            </a:pPr>
            <a:endParaRPr lang="en-US" dirty="0" smtClean="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4" name="Slide Number Placeholder 3"/>
          <p:cNvSpPr>
            <a:spLocks noGrp="1"/>
          </p:cNvSpPr>
          <p:nvPr>
            <p:ph type="sldNum" sz="quarter" idx="10"/>
          </p:nvPr>
        </p:nvSpPr>
        <p:spPr/>
        <p:txBody>
          <a:bodyPr/>
          <a:lstStyle/>
          <a:p>
            <a:fld id="{47A87208-D556-4EE1-82FB-70552A5E3F63}" type="slidenum">
              <a:rPr lang="en-US" smtClean="0"/>
              <a:pPr/>
              <a:t>71</a:t>
            </a:fld>
            <a:endParaRPr lang="en-US" dirty="0"/>
          </a:p>
        </p:txBody>
      </p:sp>
      <p:sp>
        <p:nvSpPr>
          <p:cNvPr id="2" name="Footer Placeholder 1"/>
          <p:cNvSpPr>
            <a:spLocks noGrp="1"/>
          </p:cNvSpPr>
          <p:nvPr>
            <p:ph type="ftr" sz="quarter" idx="11"/>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bwMode="auto">
          <a:xfrm>
            <a:off x="1254125" y="720725"/>
            <a:ext cx="4800600" cy="3600450"/>
          </a:xfrm>
          <a:noFill/>
          <a:ln>
            <a:solidFill>
              <a:srgbClr val="000000"/>
            </a:solidFill>
            <a:miter lim="800000"/>
            <a:headEnd/>
            <a:tailEnd/>
          </a:ln>
        </p:spPr>
      </p:sp>
      <p:sp>
        <p:nvSpPr>
          <p:cNvPr id="167939" name="Rectangle 3"/>
          <p:cNvSpPr>
            <a:spLocks noGrp="1" noChangeArrowheads="1"/>
          </p:cNvSpPr>
          <p:nvPr>
            <p:ph type="body" idx="1"/>
          </p:nvPr>
        </p:nvSpPr>
        <p:spPr bwMode="auto">
          <a:xfrm>
            <a:off x="894452" y="4560574"/>
            <a:ext cx="5446499" cy="4318897"/>
          </a:xfrm>
          <a:noFill/>
        </p:spPr>
        <p:txBody>
          <a:bodyPr wrap="square" numCol="1" anchor="t" anchorCtr="0" compatLnSpc="1">
            <a:prstTxWarp prst="textNoShape">
              <a:avLst/>
            </a:prstTxWarp>
          </a:bodyPr>
          <a:lstStyle/>
          <a:p>
            <a:pPr>
              <a:buNone/>
            </a:pPr>
            <a:r>
              <a:rPr lang="en-US" u="none" dirty="0" smtClean="0"/>
              <a:t>This</a:t>
            </a:r>
            <a:r>
              <a:rPr lang="en-US" u="none" baseline="0" dirty="0" smtClean="0"/>
              <a:t> chart lists the Round 1 Rebid Competitive Bidding Areas.</a:t>
            </a:r>
            <a:endParaRPr lang="en-US" u="none" dirty="0" smtClean="0"/>
          </a:p>
        </p:txBody>
      </p:sp>
      <p:sp>
        <p:nvSpPr>
          <p:cNvPr id="5" name="Slide Number Placeholder 4"/>
          <p:cNvSpPr>
            <a:spLocks noGrp="1"/>
          </p:cNvSpPr>
          <p:nvPr>
            <p:ph type="sldNum" sz="quarter" idx="5"/>
          </p:nvPr>
        </p:nvSpPr>
        <p:spPr/>
        <p:txBody>
          <a:bodyPr/>
          <a:lstStyle/>
          <a:p>
            <a:pPr>
              <a:defRPr/>
            </a:pPr>
            <a:fld id="{4A1795C8-2E67-4F1A-BFED-4F5CD3AA9078}" type="slidenum">
              <a:rPr lang="en-US"/>
              <a:pPr>
                <a:defRPr/>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chart shows the names of the Competitive Bidding Areas (CBAs) for Chicago, Los Angeles, and New York.</a:t>
            </a:r>
          </a:p>
          <a:p>
            <a:r>
              <a:rPr lang="en-US" dirty="0" smtClean="0"/>
              <a:t>Most Round 2 MSAs have only one CBA. However, the three largest Metropolitan Statistical</a:t>
            </a:r>
            <a:r>
              <a:rPr lang="en-US" baseline="0" dirty="0" smtClean="0"/>
              <a:t> </a:t>
            </a:r>
            <a:r>
              <a:rPr lang="en-US" dirty="0" smtClean="0"/>
              <a:t>Areas (Chicago, Los Angeles, and New York) are subdivided into multiple CBAs, so there are a total of 100 CBAs.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66AA210-F09A-4D2C-988F-5E80B2706499}" type="slidenum">
              <a:rPr lang="en-US" smtClean="0"/>
              <a:pPr/>
              <a:t>73</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xfrm>
            <a:off x="974726" y="4640264"/>
            <a:ext cx="5365750" cy="4321175"/>
          </a:xfrm>
          <a:noFill/>
        </p:spPr>
        <p:txBody>
          <a:bodyPr wrap="square" numCol="1" anchor="t" anchorCtr="0" compatLnSpc="1">
            <a:prstTxWarp prst="textNoShape">
              <a:avLst/>
            </a:prstTxWarp>
          </a:bodyPr>
          <a:lstStyle/>
          <a:p>
            <a:pPr marL="117441" indent="-114265">
              <a:spcBef>
                <a:spcPts val="600"/>
              </a:spcBef>
            </a:pPr>
            <a:r>
              <a:rPr lang="en-US" dirty="0" smtClean="0"/>
              <a:t>Who can get Social Security Disability Insurance (SSDI)?</a:t>
            </a:r>
          </a:p>
          <a:p>
            <a:pPr marL="239920" lvl="1" indent="-114265">
              <a:spcBef>
                <a:spcPts val="600"/>
              </a:spcBef>
            </a:pPr>
            <a:r>
              <a:rPr lang="en-US" dirty="0" smtClean="0"/>
              <a:t>The worker</a:t>
            </a:r>
          </a:p>
          <a:p>
            <a:pPr marL="355688" lvl="2" indent="-114265">
              <a:spcBef>
                <a:spcPts val="600"/>
              </a:spcBef>
            </a:pPr>
            <a:r>
              <a:rPr lang="en-US" dirty="0" smtClean="0"/>
              <a:t>Must</a:t>
            </a:r>
            <a:r>
              <a:rPr lang="en-US" baseline="0" dirty="0" smtClean="0"/>
              <a:t> have paid enough into Social Security 5 out of the last 10 years</a:t>
            </a:r>
          </a:p>
          <a:p>
            <a:pPr marL="355688" lvl="2" indent="-114265">
              <a:spcBef>
                <a:spcPts val="600"/>
              </a:spcBef>
            </a:pPr>
            <a:r>
              <a:rPr lang="en-US" baseline="0" dirty="0" smtClean="0"/>
              <a:t>Needs less work if under age 31</a:t>
            </a:r>
          </a:p>
          <a:p>
            <a:pPr marL="241719" lvl="1" indent="-114265">
              <a:spcBef>
                <a:spcPts val="600"/>
              </a:spcBef>
            </a:pPr>
            <a:r>
              <a:rPr lang="en-US" dirty="0" smtClean="0"/>
              <a:t>A spouse</a:t>
            </a:r>
          </a:p>
          <a:p>
            <a:pPr marL="355688" lvl="2" indent="-114265">
              <a:spcBef>
                <a:spcPts val="600"/>
              </a:spcBef>
            </a:pPr>
            <a:r>
              <a:rPr lang="en-US" dirty="0" smtClean="0"/>
              <a:t>At age 62</a:t>
            </a:r>
          </a:p>
          <a:p>
            <a:pPr marL="355688" lvl="2" indent="-114265">
              <a:spcBef>
                <a:spcPts val="600"/>
              </a:spcBef>
            </a:pPr>
            <a:r>
              <a:rPr lang="en-US" dirty="0" smtClean="0"/>
              <a:t>At any age if caring for child who is under 16 or disabled</a:t>
            </a:r>
          </a:p>
          <a:p>
            <a:pPr marL="355688" lvl="2" indent="-114265">
              <a:spcBef>
                <a:spcPts val="600"/>
              </a:spcBef>
            </a:pPr>
            <a:r>
              <a:rPr lang="en-US" dirty="0" smtClean="0"/>
              <a:t>Divorced spouses may qualify if</a:t>
            </a:r>
          </a:p>
          <a:p>
            <a:pPr marL="476262" lvl="3" indent="-114265">
              <a:spcBef>
                <a:spcPts val="600"/>
              </a:spcBef>
            </a:pPr>
            <a:r>
              <a:rPr lang="en-US" dirty="0" smtClean="0"/>
              <a:t>Married to the worker for at least 10 years</a:t>
            </a:r>
          </a:p>
          <a:p>
            <a:pPr marL="476262" lvl="3" indent="-114265">
              <a:spcBef>
                <a:spcPts val="600"/>
              </a:spcBef>
            </a:pPr>
            <a:r>
              <a:rPr lang="en-US" dirty="0" smtClean="0"/>
              <a:t>Unmarried</a:t>
            </a:r>
          </a:p>
          <a:p>
            <a:pPr marL="476262" lvl="3" indent="-114265">
              <a:spcBef>
                <a:spcPts val="600"/>
              </a:spcBef>
            </a:pPr>
            <a:r>
              <a:rPr lang="en-US" dirty="0" smtClean="0"/>
              <a:t>Not entitled to a higher Social Security benefit on his or her own record (20 CFR §404.336)</a:t>
            </a:r>
          </a:p>
          <a:p>
            <a:pPr marL="241719" lvl="1" indent="-114265">
              <a:spcBef>
                <a:spcPts val="600"/>
              </a:spcBef>
            </a:pPr>
            <a:r>
              <a:rPr lang="en-US" dirty="0" smtClean="0"/>
              <a:t>A child</a:t>
            </a:r>
          </a:p>
          <a:p>
            <a:pPr marL="355688" lvl="2" indent="-114265">
              <a:spcBef>
                <a:spcPts val="600"/>
              </a:spcBef>
            </a:pPr>
            <a:r>
              <a:rPr lang="en-US" dirty="0" smtClean="0"/>
              <a:t>Not married under age 18 (under 19 if still in high school)</a:t>
            </a:r>
          </a:p>
          <a:p>
            <a:pPr marL="355688" lvl="2" indent="-114265">
              <a:spcBef>
                <a:spcPts val="600"/>
              </a:spcBef>
            </a:pPr>
            <a:r>
              <a:rPr lang="en-US" dirty="0" smtClean="0"/>
              <a:t>Not married and disabled before age 22</a:t>
            </a:r>
          </a:p>
        </p:txBody>
      </p:sp>
      <p:sp>
        <p:nvSpPr>
          <p:cNvPr id="10957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5AD170-7F30-40E9-9ECF-581CC7B295D6}" type="slidenum">
              <a:rPr lang="en-US"/>
              <a:pPr fontAlgn="base">
                <a:spcBef>
                  <a:spcPct val="0"/>
                </a:spcBef>
                <a:spcAft>
                  <a:spcPct val="0"/>
                </a:spcAft>
              </a:pPr>
              <a:t>8</a:t>
            </a:fld>
            <a:endParaRPr lang="en-US" dirty="0"/>
          </a:p>
        </p:txBody>
      </p:sp>
      <p:sp>
        <p:nvSpPr>
          <p:cNvPr id="2" name="Footer Placeholder 1"/>
          <p:cNvSpPr>
            <a:spLocks noGrp="1"/>
          </p:cNvSpPr>
          <p:nvPr>
            <p:ph type="ftr" sz="quarter" idx="10"/>
          </p:nvPr>
        </p:nvSpPr>
        <p:spPr>
          <a:xfrm>
            <a:off x="0" y="9119474"/>
            <a:ext cx="3169920" cy="480060"/>
          </a:xfrm>
          <a:prstGeom prst="rect">
            <a:avLst/>
          </a:prstGeom>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600"/>
              </a:spcBef>
            </a:pPr>
            <a:r>
              <a:rPr lang="en-US" dirty="0" smtClean="0"/>
              <a:t>Social Security Working Credits (formerly</a:t>
            </a:r>
            <a:r>
              <a:rPr lang="en-US" baseline="0" dirty="0" smtClean="0"/>
              <a:t> called quarters of coverage) </a:t>
            </a:r>
            <a:r>
              <a:rPr lang="en-US" dirty="0" smtClean="0"/>
              <a:t>are based on your earnings.</a:t>
            </a:r>
          </a:p>
          <a:p>
            <a:pPr>
              <a:spcBef>
                <a:spcPts val="600"/>
              </a:spcBef>
            </a:pPr>
            <a:r>
              <a:rPr lang="en-US" dirty="0" smtClean="0"/>
              <a:t>Work history determines eligibility for </a:t>
            </a:r>
          </a:p>
          <a:p>
            <a:pPr lvl="1">
              <a:spcBef>
                <a:spcPts val="600"/>
              </a:spcBef>
            </a:pPr>
            <a:r>
              <a:rPr lang="en-US" dirty="0" smtClean="0"/>
              <a:t>Retirement 	</a:t>
            </a:r>
          </a:p>
          <a:p>
            <a:pPr lvl="1">
              <a:spcBef>
                <a:spcPts val="600"/>
              </a:spcBef>
            </a:pPr>
            <a:r>
              <a:rPr lang="en-US" dirty="0" smtClean="0"/>
              <a:t>Disability benefits </a:t>
            </a:r>
          </a:p>
          <a:p>
            <a:pPr lvl="1">
              <a:spcBef>
                <a:spcPts val="600"/>
              </a:spcBef>
            </a:pPr>
            <a:r>
              <a:rPr lang="en-US" dirty="0" smtClean="0"/>
              <a:t>Your family’s eligibility for survivors benefits</a:t>
            </a:r>
          </a:p>
          <a:p>
            <a:pPr>
              <a:spcBef>
                <a:spcPts val="600"/>
              </a:spcBef>
            </a:pPr>
            <a:r>
              <a:rPr lang="en-US" dirty="0" smtClean="0"/>
              <a:t>In 2012, you get one credit </a:t>
            </a:r>
          </a:p>
          <a:p>
            <a:pPr lvl="1">
              <a:spcBef>
                <a:spcPts val="600"/>
              </a:spcBef>
            </a:pPr>
            <a:r>
              <a:rPr lang="en-US" dirty="0" smtClean="0"/>
              <a:t>For each $1,130 of earnings (changes annually)</a:t>
            </a:r>
          </a:p>
          <a:p>
            <a:pPr lvl="1">
              <a:spcBef>
                <a:spcPts val="600"/>
              </a:spcBef>
            </a:pPr>
            <a:r>
              <a:rPr lang="en-US" dirty="0" smtClean="0"/>
              <a:t> Up to the maximum of four credits per year</a:t>
            </a:r>
          </a:p>
          <a:p>
            <a:pPr>
              <a:spcBef>
                <a:spcPts val="600"/>
              </a:spcBef>
            </a:pPr>
            <a:endParaRPr lang="en-US" dirty="0"/>
          </a:p>
        </p:txBody>
      </p:sp>
      <p:sp>
        <p:nvSpPr>
          <p:cNvPr id="4" name="Footer Placeholder 3"/>
          <p:cNvSpPr>
            <a:spLocks noGrp="1"/>
          </p:cNvSpPr>
          <p:nvPr>
            <p:ph type="ftr" sz="quarter" idx="10"/>
          </p:nvPr>
        </p:nvSpPr>
        <p:spPr>
          <a:xfrm>
            <a:off x="0" y="9119474"/>
            <a:ext cx="3169920" cy="480060"/>
          </a:xfrm>
          <a:prstGeom prst="rect">
            <a:avLst/>
          </a:prstGeom>
        </p:spPr>
        <p:txBody>
          <a:bodyPr/>
          <a:lstStyle/>
          <a:p>
            <a:endParaRPr lang="en-US" dirty="0"/>
          </a:p>
        </p:txBody>
      </p:sp>
      <p:sp>
        <p:nvSpPr>
          <p:cNvPr id="5" name="Slide Number Placeholder 4"/>
          <p:cNvSpPr>
            <a:spLocks noGrp="1"/>
          </p:cNvSpPr>
          <p:nvPr>
            <p:ph type="sldNum" sz="quarter" idx="11"/>
          </p:nvPr>
        </p:nvSpPr>
        <p:spPr/>
        <p:txBody>
          <a:bodyPr/>
          <a:lstStyle/>
          <a:p>
            <a:fld id="{38106D4A-DE46-4CB9-A3A2-8794926404ED}"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mailto:%20nmtp@cms.hhs.gov" TargetMode="External"/><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hyperlink" Target="http://www.cms.gov/NationalMedicareTrainingProgram"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spcBef>
                <a:spcPts val="600"/>
              </a:spcBef>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04/2/2012</a:t>
            </a:r>
            <a:endParaRPr lang="en-US" dirty="0"/>
          </a:p>
        </p:txBody>
      </p:sp>
      <p:sp>
        <p:nvSpPr>
          <p:cNvPr id="1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Medicare for People with  Disabilities</a:t>
            </a:r>
            <a:endParaRPr lang="en-US" dirty="0"/>
          </a:p>
        </p:txBody>
      </p:sp>
      <p:sp>
        <p:nvSpPr>
          <p:cNvPr id="1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chemeClr val="tx1"/>
                </a:solidFill>
              </a:defRPr>
            </a:lvl1pPr>
          </a:lstStyle>
          <a:p>
            <a:r>
              <a:rPr lang="en-US" dirty="0" smtClean="0"/>
              <a:t>04/2/2012</a:t>
            </a:r>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r>
              <a:rPr lang="en-US" dirty="0" smtClean="0"/>
              <a:t>Medicare for People with  Disabilities</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78C0CC3C-85F1-4D86-9B70-8D9F8B17F046}" type="slidenum">
              <a:rPr lang="en-US" smtClean="0"/>
              <a:pPr/>
              <a:t>‹#›</a:t>
            </a:fld>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033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r>
              <a:rPr lang="en-US" dirty="0" smtClean="0"/>
              <a:t>04/2/2012</a:t>
            </a:r>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r>
              <a:rPr lang="en-US" dirty="0" smtClean="0"/>
              <a:t>Medicare for People with  Disabilities</a:t>
            </a:r>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78C0CC3C-85F1-4D86-9B70-8D9F8B17F046}" type="slidenum">
              <a:rPr lang="en-US" smtClean="0"/>
              <a:pPr/>
              <a:t>‹#›</a:t>
            </a:fld>
            <a:endParaRPr lang="en-US" dirty="0"/>
          </a:p>
        </p:txBody>
      </p:sp>
      <p:sp>
        <p:nvSpPr>
          <p:cNvPr id="8" name="Title 1"/>
          <p:cNvSpPr>
            <a:spLocks noGrp="1"/>
          </p:cNvSpPr>
          <p:nvPr>
            <p:ph type="title"/>
          </p:nvPr>
        </p:nvSpPr>
        <p:spPr>
          <a:xfrm>
            <a:off x="457200" y="274638"/>
            <a:ext cx="8229600" cy="1143000"/>
          </a:xfrm>
        </p:spPr>
        <p:txBody>
          <a:bodyPr>
            <a:normAutofit/>
          </a:bodyPr>
          <a:lstStyle>
            <a:lvl1pPr>
              <a:defRPr sz="3600" b="1">
                <a:solidFill>
                  <a:schemeClr val="bg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bg1"/>
                </a:solidFill>
              </a:defRPr>
            </a:lvl1pPr>
            <a:lvl2pPr>
              <a:spcBef>
                <a:spcPts val="500"/>
              </a:spcBef>
              <a:defRPr>
                <a:solidFill>
                  <a:schemeClr val="bg1"/>
                </a:solidFill>
              </a:defRPr>
            </a:lvl2pPr>
            <a:lvl3pPr>
              <a:spcBef>
                <a:spcPts val="500"/>
              </a:spcBef>
              <a:defRPr>
                <a:solidFill>
                  <a:schemeClr val="bg1"/>
                </a:solidFill>
              </a:defRPr>
            </a:lvl3pPr>
            <a:lvl4pPr>
              <a:spcBef>
                <a:spcPts val="500"/>
              </a:spcBef>
              <a:defRPr>
                <a:solidFill>
                  <a:schemeClr val="bg1"/>
                </a:solidFill>
              </a:defRPr>
            </a:lvl4pPr>
            <a:lvl5pPr>
              <a:spcBef>
                <a:spcPts val="500"/>
              </a:spcBef>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userDrawn="1"/>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n-US" sz="2700" dirty="0" smtClean="0">
                <a:latin typeface="+mn-lt"/>
              </a:rPr>
              <a:t>This </a:t>
            </a:r>
            <a:r>
              <a:rPr lang="en-US" sz="2700" dirty="0">
                <a:latin typeface="+mn-lt"/>
              </a:rPr>
              <a:t>training module </a:t>
            </a:r>
            <a:r>
              <a:rPr lang="en-US" sz="2700" dirty="0" smtClean="0">
                <a:latin typeface="+mn-lt"/>
              </a:rPr>
              <a:t>is provided </a:t>
            </a:r>
            <a:r>
              <a:rPr lang="en-US" sz="2700" dirty="0">
                <a:latin typeface="+mn-lt"/>
              </a:rPr>
              <a:t>by the</a:t>
            </a: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endParaRPr lang="en-US" sz="2700" dirty="0">
              <a:latin typeface="+mn-lt"/>
            </a:endParaRPr>
          </a:p>
          <a:p>
            <a:pPr algn="ctr" fontAlgn="auto">
              <a:spcBef>
                <a:spcPct val="20000"/>
              </a:spcBef>
              <a:spcAft>
                <a:spcPts val="0"/>
              </a:spcAft>
              <a:buFont typeface="Wingdings" pitchFamily="2" charset="2"/>
              <a:buNone/>
              <a:defRPr/>
            </a:pPr>
            <a:r>
              <a:rPr lang="en-US" sz="2700" dirty="0">
                <a:latin typeface="+mn-lt"/>
              </a:rPr>
              <a:t>For questions about training products, e-mail </a:t>
            </a:r>
            <a:r>
              <a:rPr lang="en-US" sz="2700" dirty="0" smtClean="0">
                <a:latin typeface="+mn-lt"/>
                <a:hlinkClick r:id="rId3"/>
              </a:rPr>
              <a:t>NMTP@cms.hhs.gov</a:t>
            </a:r>
            <a:endParaRPr lang="en-US" sz="2700" b="1" dirty="0">
              <a:latin typeface="+mn-lt"/>
            </a:endParaRPr>
          </a:p>
          <a:p>
            <a:pPr algn="ctr" fontAlgn="auto">
              <a:spcBef>
                <a:spcPct val="20000"/>
              </a:spcBef>
              <a:spcAft>
                <a:spcPts val="0"/>
              </a:spcAft>
              <a:buFont typeface="Wingdings" pitchFamily="2" charset="2"/>
              <a:buNone/>
              <a:defRPr/>
            </a:pPr>
            <a:r>
              <a:rPr lang="en-US" sz="2700" dirty="0">
                <a:latin typeface="+mn-lt"/>
              </a:rPr>
              <a:t>To view all available NMTP materials </a:t>
            </a:r>
            <a:br>
              <a:rPr lang="en-US" sz="2700" dirty="0">
                <a:latin typeface="+mn-lt"/>
              </a:rPr>
            </a:br>
            <a:r>
              <a:rPr lang="en-US" sz="2700" dirty="0">
                <a:latin typeface="+mn-lt"/>
              </a:rPr>
              <a:t>or to subscribe to our listserv, visit </a:t>
            </a:r>
            <a:endParaRPr lang="en-US" sz="2700" dirty="0" smtClean="0">
              <a:latin typeface="+mn-lt"/>
            </a:endParaRPr>
          </a:p>
          <a:p>
            <a:pPr algn="ctr" fontAlgn="auto">
              <a:spcBef>
                <a:spcPct val="20000"/>
              </a:spcBef>
              <a:spcAft>
                <a:spcPts val="0"/>
              </a:spcAft>
              <a:buFont typeface="Wingdings" pitchFamily="2" charset="2"/>
              <a:buNone/>
              <a:defRPr/>
            </a:pPr>
            <a:r>
              <a:rPr lang="en-US" sz="2400" dirty="0" smtClean="0">
                <a:latin typeface="+mn-lt"/>
                <a:hlinkClick r:id="rId4"/>
              </a:rPr>
              <a:t>www.cms.gov/NationalMedicareTrainingProgram</a:t>
            </a:r>
            <a:endParaRPr lang="en-US" sz="2400" b="1" dirty="0">
              <a:latin typeface="+mn-lt"/>
            </a:endParaRPr>
          </a:p>
        </p:txBody>
      </p:sp>
      <p:pic>
        <p:nvPicPr>
          <p:cNvPr id="3" name="Picture 7" descr="NMTP Logo Black.eps"/>
          <p:cNvPicPr>
            <a:picLocks noChangeAspect="1"/>
          </p:cNvPicPr>
          <p:nvPr userDrawn="1"/>
        </p:nvPicPr>
        <p:blipFill>
          <a:blip r:embed="rId5" cstate="print"/>
          <a:srcRect/>
          <a:stretch>
            <a:fillRect/>
          </a:stretch>
        </p:blipFill>
        <p:spPr bwMode="auto">
          <a:xfrm>
            <a:off x="1905000" y="2343150"/>
            <a:ext cx="5562600" cy="93345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dirty="0" smtClean="0"/>
              <a:t>04/2/2012</a:t>
            </a:r>
            <a:endParaRPr lang="en-US" dirty="0"/>
          </a:p>
        </p:txBody>
      </p:sp>
      <p:sp>
        <p:nvSpPr>
          <p:cNvPr id="5" name="Footer Placeholder 4"/>
          <p:cNvSpPr>
            <a:spLocks noGrp="1"/>
          </p:cNvSpPr>
          <p:nvPr>
            <p:ph type="ftr" sz="quarter" idx="3"/>
          </p:nvPr>
        </p:nvSpPr>
        <p:spPr>
          <a:xfrm>
            <a:off x="3124200" y="6340475"/>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defRPr>
            </a:lvl1pPr>
          </a:lstStyle>
          <a:p>
            <a:fld id="{78C0CC3C-85F1-4D86-9B70-8D9F8B17F04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SzPct val="50000"/>
        <a:buFont typeface="Wingdings" pitchFamily="2" charset="2"/>
        <a:buChar char="q"/>
        <a:defRPr sz="22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hyperlink" Target="http://www.medicare.gov/"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038600" y="1371600"/>
            <a:ext cx="4419600" cy="1524000"/>
          </a:xfrm>
          <a:prstGeom prst="rect">
            <a:avLst/>
          </a:prstGeom>
        </p:spPr>
        <p:txBody>
          <a:bodyPr vert="horz" lIns="91440" tIns="45720" rIns="91440" bIns="45720" rtlCol="0" anchor="t">
            <a:normAutofit fontScale="92500" lnSpcReduction="10000"/>
          </a:bodyPr>
          <a:lstStyle/>
          <a:p>
            <a:pPr lvl="0">
              <a:spcBef>
                <a:spcPct val="0"/>
              </a:spcBef>
            </a:pPr>
            <a:r>
              <a:rPr lang="en-US" sz="3600" b="1" dirty="0" smtClean="0">
                <a:ea typeface="ＭＳ Ｐゴシック"/>
              </a:rPr>
              <a:t>Medicare and Other Programs for People with Disabilities</a:t>
            </a:r>
            <a:endParaRPr kumimoji="0" lang="en-US" sz="3600" b="1" i="0" u="none" strike="noStrike" kern="1200" cap="none" spc="0" normalizeH="0" baseline="0" noProof="0" dirty="0" smtClean="0">
              <a:ln>
                <a:noFill/>
              </a:ln>
              <a:solidFill>
                <a:schemeClr val="tx1"/>
              </a:solidFill>
              <a:effectLst/>
              <a:uLnTx/>
              <a:uFillTx/>
              <a:latin typeface="+mj-lt"/>
              <a:ea typeface="+mj-ea"/>
              <a:cs typeface="Arial" charset="0"/>
            </a:endParaRPr>
          </a:p>
        </p:txBody>
      </p:sp>
      <p:sp>
        <p:nvSpPr>
          <p:cNvPr id="4" name="Title 1"/>
          <p:cNvSpPr txBox="1">
            <a:spLocks/>
          </p:cNvSpPr>
          <p:nvPr/>
        </p:nvSpPr>
        <p:spPr>
          <a:xfrm>
            <a:off x="4038600" y="838200"/>
            <a:ext cx="4419600" cy="457200"/>
          </a:xfrm>
          <a:prstGeom prst="rect">
            <a:avLst/>
          </a:prstGeom>
        </p:spPr>
        <p:txBody>
          <a:bodyPr vert="horz" lIns="91440" tIns="45720" rIns="91440" bIns="45720" rtlCol="0" anchor="t">
            <a:noAutofit/>
          </a:bodyPr>
          <a:lstStyle>
            <a:lvl1pPr algn="l">
              <a:defRPr>
                <a:solidFill>
                  <a:schemeClr val="tx1"/>
                </a:solidFill>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9BC0F1"/>
                </a:solidFill>
                <a:effectLst/>
                <a:uLnTx/>
                <a:uFillTx/>
                <a:latin typeface="+mj-lt"/>
                <a:ea typeface="+mj-ea"/>
                <a:cs typeface="+mj-cs"/>
              </a:rPr>
              <a:t>Module 13:</a:t>
            </a:r>
          </a:p>
        </p:txBody>
      </p:sp>
      <p:sp>
        <p:nvSpPr>
          <p:cNvPr id="5" name="TextBox 4"/>
          <p:cNvSpPr txBox="1"/>
          <p:nvPr/>
        </p:nvSpPr>
        <p:spPr>
          <a:xfrm>
            <a:off x="1752600" y="6400800"/>
            <a:ext cx="1524000" cy="215444"/>
          </a:xfrm>
          <a:prstGeom prst="rect">
            <a:avLst/>
          </a:prstGeom>
          <a:noFill/>
        </p:spPr>
        <p:txBody>
          <a:bodyPr wrap="square" rtlCol="0">
            <a:spAutoFit/>
          </a:bodyPr>
          <a:lstStyle/>
          <a:p>
            <a:pPr algn="r"/>
            <a:r>
              <a:rPr lang="en-US" sz="800" dirty="0" smtClean="0"/>
              <a:t>v24</a:t>
            </a:r>
            <a:endParaRPr lang="en-US" sz="800" dirty="0"/>
          </a:p>
        </p:txBody>
      </p:sp>
      <p:pic>
        <p:nvPicPr>
          <p:cNvPr id="6" name="Picture 5" descr="CMSlogoBlack.jpg"/>
          <p:cNvPicPr>
            <a:picLocks noChangeAspect="1"/>
          </p:cNvPicPr>
          <p:nvPr/>
        </p:nvPicPr>
        <p:blipFill>
          <a:blip r:embed="rId3" cstate="print"/>
          <a:stretch>
            <a:fillRect/>
          </a:stretch>
        </p:blipFill>
        <p:spPr>
          <a:xfrm>
            <a:off x="0" y="6158204"/>
            <a:ext cx="1905000" cy="69979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smtClean="0">
                <a:cs typeface="Arial" charset="0"/>
              </a:rPr>
              <a:t>Work Credits Required for SSDI</a:t>
            </a:r>
            <a:endParaRPr lang="en-US" sz="3600" dirty="0"/>
          </a:p>
        </p:txBody>
      </p:sp>
      <p:sp>
        <p:nvSpPr>
          <p:cNvPr id="2" name="Date Placeholder 1"/>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4" name="Footer Placeholder 3"/>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10</a:t>
            </a:fld>
            <a:endParaRPr lang="en-US" dirty="0"/>
          </a:p>
        </p:txBody>
      </p:sp>
      <p:cxnSp>
        <p:nvCxnSpPr>
          <p:cNvPr id="9" name="Straight Connector 8"/>
          <p:cNvCxnSpPr/>
          <p:nvPr/>
        </p:nvCxnSpPr>
        <p:spPr>
          <a:xfrm>
            <a:off x="2209800" y="1981200"/>
            <a:ext cx="381000"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572000" y="1981200"/>
            <a:ext cx="381000" cy="0"/>
          </a:xfrm>
          <a:prstGeom prst="line">
            <a:avLst/>
          </a:prstGeom>
          <a:ln w="15875"/>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xmlns="" val="2417918438"/>
              </p:ext>
            </p:extLst>
          </p:nvPr>
        </p:nvGraphicFramePr>
        <p:xfrm>
          <a:off x="425654" y="1447800"/>
          <a:ext cx="8229600" cy="4675139"/>
        </p:xfrm>
        <a:graphic>
          <a:graphicData uri="http://schemas.openxmlformats.org/drawingml/2006/table">
            <a:tbl>
              <a:tblPr firstRow="1" bandRow="1">
                <a:effectLst>
                  <a:outerShdw blurRad="50800" dist="127000" dir="2700000" algn="tl" rotWithShape="0">
                    <a:prstClr val="black">
                      <a:alpha val="40000"/>
                    </a:prstClr>
                  </a:outerShdw>
                </a:effectLst>
                <a:tableStyleId>{5C22544A-7EE6-4342-B048-85BDC9FD1C3A}</a:tableStyleId>
              </a:tblPr>
              <a:tblGrid>
                <a:gridCol w="2057400"/>
                <a:gridCol w="6172200"/>
              </a:tblGrid>
              <a:tr h="400307">
                <a:tc>
                  <a:txBody>
                    <a:bodyPr/>
                    <a:lstStyle/>
                    <a:p>
                      <a:pPr algn="ctr"/>
                      <a:r>
                        <a:rPr lang="en-US" sz="2800" dirty="0" smtClean="0"/>
                        <a:t>Age when disabled</a:t>
                      </a:r>
                      <a:endParaRPr lang="en-US" sz="2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a:txBody>
                    <a:bodyPr/>
                    <a:lstStyle/>
                    <a:p>
                      <a:pPr algn="ctr"/>
                      <a:r>
                        <a:rPr lang="en-US" sz="2800" dirty="0" smtClean="0"/>
                        <a:t>Credits required</a:t>
                      </a:r>
                      <a:endParaRPr lang="en-US" sz="2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r>
              <a:tr h="987059">
                <a:tc>
                  <a:txBody>
                    <a:bodyPr/>
                    <a:lstStyle/>
                    <a:p>
                      <a:r>
                        <a:rPr lang="en-US" sz="2800" dirty="0" smtClean="0"/>
                        <a:t>Before 24</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t>Generally 1 ½ years of work (6 credits) in 3 years before you became disabled</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87059">
                <a:tc>
                  <a:txBody>
                    <a:bodyPr/>
                    <a:lstStyle/>
                    <a:p>
                      <a:r>
                        <a:rPr lang="en-US" sz="2800" dirty="0" smtClean="0"/>
                        <a:t>24 – 30</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r>
                        <a:rPr lang="en-US" sz="2800" dirty="0" smtClean="0"/>
                        <a:t>Generally need credits for half of the time</a:t>
                      </a:r>
                      <a:r>
                        <a:rPr lang="en-US" sz="2800" baseline="0" dirty="0" smtClean="0"/>
                        <a:t> between age 21 and age you became disabled</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1283176">
                <a:tc>
                  <a:txBody>
                    <a:bodyPr/>
                    <a:lstStyle/>
                    <a:p>
                      <a:r>
                        <a:rPr lang="en-US" sz="2800" dirty="0" smtClean="0"/>
                        <a:t>31 or older</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t>Generally need at least 20 credits in the 10 years immediately before you became disabled</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Waiting Period</a:t>
            </a:r>
            <a:endParaRPr lang="en-US" dirty="0"/>
          </a:p>
        </p:txBody>
      </p:sp>
      <p:sp>
        <p:nvSpPr>
          <p:cNvPr id="3" name="Content Placeholder 2"/>
          <p:cNvSpPr>
            <a:spLocks noGrp="1"/>
          </p:cNvSpPr>
          <p:nvPr>
            <p:ph idx="1"/>
          </p:nvPr>
        </p:nvSpPr>
        <p:spPr/>
        <p:txBody>
          <a:bodyPr/>
          <a:lstStyle/>
          <a:p>
            <a:pPr>
              <a:defRPr/>
            </a:pPr>
            <a:r>
              <a:rPr lang="en-US" dirty="0" smtClean="0"/>
              <a:t>5-month SSDI waiting period</a:t>
            </a:r>
          </a:p>
          <a:p>
            <a:pPr marL="622300" lvl="1">
              <a:defRPr/>
            </a:pPr>
            <a:r>
              <a:rPr lang="en-US" dirty="0" smtClean="0"/>
              <a:t>From time disability began until benefits begin</a:t>
            </a:r>
          </a:p>
          <a:p>
            <a:pPr marL="627063" lvl="1">
              <a:defRPr/>
            </a:pPr>
            <a:r>
              <a:rPr lang="en-US" spc="-100" dirty="0" smtClean="0"/>
              <a:t>Except people eligible for childhood disability benefits </a:t>
            </a:r>
          </a:p>
          <a:p>
            <a:pPr marL="627063" lvl="1">
              <a:buNone/>
              <a:defRPr/>
            </a:pPr>
            <a:r>
              <a:rPr lang="en-US" b="1" dirty="0" smtClean="0"/>
              <a:t>	or</a:t>
            </a:r>
          </a:p>
          <a:p>
            <a:pPr marL="627063" lvl="1">
              <a:defRPr/>
            </a:pPr>
            <a:r>
              <a:rPr lang="en-US" spc="-100" dirty="0" smtClean="0"/>
              <a:t>Some people previously entitled to disability benefits</a:t>
            </a:r>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74638"/>
            <a:ext cx="8305800" cy="868362"/>
          </a:xfrm>
        </p:spPr>
        <p:txBody>
          <a:bodyPr>
            <a:normAutofit fontScale="90000"/>
          </a:bodyPr>
          <a:lstStyle/>
          <a:p>
            <a:r>
              <a:rPr lang="en-US" dirty="0" smtClean="0"/>
              <a:t/>
            </a:r>
            <a:br>
              <a:rPr lang="en-US" dirty="0" smtClean="0"/>
            </a:br>
            <a:r>
              <a:rPr lang="en-US" dirty="0" smtClean="0"/>
              <a:t>What is Supplemental Security Income (SSI)?	</a:t>
            </a:r>
            <a:endParaRPr lang="en-US" dirty="0"/>
          </a:p>
        </p:txBody>
      </p:sp>
      <p:sp>
        <p:nvSpPr>
          <p:cNvPr id="2" name="Content Placeholder 1"/>
          <p:cNvSpPr>
            <a:spLocks noGrp="1"/>
          </p:cNvSpPr>
          <p:nvPr>
            <p:ph idx="1"/>
          </p:nvPr>
        </p:nvSpPr>
        <p:spPr/>
        <p:txBody>
          <a:bodyPr/>
          <a:lstStyle/>
          <a:p>
            <a:r>
              <a:rPr lang="en-US" dirty="0" smtClean="0"/>
              <a:t>Federal “need-based program”</a:t>
            </a:r>
          </a:p>
          <a:p>
            <a:pPr lvl="1"/>
            <a:r>
              <a:rPr lang="en-US" dirty="0" smtClean="0"/>
              <a:t>No Working Credits needed to qualify</a:t>
            </a:r>
          </a:p>
          <a:p>
            <a:pPr lvl="1"/>
            <a:r>
              <a:rPr lang="en-US" dirty="0" smtClean="0"/>
              <a:t>Eligible persons may also qualify for Medicaid in most states</a:t>
            </a:r>
          </a:p>
          <a:p>
            <a:pPr>
              <a:buFont typeface="Wingdings" pitchFamily="2" charset="2"/>
              <a:buChar char="§"/>
            </a:pPr>
            <a:r>
              <a:rPr lang="en-US" sz="3200" b="0" dirty="0" smtClean="0"/>
              <a:t>Who qualifies?</a:t>
            </a:r>
          </a:p>
          <a:p>
            <a:pPr lvl="1">
              <a:buFont typeface="Arial" pitchFamily="34" charset="0"/>
              <a:buChar char="•"/>
            </a:pPr>
            <a:r>
              <a:rPr lang="en-US" dirty="0" smtClean="0"/>
              <a:t>Elderly, blind and disabled persons </a:t>
            </a:r>
          </a:p>
          <a:p>
            <a:pPr lvl="2"/>
            <a:r>
              <a:rPr lang="en-US" dirty="0" smtClean="0"/>
              <a:t>Who have limited income &amp; resources</a:t>
            </a:r>
          </a:p>
          <a:p>
            <a:pPr lvl="1">
              <a:buFont typeface="Arial" pitchFamily="34" charset="0"/>
              <a:buChar char="•"/>
            </a:pPr>
            <a:r>
              <a:rPr lang="en-US" dirty="0" smtClean="0"/>
              <a:t>Must be a U.S. citizen or qualified alien</a:t>
            </a:r>
          </a:p>
          <a:p>
            <a:r>
              <a:rPr lang="en-US" dirty="0" smtClean="0"/>
              <a:t>May qualify for both programs (SSDI &amp; SSI)</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5" name="Footer Placeholder 4"/>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075B9EDA-26DE-4CE4-91E8-2FA1186DA1C7}"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smtClean="0">
                <a:cs typeface="Arial" charset="0"/>
              </a:rPr>
              <a:t>Applying for Disability Benefits</a:t>
            </a:r>
          </a:p>
        </p:txBody>
      </p:sp>
      <p:sp>
        <p:nvSpPr>
          <p:cNvPr id="436227" name="Rectangle 3"/>
          <p:cNvSpPr>
            <a:spLocks noGrp="1" noChangeArrowheads="1"/>
          </p:cNvSpPr>
          <p:nvPr>
            <p:ph idx="1"/>
          </p:nvPr>
        </p:nvSpPr>
        <p:spPr/>
        <p:txBody>
          <a:bodyPr/>
          <a:lstStyle/>
          <a:p>
            <a:pPr>
              <a:buFont typeface="Wingdings" charset="2"/>
              <a:buChar char="§"/>
              <a:defRPr/>
            </a:pPr>
            <a:r>
              <a:rPr lang="en-US" b="0" dirty="0" smtClean="0">
                <a:cs typeface="Arial" charset="0"/>
              </a:rPr>
              <a:t>To apply, </a:t>
            </a:r>
            <a:r>
              <a:rPr lang="en-US" dirty="0" smtClean="0">
                <a:cs typeface="Arial" charset="0"/>
              </a:rPr>
              <a:t>you will need the following: </a:t>
            </a:r>
          </a:p>
          <a:p>
            <a:pPr lvl="1">
              <a:defRPr/>
            </a:pPr>
            <a:r>
              <a:rPr lang="en-US" dirty="0" smtClean="0">
                <a:cs typeface="Arial" charset="0"/>
              </a:rPr>
              <a:t>Social Security Number</a:t>
            </a:r>
          </a:p>
          <a:p>
            <a:pPr lvl="1">
              <a:defRPr/>
            </a:pPr>
            <a:r>
              <a:rPr lang="en-US" dirty="0" smtClean="0">
                <a:cs typeface="Arial" charset="0"/>
              </a:rPr>
              <a:t>Proof of age</a:t>
            </a:r>
          </a:p>
          <a:p>
            <a:pPr lvl="1">
              <a:defRPr/>
            </a:pPr>
            <a:r>
              <a:rPr lang="en-US" dirty="0" smtClean="0">
                <a:cs typeface="Arial" charset="0"/>
              </a:rPr>
              <a:t>Health-care provider information</a:t>
            </a:r>
          </a:p>
          <a:p>
            <a:pPr lvl="1">
              <a:defRPr/>
            </a:pPr>
            <a:r>
              <a:rPr lang="en-US" dirty="0" smtClean="0">
                <a:cs typeface="Arial" charset="0"/>
              </a:rPr>
              <a:t>Medical records</a:t>
            </a:r>
          </a:p>
          <a:p>
            <a:pPr lvl="1">
              <a:defRPr/>
            </a:pPr>
            <a:r>
              <a:rPr lang="en-US" dirty="0" smtClean="0">
                <a:cs typeface="Arial" charset="0"/>
              </a:rPr>
              <a:t>Work history</a:t>
            </a:r>
          </a:p>
          <a:p>
            <a:pPr>
              <a:buFont typeface="Wingdings" charset="2"/>
              <a:buChar char="§"/>
              <a:defRPr/>
            </a:pPr>
            <a:r>
              <a:rPr lang="en-US" b="0" dirty="0" smtClean="0">
                <a:cs typeface="Arial" charset="0"/>
              </a:rPr>
              <a:t>Don’t wait to apply </a:t>
            </a:r>
          </a:p>
          <a:p>
            <a:pPr lvl="1">
              <a:defRPr/>
            </a:pPr>
            <a:r>
              <a:rPr lang="en-US" dirty="0" smtClean="0">
                <a:cs typeface="Arial" charset="0"/>
              </a:rPr>
              <a:t>Even </a:t>
            </a:r>
            <a:r>
              <a:rPr lang="en-US" b="0" dirty="0" smtClean="0">
                <a:cs typeface="Arial" charset="0"/>
              </a:rPr>
              <a:t>if you are still gathering information</a:t>
            </a:r>
          </a:p>
          <a:p>
            <a:pPr lvl="1">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53253"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CD8EB980-845E-4EF9-A974-2E275AE04410}" type="slidenum">
              <a:rPr lang="en-US"/>
              <a:pPr fontAlgn="base">
                <a:spcBef>
                  <a:spcPct val="0"/>
                </a:spcBef>
                <a:spcAft>
                  <a:spcPct val="0"/>
                </a:spcAft>
              </a:pPr>
              <a:t>13</a:t>
            </a:fld>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dirty="0" smtClean="0">
                <a:cs typeface="Arial" charset="0"/>
              </a:rPr>
              <a:t>Applying for Disability Benefits</a:t>
            </a:r>
          </a:p>
        </p:txBody>
      </p:sp>
      <p:sp>
        <p:nvSpPr>
          <p:cNvPr id="436227" name="Rectangle 3"/>
          <p:cNvSpPr>
            <a:spLocks noGrp="1" noChangeArrowheads="1"/>
          </p:cNvSpPr>
          <p:nvPr>
            <p:ph idx="1"/>
          </p:nvPr>
        </p:nvSpPr>
        <p:spPr/>
        <p:txBody>
          <a:bodyPr>
            <a:normAutofit lnSpcReduction="10000"/>
          </a:bodyPr>
          <a:lstStyle/>
          <a:p>
            <a:pPr>
              <a:defRPr/>
            </a:pPr>
            <a:r>
              <a:rPr lang="en-US" dirty="0" smtClean="0"/>
              <a:t>Apply to Social Security</a:t>
            </a:r>
          </a:p>
          <a:p>
            <a:pPr lvl="1">
              <a:defRPr/>
            </a:pPr>
            <a:r>
              <a:rPr lang="en-US" dirty="0" smtClean="0"/>
              <a:t>Apply online http://www.socialsecurity.gov/applyfordisability/</a:t>
            </a:r>
          </a:p>
          <a:p>
            <a:pPr lvl="1">
              <a:defRPr/>
            </a:pPr>
            <a:r>
              <a:rPr lang="en-US" dirty="0" smtClean="0"/>
              <a:t>Apply in person</a:t>
            </a:r>
          </a:p>
          <a:p>
            <a:pPr lvl="2">
              <a:defRPr/>
            </a:pPr>
            <a:r>
              <a:rPr lang="en-US" dirty="0" smtClean="0"/>
              <a:t>Call 1-800-772-1213 (TTY 1-800-325-0778) between 7 a.m. and 7 p.m., Monday through Friday to make an appointment</a:t>
            </a:r>
          </a:p>
          <a:p>
            <a:pPr>
              <a:defRPr/>
            </a:pPr>
            <a:r>
              <a:rPr lang="en-US" dirty="0" smtClean="0"/>
              <a:t>Set up telephone/in-office appointment</a:t>
            </a:r>
          </a:p>
          <a:p>
            <a:pPr lvl="1">
              <a:defRPr/>
            </a:pPr>
            <a:r>
              <a:rPr lang="en-US" dirty="0" smtClean="0"/>
              <a:t>Receive “Disability Starter Kit”</a:t>
            </a:r>
          </a:p>
          <a:p>
            <a:pPr>
              <a:defRPr/>
            </a:pPr>
            <a:r>
              <a:rPr lang="en-US" dirty="0" smtClean="0"/>
              <a:t>Average processing time is 4 months</a:t>
            </a:r>
          </a:p>
          <a:p>
            <a:pPr lvl="1">
              <a:buNone/>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53253"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CD8EB980-845E-4EF9-A974-2E275AE04410}" type="slidenum">
              <a:rPr lang="en-US"/>
              <a:pPr fontAlgn="base">
                <a:spcBef>
                  <a:spcPct val="0"/>
                </a:spcBef>
                <a:spcAft>
                  <a:spcPct val="0"/>
                </a:spcAft>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12"/>
          </p:nvPr>
        </p:nvSpPr>
        <p:spPr>
          <a:prstGeom prst="rect">
            <a:avLst/>
          </a:prstGeom>
        </p:spPr>
        <p:txBody>
          <a:bodyPr/>
          <a:lstStyle/>
          <a:p>
            <a:pPr>
              <a:defRPr/>
            </a:pPr>
            <a:fld id="{0F745FD3-ACF8-43C6-9D70-3B745B1A30FA}" type="slidenum">
              <a:rPr lang="en-US" smtClean="0"/>
              <a:pPr>
                <a:defRPr/>
              </a:pPr>
              <a:t>15</a:t>
            </a:fld>
            <a:endParaRPr lang="en-US" dirty="0"/>
          </a:p>
        </p:txBody>
      </p:sp>
      <p:sp>
        <p:nvSpPr>
          <p:cNvPr id="7" name="Title 6"/>
          <p:cNvSpPr>
            <a:spLocks noGrp="1"/>
          </p:cNvSpPr>
          <p:nvPr>
            <p:ph type="title"/>
          </p:nvPr>
        </p:nvSpPr>
        <p:spPr/>
        <p:txBody>
          <a:bodyPr/>
          <a:lstStyle/>
          <a:p>
            <a:r>
              <a:rPr lang="en-US" dirty="0" smtClean="0"/>
              <a:t>Exercise</a:t>
            </a:r>
            <a:endParaRPr lang="en-US" dirty="0"/>
          </a:p>
        </p:txBody>
      </p:sp>
      <p:sp>
        <p:nvSpPr>
          <p:cNvPr id="8" name="Content Placeholder 7"/>
          <p:cNvSpPr>
            <a:spLocks noGrp="1"/>
          </p:cNvSpPr>
          <p:nvPr>
            <p:ph idx="1"/>
          </p:nvPr>
        </p:nvSpPr>
        <p:spPr/>
        <p:txBody>
          <a:bodyPr/>
          <a:lstStyle/>
          <a:p>
            <a:pPr marL="0" lvl="1" indent="0">
              <a:buNone/>
            </a:pPr>
            <a:r>
              <a:rPr lang="en-US" sz="2800" dirty="0" smtClean="0"/>
              <a:t>To qualify for Social Security Disability Insurance (SSDI) benefits, everyone is required to have </a:t>
            </a:r>
            <a:r>
              <a:rPr lang="en-US" sz="2800" dirty="0"/>
              <a:t>paid into Social Security 5 out of last 10 </a:t>
            </a:r>
            <a:r>
              <a:rPr lang="en-US" sz="2800" dirty="0" smtClean="0"/>
              <a:t>years.</a:t>
            </a:r>
            <a:endParaRPr lang="en-US" sz="2800" dirty="0"/>
          </a:p>
          <a:p>
            <a:pPr>
              <a:buNone/>
            </a:pPr>
            <a:endParaRPr lang="en-US" dirty="0" smtClean="0"/>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extLst>
      <p:ext uri="{BB962C8B-B14F-4D97-AF65-F5344CB8AC3E}">
        <p14:creationId xmlns:p14="http://schemas.microsoft.com/office/powerpoint/2010/main" xmlns="" val="28215583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12"/>
          </p:nvPr>
        </p:nvSpPr>
        <p:spPr>
          <a:prstGeom prst="rect">
            <a:avLst/>
          </a:prstGeom>
        </p:spPr>
        <p:txBody>
          <a:bodyPr/>
          <a:lstStyle/>
          <a:p>
            <a:pPr>
              <a:defRPr/>
            </a:pPr>
            <a:fld id="{0F745FD3-ACF8-43C6-9D70-3B745B1A30FA}" type="slidenum">
              <a:rPr lang="en-US" smtClean="0"/>
              <a:pPr>
                <a:defRPr/>
              </a:pPr>
              <a:t>16</a:t>
            </a:fld>
            <a:endParaRPr lang="en-US" dirty="0"/>
          </a:p>
        </p:txBody>
      </p:sp>
      <p:sp>
        <p:nvSpPr>
          <p:cNvPr id="7" name="Title 6"/>
          <p:cNvSpPr>
            <a:spLocks noGrp="1"/>
          </p:cNvSpPr>
          <p:nvPr>
            <p:ph type="title"/>
          </p:nvPr>
        </p:nvSpPr>
        <p:spPr/>
        <p:txBody>
          <a:bodyPr/>
          <a:lstStyle/>
          <a:p>
            <a:r>
              <a:rPr lang="en-US" dirty="0" smtClean="0"/>
              <a:t>Exercise</a:t>
            </a:r>
            <a:endParaRPr lang="en-US" dirty="0"/>
          </a:p>
        </p:txBody>
      </p:sp>
      <p:sp>
        <p:nvSpPr>
          <p:cNvPr id="8" name="Content Placeholder 7"/>
          <p:cNvSpPr>
            <a:spLocks noGrp="1"/>
          </p:cNvSpPr>
          <p:nvPr>
            <p:ph idx="1"/>
          </p:nvPr>
        </p:nvSpPr>
        <p:spPr/>
        <p:txBody>
          <a:bodyPr/>
          <a:lstStyle/>
          <a:p>
            <a:pPr marL="0" indent="0">
              <a:buNone/>
            </a:pPr>
            <a:r>
              <a:rPr lang="en-US" dirty="0" smtClean="0"/>
              <a:t>A person’s eligibility for Supplemental Security Income (SSI) benefits is based on his or her average lifetime earnings.</a:t>
            </a:r>
          </a:p>
          <a:p>
            <a:pPr>
              <a:buNone/>
            </a:pPr>
            <a:endParaRPr lang="en-US" dirty="0" smtClean="0"/>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17</a:t>
            </a:fld>
            <a:endParaRPr lang="en-US" dirty="0"/>
          </a:p>
        </p:txBody>
      </p:sp>
      <p:sp>
        <p:nvSpPr>
          <p:cNvPr id="48130" name="Content Placeholder 2"/>
          <p:cNvSpPr>
            <a:spLocks noGrp="1"/>
          </p:cNvSpPr>
          <p:nvPr>
            <p:ph idx="1"/>
          </p:nvPr>
        </p:nvSpPr>
        <p:spPr/>
        <p:txBody>
          <a:bodyPr>
            <a:normAutofit/>
          </a:bodyPr>
          <a:lstStyle/>
          <a:p>
            <a:pPr marL="341313" lvl="1">
              <a:buFont typeface="Wingdings" pitchFamily="2" charset="2"/>
              <a:buChar char="§"/>
            </a:pPr>
            <a:r>
              <a:rPr lang="en-US" sz="3200" dirty="0" smtClean="0">
                <a:latin typeface="+mn-lt"/>
                <a:cs typeface="Arial" charset="0"/>
              </a:rPr>
              <a:t>What is Medicare?</a:t>
            </a:r>
          </a:p>
          <a:p>
            <a:pPr marL="341313" lvl="1">
              <a:buFont typeface="Wingdings" pitchFamily="2" charset="2"/>
              <a:buChar char="§"/>
            </a:pPr>
            <a:r>
              <a:rPr lang="en-US" sz="3200" dirty="0" smtClean="0">
                <a:latin typeface="+mn-lt"/>
                <a:cs typeface="Arial" charset="0"/>
              </a:rPr>
              <a:t>Who qualifies for Medicare?</a:t>
            </a:r>
          </a:p>
          <a:p>
            <a:pPr marL="341313" lvl="1">
              <a:buFont typeface="Wingdings" pitchFamily="2" charset="2"/>
              <a:buChar char="§"/>
            </a:pPr>
            <a:r>
              <a:rPr lang="en-US" sz="3200" dirty="0" smtClean="0">
                <a:latin typeface="+mn-lt"/>
                <a:cs typeface="Arial" charset="0"/>
              </a:rPr>
              <a:t>How to enroll in Medicare</a:t>
            </a:r>
          </a:p>
          <a:p>
            <a:pPr marL="341313" lvl="1">
              <a:buFont typeface="Wingdings" pitchFamily="2" charset="2"/>
              <a:buChar char="§"/>
            </a:pPr>
            <a:r>
              <a:rPr lang="en-US" sz="3200" dirty="0" smtClean="0">
                <a:cs typeface="Arial" charset="0"/>
              </a:rPr>
              <a:t>Medicare health and drug plan choices</a:t>
            </a:r>
            <a:endParaRPr lang="en-US" sz="3200" dirty="0" smtClean="0">
              <a:latin typeface="+mn-lt"/>
              <a:cs typeface="Arial" charset="0"/>
            </a:endParaRPr>
          </a:p>
          <a:p>
            <a:pPr marL="341313" lvl="1">
              <a:buFont typeface="Wingdings" pitchFamily="2" charset="2"/>
              <a:buChar char="§"/>
            </a:pPr>
            <a:endParaRPr lang="en-US" dirty="0" smtClean="0">
              <a:latin typeface="Arial" charset="0"/>
              <a:cs typeface="Arial" charset="0"/>
            </a:endParaRPr>
          </a:p>
          <a:p>
            <a:pPr lvl="1">
              <a:buFont typeface="Wingdings" pitchFamily="2" charset="2"/>
              <a:buChar char="§"/>
            </a:pPr>
            <a:endParaRPr lang="en-US" dirty="0" smtClean="0">
              <a:latin typeface="Arial" charset="0"/>
              <a:cs typeface="Arial" charset="0"/>
            </a:endParaRPr>
          </a:p>
          <a:p>
            <a:pPr marL="165100" lvl="1" indent="0"/>
            <a:endParaRPr lang="en-US" dirty="0" smtClean="0">
              <a:latin typeface="Arial" charset="0"/>
              <a:cs typeface="Arial" charset="0"/>
            </a:endParaRPr>
          </a:p>
        </p:txBody>
      </p:sp>
      <p:sp>
        <p:nvSpPr>
          <p:cNvPr id="48134" name="Title 1"/>
          <p:cNvSpPr>
            <a:spLocks noGrp="1"/>
          </p:cNvSpPr>
          <p:nvPr>
            <p:ph type="title"/>
          </p:nvPr>
        </p:nvSpPr>
        <p:spPr>
          <a:noFill/>
        </p:spPr>
        <p:txBody>
          <a:bodyPr/>
          <a:lstStyle/>
          <a:p>
            <a:r>
              <a:rPr lang="en-US" sz="3600" dirty="0" smtClean="0">
                <a:cs typeface="Arial" charset="0"/>
              </a:rPr>
              <a:t>Medicare for People with Disabilities</a:t>
            </a:r>
            <a:endParaRPr lang="en-US" sz="36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solidFill>
                <a:prstClr val="black"/>
              </a:solidFill>
            </a:endParaRPr>
          </a:p>
        </p:txBody>
      </p:sp>
      <p:sp>
        <p:nvSpPr>
          <p:cNvPr id="18436" name="Rectangle 3"/>
          <p:cNvSpPr>
            <a:spLocks noGrp="1" noChangeArrowheads="1"/>
          </p:cNvSpPr>
          <p:nvPr>
            <p:ph type="title"/>
          </p:nvPr>
        </p:nvSpPr>
        <p:spPr/>
        <p:txBody>
          <a:bodyPr/>
          <a:lstStyle/>
          <a:p>
            <a:r>
              <a:rPr lang="en-US" dirty="0" smtClean="0">
                <a:cs typeface="Arial" charset="0"/>
              </a:rPr>
              <a:t>What is Medicare?</a:t>
            </a:r>
          </a:p>
        </p:txBody>
      </p:sp>
      <p:sp>
        <p:nvSpPr>
          <p:cNvPr id="9222" name="Rectangle 4"/>
          <p:cNvSpPr>
            <a:spLocks noGrp="1" noChangeArrowheads="1"/>
          </p:cNvSpPr>
          <p:nvPr>
            <p:ph idx="1"/>
          </p:nvPr>
        </p:nvSpPr>
        <p:spPr/>
        <p:txBody>
          <a:bodyPr>
            <a:normAutofit/>
          </a:bodyPr>
          <a:lstStyle/>
          <a:p>
            <a:pPr>
              <a:buFont typeface="Wingdings" pitchFamily="2" charset="2"/>
              <a:buChar char="§"/>
              <a:defRPr/>
            </a:pPr>
            <a:r>
              <a:rPr lang="en-US" sz="3200" b="0" dirty="0" smtClean="0">
                <a:cs typeface="Arial" charset="0"/>
              </a:rPr>
              <a:t>Health insurance for three groups of people</a:t>
            </a:r>
          </a:p>
          <a:p>
            <a:pPr marL="746125" lvl="1" indent="-288925">
              <a:defRPr/>
            </a:pPr>
            <a:r>
              <a:rPr lang="en-US" sz="2800" dirty="0" smtClean="0">
                <a:cs typeface="Arial" charset="0"/>
              </a:rPr>
              <a:t>65 and older</a:t>
            </a:r>
          </a:p>
          <a:p>
            <a:pPr marL="746125" lvl="1" indent="-288925">
              <a:defRPr/>
            </a:pPr>
            <a:r>
              <a:rPr lang="en-US" sz="2800" dirty="0" smtClean="0">
                <a:cs typeface="Arial" charset="0"/>
              </a:rPr>
              <a:t>People with certain disabilities</a:t>
            </a:r>
          </a:p>
          <a:p>
            <a:pPr marL="1146175" lvl="2" indent="-288925">
              <a:defRPr/>
            </a:pPr>
            <a:r>
              <a:rPr lang="en-US" dirty="0" smtClean="0">
                <a:cs typeface="Arial" charset="0"/>
              </a:rPr>
              <a:t>Under 65 and entitled to SSDI for 24 months</a:t>
            </a:r>
          </a:p>
          <a:p>
            <a:pPr marL="746125" lvl="1" indent="-288925">
              <a:defRPr/>
            </a:pPr>
            <a:r>
              <a:rPr lang="en-US" dirty="0" smtClean="0">
                <a:cs typeface="Arial" charset="0"/>
              </a:rPr>
              <a:t>Any age with End-Stage Renal Disease (ESRD)</a:t>
            </a:r>
          </a:p>
          <a:p>
            <a:pPr marL="1146175" lvl="2" indent="-288925">
              <a:defRPr/>
            </a:pPr>
            <a:r>
              <a:rPr lang="en-US" dirty="0" smtClean="0">
                <a:cs typeface="Arial" charset="0"/>
              </a:rPr>
              <a:t>Any age with ALS (Lou Gehrig’s Disease)</a:t>
            </a:r>
          </a:p>
          <a:p>
            <a:pPr>
              <a:defRPr/>
            </a:pPr>
            <a:r>
              <a:rPr lang="en-US" sz="3200" b="0" dirty="0" smtClean="0">
                <a:cs typeface="Arial" charset="0"/>
              </a:rPr>
              <a:t>Administered by</a:t>
            </a:r>
          </a:p>
          <a:p>
            <a:pPr lvl="1">
              <a:defRPr/>
            </a:pPr>
            <a:r>
              <a:rPr lang="en-US" sz="2800" dirty="0" smtClean="0">
                <a:cs typeface="Arial" charset="0"/>
              </a:rPr>
              <a:t>Centers for Medicare &amp; Medicaid Services (CMS)</a:t>
            </a:r>
            <a:endParaRPr lang="en-US" dirty="0" smtClean="0">
              <a:cs typeface="Arial" charset="0"/>
            </a:endParaRPr>
          </a:p>
        </p:txBody>
      </p:sp>
      <p:sp>
        <p:nvSpPr>
          <p:cNvPr id="18439" name="Date Placeholder 6"/>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prstClr val="white"/>
                </a:solidFill>
                <a:latin typeface="Arial" charset="0"/>
                <a:cs typeface="Arial" charset="0"/>
              </a:rPr>
              <a:t>04/2/2012</a:t>
            </a:r>
          </a:p>
        </p:txBody>
      </p:sp>
      <p:sp>
        <p:nvSpPr>
          <p:cNvPr id="10" name="Footer Placeholder 9"/>
          <p:cNvSpPr>
            <a:spLocks noGrp="1"/>
          </p:cNvSpPr>
          <p:nvPr>
            <p:ph type="ftr" sz="quarter" idx="3"/>
          </p:nvPr>
        </p:nvSpPr>
        <p:spPr>
          <a:prstGeom prst="rect">
            <a:avLst/>
          </a:prstGeom>
        </p:spPr>
        <p:txBody>
          <a:bodyPr/>
          <a:lstStyle/>
          <a:p>
            <a:pPr>
              <a:defRPr/>
            </a:pPr>
            <a:r>
              <a:rPr lang="en-US" dirty="0" smtClean="0">
                <a:solidFill>
                  <a:prstClr val="white"/>
                </a:solidFill>
              </a:rPr>
              <a:t>Medicare for People with  Disabilities</a:t>
            </a:r>
            <a:endParaRPr lang="en-US" dirty="0">
              <a:solidFill>
                <a:prstClr val="white"/>
              </a:solidFill>
            </a:endParaRPr>
          </a:p>
        </p:txBody>
      </p:sp>
      <p:sp>
        <p:nvSpPr>
          <p:cNvPr id="9" name="Slide Number Placeholder 8"/>
          <p:cNvSpPr>
            <a:spLocks noGrp="1"/>
          </p:cNvSpPr>
          <p:nvPr>
            <p:ph type="sldNum" sz="quarter" idx="4"/>
          </p:nvPr>
        </p:nvSpPr>
        <p:spPr>
          <a:prstGeom prst="rect">
            <a:avLst/>
          </a:prstGeom>
        </p:spPr>
        <p:txBody>
          <a:bodyPr/>
          <a:lstStyle/>
          <a:p>
            <a:pPr>
              <a:defRPr/>
            </a:pPr>
            <a:fld id="{885A69B2-5218-42C2-B888-204363120602}" type="slidenum">
              <a:rPr lang="en-US" smtClean="0">
                <a:solidFill>
                  <a:prstClr val="white"/>
                </a:solidFill>
              </a:rPr>
              <a:pPr>
                <a:defRPr/>
              </a:pPr>
              <a:t>18</a:t>
            </a:fld>
            <a:endParaRPr lang="en-US" dirty="0">
              <a:solidFill>
                <a:prstClr val="white"/>
              </a:solidFill>
            </a:endParaRPr>
          </a:p>
        </p:txBody>
      </p:sp>
    </p:spTree>
    <p:custDataLst>
      <p:tags r:id="rId1"/>
    </p:custDataLst>
    <p:extLst>
      <p:ext uri="{BB962C8B-B14F-4D97-AF65-F5344CB8AC3E}">
        <p14:creationId xmlns:p14="http://schemas.microsoft.com/office/powerpoint/2010/main" xmlns="" val="90852680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Four Parts of Medicare</a:t>
            </a:r>
            <a:endParaRPr lang="en-US" dirty="0"/>
          </a:p>
        </p:txBody>
      </p:sp>
      <p:sp>
        <p:nvSpPr>
          <p:cNvPr id="9" name="Rounded Rectangle 8"/>
          <p:cNvSpPr/>
          <p:nvPr/>
        </p:nvSpPr>
        <p:spPr>
          <a:xfrm>
            <a:off x="457200" y="1371600"/>
            <a:ext cx="8229599" cy="2139553"/>
          </a:xfrm>
          <a:prstGeom prst="roundRect">
            <a:avLst>
              <a:gd name="adj" fmla="val 1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Rounded Rectangle 9" descr="Part A Hospital Insurance icon"/>
          <p:cNvSpPr/>
          <p:nvPr/>
        </p:nvSpPr>
        <p:spPr>
          <a:xfrm>
            <a:off x="706354" y="1656873"/>
            <a:ext cx="1797974" cy="1569005"/>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Freeform 11"/>
          <p:cNvSpPr/>
          <p:nvPr/>
        </p:nvSpPr>
        <p:spPr>
          <a:xfrm rot="21600000">
            <a:off x="706353" y="3511152"/>
            <a:ext cx="1797976"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9" tIns="120905" rIns="176199" bIns="176198" numCol="1" spcCol="1270" anchor="t" anchorCtr="0">
            <a:noAutofit/>
          </a:bodyPr>
          <a:lstStyle/>
          <a:p>
            <a:pPr lvl="0" algn="ctr" defTabSz="755650">
              <a:lnSpc>
                <a:spcPct val="90000"/>
              </a:lnSpc>
              <a:spcBef>
                <a:spcPct val="0"/>
              </a:spcBef>
              <a:spcAft>
                <a:spcPct val="35000"/>
              </a:spcAft>
            </a:pPr>
            <a:r>
              <a:rPr lang="en-US" sz="1700" b="1" kern="1200" dirty="0" smtClean="0"/>
              <a:t>Part A Hospital Insurance</a:t>
            </a:r>
            <a:endParaRPr lang="en-US" sz="1700" b="1" kern="1200" dirty="0"/>
          </a:p>
        </p:txBody>
      </p:sp>
      <p:sp>
        <p:nvSpPr>
          <p:cNvPr id="13" name="Rounded Rectangle 12" descr="Part B medical insurance icon"/>
          <p:cNvSpPr/>
          <p:nvPr/>
        </p:nvSpPr>
        <p:spPr>
          <a:xfrm>
            <a:off x="2684126" y="1656873"/>
            <a:ext cx="1797974" cy="1569005"/>
          </a:xfrm>
          <a:prstGeom prst="roundRect">
            <a:avLst>
              <a:gd name="adj" fmla="val 10000"/>
            </a:avLst>
          </a:prstGeom>
          <a:blipFill rotWithShape="0">
            <a:blip r:embed="rId4"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4" name="Freeform 13"/>
          <p:cNvSpPr/>
          <p:nvPr/>
        </p:nvSpPr>
        <p:spPr>
          <a:xfrm rot="21600000">
            <a:off x="2684126" y="3511152"/>
            <a:ext cx="1797975"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5" rIns="176199" bIns="176198" numCol="1" spcCol="1270" anchor="t" anchorCtr="0">
            <a:noAutofit/>
          </a:bodyPr>
          <a:lstStyle/>
          <a:p>
            <a:pPr lvl="0" algn="ctr" defTabSz="755650">
              <a:lnSpc>
                <a:spcPct val="90000"/>
              </a:lnSpc>
              <a:spcBef>
                <a:spcPct val="0"/>
              </a:spcBef>
              <a:spcAft>
                <a:spcPct val="35000"/>
              </a:spcAft>
            </a:pPr>
            <a:r>
              <a:rPr lang="en-US" sz="1700" b="1" kern="1200" dirty="0" smtClean="0"/>
              <a:t>Part B Medical Insurance</a:t>
            </a:r>
            <a:r>
              <a:rPr lang="en-US" sz="1700" kern="1200" dirty="0" smtClean="0"/>
              <a:t>	</a:t>
            </a:r>
            <a:endParaRPr lang="en-US" sz="1700" kern="1200" dirty="0"/>
          </a:p>
        </p:txBody>
      </p:sp>
      <p:sp>
        <p:nvSpPr>
          <p:cNvPr id="15" name="Rounded Rectangle 14" descr="Part C Medicare Advantage Plans (like HMOs and PPOs). Includes Part A &amp; B and sometimes Part D coverage icon&#10;"/>
          <p:cNvSpPr/>
          <p:nvPr/>
        </p:nvSpPr>
        <p:spPr>
          <a:xfrm>
            <a:off x="4659920" y="1618229"/>
            <a:ext cx="1797974" cy="1569005"/>
          </a:xfrm>
          <a:prstGeom prst="roundRect">
            <a:avLst>
              <a:gd name="adj" fmla="val 10000"/>
            </a:avLst>
          </a:prstGeom>
          <a:blipFill rotWithShape="0">
            <a:blip r:embed="rId5"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6" name="Freeform 15"/>
          <p:cNvSpPr/>
          <p:nvPr/>
        </p:nvSpPr>
        <p:spPr>
          <a:xfrm rot="21600000">
            <a:off x="4661898" y="3511152"/>
            <a:ext cx="1797975" cy="2615010"/>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5" rIns="176199" bIns="176198" numCol="1" spcCol="1270" anchor="t" anchorCtr="0">
            <a:noAutofit/>
          </a:bodyPr>
          <a:lstStyle/>
          <a:p>
            <a:pPr lvl="0" algn="ctr" defTabSz="755650">
              <a:lnSpc>
                <a:spcPct val="100000"/>
              </a:lnSpc>
              <a:spcBef>
                <a:spcPct val="0"/>
              </a:spcBef>
              <a:spcAft>
                <a:spcPts val="0"/>
              </a:spcAft>
            </a:pPr>
            <a:r>
              <a:rPr lang="en-US" sz="1700" b="1" kern="1200" dirty="0" smtClean="0"/>
              <a:t>Part C Medicare Advantage Plans (like HMOs and PPOs). Includes Part A &amp; B and sometimes </a:t>
            </a:r>
          </a:p>
          <a:p>
            <a:pPr lvl="0" algn="ctr" defTabSz="755650">
              <a:lnSpc>
                <a:spcPct val="100000"/>
              </a:lnSpc>
              <a:spcBef>
                <a:spcPct val="0"/>
              </a:spcBef>
              <a:spcAft>
                <a:spcPts val="0"/>
              </a:spcAft>
            </a:pPr>
            <a:r>
              <a:rPr lang="en-US" sz="1700" b="1" kern="1200" dirty="0" smtClean="0"/>
              <a:t>Part D coverage</a:t>
            </a:r>
            <a:r>
              <a:rPr lang="en-US" sz="1700" kern="1200" dirty="0" smtClean="0"/>
              <a:t> </a:t>
            </a:r>
            <a:endParaRPr lang="en-US" sz="1700" kern="1200" dirty="0"/>
          </a:p>
        </p:txBody>
      </p:sp>
      <p:sp>
        <p:nvSpPr>
          <p:cNvPr id="17" name="Rounded Rectangle 16" descr="Part D Medicare Prescription Drug Coverage icon."/>
          <p:cNvSpPr/>
          <p:nvPr/>
        </p:nvSpPr>
        <p:spPr>
          <a:xfrm>
            <a:off x="6639670" y="1656873"/>
            <a:ext cx="1797974" cy="1569005"/>
          </a:xfrm>
          <a:prstGeom prst="roundRect">
            <a:avLst>
              <a:gd name="adj" fmla="val 10000"/>
            </a:avLst>
          </a:prstGeom>
          <a:blipFill rotWithShape="0">
            <a:blip r:embed="rId6"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8" name="Freeform 17"/>
          <p:cNvSpPr/>
          <p:nvPr/>
        </p:nvSpPr>
        <p:spPr>
          <a:xfrm rot="21600000">
            <a:off x="6639670" y="3511153"/>
            <a:ext cx="1797975" cy="2615009"/>
          </a:xfrm>
          <a:custGeom>
            <a:avLst/>
            <a:gdLst>
              <a:gd name="connsiteX0" fmla="*/ 188787 w 1797974"/>
              <a:gd name="connsiteY0" fmla="*/ 0 h 2615009"/>
              <a:gd name="connsiteX1" fmla="*/ 1609187 w 1797974"/>
              <a:gd name="connsiteY1" fmla="*/ 0 h 2615009"/>
              <a:gd name="connsiteX2" fmla="*/ 1742680 w 1797974"/>
              <a:gd name="connsiteY2" fmla="*/ 55295 h 2615009"/>
              <a:gd name="connsiteX3" fmla="*/ 1797974 w 1797974"/>
              <a:gd name="connsiteY3" fmla="*/ 188788 h 2615009"/>
              <a:gd name="connsiteX4" fmla="*/ 1797974 w 1797974"/>
              <a:gd name="connsiteY4" fmla="*/ 2615009 h 2615009"/>
              <a:gd name="connsiteX5" fmla="*/ 1797974 w 1797974"/>
              <a:gd name="connsiteY5" fmla="*/ 2615009 h 2615009"/>
              <a:gd name="connsiteX6" fmla="*/ 1797974 w 1797974"/>
              <a:gd name="connsiteY6" fmla="*/ 2615009 h 2615009"/>
              <a:gd name="connsiteX7" fmla="*/ 0 w 1797974"/>
              <a:gd name="connsiteY7" fmla="*/ 2615009 h 2615009"/>
              <a:gd name="connsiteX8" fmla="*/ 0 w 1797974"/>
              <a:gd name="connsiteY8" fmla="*/ 2615009 h 2615009"/>
              <a:gd name="connsiteX9" fmla="*/ 0 w 1797974"/>
              <a:gd name="connsiteY9" fmla="*/ 2615009 h 2615009"/>
              <a:gd name="connsiteX10" fmla="*/ 0 w 1797974"/>
              <a:gd name="connsiteY10" fmla="*/ 188787 h 2615009"/>
              <a:gd name="connsiteX11" fmla="*/ 55295 w 1797974"/>
              <a:gd name="connsiteY11" fmla="*/ 55294 h 2615009"/>
              <a:gd name="connsiteX12" fmla="*/ 188788 w 1797974"/>
              <a:gd name="connsiteY12" fmla="*/ 0 h 2615009"/>
              <a:gd name="connsiteX13" fmla="*/ 188787 w 1797974"/>
              <a:gd name="connsiteY13" fmla="*/ 0 h 2615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97974" h="2615009">
                <a:moveTo>
                  <a:pt x="1609187" y="2615009"/>
                </a:moveTo>
                <a:lnTo>
                  <a:pt x="188787" y="2615009"/>
                </a:lnTo>
                <a:cubicBezTo>
                  <a:pt x="138718" y="2615009"/>
                  <a:pt x="90699" y="2595119"/>
                  <a:pt x="55294" y="2559714"/>
                </a:cubicBezTo>
                <a:cubicBezTo>
                  <a:pt x="19890" y="2524310"/>
                  <a:pt x="0" y="2476291"/>
                  <a:pt x="0" y="2426221"/>
                </a:cubicBezTo>
                <a:lnTo>
                  <a:pt x="0" y="0"/>
                </a:lnTo>
                <a:lnTo>
                  <a:pt x="0" y="0"/>
                </a:lnTo>
                <a:lnTo>
                  <a:pt x="0" y="0"/>
                </a:lnTo>
                <a:lnTo>
                  <a:pt x="1797974" y="0"/>
                </a:lnTo>
                <a:lnTo>
                  <a:pt x="1797974" y="0"/>
                </a:lnTo>
                <a:lnTo>
                  <a:pt x="1797974" y="0"/>
                </a:lnTo>
                <a:lnTo>
                  <a:pt x="1797974" y="2426222"/>
                </a:lnTo>
                <a:cubicBezTo>
                  <a:pt x="1797974" y="2476291"/>
                  <a:pt x="1778084" y="2524310"/>
                  <a:pt x="1742679" y="2559715"/>
                </a:cubicBezTo>
                <a:cubicBezTo>
                  <a:pt x="1707275" y="2595119"/>
                  <a:pt x="1659256" y="2615009"/>
                  <a:pt x="1609186" y="2615009"/>
                </a:cubicBezTo>
                <a:lnTo>
                  <a:pt x="1609187" y="2615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98" tIns="120904" rIns="176199" bIns="176198" numCol="1" spcCol="1270" anchor="t" anchorCtr="0">
            <a:noAutofit/>
          </a:bodyPr>
          <a:lstStyle/>
          <a:p>
            <a:pPr lvl="0" algn="ctr" defTabSz="755650">
              <a:lnSpc>
                <a:spcPct val="90000"/>
              </a:lnSpc>
              <a:spcBef>
                <a:spcPct val="0"/>
              </a:spcBef>
              <a:spcAft>
                <a:spcPct val="35000"/>
              </a:spcAft>
            </a:pPr>
            <a:r>
              <a:rPr lang="en-US" sz="1700" b="1" kern="1200" dirty="0" smtClean="0"/>
              <a:t>Part D Medicare Prescription Drug Coverage</a:t>
            </a:r>
            <a:endParaRPr lang="en-US" sz="1700" b="1" kern="1200" dirty="0"/>
          </a:p>
        </p:txBody>
      </p:sp>
      <p:sp>
        <p:nvSpPr>
          <p:cNvPr id="3" name="Date Placeholder 2"/>
          <p:cNvSpPr>
            <a:spLocks noGrp="1"/>
          </p:cNvSpPr>
          <p:nvPr>
            <p:ph type="dt" sz="half" idx="2"/>
          </p:nvPr>
        </p:nvSpPr>
        <p:spPr>
          <a:prstGeom prst="rect">
            <a:avLst/>
          </a:prstGeom>
        </p:spPr>
        <p:txBody>
          <a:bodyPr/>
          <a:lstStyle/>
          <a:p>
            <a:r>
              <a:rPr lang="en-US" dirty="0" smtClean="0"/>
              <a:t>04/02/2012</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19</a:t>
            </a:fld>
            <a:endParaRPr lang="en-US" dirty="0"/>
          </a:p>
        </p:txBody>
      </p:sp>
      <p:sp>
        <p:nvSpPr>
          <p:cNvPr id="7" name="Footer Placeholder 4"/>
          <p:cNvSpPr txBox="1">
            <a:spLocks/>
          </p:cNvSpPr>
          <p:nvPr/>
        </p:nvSpPr>
        <p:spPr>
          <a:xfrm>
            <a:off x="3276600" y="6324600"/>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solidFill>
                <a:effectLst/>
                <a:uLnTx/>
                <a:uFillTx/>
                <a:latin typeface="+mn-lt"/>
                <a:ea typeface="+mn-ea"/>
                <a:cs typeface="+mn-cs"/>
              </a:rPr>
              <a:t>Medicare for People with  Disabilities</a:t>
            </a:r>
            <a:endParaRPr kumimoji="0" lang="en-US"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2</a:t>
            </a:fld>
            <a:endParaRPr lang="en-US" dirty="0"/>
          </a:p>
        </p:txBody>
      </p:sp>
      <p:sp>
        <p:nvSpPr>
          <p:cNvPr id="48130" name="Content Placeholder 2"/>
          <p:cNvSpPr>
            <a:spLocks noGrp="1"/>
          </p:cNvSpPr>
          <p:nvPr>
            <p:ph idx="1"/>
          </p:nvPr>
        </p:nvSpPr>
        <p:spPr>
          <a:ln>
            <a:noFill/>
          </a:ln>
        </p:spPr>
        <p:txBody>
          <a:bodyPr>
            <a:normAutofit lnSpcReduction="10000"/>
          </a:bodyPr>
          <a:lstStyle/>
          <a:p>
            <a:pPr>
              <a:spcBef>
                <a:spcPts val="600"/>
              </a:spcBef>
            </a:pPr>
            <a:r>
              <a:rPr lang="en-US" sz="3200" b="0" dirty="0" smtClean="0">
                <a:cs typeface="Arial" charset="0"/>
              </a:rPr>
              <a:t>This session focuses on issues related to people with disabilities, such as</a:t>
            </a:r>
          </a:p>
          <a:p>
            <a:pPr lvl="1">
              <a:spcBef>
                <a:spcPts val="600"/>
              </a:spcBef>
            </a:pPr>
            <a:r>
              <a:rPr lang="en-US" sz="2800" dirty="0" smtClean="0">
                <a:cs typeface="Arial" charset="0"/>
              </a:rPr>
              <a:t>Eligibility for Social Security programs</a:t>
            </a:r>
          </a:p>
          <a:p>
            <a:pPr lvl="1">
              <a:spcBef>
                <a:spcPts val="600"/>
              </a:spcBef>
            </a:pPr>
            <a:r>
              <a:rPr lang="en-US" sz="2800" dirty="0" smtClean="0">
                <a:cs typeface="Arial" charset="0"/>
              </a:rPr>
              <a:t>Eligibility and enrollment in Medicare</a:t>
            </a:r>
          </a:p>
          <a:p>
            <a:pPr lvl="1">
              <a:spcBef>
                <a:spcPts val="600"/>
              </a:spcBef>
            </a:pPr>
            <a:r>
              <a:rPr lang="en-US" sz="2800" dirty="0" smtClean="0">
                <a:cs typeface="Arial" charset="0"/>
              </a:rPr>
              <a:t>Medicare plan options</a:t>
            </a:r>
          </a:p>
          <a:p>
            <a:pPr lvl="2">
              <a:spcBef>
                <a:spcPts val="600"/>
              </a:spcBef>
            </a:pPr>
            <a:r>
              <a:rPr lang="en-US" sz="2600" dirty="0" smtClean="0">
                <a:cs typeface="Arial" charset="0"/>
              </a:rPr>
              <a:t>Medigap policies</a:t>
            </a:r>
          </a:p>
          <a:p>
            <a:pPr lvl="1">
              <a:spcBef>
                <a:spcPts val="600"/>
              </a:spcBef>
            </a:pPr>
            <a:r>
              <a:rPr lang="en-US" sz="2800" dirty="0" smtClean="0">
                <a:cs typeface="Arial" charset="0"/>
              </a:rPr>
              <a:t>Medicaid</a:t>
            </a:r>
          </a:p>
          <a:p>
            <a:pPr lvl="1">
              <a:spcBef>
                <a:spcPts val="600"/>
              </a:spcBef>
            </a:pPr>
            <a:r>
              <a:rPr lang="en-US" sz="2800" dirty="0" smtClean="0">
                <a:cs typeface="Arial" charset="0"/>
              </a:rPr>
              <a:t>Help paying health care costs</a:t>
            </a:r>
          </a:p>
          <a:p>
            <a:pPr lvl="1">
              <a:spcBef>
                <a:spcPts val="600"/>
              </a:spcBef>
            </a:pPr>
            <a:r>
              <a:rPr lang="en-US" sz="2800" dirty="0" smtClean="0">
                <a:cs typeface="Arial" charset="0"/>
              </a:rPr>
              <a:t>Where to get more information</a:t>
            </a:r>
            <a:endParaRPr lang="en-US" dirty="0" smtClean="0">
              <a:cs typeface="Arial" charset="0"/>
            </a:endParaRPr>
          </a:p>
          <a:p>
            <a:pPr lvl="1"/>
            <a:endParaRPr lang="en-US" dirty="0" smtClean="0">
              <a:cs typeface="Arial" charset="0"/>
            </a:endParaRPr>
          </a:p>
          <a:p>
            <a:pPr lvl="1"/>
            <a:endParaRPr lang="en-US" dirty="0" smtClean="0">
              <a:cs typeface="Arial" charset="0"/>
            </a:endParaRPr>
          </a:p>
        </p:txBody>
      </p:sp>
      <p:sp>
        <p:nvSpPr>
          <p:cNvPr id="48134" name="Title 1"/>
          <p:cNvSpPr>
            <a:spLocks noGrp="1"/>
          </p:cNvSpPr>
          <p:nvPr>
            <p:ph type="title"/>
          </p:nvPr>
        </p:nvSpPr>
        <p:spPr>
          <a:noFill/>
        </p:spPr>
        <p:txBody>
          <a:bodyPr/>
          <a:lstStyle/>
          <a:p>
            <a:r>
              <a:rPr lang="en-US" sz="3600" dirty="0" smtClean="0">
                <a:cs typeface="Arial" charset="0"/>
              </a:rPr>
              <a:t>Session Objectives</a:t>
            </a:r>
            <a:endParaRPr lang="en-US" sz="36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Eligibility for Medicare Based on Disability</a:t>
            </a:r>
            <a:endParaRPr lang="en-US" dirty="0"/>
          </a:p>
        </p:txBody>
      </p:sp>
      <p:sp>
        <p:nvSpPr>
          <p:cNvPr id="3" name="Content Placeholder 2"/>
          <p:cNvSpPr>
            <a:spLocks noGrp="1"/>
          </p:cNvSpPr>
          <p:nvPr>
            <p:ph idx="1"/>
          </p:nvPr>
        </p:nvSpPr>
        <p:spPr/>
        <p:txBody>
          <a:bodyPr>
            <a:normAutofit fontScale="92500"/>
          </a:bodyPr>
          <a:lstStyle/>
          <a:p>
            <a:r>
              <a:rPr lang="en-US" spc="-80" dirty="0" smtClean="0">
                <a:latin typeface="+mj-lt"/>
              </a:rPr>
              <a:t>To qualify for Medicare based on disability you must</a:t>
            </a:r>
          </a:p>
          <a:p>
            <a:pPr lvl="1">
              <a:buFont typeface="Arial" pitchFamily="34" charset="0"/>
              <a:buChar char="•"/>
            </a:pPr>
            <a:r>
              <a:rPr lang="en-US" dirty="0" smtClean="0"/>
              <a:t>Qualify for Social Security Disability Insurance (SSDI) </a:t>
            </a:r>
          </a:p>
          <a:p>
            <a:pPr lvl="1">
              <a:buNone/>
            </a:pPr>
            <a:r>
              <a:rPr lang="en-US" dirty="0" smtClean="0"/>
              <a:t>	and</a:t>
            </a:r>
          </a:p>
          <a:p>
            <a:pPr lvl="1">
              <a:buFont typeface="Arial" pitchFamily="34" charset="0"/>
              <a:buChar char="•"/>
            </a:pPr>
            <a:r>
              <a:rPr lang="en-US" dirty="0" smtClean="0">
                <a:cs typeface="Arial" charset="0"/>
              </a:rPr>
              <a:t>Be entitled to Social Security disability benefits for 24 months</a:t>
            </a:r>
          </a:p>
          <a:p>
            <a:pPr lvl="2">
              <a:buFont typeface="Wingdings" pitchFamily="2" charset="2"/>
              <a:buChar char="q"/>
              <a:defRPr/>
            </a:pPr>
            <a:r>
              <a:rPr lang="en-US" sz="2800" dirty="0" smtClean="0">
                <a:cs typeface="Arial" charset="0"/>
              </a:rPr>
              <a:t>Unless you are d</a:t>
            </a:r>
            <a:r>
              <a:rPr lang="en-US" dirty="0" smtClean="0">
                <a:cs typeface="Arial" charset="0"/>
              </a:rPr>
              <a:t>iagnosed with End-Stage Renal Disease (ESRD) </a:t>
            </a:r>
          </a:p>
          <a:p>
            <a:pPr lvl="2">
              <a:buNone/>
              <a:defRPr/>
            </a:pPr>
            <a:r>
              <a:rPr lang="en-US" dirty="0" smtClean="0">
                <a:cs typeface="Arial" charset="0"/>
              </a:rPr>
              <a:t>	or</a:t>
            </a:r>
          </a:p>
          <a:p>
            <a:pPr lvl="2">
              <a:buFont typeface="Wingdings" pitchFamily="2" charset="2"/>
              <a:buChar char="q"/>
              <a:defRPr/>
            </a:pPr>
            <a:r>
              <a:rPr lang="en-US" dirty="0" smtClean="0">
                <a:cs typeface="Arial" charset="0"/>
              </a:rPr>
              <a:t> Amyotrophic Lateral Sclerosis (ALS, known as Lou Gehrig’s Disease)</a:t>
            </a:r>
          </a:p>
          <a:p>
            <a:pPr lvl="2">
              <a:buNone/>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20</a:t>
            </a:fld>
            <a:endParaRPr lang="en-US" dirty="0"/>
          </a:p>
        </p:txBody>
      </p:sp>
    </p:spTree>
    <p:extLst>
      <p:ext uri="{BB962C8B-B14F-4D97-AF65-F5344CB8AC3E}">
        <p14:creationId xmlns:p14="http://schemas.microsoft.com/office/powerpoint/2010/main" xmlns="" val="7011314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Enrollment</a:t>
            </a:r>
            <a:endParaRPr lang="en-US" dirty="0"/>
          </a:p>
        </p:txBody>
      </p:sp>
      <p:sp>
        <p:nvSpPr>
          <p:cNvPr id="3" name="Content Placeholder 2"/>
          <p:cNvSpPr>
            <a:spLocks noGrp="1"/>
          </p:cNvSpPr>
          <p:nvPr>
            <p:ph idx="1"/>
          </p:nvPr>
        </p:nvSpPr>
        <p:spPr/>
        <p:txBody>
          <a:bodyPr/>
          <a:lstStyle/>
          <a:p>
            <a:pPr marL="228600" indent="-228600">
              <a:defRPr/>
            </a:pPr>
            <a:r>
              <a:rPr lang="en-US" dirty="0" smtClean="0"/>
              <a:t>Initial Enrollment Period Package (IEP) Mailed</a:t>
            </a:r>
          </a:p>
          <a:p>
            <a:pPr marL="685800" lvl="1" indent="-228600">
              <a:defRPr/>
            </a:pPr>
            <a:r>
              <a:rPr lang="en-US" dirty="0" smtClean="0"/>
              <a:t>3 months before </a:t>
            </a:r>
            <a:r>
              <a:rPr lang="en-US" sz="2800" dirty="0" smtClean="0"/>
              <a:t>25th month of disability benefits</a:t>
            </a:r>
          </a:p>
          <a:p>
            <a:pPr lvl="1">
              <a:defRPr/>
            </a:pPr>
            <a:r>
              <a:rPr lang="en-US" dirty="0" smtClean="0">
                <a:cs typeface="Arial" charset="0"/>
              </a:rPr>
              <a:t>Those with ALS - about 4 weeks after Medicare entitlement</a:t>
            </a:r>
          </a:p>
          <a:p>
            <a:pPr lvl="1">
              <a:defRPr/>
            </a:pPr>
            <a:r>
              <a:rPr lang="en-US" dirty="0" smtClean="0">
                <a:cs typeface="Arial" charset="0"/>
              </a:rPr>
              <a:t>Decide whether to keep Part B</a:t>
            </a:r>
          </a:p>
          <a:p>
            <a:pPr lvl="1">
              <a:defRPr/>
            </a:pPr>
            <a:r>
              <a:rPr lang="en-US" dirty="0" smtClean="0">
                <a:cs typeface="Arial" charset="0"/>
              </a:rPr>
              <a:t>Decide whether to enroll in Part D</a:t>
            </a:r>
          </a:p>
          <a:p>
            <a:pPr>
              <a:defRPr/>
            </a:pPr>
            <a:r>
              <a:rPr lang="en-US" dirty="0" smtClean="0">
                <a:cs typeface="Arial" charset="0"/>
              </a:rPr>
              <a:t>Call Social Security if Medicare </a:t>
            </a:r>
            <a:br>
              <a:rPr lang="en-US" dirty="0" smtClean="0">
                <a:cs typeface="Arial" charset="0"/>
              </a:rPr>
            </a:br>
            <a:r>
              <a:rPr lang="en-US" dirty="0" smtClean="0">
                <a:cs typeface="Arial" charset="0"/>
              </a:rPr>
              <a:t>card doesn’t arrive</a:t>
            </a:r>
          </a:p>
          <a:p>
            <a:pPr lvl="1">
              <a:defRPr/>
            </a:pPr>
            <a:endParaRPr lang="en-US" dirty="0" smtClean="0">
              <a:cs typeface="Arial" charset="0"/>
            </a:endParaRPr>
          </a:p>
          <a:p>
            <a:pPr marL="971550" lvl="1" indent="-457200">
              <a:buFont typeface="Arial" pitchFamily="34" charset="0"/>
              <a:buChar char="•"/>
              <a:defRPr/>
            </a:pPr>
            <a:endParaRPr lang="en-US" sz="3200" dirty="0" smtClean="0"/>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21</a:t>
            </a:fld>
            <a:endParaRPr lang="en-US" dirty="0"/>
          </a:p>
        </p:txBody>
      </p:sp>
      <p:pic>
        <p:nvPicPr>
          <p:cNvPr id="7" name="Picture 2" descr="Image of &quot;Welcome to Medicare&quot; pamphlet."/>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21177330">
            <a:off x="6311223" y="3758434"/>
            <a:ext cx="1769670" cy="1133428"/>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Lst>
        </p:spPr>
      </p:pic>
      <p:pic>
        <p:nvPicPr>
          <p:cNvPr id="8" name="Picture 3" descr="Image of Medicare Card.&#10;"/>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1177330">
            <a:off x="7366616" y="4720780"/>
            <a:ext cx="1295670" cy="918235"/>
          </a:xfrm>
          <a:prstGeom prst="rect">
            <a:avLst/>
          </a:prstGeom>
          <a:noFill/>
          <a:ln w="3175">
            <a:solidFill>
              <a:schemeClr val="tx1"/>
            </a:solidFill>
          </a:ln>
          <a:effectLst>
            <a:outerShdw blurRad="50800" dist="508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Retroactive Entitlement to Medicare</a:t>
            </a:r>
            <a:endParaRPr lang="en-US" dirty="0"/>
          </a:p>
        </p:txBody>
      </p:sp>
      <p:sp>
        <p:nvSpPr>
          <p:cNvPr id="3" name="Content Placeholder 2"/>
          <p:cNvSpPr>
            <a:spLocks noGrp="1"/>
          </p:cNvSpPr>
          <p:nvPr>
            <p:ph idx="1"/>
          </p:nvPr>
        </p:nvSpPr>
        <p:spPr/>
        <p:txBody>
          <a:bodyPr/>
          <a:lstStyle/>
          <a:p>
            <a:r>
              <a:rPr lang="en-US" dirty="0" smtClean="0"/>
              <a:t>Once your disability application is accepted</a:t>
            </a:r>
          </a:p>
          <a:p>
            <a:pPr lvl="1"/>
            <a:r>
              <a:rPr lang="en-US" dirty="0" smtClean="0"/>
              <a:t>Disability benefits may be retroactive</a:t>
            </a:r>
          </a:p>
          <a:p>
            <a:pPr lvl="1"/>
            <a:r>
              <a:rPr lang="en-US" dirty="0" smtClean="0"/>
              <a:t> Medicare enrollment may also be retroactive</a:t>
            </a:r>
          </a:p>
          <a:p>
            <a:pPr lvl="1"/>
            <a:r>
              <a:rPr lang="en-US" dirty="0" smtClean="0"/>
              <a:t>Your Medicare card will show effective date</a:t>
            </a:r>
          </a:p>
          <a:p>
            <a:pPr lvl="1"/>
            <a:r>
              <a:rPr lang="en-US" dirty="0" smtClean="0"/>
              <a:t>If you received Medicare-covered services prior</a:t>
            </a:r>
          </a:p>
          <a:p>
            <a:pPr lvl="2"/>
            <a:r>
              <a:rPr lang="en-US" dirty="0" smtClean="0"/>
              <a:t>You may request the provider submit those claims to Medicare</a:t>
            </a:r>
          </a:p>
          <a:p>
            <a:pPr lvl="2"/>
            <a:r>
              <a:rPr lang="en-US" spc="-110" dirty="0" smtClean="0"/>
              <a:t>Must have been received after effective date on card</a:t>
            </a:r>
            <a:endParaRPr lang="en-US" spc="-110"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22</a:t>
            </a:fld>
            <a:endParaRPr lang="en-US" dirty="0"/>
          </a:p>
        </p:txBody>
      </p:sp>
    </p:spTree>
    <p:extLst>
      <p:ext uri="{BB962C8B-B14F-4D97-AF65-F5344CB8AC3E}">
        <p14:creationId xmlns:p14="http://schemas.microsoft.com/office/powerpoint/2010/main" xmlns="" val="11605555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5"/>
          <p:cNvSpPr>
            <a:spLocks noGrp="1" noChangeArrowheads="1"/>
          </p:cNvSpPr>
          <p:nvPr>
            <p:ph type="title"/>
          </p:nvPr>
        </p:nvSpPr>
        <p:spPr/>
        <p:txBody>
          <a:bodyPr>
            <a:normAutofit/>
          </a:bodyPr>
          <a:lstStyle/>
          <a:p>
            <a:r>
              <a:rPr lang="en-US" dirty="0" smtClean="0">
                <a:cs typeface="Arial" charset="0"/>
              </a:rPr>
              <a:t>How long are you entitled to Medicare? </a:t>
            </a:r>
          </a:p>
        </p:txBody>
      </p:sp>
      <p:sp>
        <p:nvSpPr>
          <p:cNvPr id="442374" name="Rectangle 6"/>
          <p:cNvSpPr>
            <a:spLocks noGrp="1" noChangeArrowheads="1"/>
          </p:cNvSpPr>
          <p:nvPr>
            <p:ph idx="1"/>
          </p:nvPr>
        </p:nvSpPr>
        <p:spPr/>
        <p:txBody>
          <a:bodyPr>
            <a:normAutofit/>
          </a:bodyPr>
          <a:lstStyle/>
          <a:p>
            <a:pPr>
              <a:buFont typeface="Wingdings" charset="2"/>
              <a:buChar char="§"/>
              <a:defRPr/>
            </a:pPr>
            <a:r>
              <a:rPr lang="en-US" dirty="0" smtClean="0">
                <a:cs typeface="Arial" charset="0"/>
              </a:rPr>
              <a:t>As long you meet SSA’s definition of disability </a:t>
            </a:r>
          </a:p>
          <a:p>
            <a:pPr>
              <a:buFont typeface="Wingdings" charset="2"/>
              <a:buChar char="§"/>
              <a:defRPr/>
            </a:pPr>
            <a:r>
              <a:rPr lang="en-US" b="0" dirty="0" smtClean="0">
                <a:cs typeface="Arial" charset="0"/>
              </a:rPr>
              <a:t>Social Security has work incentives</a:t>
            </a:r>
          </a:p>
          <a:p>
            <a:pPr lvl="1">
              <a:defRPr/>
            </a:pPr>
            <a:r>
              <a:rPr lang="en-US" dirty="0" smtClean="0">
                <a:cs typeface="Arial" charset="0"/>
              </a:rPr>
              <a:t>Medicare c</a:t>
            </a:r>
            <a:r>
              <a:rPr lang="en-US" b="0" dirty="0" smtClean="0">
                <a:cs typeface="Arial" charset="0"/>
              </a:rPr>
              <a:t>ontinues if working but still disabled</a:t>
            </a:r>
          </a:p>
          <a:p>
            <a:pPr lvl="1">
              <a:defRPr/>
            </a:pPr>
            <a:r>
              <a:rPr lang="en-US" dirty="0" smtClean="0">
                <a:cs typeface="Arial" charset="0"/>
              </a:rPr>
              <a:t>8½ years premium-free Part A</a:t>
            </a:r>
          </a:p>
          <a:p>
            <a:pPr lvl="1">
              <a:defRPr/>
            </a:pPr>
            <a:r>
              <a:rPr lang="en-US" dirty="0" smtClean="0">
                <a:cs typeface="Arial" charset="0"/>
              </a:rPr>
              <a:t>May purchase Part A coverage afterward</a:t>
            </a:r>
          </a:p>
          <a:p>
            <a:pPr>
              <a:buFont typeface="Wingdings" charset="2"/>
              <a:buChar char="§"/>
              <a:defRPr/>
            </a:pPr>
            <a:r>
              <a:rPr lang="en-US" b="0" dirty="0" smtClean="0">
                <a:cs typeface="Arial" charset="0"/>
              </a:rPr>
              <a:t>Reason for entitlement changes at age 65</a:t>
            </a:r>
          </a:p>
          <a:p>
            <a:pPr lvl="1">
              <a:defRPr/>
            </a:pPr>
            <a:r>
              <a:rPr lang="en-US" b="0" spc="-150" dirty="0" smtClean="0"/>
              <a:t>Any penalty for late enrollment is removed at age 65</a:t>
            </a:r>
          </a:p>
          <a:p>
            <a:pPr>
              <a:buFont typeface="Wingdings" charset="2"/>
              <a:buChar char="§"/>
              <a:defRPr/>
            </a:pPr>
            <a:endParaRPr lang="en-US" dirty="0" smtClean="0">
              <a:cs typeface="Arial" charset="0"/>
            </a:endParaRPr>
          </a:p>
        </p:txBody>
      </p:sp>
      <p:sp>
        <p:nvSpPr>
          <p:cNvPr id="7"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9" name="Footer Placeholder 8"/>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56325"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67E752FC-D87D-4272-9DCB-513DB52D5FA6}" type="slidenum">
              <a:rPr lang="en-US"/>
              <a:pPr fontAlgn="base">
                <a:spcBef>
                  <a:spcPct val="0"/>
                </a:spcBef>
                <a:spcAft>
                  <a:spcPct val="0"/>
                </a:spcAft>
              </a:pPr>
              <a:t>23</a:t>
            </a:fld>
            <a:endParaRPr lang="en-US" dirty="0"/>
          </a:p>
        </p:txBody>
      </p:sp>
      <p:sp>
        <p:nvSpPr>
          <p:cNvPr id="56327" name="Rectangle 2"/>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6328" name="Rectangle 3"/>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6329" name="Rectangle 4"/>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title"/>
          </p:nvPr>
        </p:nvSpPr>
        <p:spPr/>
        <p:txBody>
          <a:bodyPr>
            <a:normAutofit/>
          </a:bodyPr>
          <a:lstStyle/>
          <a:p>
            <a:r>
              <a:rPr lang="en-US" dirty="0" smtClean="0">
                <a:cs typeface="Arial" charset="0"/>
              </a:rPr>
              <a:t>Plan Choices for People with a Disability</a:t>
            </a:r>
          </a:p>
        </p:txBody>
      </p:sp>
      <p:sp>
        <p:nvSpPr>
          <p:cNvPr id="446471" name="Rectangle 7"/>
          <p:cNvSpPr>
            <a:spLocks noGrp="1" noChangeArrowheads="1"/>
          </p:cNvSpPr>
          <p:nvPr>
            <p:ph idx="1"/>
          </p:nvPr>
        </p:nvSpPr>
        <p:spPr/>
        <p:txBody>
          <a:bodyPr>
            <a:normAutofit/>
          </a:bodyPr>
          <a:lstStyle/>
          <a:p>
            <a:pPr>
              <a:buFont typeface="Wingdings" pitchFamily="2" charset="2"/>
              <a:buChar char="§"/>
              <a:defRPr/>
            </a:pPr>
            <a:r>
              <a:rPr lang="en-US" dirty="0" smtClean="0"/>
              <a:t>All Medicare plans are available</a:t>
            </a:r>
          </a:p>
          <a:p>
            <a:pPr lvl="1">
              <a:defRPr/>
            </a:pPr>
            <a:r>
              <a:rPr lang="en-US" dirty="0" smtClean="0"/>
              <a:t>Original Medicare </a:t>
            </a:r>
          </a:p>
          <a:p>
            <a:pPr marL="1203325" lvl="2" indent="-288925">
              <a:defRPr/>
            </a:pPr>
            <a:r>
              <a:rPr lang="en-US" dirty="0" smtClean="0"/>
              <a:t>Medigap policy (supplements Original Medicare)</a:t>
            </a:r>
          </a:p>
          <a:p>
            <a:pPr marL="1660525" lvl="3" indent="-288925">
              <a:defRPr/>
            </a:pPr>
            <a:r>
              <a:rPr lang="en-US" dirty="0" smtClean="0"/>
              <a:t>May not be available if under 65</a:t>
            </a:r>
          </a:p>
          <a:p>
            <a:pPr lvl="1">
              <a:defRPr/>
            </a:pPr>
            <a:r>
              <a:rPr lang="en-US" dirty="0" smtClean="0"/>
              <a:t>Medicare Advantage Plans</a:t>
            </a:r>
          </a:p>
          <a:p>
            <a:pPr lvl="1">
              <a:defRPr/>
            </a:pPr>
            <a:r>
              <a:rPr lang="en-US" dirty="0" smtClean="0"/>
              <a:t>Other Medicare plans</a:t>
            </a:r>
          </a:p>
          <a:p>
            <a:pPr lvl="1">
              <a:defRPr/>
            </a:pPr>
            <a:r>
              <a:rPr lang="en-US" dirty="0" smtClean="0"/>
              <a:t>Medicare Prescription Drug Plans</a:t>
            </a:r>
          </a:p>
          <a:p>
            <a:pPr>
              <a:defRPr/>
            </a:pPr>
            <a:r>
              <a:rPr lang="en-US" dirty="0" smtClean="0"/>
              <a:t>People with ESRD have limited choices</a:t>
            </a:r>
          </a:p>
        </p:txBody>
      </p:sp>
      <p:sp>
        <p:nvSpPr>
          <p:cNvPr id="8"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10" name="Footer Placeholder 9"/>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57349"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007CBA3D-0C11-4732-893A-32463ADD8BEC}" type="slidenum">
              <a:rPr lang="en-US"/>
              <a:pPr fontAlgn="base">
                <a:spcBef>
                  <a:spcPct val="0"/>
                </a:spcBef>
                <a:spcAft>
                  <a:spcPct val="0"/>
                </a:spcAft>
              </a:pPr>
              <a:t>24</a:t>
            </a:fld>
            <a:endParaRPr lang="en-US" dirty="0"/>
          </a:p>
        </p:txBody>
      </p:sp>
      <p:sp>
        <p:nvSpPr>
          <p:cNvPr id="57351" name="Rectangle 2"/>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2" name="Rectangle 3"/>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3" name="Rectangle 4"/>
          <p:cNvSpPr>
            <a:spLocks noChangeArrowheads="1"/>
          </p:cNvSpPr>
          <p:nvPr/>
        </p:nvSpPr>
        <p:spPr bwMode="auto">
          <a:xfrm>
            <a:off x="684213" y="6248400"/>
            <a:ext cx="1905000" cy="457200"/>
          </a:xfrm>
          <a:prstGeom prst="rect">
            <a:avLst/>
          </a:prstGeom>
          <a:noFill/>
          <a:ln w="12700">
            <a:noFill/>
            <a:miter lim="800000"/>
            <a:headEnd/>
            <a:tailEnd/>
          </a:ln>
        </p:spPr>
        <p:txBody>
          <a:bodyPr wrap="none" anchor="ctr"/>
          <a:lstStyle/>
          <a:p>
            <a:endParaRPr lang="en-US" dirty="0">
              <a:latin typeface="Calibri" pitchFamily="34" charset="0"/>
            </a:endParaRPr>
          </a:p>
        </p:txBody>
      </p:sp>
      <p:sp>
        <p:nvSpPr>
          <p:cNvPr id="57354" name="Rectangle 5"/>
          <p:cNvSpPr>
            <a:spLocks noChangeArrowheads="1"/>
          </p:cNvSpPr>
          <p:nvPr/>
        </p:nvSpPr>
        <p:spPr bwMode="auto">
          <a:xfrm>
            <a:off x="3125788" y="6248400"/>
            <a:ext cx="2892425" cy="457200"/>
          </a:xfrm>
          <a:prstGeom prst="rect">
            <a:avLst/>
          </a:prstGeom>
          <a:noFill/>
          <a:ln w="12700">
            <a:noFill/>
            <a:miter lim="800000"/>
            <a:headEnd/>
            <a:tailEnd/>
          </a:ln>
        </p:spPr>
        <p:txBody>
          <a:bodyPr wrap="none" anchor="ctr"/>
          <a:lstStyle/>
          <a:p>
            <a:endParaRPr lang="en-US" dirty="0">
              <a:latin typeface="Calibri" pitchFamily="34" charset="0"/>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0" name="Date Placeholder 5"/>
          <p:cNvSpPr>
            <a:spLocks noGrp="1"/>
          </p:cNvSpPr>
          <p:nvPr>
            <p:ph type="dt" sz="half" idx="10"/>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cs typeface="Arial" charset="0"/>
              </a:rPr>
              <a:t>04/2/2012</a:t>
            </a:r>
          </a:p>
        </p:txBody>
      </p:sp>
      <p:sp>
        <p:nvSpPr>
          <p:cNvPr id="7" name="Footer Placeholder 4"/>
          <p:cNvSpPr>
            <a:spLocks noGrp="1"/>
          </p:cNvSpPr>
          <p:nvPr>
            <p:ph type="ftr" sz="quarter" idx="11"/>
          </p:nvPr>
        </p:nvSpPr>
        <p:spPr>
          <a:prstGeom prst="rect">
            <a:avLst/>
          </a:prstGeom>
        </p:spPr>
        <p:txBody>
          <a:bodyPr vert="horz" lIns="91440" tIns="45720" rIns="91440" bIns="45720" rtlCol="0" anchor="ctr"/>
          <a:lstStyle>
            <a:lvl1pPr algn="ctr">
              <a:defRPr sz="1200">
                <a:solidFill>
                  <a:schemeClr val="tx1"/>
                </a:solidFill>
              </a:defRPr>
            </a:lvl1pPr>
          </a:lstStyle>
          <a:p>
            <a:r>
              <a:rPr lang="en-US" dirty="0" smtClean="0"/>
              <a:t>Medicare for People with  Disabilities</a:t>
            </a:r>
            <a:endParaRPr lang="en-US" dirty="0"/>
          </a:p>
        </p:txBody>
      </p:sp>
      <p:sp>
        <p:nvSpPr>
          <p:cNvPr id="8" name="Slide Number Placeholder 7"/>
          <p:cNvSpPr>
            <a:spLocks noGrp="1"/>
          </p:cNvSpPr>
          <p:nvPr>
            <p:ph type="sldNum" sz="quarter" idx="12"/>
          </p:nvPr>
        </p:nvSpPr>
        <p:spPr/>
        <p:txBody>
          <a:bodyPr/>
          <a:lstStyle/>
          <a:p>
            <a:pPr>
              <a:defRPr/>
            </a:pPr>
            <a:fld id="{885A69B2-5218-42C2-B888-204363120602}" type="slidenum">
              <a:rPr lang="en-US" smtClean="0"/>
              <a:pPr>
                <a:defRPr/>
              </a:pPr>
              <a:t>25</a:t>
            </a:fld>
            <a:endParaRPr lang="en-US" dirty="0"/>
          </a:p>
        </p:txBody>
      </p:sp>
      <p:sp>
        <p:nvSpPr>
          <p:cNvPr id="57348" name="Rectangle 3"/>
          <p:cNvSpPr>
            <a:spLocks noGrp="1" noChangeArrowheads="1"/>
          </p:cNvSpPr>
          <p:nvPr>
            <p:ph idx="1"/>
          </p:nvPr>
        </p:nvSpPr>
        <p:spPr/>
        <p:txBody>
          <a:bodyPr>
            <a:normAutofit fontScale="92500"/>
          </a:bodyPr>
          <a:lstStyle/>
          <a:p>
            <a:pPr marL="287338" indent="-287338"/>
            <a:r>
              <a:rPr lang="en-US" sz="3200" spc="-40" dirty="0" smtClean="0">
                <a:cs typeface="Arial" charset="0"/>
              </a:rPr>
              <a:t>Health care option run by the Federal Government </a:t>
            </a:r>
          </a:p>
          <a:p>
            <a:pPr marL="287338" indent="-287338"/>
            <a:r>
              <a:rPr lang="en-US" sz="3200" dirty="0" smtClean="0">
                <a:cs typeface="Arial" charset="0"/>
              </a:rPr>
              <a:t>Provides your Part A and/or Part B coverage </a:t>
            </a:r>
          </a:p>
          <a:p>
            <a:pPr marL="287338" indent="-287338"/>
            <a:r>
              <a:rPr lang="en-US" sz="3200" dirty="0" smtClean="0">
                <a:cs typeface="Arial" charset="0"/>
              </a:rPr>
              <a:t>See any doctor or hospital that accepts Medicare </a:t>
            </a:r>
          </a:p>
          <a:p>
            <a:pPr marL="287338" indent="-287338"/>
            <a:r>
              <a:rPr lang="en-US" sz="3500" dirty="0" smtClean="0">
                <a:cs typeface="Arial" charset="0"/>
              </a:rPr>
              <a:t>You pay </a:t>
            </a:r>
          </a:p>
          <a:p>
            <a:pPr marL="463550" lvl="1" indent="-176213"/>
            <a:r>
              <a:rPr lang="en-US" sz="3000" dirty="0" smtClean="0">
                <a:cs typeface="Arial" charset="0"/>
              </a:rPr>
              <a:t>Part B premium (Part A free for most people)</a:t>
            </a:r>
          </a:p>
          <a:p>
            <a:pPr marL="463550" lvl="1" indent="-176213"/>
            <a:r>
              <a:rPr lang="en-US" sz="3000" dirty="0" smtClean="0">
                <a:cs typeface="Arial" charset="0"/>
              </a:rPr>
              <a:t>Deductibles, coinsurance or copayments</a:t>
            </a:r>
          </a:p>
          <a:p>
            <a:pPr marL="287338" indent="-287338"/>
            <a:r>
              <a:rPr lang="en-US" sz="3200" dirty="0" smtClean="0">
                <a:cs typeface="Arial" charset="0"/>
              </a:rPr>
              <a:t>Get Medicare Summary Notice (MSN)</a:t>
            </a:r>
          </a:p>
          <a:p>
            <a:pPr marL="287338" indent="-287338"/>
            <a:r>
              <a:rPr lang="en-US" sz="3200" dirty="0" smtClean="0">
                <a:cs typeface="Arial" charset="0"/>
              </a:rPr>
              <a:t>Can join a Part D plan to add drug coverage</a:t>
            </a:r>
          </a:p>
          <a:p>
            <a:endParaRPr lang="en-US" sz="2800" dirty="0" smtClean="0">
              <a:cs typeface="Arial" charset="0"/>
            </a:endParaRPr>
          </a:p>
        </p:txBody>
      </p:sp>
      <p:sp>
        <p:nvSpPr>
          <p:cNvPr id="57347" name="Rectangle 2"/>
          <p:cNvSpPr>
            <a:spLocks noGrp="1" noChangeArrowheads="1"/>
          </p:cNvSpPr>
          <p:nvPr>
            <p:ph type="title"/>
          </p:nvPr>
        </p:nvSpPr>
        <p:spPr/>
        <p:txBody>
          <a:bodyPr>
            <a:noAutofit/>
          </a:bodyPr>
          <a:lstStyle/>
          <a:p>
            <a:r>
              <a:rPr lang="en-US" dirty="0" smtClean="0">
                <a:cs typeface="Arial" charset="0"/>
              </a:rPr>
              <a:t>What is Original Medicare?</a:t>
            </a:r>
          </a:p>
        </p:txBody>
      </p:sp>
    </p:spTree>
    <p:custDataLst>
      <p:tags r:id="rId1"/>
    </p:custDataLst>
    <p:extLst>
      <p:ext uri="{BB962C8B-B14F-4D97-AF65-F5344CB8AC3E}">
        <p14:creationId xmlns:p14="http://schemas.microsoft.com/office/powerpoint/2010/main" xmlns="" val="184754924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Medicare Part A – Hospital Insurance</a:t>
            </a:r>
            <a:endParaRPr lang="en-US" dirty="0"/>
          </a:p>
        </p:txBody>
      </p:sp>
      <p:sp>
        <p:nvSpPr>
          <p:cNvPr id="2" name="Content Placeholder 1"/>
          <p:cNvSpPr>
            <a:spLocks noGrp="1"/>
          </p:cNvSpPr>
          <p:nvPr>
            <p:ph idx="1"/>
          </p:nvPr>
        </p:nvSpPr>
        <p:spPr/>
        <p:txBody>
          <a:bodyPr>
            <a:normAutofit/>
          </a:bodyPr>
          <a:lstStyle/>
          <a:p>
            <a:pPr>
              <a:buFont typeface="Wingdings" pitchFamily="2" charset="2"/>
              <a:buChar char="§"/>
            </a:pPr>
            <a:r>
              <a:rPr lang="en-US" dirty="0" smtClean="0"/>
              <a:t>Covers</a:t>
            </a:r>
          </a:p>
          <a:p>
            <a:pPr lvl="1"/>
            <a:r>
              <a:rPr lang="en-US" dirty="0" smtClean="0"/>
              <a:t>Inpatient hospital care</a:t>
            </a:r>
          </a:p>
          <a:p>
            <a:pPr lvl="1"/>
            <a:r>
              <a:rPr lang="en-US" dirty="0" smtClean="0"/>
              <a:t>Skilled Nursing Facility care</a:t>
            </a:r>
          </a:p>
          <a:p>
            <a:pPr lvl="1"/>
            <a:r>
              <a:rPr lang="en-US" dirty="0" smtClean="0"/>
              <a:t>Home health care</a:t>
            </a:r>
          </a:p>
          <a:p>
            <a:pPr lvl="1"/>
            <a:r>
              <a:rPr lang="en-US" dirty="0" smtClean="0"/>
              <a:t>Hospice care</a:t>
            </a:r>
          </a:p>
          <a:p>
            <a:pPr lvl="1"/>
            <a:r>
              <a:rPr lang="en-US" dirty="0" smtClean="0"/>
              <a:t>Blood</a:t>
            </a:r>
          </a:p>
          <a:p>
            <a:pPr lvl="1">
              <a:buNone/>
            </a:pPr>
            <a:endParaRPr lang="en-US" dirty="0" smtClean="0"/>
          </a:p>
          <a:p>
            <a:endParaRPr lang="en-US" dirty="0"/>
          </a:p>
        </p:txBody>
      </p:sp>
      <p:sp>
        <p:nvSpPr>
          <p:cNvPr id="6" name="Date Placeholder 5"/>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7" name="Footer Placeholder 6"/>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075B9EDA-26DE-4CE4-91E8-2FA1186DA1C7}" type="slidenum">
              <a:rPr lang="en-US" smtClean="0"/>
              <a:pPr>
                <a:defRPr/>
              </a:pPr>
              <a:t>26</a:t>
            </a:fld>
            <a:endParaRPr lang="en-US" dirty="0"/>
          </a:p>
        </p:txBody>
      </p:sp>
      <p:sp>
        <p:nvSpPr>
          <p:cNvPr id="9" name="Rounded Rectangle 8" descr="Part A Hospital Insurance icon."/>
          <p:cNvSpPr/>
          <p:nvPr/>
        </p:nvSpPr>
        <p:spPr>
          <a:xfrm>
            <a:off x="7620000" y="1524001"/>
            <a:ext cx="883574" cy="838199"/>
          </a:xfrm>
          <a:prstGeom prst="roundRect">
            <a:avLst>
              <a:gd name="adj" fmla="val 10000"/>
            </a:avLst>
          </a:prstGeom>
          <a:blipFill rotWithShape="0">
            <a:blip r:embed="rId3" cstate="print">
              <a:duotone>
                <a:prstClr val="black"/>
                <a:schemeClr val="accent1">
                  <a:tint val="45000"/>
                  <a:satMod val="400000"/>
                </a:schemeClr>
              </a:duotone>
              <a:extLst>
                <a:ext uri="{BEBA8EAE-BF5A-486C-A8C5-ECC9F3942E4B}">
                  <a14:imgProps xmlns:a14="http://schemas.microsoft.com/office/drawing/2010/main" xmlns="">
                    <a14:imgLayer r:embed="rId4">
                      <a14:imgEffect>
                        <a14:sharpenSoften amount="-50000"/>
                      </a14:imgEffect>
                    </a14:imgLayer>
                  </a14:imgProps>
                </a:ext>
              </a:extLst>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normAutofit fontScale="90000"/>
          </a:bodyPr>
          <a:lstStyle/>
          <a:p>
            <a:r>
              <a:rPr lang="en-US" dirty="0" smtClean="0">
                <a:cs typeface="Arial" charset="0"/>
              </a:rPr>
              <a:t>Paying for Medicare Part A (Hospital Insurance)</a:t>
            </a:r>
          </a:p>
        </p:txBody>
      </p:sp>
      <p:sp>
        <p:nvSpPr>
          <p:cNvPr id="24580" name="Rectangle 3"/>
          <p:cNvSpPr>
            <a:spLocks noGrp="1" noChangeArrowheads="1"/>
          </p:cNvSpPr>
          <p:nvPr>
            <p:ph idx="1"/>
          </p:nvPr>
        </p:nvSpPr>
        <p:spPr/>
        <p:txBody>
          <a:bodyPr/>
          <a:lstStyle/>
          <a:p>
            <a:r>
              <a:rPr lang="en-US" dirty="0" smtClean="0">
                <a:cs typeface="Arial" charset="0"/>
              </a:rPr>
              <a:t>Most people receive Part A premium free</a:t>
            </a:r>
          </a:p>
          <a:p>
            <a:pPr lvl="1"/>
            <a:r>
              <a:rPr lang="en-US" dirty="0" smtClean="0">
                <a:cs typeface="Arial" charset="0"/>
              </a:rPr>
              <a:t>If you paid FICA taxes at least 10 years</a:t>
            </a:r>
          </a:p>
          <a:p>
            <a:r>
              <a:rPr lang="en-US" dirty="0" smtClean="0">
                <a:cs typeface="Arial" charset="0"/>
              </a:rPr>
              <a:t>If you paid FICA less than 10 years</a:t>
            </a:r>
          </a:p>
          <a:p>
            <a:pPr lvl="1"/>
            <a:r>
              <a:rPr lang="en-US" dirty="0" smtClean="0">
                <a:cs typeface="Arial" charset="0"/>
              </a:rPr>
              <a:t>Can pay a premium to get Part A</a:t>
            </a:r>
          </a:p>
          <a:p>
            <a:pPr lvl="2"/>
            <a:r>
              <a:rPr lang="en-US" dirty="0" smtClean="0">
                <a:cs typeface="Arial" charset="0"/>
              </a:rPr>
              <a:t>$243 each month for 30-39 quarters</a:t>
            </a:r>
          </a:p>
          <a:p>
            <a:pPr lvl="2"/>
            <a:r>
              <a:rPr lang="en-US" dirty="0" smtClean="0">
                <a:cs typeface="Arial" charset="0"/>
              </a:rPr>
              <a:t>$441 each month less than 30 quarters</a:t>
            </a:r>
          </a:p>
          <a:p>
            <a:pPr lvl="1"/>
            <a:r>
              <a:rPr lang="en-US" dirty="0" smtClean="0">
                <a:cs typeface="Arial" charset="0"/>
              </a:rPr>
              <a:t>May have penalty if not bought when first eligible</a:t>
            </a:r>
          </a:p>
        </p:txBody>
      </p:sp>
      <p:sp>
        <p:nvSpPr>
          <p:cNvPr id="2458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27</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Medicare Part B – Medical Insurance</a:t>
            </a:r>
            <a:endParaRPr lang="en-US" dirty="0"/>
          </a:p>
        </p:txBody>
      </p:sp>
      <p:sp>
        <p:nvSpPr>
          <p:cNvPr id="3" name="Content Placeholder 2"/>
          <p:cNvSpPr>
            <a:spLocks noGrp="1"/>
          </p:cNvSpPr>
          <p:nvPr>
            <p:ph idx="1"/>
          </p:nvPr>
        </p:nvSpPr>
        <p:spPr/>
        <p:txBody>
          <a:bodyPr>
            <a:normAutofit lnSpcReduction="10000"/>
          </a:bodyPr>
          <a:lstStyle/>
          <a:p>
            <a:r>
              <a:rPr lang="en-US" dirty="0" smtClean="0"/>
              <a:t>Covers</a:t>
            </a:r>
          </a:p>
          <a:p>
            <a:pPr lvl="1"/>
            <a:r>
              <a:rPr lang="en-US" dirty="0" smtClean="0"/>
              <a:t>Doctor’s visits</a:t>
            </a:r>
          </a:p>
          <a:p>
            <a:pPr lvl="1"/>
            <a:r>
              <a:rPr lang="en-US" dirty="0" smtClean="0"/>
              <a:t>Outpatient hospital services</a:t>
            </a:r>
          </a:p>
          <a:p>
            <a:pPr lvl="1"/>
            <a:r>
              <a:rPr lang="en-US" dirty="0" smtClean="0"/>
              <a:t>Clinical lab tests</a:t>
            </a:r>
          </a:p>
          <a:p>
            <a:pPr lvl="1"/>
            <a:r>
              <a:rPr lang="en-US" dirty="0" smtClean="0"/>
              <a:t>Durable Medical Equipment (DME)</a:t>
            </a:r>
          </a:p>
          <a:p>
            <a:pPr lvl="2"/>
            <a:r>
              <a:rPr lang="en-US" dirty="0" smtClean="0"/>
              <a:t>May require use of contract suppliers</a:t>
            </a:r>
          </a:p>
          <a:p>
            <a:pPr lvl="2"/>
            <a:r>
              <a:rPr lang="en-US" dirty="0" smtClean="0"/>
              <a:t>In certain areas for certain supplies and equipment (See Competitive Bidding Program in Appendix A)</a:t>
            </a:r>
          </a:p>
          <a:p>
            <a:pPr lvl="1"/>
            <a:r>
              <a:rPr lang="en-US" dirty="0" smtClean="0"/>
              <a:t>Preventive services</a:t>
            </a:r>
          </a:p>
          <a:p>
            <a:pPr lvl="1"/>
            <a:endParaRPr lang="en-US" dirty="0" smtClean="0"/>
          </a:p>
          <a:p>
            <a:pPr>
              <a:buNone/>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28</a:t>
            </a:fld>
            <a:endParaRPr lang="en-US" dirty="0"/>
          </a:p>
        </p:txBody>
      </p:sp>
      <p:sp>
        <p:nvSpPr>
          <p:cNvPr id="8" name="Rounded Rectangle 7" descr="Part B Medical Insurance icon."/>
          <p:cNvSpPr/>
          <p:nvPr/>
        </p:nvSpPr>
        <p:spPr>
          <a:xfrm>
            <a:off x="7528386" y="1600201"/>
            <a:ext cx="898987" cy="990600"/>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5"/>
          <p:cNvSpPr>
            <a:spLocks noGrp="1" noChangeArrowheads="1"/>
          </p:cNvSpPr>
          <p:nvPr>
            <p:ph type="title"/>
          </p:nvPr>
        </p:nvSpPr>
        <p:spPr/>
        <p:txBody>
          <a:bodyPr/>
          <a:lstStyle/>
          <a:p>
            <a:pPr eaLnBrk="1" hangingPunct="1"/>
            <a:r>
              <a:rPr lang="en-US" dirty="0" smtClean="0"/>
              <a:t>Monthly Part B Premium</a:t>
            </a:r>
          </a:p>
        </p:txBody>
      </p:sp>
      <p:sp>
        <p:nvSpPr>
          <p:cNvPr id="15362"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5BB1B065-B2BC-498E-AC26-2105F87576E4}" type="slidenum">
              <a:rPr lang="en-US" smtClean="0"/>
              <a:pPr>
                <a:defRPr/>
              </a:pPr>
              <a:t>29</a:t>
            </a:fld>
            <a:endParaRPr lang="en-US" dirty="0"/>
          </a:p>
        </p:txBody>
      </p:sp>
      <p:graphicFrame>
        <p:nvGraphicFramePr>
          <p:cNvPr id="7" name="Content Placeholder 8"/>
          <p:cNvGraphicFramePr>
            <a:graphicFrameLocks/>
          </p:cNvGraphicFramePr>
          <p:nvPr>
            <p:extLst>
              <p:ext uri="{D42A27DB-BD31-4B8C-83A1-F6EECF244321}">
                <p14:modId xmlns:p14="http://schemas.microsoft.com/office/powerpoint/2010/main" xmlns="" val="959641345"/>
              </p:ext>
            </p:extLst>
          </p:nvPr>
        </p:nvGraphicFramePr>
        <p:xfrm>
          <a:off x="533400" y="1506686"/>
          <a:ext cx="8153400" cy="3293914"/>
        </p:xfrm>
        <a:graphic>
          <a:graphicData uri="http://schemas.openxmlformats.org/drawingml/2006/table">
            <a:tbl>
              <a:tblPr bandRow="1">
                <a:effectLst>
                  <a:outerShdw blurRad="50800" dist="76200" dir="2700000" algn="tl" rotWithShape="0">
                    <a:prstClr val="black">
                      <a:alpha val="40000"/>
                    </a:prstClr>
                  </a:outerShdw>
                </a:effectLst>
                <a:tableStyleId>{69CF1AB2-1976-4502-BF36-3FF5EA218861}</a:tableStyleId>
              </a:tblPr>
              <a:tblGrid>
                <a:gridCol w="3662301"/>
                <a:gridCol w="3043299"/>
                <a:gridCol w="1447800"/>
              </a:tblGrid>
              <a:tr h="405045">
                <a:tc gridSpan="2">
                  <a:txBody>
                    <a:bodyPr/>
                    <a:lstStyle/>
                    <a:p>
                      <a:pPr marL="0" marR="0" algn="ctr">
                        <a:lnSpc>
                          <a:spcPct val="115000"/>
                        </a:lnSpc>
                        <a:spcBef>
                          <a:spcPts val="0"/>
                        </a:spcBef>
                        <a:spcAft>
                          <a:spcPts val="0"/>
                        </a:spcAft>
                      </a:pPr>
                      <a:r>
                        <a:rPr lang="en-US" sz="2800" dirty="0">
                          <a:solidFill>
                            <a:schemeClr val="bg1"/>
                          </a:solidFill>
                        </a:rPr>
                        <a:t>If your Yearly Income in </a:t>
                      </a:r>
                      <a:r>
                        <a:rPr lang="en-US" sz="2800" dirty="0" smtClean="0">
                          <a:solidFill>
                            <a:schemeClr val="bg1"/>
                          </a:solidFill>
                        </a:rPr>
                        <a:t>2011 </a:t>
                      </a:r>
                      <a:r>
                        <a:rPr lang="en-US" sz="2800" dirty="0">
                          <a:solidFill>
                            <a:schemeClr val="bg1"/>
                          </a:solidFill>
                        </a:rPr>
                        <a:t>was</a:t>
                      </a:r>
                      <a:endParaRPr lang="en-US" sz="2400" dirty="0">
                        <a:solidFill>
                          <a:schemeClr val="bg1"/>
                        </a:solidFill>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hMerge="1">
                  <a:txBody>
                    <a:bodyPr/>
                    <a:lstStyle/>
                    <a:p>
                      <a:endParaRPr lang="en-US"/>
                    </a:p>
                  </a:txBody>
                  <a:tcPr/>
                </a:tc>
                <a:tc>
                  <a:txBody>
                    <a:bodyPr/>
                    <a:lstStyle/>
                    <a:p>
                      <a:pPr marL="0" marR="0" algn="ctr">
                        <a:lnSpc>
                          <a:spcPct val="115000"/>
                        </a:lnSpc>
                        <a:spcBef>
                          <a:spcPts val="0"/>
                        </a:spcBef>
                        <a:spcAft>
                          <a:spcPts val="0"/>
                        </a:spcAft>
                      </a:pPr>
                      <a:r>
                        <a:rPr lang="en-US" sz="2800" dirty="0">
                          <a:solidFill>
                            <a:schemeClr val="bg1"/>
                          </a:solidFill>
                        </a:rPr>
                        <a:t>You Pay</a:t>
                      </a:r>
                      <a:endParaRPr lang="en-US" sz="2400" dirty="0">
                        <a:solidFill>
                          <a:schemeClr val="bg1"/>
                        </a:solidFill>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r>
              <a:tr h="499872">
                <a:tc>
                  <a:txBody>
                    <a:bodyPr/>
                    <a:lstStyle/>
                    <a:p>
                      <a:pPr marL="0" marR="0" algn="ctr">
                        <a:lnSpc>
                          <a:spcPct val="115000"/>
                        </a:lnSpc>
                        <a:spcBef>
                          <a:spcPts val="0"/>
                        </a:spcBef>
                        <a:spcAft>
                          <a:spcPts val="0"/>
                        </a:spcAft>
                      </a:pPr>
                      <a:r>
                        <a:rPr lang="en-US" sz="2800" spc="-50" baseline="0" dirty="0"/>
                        <a:t>File Individual Tax Return</a:t>
                      </a:r>
                      <a:endParaRPr lang="en-US" sz="2400" spc="-50" baseline="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800" dirty="0"/>
                        <a:t>File Joint Tax Return</a:t>
                      </a:r>
                      <a:endParaRPr lang="en-US" sz="24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endParaRPr lang="en-US" sz="24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80610">
                <a:tc>
                  <a:txBody>
                    <a:bodyPr/>
                    <a:lstStyle/>
                    <a:p>
                      <a:pPr marL="0" marR="0">
                        <a:lnSpc>
                          <a:spcPct val="115000"/>
                        </a:lnSpc>
                        <a:spcBef>
                          <a:spcPts val="0"/>
                        </a:spcBef>
                        <a:spcAft>
                          <a:spcPts val="0"/>
                        </a:spcAft>
                      </a:pPr>
                      <a:r>
                        <a:rPr lang="en-US" sz="2600" dirty="0" smtClean="0"/>
                        <a:t>$</a:t>
                      </a:r>
                      <a:r>
                        <a:rPr lang="en-US" sz="2600" dirty="0"/>
                        <a:t>85,000 or below</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nSpc>
                          <a:spcPct val="115000"/>
                        </a:lnSpc>
                        <a:spcBef>
                          <a:spcPts val="0"/>
                        </a:spcBef>
                        <a:spcAft>
                          <a:spcPts val="0"/>
                        </a:spcAft>
                      </a:pPr>
                      <a:r>
                        <a:rPr lang="en-US" sz="2600" dirty="0" smtClean="0"/>
                        <a:t>$170,000 </a:t>
                      </a:r>
                      <a:r>
                        <a:rPr lang="en-US" sz="2600" dirty="0"/>
                        <a:t>or below</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gn="l">
                        <a:lnSpc>
                          <a:spcPct val="115000"/>
                        </a:lnSpc>
                        <a:spcBef>
                          <a:spcPts val="0"/>
                        </a:spcBef>
                        <a:spcAft>
                          <a:spcPts val="0"/>
                        </a:spcAft>
                      </a:pPr>
                      <a:r>
                        <a:rPr lang="en-US" sz="2600" dirty="0" smtClean="0"/>
                        <a:t> $104.90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r>
              <a:tr h="405045">
                <a:tc>
                  <a:txBody>
                    <a:bodyPr/>
                    <a:lstStyle/>
                    <a:p>
                      <a:pPr marL="0" marR="0">
                        <a:lnSpc>
                          <a:spcPct val="115000"/>
                        </a:lnSpc>
                        <a:spcBef>
                          <a:spcPts val="0"/>
                        </a:spcBef>
                        <a:spcAft>
                          <a:spcPts val="0"/>
                        </a:spcAft>
                      </a:pPr>
                      <a:r>
                        <a:rPr lang="en-US" sz="2600" dirty="0"/>
                        <a:t>$85,001–$107,000 </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a:t>$170,001–$214,000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smtClean="0"/>
                        <a:t>$146.90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pPr marL="0" marR="0">
                        <a:lnSpc>
                          <a:spcPct val="115000"/>
                        </a:lnSpc>
                        <a:spcBef>
                          <a:spcPts val="0"/>
                        </a:spcBef>
                        <a:spcAft>
                          <a:spcPts val="0"/>
                        </a:spcAft>
                      </a:pPr>
                      <a:r>
                        <a:rPr lang="en-US" sz="2600" dirty="0"/>
                        <a:t>$107,001–$160,000 </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nSpc>
                          <a:spcPct val="115000"/>
                        </a:lnSpc>
                        <a:spcBef>
                          <a:spcPts val="0"/>
                        </a:spcBef>
                        <a:spcAft>
                          <a:spcPts val="0"/>
                        </a:spcAft>
                      </a:pPr>
                      <a:r>
                        <a:rPr lang="en-US" sz="2600" dirty="0"/>
                        <a:t>$214,001–$320,000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nSpc>
                          <a:spcPct val="115000"/>
                        </a:lnSpc>
                        <a:spcBef>
                          <a:spcPts val="0"/>
                        </a:spcBef>
                        <a:spcAft>
                          <a:spcPts val="0"/>
                        </a:spcAft>
                      </a:pPr>
                      <a:r>
                        <a:rPr lang="en-US" sz="2600" dirty="0" smtClean="0"/>
                        <a:t>$209.80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r>
              <a:tr h="405045">
                <a:tc>
                  <a:txBody>
                    <a:bodyPr/>
                    <a:lstStyle/>
                    <a:p>
                      <a:pPr marL="0" marR="0">
                        <a:lnSpc>
                          <a:spcPct val="115000"/>
                        </a:lnSpc>
                        <a:spcBef>
                          <a:spcPts val="0"/>
                        </a:spcBef>
                        <a:spcAft>
                          <a:spcPts val="0"/>
                        </a:spcAft>
                      </a:pPr>
                      <a:r>
                        <a:rPr lang="en-US" sz="2600" dirty="0"/>
                        <a:t>$160,001–$214,000 </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a:t>$320,001–$428,000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smtClean="0"/>
                        <a:t>$272.70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pPr marL="0" marR="0">
                        <a:lnSpc>
                          <a:spcPct val="115000"/>
                        </a:lnSpc>
                        <a:spcBef>
                          <a:spcPts val="0"/>
                        </a:spcBef>
                        <a:spcAft>
                          <a:spcPts val="0"/>
                        </a:spcAft>
                      </a:pPr>
                      <a:r>
                        <a:rPr lang="en-US" sz="2600" dirty="0"/>
                        <a:t>above $214,000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nSpc>
                          <a:spcPct val="115000"/>
                        </a:lnSpc>
                        <a:spcBef>
                          <a:spcPts val="0"/>
                        </a:spcBef>
                        <a:spcAft>
                          <a:spcPts val="0"/>
                        </a:spcAft>
                      </a:pPr>
                      <a:r>
                        <a:rPr lang="en-US" sz="2600" dirty="0"/>
                        <a:t>above $428,000 </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marL="0" marR="0">
                        <a:lnSpc>
                          <a:spcPct val="115000"/>
                        </a:lnSpc>
                        <a:spcBef>
                          <a:spcPts val="0"/>
                        </a:spcBef>
                        <a:spcAft>
                          <a:spcPts val="0"/>
                        </a:spcAft>
                      </a:pPr>
                      <a:r>
                        <a:rPr lang="en-US" sz="2600" dirty="0" smtClean="0"/>
                        <a:t>$335.70</a:t>
                      </a:r>
                      <a:endParaRPr lang="en-US" sz="2600" dirty="0">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12"/>
          </p:nvPr>
        </p:nvSpPr>
        <p:spPr/>
        <p:txBody>
          <a:bodyPr/>
          <a:lstStyle/>
          <a:p>
            <a:pPr>
              <a:defRPr/>
            </a:pPr>
            <a:fld id="{0F745FD3-ACF8-43C6-9D70-3B745B1A30FA}" type="slidenum">
              <a:rPr lang="en-US" smtClean="0"/>
              <a:pPr>
                <a:defRPr/>
              </a:pPr>
              <a:t>3</a:t>
            </a:fld>
            <a:endParaRPr lang="en-US" dirty="0"/>
          </a:p>
        </p:txBody>
      </p:sp>
      <p:sp>
        <p:nvSpPr>
          <p:cNvPr id="2" name="Content Placeholder 1"/>
          <p:cNvSpPr>
            <a:spLocks noGrp="1"/>
          </p:cNvSpPr>
          <p:nvPr>
            <p:ph idx="1"/>
          </p:nvPr>
        </p:nvSpPr>
        <p:spPr/>
        <p:txBody>
          <a:bodyPr>
            <a:normAutofit lnSpcReduction="10000"/>
          </a:bodyPr>
          <a:lstStyle/>
          <a:p>
            <a:pPr>
              <a:spcBef>
                <a:spcPts val="600"/>
              </a:spcBef>
              <a:buFont typeface="Wingdings" pitchFamily="2" charset="2"/>
              <a:buChar char="§"/>
            </a:pPr>
            <a:r>
              <a:rPr lang="en-US" sz="3200" b="0" dirty="0" smtClean="0"/>
              <a:t>Prior to 1972</a:t>
            </a:r>
          </a:p>
          <a:p>
            <a:pPr lvl="1">
              <a:spcBef>
                <a:spcPts val="600"/>
              </a:spcBef>
            </a:pPr>
            <a:r>
              <a:rPr lang="en-US" dirty="0" smtClean="0"/>
              <a:t>People with disabilities depended on state assistance</a:t>
            </a:r>
          </a:p>
          <a:p>
            <a:pPr lvl="1">
              <a:spcBef>
                <a:spcPts val="600"/>
              </a:spcBef>
            </a:pPr>
            <a:r>
              <a:rPr lang="en-US" b="0" dirty="0" smtClean="0"/>
              <a:t>Benefits were limited</a:t>
            </a:r>
          </a:p>
          <a:p>
            <a:pPr>
              <a:spcBef>
                <a:spcPts val="600"/>
              </a:spcBef>
            </a:pPr>
            <a:r>
              <a:rPr lang="en-US" sz="3200" dirty="0" smtClean="0"/>
              <a:t>Medicare expanded in 1972</a:t>
            </a:r>
          </a:p>
          <a:p>
            <a:pPr lvl="1">
              <a:spcBef>
                <a:spcPts val="600"/>
              </a:spcBef>
            </a:pPr>
            <a:r>
              <a:rPr lang="en-US" dirty="0" smtClean="0"/>
              <a:t>Added coverage for people with disabilities under 65</a:t>
            </a:r>
          </a:p>
          <a:p>
            <a:pPr lvl="1">
              <a:spcBef>
                <a:spcPts val="600"/>
              </a:spcBef>
            </a:pPr>
            <a:r>
              <a:rPr lang="en-US" dirty="0" smtClean="0"/>
              <a:t>Enhanced overall health care</a:t>
            </a:r>
          </a:p>
          <a:p>
            <a:pPr lvl="1">
              <a:spcBef>
                <a:spcPts val="600"/>
              </a:spcBef>
            </a:pPr>
            <a:r>
              <a:rPr lang="en-US" dirty="0" smtClean="0"/>
              <a:t>Promoted independence and autonomy</a:t>
            </a:r>
          </a:p>
          <a:p>
            <a:pPr>
              <a:spcBef>
                <a:spcPts val="600"/>
              </a:spcBef>
            </a:pPr>
            <a:r>
              <a:rPr lang="en-US" sz="3200" dirty="0" smtClean="0"/>
              <a:t>Affordable Care Act of 2010</a:t>
            </a:r>
          </a:p>
          <a:p>
            <a:pPr lvl="1"/>
            <a:r>
              <a:rPr lang="en-US" dirty="0" smtClean="0"/>
              <a:t>Enhanced </a:t>
            </a:r>
            <a:r>
              <a:rPr lang="en-US" dirty="0"/>
              <a:t>benefits for people with disabilities</a:t>
            </a:r>
          </a:p>
          <a:p>
            <a:pPr lvl="1"/>
            <a:r>
              <a:rPr lang="en-US" dirty="0"/>
              <a:t>Assures accessible, quality, and affordable health care</a:t>
            </a:r>
          </a:p>
          <a:p>
            <a:pPr lvl="1">
              <a:spcBef>
                <a:spcPts val="600"/>
              </a:spcBef>
            </a:pPr>
            <a:endParaRPr lang="en-US" dirty="0" smtClean="0"/>
          </a:p>
        </p:txBody>
      </p:sp>
      <p:sp>
        <p:nvSpPr>
          <p:cNvPr id="3" name="Title 2"/>
          <p:cNvSpPr>
            <a:spLocks noGrp="1"/>
          </p:cNvSpPr>
          <p:nvPr>
            <p:ph type="title"/>
          </p:nvPr>
        </p:nvSpPr>
        <p:spPr/>
        <p:txBody>
          <a:bodyPr/>
          <a:lstStyle/>
          <a:p>
            <a:r>
              <a:rPr lang="en-US" sz="3800" dirty="0" smtClean="0"/>
              <a:t>Background</a:t>
            </a:r>
            <a:endParaRPr lang="en-US" sz="3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dirty="0" smtClean="0">
                <a:cs typeface="Arial" charset="0"/>
              </a:rPr>
              <a:t>Paying for Part B (Medical Insurance)</a:t>
            </a:r>
          </a:p>
        </p:txBody>
      </p:sp>
      <p:sp>
        <p:nvSpPr>
          <p:cNvPr id="50180" name="Rectangle 3"/>
          <p:cNvSpPr>
            <a:spLocks noGrp="1" noChangeArrowheads="1"/>
          </p:cNvSpPr>
          <p:nvPr>
            <p:ph idx="1"/>
          </p:nvPr>
        </p:nvSpPr>
        <p:spPr/>
        <p:txBody>
          <a:bodyPr/>
          <a:lstStyle/>
          <a:p>
            <a:r>
              <a:rPr lang="en-US" dirty="0" smtClean="0">
                <a:cs typeface="Arial" charset="0"/>
              </a:rPr>
              <a:t>In Original Medicare you pay</a:t>
            </a:r>
          </a:p>
          <a:p>
            <a:pPr lvl="1"/>
            <a:r>
              <a:rPr lang="en-US" dirty="0" smtClean="0">
                <a:cs typeface="Arial" charset="0"/>
              </a:rPr>
              <a:t>Yearly deductible of $147 in 2013</a:t>
            </a:r>
          </a:p>
          <a:p>
            <a:pPr lvl="1"/>
            <a:r>
              <a:rPr lang="en-US" dirty="0" smtClean="0">
                <a:cs typeface="Arial" charset="0"/>
              </a:rPr>
              <a:t>20% coinsurance for most services</a:t>
            </a:r>
          </a:p>
          <a:p>
            <a:r>
              <a:rPr lang="en-US" dirty="0" smtClean="0">
                <a:cs typeface="Arial" charset="0"/>
              </a:rPr>
              <a:t>Some programs may help pay these costs</a:t>
            </a:r>
          </a:p>
          <a:p>
            <a:r>
              <a:rPr lang="en-US" dirty="0" smtClean="0">
                <a:cs typeface="Arial" charset="0"/>
              </a:rPr>
              <a:t>If you don’t enroll in Part B when you are first eligible, you may have to pay a higher premium until you turn 65</a:t>
            </a:r>
          </a:p>
        </p:txBody>
      </p:sp>
      <p:sp>
        <p:nvSpPr>
          <p:cNvPr id="5018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30</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r>
              <a:rPr lang="en-US" dirty="0" smtClean="0">
                <a:cs typeface="Arial" charset="0"/>
              </a:rPr>
              <a:t>Assignment</a:t>
            </a:r>
          </a:p>
        </p:txBody>
      </p:sp>
      <p:sp>
        <p:nvSpPr>
          <p:cNvPr id="51204" name="Rectangle 3"/>
          <p:cNvSpPr>
            <a:spLocks noGrp="1" noChangeArrowheads="1"/>
          </p:cNvSpPr>
          <p:nvPr>
            <p:ph idx="1"/>
          </p:nvPr>
        </p:nvSpPr>
        <p:spPr/>
        <p:txBody>
          <a:bodyPr>
            <a:normAutofit fontScale="92500" lnSpcReduction="10000"/>
          </a:bodyPr>
          <a:lstStyle/>
          <a:p>
            <a:pPr eaLnBrk="1" hangingPunct="1"/>
            <a:r>
              <a:rPr lang="en-US" dirty="0" smtClean="0">
                <a:solidFill>
                  <a:srgbClr val="231F20"/>
                </a:solidFill>
              </a:rPr>
              <a:t>Doctor, provider, supplier </a:t>
            </a:r>
            <a:r>
              <a:rPr lang="en-US" b="1" i="1" dirty="0" smtClean="0">
                <a:solidFill>
                  <a:srgbClr val="231F20"/>
                </a:solidFill>
              </a:rPr>
              <a:t>accepts assignment</a:t>
            </a:r>
          </a:p>
          <a:p>
            <a:pPr lvl="1" eaLnBrk="1" hangingPunct="1"/>
            <a:r>
              <a:rPr lang="en-US" dirty="0" smtClean="0">
                <a:solidFill>
                  <a:srgbClr val="231F20"/>
                </a:solidFill>
              </a:rPr>
              <a:t>Signed an agreement with Medicare </a:t>
            </a:r>
          </a:p>
          <a:p>
            <a:pPr lvl="1" eaLnBrk="1" hangingPunct="1"/>
            <a:r>
              <a:rPr lang="en-US" dirty="0" smtClean="0">
                <a:solidFill>
                  <a:srgbClr val="231F20"/>
                </a:solidFill>
              </a:rPr>
              <a:t>Or is required by law (like ambulance charges)</a:t>
            </a:r>
          </a:p>
          <a:p>
            <a:pPr lvl="1"/>
            <a:r>
              <a:rPr lang="en-US" dirty="0" smtClean="0">
                <a:cs typeface="Arial" charset="0"/>
              </a:rPr>
              <a:t>Accept the Medicare-approved amount </a:t>
            </a:r>
          </a:p>
          <a:p>
            <a:pPr lvl="2"/>
            <a:r>
              <a:rPr lang="en-US" dirty="0" smtClean="0">
                <a:cs typeface="Arial" charset="0"/>
              </a:rPr>
              <a:t>As full payment for covered services </a:t>
            </a:r>
          </a:p>
          <a:p>
            <a:pPr lvl="2"/>
            <a:r>
              <a:rPr lang="en-US" spc="-150" dirty="0" smtClean="0">
                <a:cs typeface="Arial" charset="0"/>
              </a:rPr>
              <a:t>Only charge Medicare deductible/coinsurance amount</a:t>
            </a:r>
          </a:p>
          <a:p>
            <a:pPr lvl="1"/>
            <a:r>
              <a:rPr lang="en-US" dirty="0" smtClean="0">
                <a:cs typeface="Arial" charset="0"/>
              </a:rPr>
              <a:t>Will submit your claims to Medicare directly</a:t>
            </a:r>
          </a:p>
          <a:p>
            <a:r>
              <a:rPr lang="en-US" dirty="0" smtClean="0">
                <a:cs typeface="Arial" charset="0"/>
              </a:rPr>
              <a:t>Providers who don’t accept assignment</a:t>
            </a:r>
          </a:p>
          <a:p>
            <a:pPr lvl="1"/>
            <a:r>
              <a:rPr lang="en-US" dirty="0" smtClean="0">
                <a:cs typeface="Arial" charset="0"/>
              </a:rPr>
              <a:t>May </a:t>
            </a:r>
            <a:r>
              <a:rPr lang="en-US" dirty="0">
                <a:cs typeface="Arial" charset="0"/>
              </a:rPr>
              <a:t>charge you more </a:t>
            </a:r>
            <a:r>
              <a:rPr lang="en-US" dirty="0" smtClean="0">
                <a:cs typeface="Arial" charset="0"/>
              </a:rPr>
              <a:t> (limiting charge 15%)</a:t>
            </a:r>
            <a:endParaRPr lang="en-US" dirty="0">
              <a:cs typeface="Arial" charset="0"/>
            </a:endParaRPr>
          </a:p>
          <a:p>
            <a:pPr lvl="1"/>
            <a:r>
              <a:rPr lang="en-US" dirty="0" smtClean="0">
                <a:cs typeface="Arial" charset="0"/>
              </a:rPr>
              <a:t>You may </a:t>
            </a:r>
            <a:r>
              <a:rPr lang="en-US" dirty="0">
                <a:cs typeface="Arial" charset="0"/>
              </a:rPr>
              <a:t>have to pay entire charge at time of service</a:t>
            </a:r>
          </a:p>
        </p:txBody>
      </p:sp>
      <p:sp>
        <p:nvSpPr>
          <p:cNvPr id="51206"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31</a:t>
            </a:fld>
            <a:endParaRPr lang="en-US" dirty="0"/>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pPr>
              <a:defRPr/>
            </a:pPr>
            <a:r>
              <a:rPr lang="en-US" dirty="0" smtClean="0">
                <a:cs typeface="Arial" charset="0"/>
              </a:rPr>
              <a:t>Large Employee Group Health Plan (LGHP) and Medicare Due to Disability</a:t>
            </a:r>
          </a:p>
        </p:txBody>
      </p:sp>
      <p:sp>
        <p:nvSpPr>
          <p:cNvPr id="521219" name="Rectangle 3"/>
          <p:cNvSpPr>
            <a:spLocks noGrp="1" noChangeArrowheads="1"/>
          </p:cNvSpPr>
          <p:nvPr>
            <p:ph idx="1"/>
          </p:nvPr>
        </p:nvSpPr>
        <p:spPr/>
        <p:txBody>
          <a:bodyPr/>
          <a:lstStyle/>
          <a:p>
            <a:pPr>
              <a:defRPr/>
            </a:pPr>
            <a:r>
              <a:rPr lang="en-US" dirty="0" smtClean="0"/>
              <a:t>Medicare based on disability </a:t>
            </a:r>
            <a:r>
              <a:rPr lang="en-US" b="1" dirty="0" smtClean="0"/>
              <a:t>and</a:t>
            </a:r>
            <a:r>
              <a:rPr lang="en-US" dirty="0" smtClean="0"/>
              <a:t> </a:t>
            </a:r>
          </a:p>
          <a:p>
            <a:pPr lvl="1">
              <a:defRPr/>
            </a:pPr>
            <a:r>
              <a:rPr lang="en-US" dirty="0" smtClean="0"/>
              <a:t>Working and covered by large EGHP or</a:t>
            </a:r>
          </a:p>
          <a:p>
            <a:pPr lvl="1">
              <a:defRPr/>
            </a:pPr>
            <a:r>
              <a:rPr lang="en-US" dirty="0" smtClean="0"/>
              <a:t>Covered by LGHP of working spouse</a:t>
            </a:r>
          </a:p>
          <a:p>
            <a:pPr lvl="2">
              <a:defRPr/>
            </a:pPr>
            <a:r>
              <a:rPr lang="en-US" dirty="0" smtClean="0"/>
              <a:t>Or other family member</a:t>
            </a:r>
          </a:p>
          <a:p>
            <a:pPr>
              <a:defRPr/>
            </a:pPr>
            <a:r>
              <a:rPr lang="en-US" dirty="0" smtClean="0"/>
              <a:t>Medicare is secondary payer</a:t>
            </a:r>
          </a:p>
          <a:p>
            <a:pPr lvl="1">
              <a:defRPr/>
            </a:pPr>
            <a:r>
              <a:rPr lang="en-US" dirty="0" smtClean="0"/>
              <a:t>If employer has 100 or more employees or</a:t>
            </a:r>
          </a:p>
          <a:p>
            <a:pPr lvl="1">
              <a:defRPr/>
            </a:pPr>
            <a:r>
              <a:rPr lang="en-US" dirty="0" smtClean="0"/>
              <a:t>Self-employed, if covered by LGHP of employer with 100 or more employees</a:t>
            </a:r>
          </a:p>
        </p:txBody>
      </p:sp>
      <p:sp>
        <p:nvSpPr>
          <p:cNvPr id="4" name="Rectangle 4"/>
          <p:cNvSpPr>
            <a:spLocks noGrp="1" noChangeArrowheads="1"/>
          </p:cNvSpPr>
          <p:nvPr>
            <p:ph type="dt" sz="quarter" idx="4294967295"/>
          </p:nvPr>
        </p:nvSpPr>
        <p:spPr>
          <a:xfrm>
            <a:off x="457200" y="6356350"/>
            <a:ext cx="1295400" cy="365125"/>
          </a:xfrm>
          <a:prstGeom prst="rect">
            <a:avLst/>
          </a:prstGeom>
        </p:spPr>
        <p:txBody>
          <a:bodyPr/>
          <a:lstStyle/>
          <a:p>
            <a:pPr>
              <a:defRPr/>
            </a:pPr>
            <a:r>
              <a:rPr lang="en-US" dirty="0" smtClean="0"/>
              <a:t>04/2/2012</a:t>
            </a:r>
            <a:endParaRPr lang="en-US" dirty="0"/>
          </a:p>
        </p:txBody>
      </p:sp>
      <p:sp>
        <p:nvSpPr>
          <p:cNvPr id="5" name="Rectangle 6"/>
          <p:cNvSpPr>
            <a:spLocks noGrp="1" noChangeArrowheads="1"/>
          </p:cNvSpPr>
          <p:nvPr>
            <p:ph type="sldNum" sz="quarter" idx="4294967295"/>
          </p:nvPr>
        </p:nvSpPr>
        <p:spPr>
          <a:xfrm>
            <a:off x="7772400" y="6356350"/>
            <a:ext cx="914400" cy="365125"/>
          </a:xfrm>
          <a:prstGeom prst="rect">
            <a:avLst/>
          </a:prstGeom>
        </p:spPr>
        <p:txBody>
          <a:bodyPr/>
          <a:lstStyle/>
          <a:p>
            <a:pPr>
              <a:defRPr/>
            </a:pPr>
            <a:fld id="{9C23160D-270D-4DAF-8A34-829E786F5242}" type="slidenum">
              <a:rPr lang="en-US"/>
              <a:pPr>
                <a:defRPr/>
              </a:pPr>
              <a:t>32</a:t>
            </a:fld>
            <a:endParaRPr lang="en-US" dirty="0"/>
          </a:p>
        </p:txBody>
      </p:sp>
      <p:sp>
        <p:nvSpPr>
          <p:cNvPr id="6" name="Footer Placeholder 5"/>
          <p:cNvSpPr>
            <a:spLocks noGrp="1"/>
          </p:cNvSpPr>
          <p:nvPr>
            <p:ph type="ftr" sz="quarter" idx="4294967295"/>
          </p:nvPr>
        </p:nvSpPr>
        <p:spPr>
          <a:xfrm>
            <a:off x="1752600" y="6356350"/>
            <a:ext cx="6019800" cy="365125"/>
          </a:xfrm>
          <a:prstGeom prst="rect">
            <a:avLst/>
          </a:prstGeom>
        </p:spPr>
        <p:txBody>
          <a:bodyPr/>
          <a:lstStyle/>
          <a:p>
            <a:pPr>
              <a:defRPr/>
            </a:pPr>
            <a:r>
              <a:rPr lang="en-US" dirty="0" smtClean="0">
                <a:latin typeface="+mn-lt"/>
              </a:rPr>
              <a:t>Medicare for People with  Disabilities</a:t>
            </a:r>
            <a:endParaRPr lang="en-US" dirty="0">
              <a:latin typeface="+mn-lt"/>
            </a:endParaRP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cs typeface="Arial" charset="0"/>
              </a:rPr>
              <a:t>Retiree Health Plans</a:t>
            </a:r>
          </a:p>
        </p:txBody>
      </p:sp>
      <p:sp>
        <p:nvSpPr>
          <p:cNvPr id="25605" name="Rectangle 3"/>
          <p:cNvSpPr>
            <a:spLocks noGrp="1" noChangeArrowheads="1"/>
          </p:cNvSpPr>
          <p:nvPr>
            <p:ph idx="1"/>
          </p:nvPr>
        </p:nvSpPr>
        <p:spPr/>
        <p:txBody>
          <a:bodyPr/>
          <a:lstStyle/>
          <a:p>
            <a:pPr>
              <a:defRPr/>
            </a:pPr>
            <a:r>
              <a:rPr lang="en-US" dirty="0" smtClean="0"/>
              <a:t>Medicare pays first</a:t>
            </a:r>
          </a:p>
          <a:p>
            <a:pPr>
              <a:defRPr/>
            </a:pPr>
            <a:r>
              <a:rPr lang="en-US" dirty="0" smtClean="0"/>
              <a:t>Retiree coverage pays second</a:t>
            </a:r>
          </a:p>
          <a:p>
            <a:pPr lvl="1">
              <a:defRPr/>
            </a:pPr>
            <a:r>
              <a:rPr lang="en-US" dirty="0" smtClean="0"/>
              <a:t>Might offer additional benefits</a:t>
            </a:r>
          </a:p>
          <a:p>
            <a:pPr lvl="2">
              <a:defRPr/>
            </a:pPr>
            <a:r>
              <a:rPr lang="en-US" dirty="0" smtClean="0"/>
              <a:t>Prescription drug coverage</a:t>
            </a:r>
          </a:p>
          <a:p>
            <a:pPr lvl="2">
              <a:defRPr/>
            </a:pPr>
            <a:r>
              <a:rPr lang="en-US" dirty="0" smtClean="0"/>
              <a:t>Routine dental care</a:t>
            </a:r>
          </a:p>
          <a:p>
            <a:pPr lvl="1">
              <a:defRPr/>
            </a:pPr>
            <a:r>
              <a:rPr lang="en-US" dirty="0" smtClean="0"/>
              <a:t>Refer to plan’s benefits booklet</a:t>
            </a:r>
          </a:p>
          <a:p>
            <a:pPr lvl="2">
              <a:defRPr/>
            </a:pPr>
            <a:r>
              <a:rPr lang="en-US" dirty="0" smtClean="0"/>
              <a:t>Coverage for spouse</a:t>
            </a:r>
          </a:p>
          <a:p>
            <a:pPr lvl="2">
              <a:defRPr/>
            </a:pPr>
            <a:r>
              <a:rPr lang="en-US" dirty="0" smtClean="0"/>
              <a:t>Employer/union may change benefits, change premiums, or cancel coverage</a:t>
            </a:r>
          </a:p>
          <a:p>
            <a:pPr>
              <a:buFont typeface="Wingdings" pitchFamily="2" charset="2"/>
              <a:buNone/>
              <a:defRPr/>
            </a:pPr>
            <a:endParaRPr lang="en-US" dirty="0" smtClean="0"/>
          </a:p>
        </p:txBody>
      </p:sp>
      <p:sp>
        <p:nvSpPr>
          <p:cNvPr id="7172" name="Rectangle 4"/>
          <p:cNvSpPr>
            <a:spLocks noGrp="1" noChangeArrowheads="1"/>
          </p:cNvSpPr>
          <p:nvPr>
            <p:ph type="dt" sz="quarter" idx="4294967295"/>
          </p:nvPr>
        </p:nvSpPr>
        <p:spPr bwMode="auto">
          <a:xfrm>
            <a:off x="457200" y="6356350"/>
            <a:ext cx="12954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7173" name="Rectangle 6"/>
          <p:cNvSpPr>
            <a:spLocks noGrp="1" noChangeArrowheads="1"/>
          </p:cNvSpPr>
          <p:nvPr>
            <p:ph type="sldNum" sz="quarter" idx="4294967295"/>
          </p:nvPr>
        </p:nvSpPr>
        <p:spPr bwMode="auto">
          <a:xfrm>
            <a:off x="7772400" y="6356350"/>
            <a:ext cx="914400" cy="365125"/>
          </a:xfrm>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25830535-8CC8-4E30-84BA-F5B1B66BE51A}" type="slidenum">
              <a:rPr lang="en-US" smtClean="0">
                <a:latin typeface="Arial" charset="0"/>
                <a:cs typeface="Arial" charset="0"/>
              </a:rPr>
              <a:pPr fontAlgn="base">
                <a:spcBef>
                  <a:spcPct val="0"/>
                </a:spcBef>
                <a:spcAft>
                  <a:spcPct val="0"/>
                </a:spcAft>
              </a:pPr>
              <a:t>33</a:t>
            </a:fld>
            <a:endParaRPr lang="en-US" dirty="0" smtClean="0">
              <a:latin typeface="Arial" charset="0"/>
              <a:cs typeface="Arial" charset="0"/>
            </a:endParaRPr>
          </a:p>
        </p:txBody>
      </p:sp>
      <p:sp>
        <p:nvSpPr>
          <p:cNvPr id="7174" name="Footer Placeholder 5"/>
          <p:cNvSpPr>
            <a:spLocks noGrp="1"/>
          </p:cNvSpPr>
          <p:nvPr>
            <p:ph type="ftr" sz="quarter" idx="4294967295"/>
          </p:nvPr>
        </p:nvSpPr>
        <p:spPr bwMode="auto">
          <a:xfrm>
            <a:off x="1752600" y="6356350"/>
            <a:ext cx="6019800" cy="365125"/>
          </a:xfrm>
          <a:prstGeom prst="rect">
            <a:avLst/>
          </a:prstGeom>
          <a:noFill/>
          <a:ln>
            <a:miter lim="800000"/>
            <a:headEnd/>
            <a:tailEnd/>
          </a:ln>
        </p:spPr>
        <p:txBody>
          <a:bodyPr wrap="square" numCol="1" anchorCtr="0" compatLnSpc="1">
            <a:prstTxWarp prst="textNoShape">
              <a:avLst/>
            </a:prstTxWarp>
          </a:bodyPr>
          <a:lstStyle/>
          <a:p>
            <a:r>
              <a:rPr lang="en-US" dirty="0" smtClean="0"/>
              <a:t>Medicare for People with  Disabilities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What’s NOT Covered by Part A and Part B</a:t>
            </a:r>
            <a:endParaRPr lang="en-US" dirty="0"/>
          </a:p>
        </p:txBody>
      </p:sp>
      <p:sp>
        <p:nvSpPr>
          <p:cNvPr id="55299" name="Content Placeholder 2"/>
          <p:cNvSpPr>
            <a:spLocks noGrp="1"/>
          </p:cNvSpPr>
          <p:nvPr>
            <p:ph idx="1"/>
          </p:nvPr>
        </p:nvSpPr>
        <p:spPr/>
        <p:txBody>
          <a:bodyPr/>
          <a:lstStyle/>
          <a:p>
            <a:r>
              <a:rPr lang="en-US" dirty="0" smtClean="0">
                <a:cs typeface="Arial" charset="0"/>
              </a:rPr>
              <a:t>Long-term care </a:t>
            </a:r>
          </a:p>
          <a:p>
            <a:r>
              <a:rPr lang="en-US" dirty="0" smtClean="0">
                <a:cs typeface="Arial" charset="0"/>
              </a:rPr>
              <a:t>Routine dental care</a:t>
            </a:r>
          </a:p>
          <a:p>
            <a:r>
              <a:rPr lang="en-US" dirty="0" smtClean="0">
                <a:cs typeface="Arial" charset="0"/>
              </a:rPr>
              <a:t>Dentures</a:t>
            </a:r>
          </a:p>
          <a:p>
            <a:r>
              <a:rPr lang="en-US" dirty="0" smtClean="0">
                <a:cs typeface="Arial" charset="0"/>
              </a:rPr>
              <a:t>Cosmetic surgery</a:t>
            </a:r>
          </a:p>
          <a:p>
            <a:r>
              <a:rPr lang="en-US" dirty="0" smtClean="0">
                <a:cs typeface="Arial" charset="0"/>
              </a:rPr>
              <a:t>Acupuncture</a:t>
            </a:r>
          </a:p>
          <a:p>
            <a:r>
              <a:rPr lang="en-US" dirty="0" smtClean="0">
                <a:cs typeface="Arial" charset="0"/>
              </a:rPr>
              <a:t>Hearing aids and exams for fitting hearing aids</a:t>
            </a:r>
          </a:p>
          <a:p>
            <a:r>
              <a:rPr lang="en-US" dirty="0" smtClean="0">
                <a:cs typeface="Arial" charset="0"/>
              </a:rPr>
              <a:t>Other – check on </a:t>
            </a:r>
            <a:r>
              <a:rPr lang="en-US" dirty="0" smtClean="0">
                <a:cs typeface="Arial" charset="0"/>
                <a:hlinkClick r:id="rId4"/>
              </a:rPr>
              <a:t>www.medicare.gov</a:t>
            </a:r>
            <a:endParaRPr lang="en-US" dirty="0" smtClean="0">
              <a:cs typeface="Arial" charset="0"/>
            </a:endParaRPr>
          </a:p>
          <a:p>
            <a:r>
              <a:rPr lang="en-US" dirty="0" smtClean="0">
                <a:cs typeface="Arial" charset="0"/>
              </a:rPr>
              <a:t>Some may be covered by Medicaid</a:t>
            </a:r>
          </a:p>
        </p:txBody>
      </p:sp>
      <p:sp>
        <p:nvSpPr>
          <p:cNvPr id="5530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34</a:t>
            </a:fld>
            <a:endParaRPr lang="en-US" dirty="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Medigap?</a:t>
            </a:r>
            <a:endParaRPr lang="en-US" dirty="0"/>
          </a:p>
        </p:txBody>
      </p:sp>
      <p:sp>
        <p:nvSpPr>
          <p:cNvPr id="3" name="Content Placeholder 2"/>
          <p:cNvSpPr>
            <a:spLocks noGrp="1"/>
          </p:cNvSpPr>
          <p:nvPr>
            <p:ph idx="1"/>
          </p:nvPr>
        </p:nvSpPr>
        <p:spPr/>
        <p:txBody>
          <a:bodyPr/>
          <a:lstStyle/>
          <a:p>
            <a:r>
              <a:rPr lang="en-US" dirty="0" smtClean="0"/>
              <a:t>Policies sold by private companies</a:t>
            </a:r>
          </a:p>
          <a:p>
            <a:r>
              <a:rPr lang="en-US" dirty="0" smtClean="0"/>
              <a:t>Fill the gaps in Original Medicare </a:t>
            </a:r>
          </a:p>
          <a:p>
            <a:pPr lvl="1"/>
            <a:r>
              <a:rPr lang="en-US" dirty="0" smtClean="0"/>
              <a:t>Deductibles, coinsurance, copayments </a:t>
            </a:r>
          </a:p>
          <a:p>
            <a:r>
              <a:rPr lang="en-US" dirty="0" smtClean="0"/>
              <a:t>Standardized plans in all but three states</a:t>
            </a:r>
          </a:p>
          <a:p>
            <a:pPr lvl="1"/>
            <a:r>
              <a:rPr lang="en-US" dirty="0" smtClean="0"/>
              <a:t>Minnesota, Massachusetts, Wisconsin</a:t>
            </a:r>
          </a:p>
          <a:p>
            <a:r>
              <a:rPr lang="en-US" dirty="0" smtClean="0"/>
              <a:t>All plans of same letter have same coverage</a:t>
            </a:r>
          </a:p>
          <a:p>
            <a:pPr lvl="1"/>
            <a:r>
              <a:rPr lang="en-US" dirty="0" smtClean="0"/>
              <a:t>Only costs are different</a:t>
            </a:r>
          </a:p>
          <a:p>
            <a:endParaRPr lang="en-US" dirty="0"/>
          </a:p>
        </p:txBody>
      </p:sp>
      <p:sp>
        <p:nvSpPr>
          <p:cNvPr id="4" name="Date Placeholder 3"/>
          <p:cNvSpPr>
            <a:spLocks noGrp="1"/>
          </p:cNvSpPr>
          <p:nvPr>
            <p:ph type="dt" sz="half" idx="2"/>
          </p:nvPr>
        </p:nvSpPr>
        <p:spPr>
          <a:prstGeom prst="rect">
            <a:avLst/>
          </a:prstGeom>
        </p:spPr>
        <p:txBody>
          <a:bodyPr/>
          <a:lstStyle/>
          <a:p>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35</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Medigap for People with Disabilities</a:t>
            </a:r>
            <a:endParaRPr lang="en-US" dirty="0"/>
          </a:p>
        </p:txBody>
      </p:sp>
      <p:sp>
        <p:nvSpPr>
          <p:cNvPr id="3" name="Content Placeholder 2"/>
          <p:cNvSpPr>
            <a:spLocks noGrp="1"/>
          </p:cNvSpPr>
          <p:nvPr>
            <p:ph idx="1"/>
          </p:nvPr>
        </p:nvSpPr>
        <p:spPr/>
        <p:txBody>
          <a:bodyPr>
            <a:normAutofit/>
          </a:bodyPr>
          <a:lstStyle/>
          <a:p>
            <a:r>
              <a:rPr lang="en-US" dirty="0" smtClean="0"/>
              <a:t>If you are under 65 and have a disability </a:t>
            </a:r>
          </a:p>
          <a:p>
            <a:pPr lvl="1"/>
            <a:r>
              <a:rPr lang="en-US" dirty="0"/>
              <a:t>Federal law doesn’t require insurance companies to sell </a:t>
            </a:r>
            <a:r>
              <a:rPr lang="en-US" dirty="0" smtClean="0"/>
              <a:t>you a Medigap policy</a:t>
            </a:r>
            <a:endParaRPr lang="en-US" dirty="0"/>
          </a:p>
          <a:p>
            <a:pPr lvl="1"/>
            <a:r>
              <a:rPr lang="en-US" dirty="0" smtClean="0"/>
              <a:t>If available, choice of plans may be limited </a:t>
            </a:r>
          </a:p>
          <a:p>
            <a:pPr lvl="1"/>
            <a:r>
              <a:rPr lang="en-US" dirty="0" smtClean="0"/>
              <a:t>Or you may have to wait until you turn 65</a:t>
            </a:r>
          </a:p>
          <a:p>
            <a:r>
              <a:rPr lang="en-US" dirty="0" smtClean="0"/>
              <a:t>Some states require Medigap insurance companies to sell you a Medigap policy</a:t>
            </a:r>
          </a:p>
          <a:p>
            <a:pPr lvl="1"/>
            <a:r>
              <a:rPr lang="en-US" dirty="0" smtClean="0"/>
              <a:t>Even if you’re under 65</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075B9EDA-26DE-4CE4-91E8-2FA1186DA1C7}" type="slidenum">
              <a:rPr lang="en-US" smtClean="0"/>
              <a:pPr>
                <a:defRPr/>
              </a:pPr>
              <a:t>37</a:t>
            </a:fld>
            <a:endParaRPr lang="en-US" dirty="0"/>
          </a:p>
        </p:txBody>
      </p:sp>
      <p:sp>
        <p:nvSpPr>
          <p:cNvPr id="2" name="Title 1"/>
          <p:cNvSpPr>
            <a:spLocks noGrp="1"/>
          </p:cNvSpPr>
          <p:nvPr>
            <p:ph type="title"/>
          </p:nvPr>
        </p:nvSpPr>
        <p:spPr/>
        <p:txBody>
          <a:bodyPr/>
          <a:lstStyle/>
          <a:p>
            <a:r>
              <a:rPr lang="en-US" dirty="0" smtClean="0"/>
              <a:t>Exercise	</a:t>
            </a:r>
            <a:endParaRPr lang="en-US" dirty="0"/>
          </a:p>
        </p:txBody>
      </p:sp>
      <p:sp>
        <p:nvSpPr>
          <p:cNvPr id="3" name="Content Placeholder 2"/>
          <p:cNvSpPr>
            <a:spLocks noGrp="1"/>
          </p:cNvSpPr>
          <p:nvPr>
            <p:ph idx="1"/>
          </p:nvPr>
        </p:nvSpPr>
        <p:spPr/>
        <p:txBody>
          <a:bodyPr/>
          <a:lstStyle/>
          <a:p>
            <a:pPr marL="0" indent="0">
              <a:buNone/>
            </a:pPr>
            <a:r>
              <a:rPr lang="en-US" dirty="0" smtClean="0"/>
              <a:t>Original Medicare provides health care coverage from your state.</a:t>
            </a:r>
          </a:p>
          <a:p>
            <a:pPr marL="0" indent="0">
              <a:buNone/>
            </a:pPr>
            <a:endParaRPr lang="en-US" dirty="0" smtClean="0"/>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075B9EDA-26DE-4CE4-91E8-2FA1186DA1C7}" type="slidenum">
              <a:rPr lang="en-US" smtClean="0"/>
              <a:pPr>
                <a:defRPr/>
              </a:pPr>
              <a:t>38</a:t>
            </a:fld>
            <a:endParaRPr lang="en-US" dirty="0"/>
          </a:p>
        </p:txBody>
      </p:sp>
      <p:sp>
        <p:nvSpPr>
          <p:cNvPr id="2" name="Title 1"/>
          <p:cNvSpPr>
            <a:spLocks noGrp="1"/>
          </p:cNvSpPr>
          <p:nvPr>
            <p:ph type="title"/>
          </p:nvPr>
        </p:nvSpPr>
        <p:spPr/>
        <p:txBody>
          <a:bodyPr/>
          <a:lstStyle/>
          <a:p>
            <a:r>
              <a:rPr lang="en-US" dirty="0" smtClean="0"/>
              <a:t>Exercise	</a:t>
            </a:r>
            <a:endParaRPr lang="en-US" dirty="0"/>
          </a:p>
        </p:txBody>
      </p:sp>
      <p:sp>
        <p:nvSpPr>
          <p:cNvPr id="3" name="Content Placeholder 2"/>
          <p:cNvSpPr>
            <a:spLocks noGrp="1"/>
          </p:cNvSpPr>
          <p:nvPr>
            <p:ph idx="1"/>
          </p:nvPr>
        </p:nvSpPr>
        <p:spPr/>
        <p:txBody>
          <a:bodyPr/>
          <a:lstStyle/>
          <a:p>
            <a:pPr marL="0" indent="0">
              <a:buNone/>
            </a:pPr>
            <a:r>
              <a:rPr lang="en-US" dirty="0" smtClean="0"/>
              <a:t>Medigap policies may not be available to some people with disabilities.</a:t>
            </a:r>
          </a:p>
          <a:p>
            <a:pPr marL="0" indent="0">
              <a:buNone/>
            </a:pPr>
            <a:endParaRPr lang="en-US" dirty="0" smtClean="0"/>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extLst>
      <p:ext uri="{BB962C8B-B14F-4D97-AF65-F5344CB8AC3E}">
        <p14:creationId xmlns:p14="http://schemas.microsoft.com/office/powerpoint/2010/main" xmlns="" val="10274532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075B9EDA-26DE-4CE4-91E8-2FA1186DA1C7}" type="slidenum">
              <a:rPr lang="en-US" smtClean="0"/>
              <a:pPr>
                <a:defRPr/>
              </a:pPr>
              <a:t>39</a:t>
            </a:fld>
            <a:endParaRPr lang="en-US" dirty="0"/>
          </a:p>
        </p:txBody>
      </p:sp>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pPr marL="0" indent="0">
              <a:buNone/>
            </a:pPr>
            <a:r>
              <a:rPr lang="en-US" dirty="0" smtClean="0"/>
              <a:t>A person who is eligible for Medicare based on disability can have his or her late enrollment penalty removed at age 65.</a:t>
            </a:r>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extLst>
      <p:ext uri="{BB962C8B-B14F-4D97-AF65-F5344CB8AC3E}">
        <p14:creationId xmlns:p14="http://schemas.microsoft.com/office/powerpoint/2010/main" xmlns="" val="1657404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cs typeface="Arial" charset="0"/>
              </a:rPr>
              <a:t>Background</a:t>
            </a:r>
          </a:p>
        </p:txBody>
      </p:sp>
      <p:sp>
        <p:nvSpPr>
          <p:cNvPr id="425987" name="Rectangle 3"/>
          <p:cNvSpPr>
            <a:spLocks noGrp="1" noChangeArrowheads="1"/>
          </p:cNvSpPr>
          <p:nvPr>
            <p:ph idx="1"/>
          </p:nvPr>
        </p:nvSpPr>
        <p:spPr/>
        <p:txBody>
          <a:bodyPr>
            <a:normAutofit/>
          </a:bodyPr>
          <a:lstStyle/>
          <a:p>
            <a:pPr>
              <a:buFont typeface="Wingdings" charset="2"/>
              <a:buChar char="§"/>
              <a:defRPr/>
            </a:pPr>
            <a:r>
              <a:rPr lang="en-US" dirty="0" smtClean="0"/>
              <a:t>People with disabilities are</a:t>
            </a:r>
          </a:p>
          <a:p>
            <a:pPr lvl="1">
              <a:defRPr/>
            </a:pPr>
            <a:r>
              <a:rPr lang="en-US" dirty="0" smtClean="0"/>
              <a:t>Fastest </a:t>
            </a:r>
            <a:r>
              <a:rPr lang="en-US" dirty="0"/>
              <a:t>growing group of Medicare </a:t>
            </a:r>
            <a:r>
              <a:rPr lang="en-US" dirty="0" smtClean="0"/>
              <a:t>population</a:t>
            </a:r>
          </a:p>
          <a:p>
            <a:pPr lvl="2">
              <a:defRPr/>
            </a:pPr>
            <a:r>
              <a:rPr lang="en-US" dirty="0">
                <a:cs typeface="Arial" charset="0"/>
              </a:rPr>
              <a:t>About 17% of </a:t>
            </a:r>
            <a:r>
              <a:rPr lang="en-US" dirty="0" smtClean="0">
                <a:cs typeface="Arial" charset="0"/>
              </a:rPr>
              <a:t>the </a:t>
            </a:r>
            <a:r>
              <a:rPr lang="en-US" dirty="0">
                <a:cs typeface="Arial" charset="0"/>
              </a:rPr>
              <a:t>Medicare population</a:t>
            </a:r>
          </a:p>
          <a:p>
            <a:pPr lvl="1">
              <a:defRPr/>
            </a:pPr>
            <a:r>
              <a:rPr lang="en-US" dirty="0" smtClean="0"/>
              <a:t>Almost 8 million have Part A and/or Part B</a:t>
            </a:r>
          </a:p>
          <a:p>
            <a:pPr lvl="1">
              <a:defRPr/>
            </a:pPr>
            <a:r>
              <a:rPr lang="en-US" spc="-100" dirty="0" smtClean="0">
                <a:cs typeface="Arial" charset="0"/>
              </a:rPr>
              <a:t>Are often uninsured before they qualify for Medicare</a:t>
            </a:r>
          </a:p>
          <a:p>
            <a:pPr lvl="1">
              <a:defRPr/>
            </a:pPr>
            <a:r>
              <a:rPr lang="en-US" dirty="0" smtClean="0">
                <a:cs typeface="Arial" charset="0"/>
              </a:rPr>
              <a:t>May qualify for both Medicare and Medicaid</a:t>
            </a:r>
          </a:p>
          <a:p>
            <a:pPr>
              <a:buNone/>
              <a:defRPr/>
            </a:pPr>
            <a:endParaRPr lang="en-US" dirty="0" smtClean="0">
              <a:cs typeface="Arial" charset="0"/>
            </a:endParaRPr>
          </a:p>
          <a:p>
            <a:pPr>
              <a:buFont typeface="Wingdings" charset="2"/>
              <a:buChar char="§"/>
              <a:defRPr/>
            </a:pPr>
            <a:endParaRPr lang="en-US" dirty="0" smtClean="0">
              <a:cs typeface="Arial" charset="0"/>
            </a:endParaRP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49157" name="Rectangle 6"/>
          <p:cNvSpPr>
            <a:spLocks noGrp="1" noChangeArrowheads="1"/>
          </p:cNvSpPr>
          <p:nvPr>
            <p:ph type="sldNum" sz="quarter" idx="4"/>
          </p:nvPr>
        </p:nvSpPr>
        <p:spPr bwMode="auto">
          <a:prstGeom prst="rect">
            <a:avLst/>
          </a:prstGeom>
          <a:ln>
            <a:miter lim="800000"/>
            <a:headEnd/>
            <a:tailEnd/>
          </a:ln>
        </p:spPr>
        <p:txBody>
          <a:bodyPr wrap="square" numCol="1" anchorCtr="0" compatLnSpc="1">
            <a:prstTxWarp prst="textNoShape">
              <a:avLst/>
            </a:prstTxWarp>
          </a:bodyPr>
          <a:lstStyle/>
          <a:p>
            <a:pPr fontAlgn="base">
              <a:spcBef>
                <a:spcPct val="0"/>
              </a:spcBef>
              <a:spcAft>
                <a:spcPct val="0"/>
              </a:spcAft>
              <a:defRPr/>
            </a:pPr>
            <a:fld id="{EDF84EAB-AEDC-4D3E-99BC-8E2C35B9B01F}" type="slidenum">
              <a:rPr lang="en-US"/>
              <a:pPr fontAlgn="base">
                <a:spcBef>
                  <a:spcPct val="0"/>
                </a:spcBef>
                <a:spcAft>
                  <a:spcPct val="0"/>
                </a:spcAft>
                <a:defRPr/>
              </a:pPr>
              <a:t>4</a:t>
            </a:fld>
            <a:endParaRPr lang="en-US" dirty="0"/>
          </a:p>
        </p:txBody>
      </p:sp>
      <p:sp>
        <p:nvSpPr>
          <p:cNvPr id="7" name="TextBox 6"/>
          <p:cNvSpPr txBox="1"/>
          <p:nvPr/>
        </p:nvSpPr>
        <p:spPr>
          <a:xfrm>
            <a:off x="533400" y="4724400"/>
            <a:ext cx="8153400" cy="1384995"/>
          </a:xfrm>
          <a:prstGeom prst="rect">
            <a:avLst/>
          </a:prstGeom>
          <a:solidFill>
            <a:srgbClr val="9BC0F1"/>
          </a:solidFill>
        </p:spPr>
        <p:txBody>
          <a:bodyPr wrap="square" rtlCol="0" anchor="ctr">
            <a:spAutoFit/>
          </a:bodyPr>
          <a:lstStyle/>
          <a:p>
            <a:pPr algn="ctr"/>
            <a:r>
              <a:rPr lang="en-US" sz="2800" dirty="0" smtClean="0"/>
              <a:t>Studies show that a 20-year-old worker has a </a:t>
            </a:r>
          </a:p>
          <a:p>
            <a:pPr algn="ctr"/>
            <a:r>
              <a:rPr lang="en-US" sz="2800" dirty="0" smtClean="0"/>
              <a:t>3-in-10 chance of becoming </a:t>
            </a:r>
            <a:br>
              <a:rPr lang="en-US" sz="2800" dirty="0" smtClean="0"/>
            </a:br>
            <a:r>
              <a:rPr lang="en-US" sz="2800" dirty="0" smtClean="0"/>
              <a:t>disabled before reaching retirement age.</a:t>
            </a:r>
            <a:endParaRPr lang="en-US" sz="1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a:prstGeom prst="rect">
            <a:avLst/>
          </a:prstGeom>
        </p:spPr>
        <p:txBody>
          <a:bodyPr/>
          <a:lstStyle/>
          <a:p>
            <a:r>
              <a:rPr lang="en-US" dirty="0" smtClean="0"/>
              <a:t>04/2/2012</a:t>
            </a:r>
            <a:endParaRPr lang="en-US" dirty="0"/>
          </a:p>
        </p:txBody>
      </p:sp>
      <p:sp>
        <p:nvSpPr>
          <p:cNvPr id="6" name="Footer Placeholder 3"/>
          <p:cNvSpPr>
            <a:spLocks noGrp="1"/>
          </p:cNvSpPr>
          <p:nvPr>
            <p:ph type="ftr" sz="quarter" idx="11"/>
          </p:nvPr>
        </p:nvSpPr>
        <p:spPr>
          <a:prstGeom prst="rect">
            <a:avLst/>
          </a:prstGeom>
        </p:spPr>
        <p:txBody>
          <a:bodyPr/>
          <a:lstStyle/>
          <a:p>
            <a:r>
              <a:rPr lang="en-US" dirty="0" smtClean="0"/>
              <a:t>Medicare for People with  Disabilities</a:t>
            </a:r>
            <a:endParaRPr lang="en-US" dirty="0"/>
          </a:p>
        </p:txBody>
      </p:sp>
      <p:sp>
        <p:nvSpPr>
          <p:cNvPr id="7" name="Slide Number Placeholder 4"/>
          <p:cNvSpPr>
            <a:spLocks noGrp="1"/>
          </p:cNvSpPr>
          <p:nvPr>
            <p:ph type="sldNum" sz="quarter" idx="12"/>
          </p:nvPr>
        </p:nvSpPr>
        <p:spPr>
          <a:prstGeom prst="rect">
            <a:avLst/>
          </a:prstGeom>
        </p:spPr>
        <p:txBody>
          <a:bodyPr/>
          <a:lstStyle/>
          <a:p>
            <a:fld id="{2B311C8D-3B42-4150-880E-F70598F3D0EA}" type="slidenum">
              <a:rPr lang="en-US" smtClean="0"/>
              <a:pPr/>
              <a:t>40</a:t>
            </a:fld>
            <a:endParaRPr lang="en-US" dirty="0"/>
          </a:p>
        </p:txBody>
      </p:sp>
      <p:sp>
        <p:nvSpPr>
          <p:cNvPr id="10" name="Content Placeholder 9"/>
          <p:cNvSpPr>
            <a:spLocks noGrp="1"/>
          </p:cNvSpPr>
          <p:nvPr>
            <p:ph idx="1"/>
          </p:nvPr>
        </p:nvSpPr>
        <p:spPr/>
        <p:txBody>
          <a:bodyPr/>
          <a:lstStyle/>
          <a:p>
            <a:pPr marL="284163" lvl="0" indent="-284163"/>
            <a:r>
              <a:rPr lang="en-US" dirty="0" smtClean="0">
                <a:cs typeface="Arial" charset="0"/>
              </a:rPr>
              <a:t>Health plan options approved by Medicare</a:t>
            </a:r>
          </a:p>
          <a:p>
            <a:pPr marL="284163" lvl="0" indent="-284163"/>
            <a:r>
              <a:rPr lang="en-US" dirty="0" smtClean="0">
                <a:cs typeface="Arial" charset="0"/>
              </a:rPr>
              <a:t>Run by private companies </a:t>
            </a:r>
          </a:p>
          <a:p>
            <a:pPr marL="284163" lvl="0" indent="-284163"/>
            <a:r>
              <a:rPr lang="en-US" spc="-150" dirty="0" smtClean="0">
                <a:cs typeface="Arial" charset="0"/>
              </a:rPr>
              <a:t>Medicare pays  plan amount for each member’s care</a:t>
            </a:r>
          </a:p>
          <a:p>
            <a:pPr marL="284163" lvl="0" indent="-284163"/>
            <a:r>
              <a:rPr lang="en-US" dirty="0" smtClean="0">
                <a:cs typeface="Arial" charset="0"/>
              </a:rPr>
              <a:t>Another way to get Medicare coverage </a:t>
            </a:r>
          </a:p>
          <a:p>
            <a:pPr marL="284163" lvl="0" indent="-284163"/>
            <a:r>
              <a:rPr lang="en-US" dirty="0" smtClean="0">
                <a:cs typeface="Arial" charset="0"/>
              </a:rPr>
              <a:t>Part of the Medicare program</a:t>
            </a:r>
          </a:p>
          <a:p>
            <a:pPr marL="284163" lvl="0" indent="-284163"/>
            <a:r>
              <a:rPr lang="en-US" dirty="0" smtClean="0">
                <a:cs typeface="Arial" charset="0"/>
              </a:rPr>
              <a:t>You must have Part A and Part B to join</a:t>
            </a:r>
          </a:p>
          <a:p>
            <a:pPr marL="284163" lvl="0" indent="-284163"/>
            <a:r>
              <a:rPr lang="en-US" dirty="0" smtClean="0">
                <a:cs typeface="Arial" charset="0"/>
              </a:rPr>
              <a:t>May have to use network doctors or hospitals</a:t>
            </a:r>
          </a:p>
          <a:p>
            <a:pPr marL="284163" lvl="0" indent="-284163"/>
            <a:r>
              <a:rPr lang="en-US" dirty="0" smtClean="0">
                <a:cs typeface="Arial" charset="0"/>
              </a:rPr>
              <a:t>Can’t join if you have ESRD (few exceptions)</a:t>
            </a:r>
            <a:endParaRPr lang="en-US" dirty="0">
              <a:cs typeface="Arial" charset="0"/>
            </a:endParaRPr>
          </a:p>
          <a:p>
            <a:pPr marL="284163" lvl="0" indent="-284163"/>
            <a:endParaRPr lang="en-US" dirty="0" smtClean="0">
              <a:cs typeface="Arial" pitchFamily="34" charset="0"/>
            </a:endParaRPr>
          </a:p>
        </p:txBody>
      </p:sp>
      <p:sp>
        <p:nvSpPr>
          <p:cNvPr id="8" name="Title 5"/>
          <p:cNvSpPr>
            <a:spLocks noGrp="1"/>
          </p:cNvSpPr>
          <p:nvPr>
            <p:ph type="title"/>
          </p:nvPr>
        </p:nvSpPr>
        <p:spPr>
          <a:prstGeom prst="rect">
            <a:avLst/>
          </a:prstGeom>
        </p:spPr>
        <p:txBody>
          <a:bodyPr/>
          <a:lstStyle/>
          <a:p>
            <a:r>
              <a:rPr lang="en-US" dirty="0" smtClean="0"/>
              <a:t>Part C – Medicare Advantage</a:t>
            </a:r>
            <a:endParaRPr lang="en-US" dirty="0"/>
          </a:p>
        </p:txBody>
      </p:sp>
      <p:pic>
        <p:nvPicPr>
          <p:cNvPr id="11" name="Picture 10" descr="Part C Medicare Advantage Plans (like HMOs and PPOs). Includes Part A &amp; B and sometimes Part D coverage icon."/>
          <p:cNvPicPr>
            <a:picLocks noChangeAspect="1"/>
          </p:cNvPicPr>
          <p:nvPr/>
        </p:nvPicPr>
        <p:blipFill>
          <a:blip r:embed="rId3" cstate="print">
            <a:duotone>
              <a:prstClr val="black"/>
              <a:schemeClr val="accent1">
                <a:tint val="45000"/>
                <a:satMod val="400000"/>
              </a:schemeClr>
            </a:duotone>
          </a:blip>
          <a:stretch>
            <a:fillRect/>
          </a:stretch>
        </p:blipFill>
        <p:spPr>
          <a:xfrm>
            <a:off x="7924800" y="1295400"/>
            <a:ext cx="762000" cy="7620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smtClean="0"/>
              <a:t>How Medicare Advantage Works</a:t>
            </a:r>
            <a:endParaRPr lang="en-US" dirty="0"/>
          </a:p>
        </p:txBody>
      </p:sp>
      <p:sp>
        <p:nvSpPr>
          <p:cNvPr id="2" name="Content Placeholder 1"/>
          <p:cNvSpPr>
            <a:spLocks noGrp="1"/>
          </p:cNvSpPr>
          <p:nvPr>
            <p:ph idx="1"/>
          </p:nvPr>
        </p:nvSpPr>
        <p:spPr/>
        <p:txBody>
          <a:bodyPr/>
          <a:lstStyle/>
          <a:p>
            <a:r>
              <a:rPr lang="en-US" dirty="0" smtClean="0">
                <a:cs typeface="Arial" charset="0"/>
              </a:rPr>
              <a:t>Still in Medicare </a:t>
            </a:r>
          </a:p>
          <a:p>
            <a:pPr lvl="1"/>
            <a:r>
              <a:rPr lang="en-US" dirty="0" smtClean="0">
                <a:cs typeface="Arial" charset="0"/>
              </a:rPr>
              <a:t>Get all Medicare rights and protections</a:t>
            </a:r>
          </a:p>
          <a:p>
            <a:r>
              <a:rPr lang="en-US" dirty="0" smtClean="0">
                <a:cs typeface="Arial" charset="0"/>
              </a:rPr>
              <a:t>Still get Part A and Part B services</a:t>
            </a:r>
          </a:p>
          <a:p>
            <a:r>
              <a:rPr lang="en-US" dirty="0" smtClean="0">
                <a:cs typeface="Arial" charset="0"/>
              </a:rPr>
              <a:t>Plan may include prescription drug coverage</a:t>
            </a:r>
          </a:p>
          <a:p>
            <a:r>
              <a:rPr lang="en-US" dirty="0" smtClean="0">
                <a:cs typeface="Arial" charset="0"/>
              </a:rPr>
              <a:t>May include extra benefits like vision or dental</a:t>
            </a:r>
          </a:p>
          <a:p>
            <a:r>
              <a:rPr lang="en-US" dirty="0" smtClean="0">
                <a:cs typeface="Arial" charset="0"/>
              </a:rPr>
              <a:t>Benefits and cost-sharing may be different</a:t>
            </a:r>
          </a:p>
          <a:p>
            <a:r>
              <a:rPr lang="en-US" dirty="0" smtClean="0">
                <a:cs typeface="Arial" charset="0"/>
              </a:rPr>
              <a:t>Different types of plans, like HMOs and PPOs</a:t>
            </a:r>
          </a:p>
          <a:p>
            <a:pPr>
              <a:buNone/>
            </a:pPr>
            <a:endParaRPr lang="en-US" dirty="0"/>
          </a:p>
        </p:txBody>
      </p:sp>
      <p:sp>
        <p:nvSpPr>
          <p:cNvPr id="3" name="Date Placeholder 2"/>
          <p:cNvSpPr>
            <a:spLocks noGrp="1"/>
          </p:cNvSpPr>
          <p:nvPr>
            <p:ph type="dt" sz="half" idx="2"/>
          </p:nvPr>
        </p:nvSpPr>
        <p:spPr>
          <a:prstGeom prst="rect">
            <a:avLst/>
          </a:prstGeom>
        </p:spPr>
        <p:txBody>
          <a:bodyPr/>
          <a:lstStyle/>
          <a:p>
            <a:r>
              <a:rPr lang="en-US" dirty="0" smtClean="0"/>
              <a:t>04/2/2012</a:t>
            </a:r>
            <a:endParaRPr lang="en-US" dirty="0"/>
          </a:p>
        </p:txBody>
      </p:sp>
      <p:sp>
        <p:nvSpPr>
          <p:cNvPr id="4" name="Footer Placeholder 3"/>
          <p:cNvSpPr>
            <a:spLocks noGrp="1"/>
          </p:cNvSpPr>
          <p:nvPr>
            <p:ph type="ftr" sz="quarter" idx="3"/>
          </p:nvPr>
        </p:nvSpPr>
        <p:spPr>
          <a:prstGeom prst="rect">
            <a:avLst/>
          </a:prstGeom>
        </p:spPr>
        <p:txBody>
          <a:bodyPr/>
          <a:lstStyle/>
          <a:p>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41</a:t>
            </a:fld>
            <a:endParaRPr lang="en-US" dirty="0"/>
          </a:p>
        </p:txBody>
      </p:sp>
      <p:pic>
        <p:nvPicPr>
          <p:cNvPr id="9" name="Picture 8" descr="Part C Medicare Advantage Plans (like HMOs and PPOs). Includes Part A &amp; B and sometimes Part D coverage icon."/>
          <p:cNvPicPr>
            <a:picLocks noChangeAspect="1"/>
          </p:cNvPicPr>
          <p:nvPr/>
        </p:nvPicPr>
        <p:blipFill>
          <a:blip r:embed="rId3" cstate="print">
            <a:duotone>
              <a:prstClr val="black"/>
              <a:schemeClr val="accent1">
                <a:tint val="45000"/>
                <a:satMod val="400000"/>
              </a:schemeClr>
            </a:duotone>
          </a:blip>
          <a:stretch>
            <a:fillRect/>
          </a:stretch>
        </p:blipFill>
        <p:spPr>
          <a:xfrm>
            <a:off x="7772400" y="1295400"/>
            <a:ext cx="783336" cy="783336"/>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2"/>
          <p:cNvSpPr>
            <a:spLocks noGrp="1" noChangeArrowheads="1"/>
          </p:cNvSpPr>
          <p:nvPr>
            <p:ph type="title"/>
          </p:nvPr>
        </p:nvSpPr>
        <p:spPr/>
        <p:txBody>
          <a:bodyPr/>
          <a:lstStyle/>
          <a:p>
            <a:r>
              <a:rPr lang="en-US" dirty="0" smtClean="0">
                <a:cs typeface="Arial" charset="0"/>
              </a:rPr>
              <a:t>Medicare Advantage Plan Costs</a:t>
            </a:r>
            <a:endParaRPr lang="en-US" sz="1200" b="0" dirty="0" smtClean="0">
              <a:cs typeface="Arial" charset="0"/>
            </a:endParaRPr>
          </a:p>
        </p:txBody>
      </p:sp>
      <p:sp>
        <p:nvSpPr>
          <p:cNvPr id="71685" name="Rectangle 3"/>
          <p:cNvSpPr>
            <a:spLocks noGrp="1" noChangeArrowheads="1"/>
          </p:cNvSpPr>
          <p:nvPr>
            <p:ph idx="1"/>
          </p:nvPr>
        </p:nvSpPr>
        <p:spPr/>
        <p:txBody>
          <a:bodyPr/>
          <a:lstStyle/>
          <a:p>
            <a:r>
              <a:rPr lang="en-US" dirty="0" smtClean="0">
                <a:cs typeface="Arial" charset="0"/>
              </a:rPr>
              <a:t>Must still pay Part B premium</a:t>
            </a:r>
          </a:p>
          <a:p>
            <a:pPr lvl="1"/>
            <a:r>
              <a:rPr lang="en-US" dirty="0" smtClean="0">
                <a:cs typeface="Arial" charset="0"/>
              </a:rPr>
              <a:t>Some plans may pay all or part for you</a:t>
            </a:r>
          </a:p>
          <a:p>
            <a:pPr lvl="1"/>
            <a:r>
              <a:rPr lang="en-US" dirty="0" smtClean="0">
                <a:cs typeface="Arial" charset="0"/>
              </a:rPr>
              <a:t>Some people may be eligible for state assistance</a:t>
            </a:r>
          </a:p>
          <a:p>
            <a:r>
              <a:rPr lang="en-US" dirty="0" smtClean="0">
                <a:cs typeface="Arial" charset="0"/>
              </a:rPr>
              <a:t>You may also pay monthly premium to plan</a:t>
            </a:r>
          </a:p>
          <a:p>
            <a:r>
              <a:rPr lang="en-US" dirty="0" smtClean="0">
                <a:cs typeface="Arial" charset="0"/>
              </a:rPr>
              <a:t>You pay deductibles/coinsurance/copayments </a:t>
            </a:r>
          </a:p>
          <a:p>
            <a:pPr lvl="1"/>
            <a:r>
              <a:rPr lang="en-US" dirty="0" smtClean="0">
                <a:cs typeface="Arial" charset="0"/>
              </a:rPr>
              <a:t>Different from Original Medicare</a:t>
            </a:r>
          </a:p>
          <a:p>
            <a:pPr lvl="1"/>
            <a:r>
              <a:rPr lang="en-US" dirty="0" smtClean="0">
                <a:cs typeface="Arial" charset="0"/>
              </a:rPr>
              <a:t>Varies from plan to plan</a:t>
            </a:r>
          </a:p>
          <a:p>
            <a:pPr lvl="1"/>
            <a:r>
              <a:rPr lang="en-US" dirty="0" smtClean="0">
                <a:cs typeface="Arial" charset="0"/>
              </a:rPr>
              <a:t>May be higher if you go out of network</a:t>
            </a:r>
          </a:p>
        </p:txBody>
      </p:sp>
      <p:sp>
        <p:nvSpPr>
          <p:cNvPr id="71682" name="Rectangle 4"/>
          <p:cNvSpPr>
            <a:spLocks noGrp="1" noChangeArrowheads="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42</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Can People with a Disability Join or Switch Medicare Advantage Plans?</a:t>
            </a:r>
            <a:endParaRPr lang="en-US" dirty="0"/>
          </a:p>
        </p:txBody>
      </p:sp>
      <p:sp>
        <p:nvSpPr>
          <p:cNvPr id="3" name="Content Placeholder 2"/>
          <p:cNvSpPr>
            <a:spLocks noGrp="1"/>
          </p:cNvSpPr>
          <p:nvPr>
            <p:ph idx="1"/>
          </p:nvPr>
        </p:nvSpPr>
        <p:spPr/>
        <p:txBody>
          <a:bodyPr>
            <a:normAutofit fontScale="77500" lnSpcReduction="20000"/>
          </a:bodyPr>
          <a:lstStyle/>
          <a:p>
            <a:pPr marL="228600" indent="-228600">
              <a:lnSpc>
                <a:spcPct val="120000"/>
              </a:lnSpc>
              <a:defRPr/>
            </a:pPr>
            <a:r>
              <a:rPr lang="en-US" sz="3400" dirty="0" smtClean="0"/>
              <a:t>Initial Enrollment Period</a:t>
            </a:r>
            <a:endParaRPr lang="en-US" sz="3400" dirty="0"/>
          </a:p>
          <a:p>
            <a:pPr marL="628650" lvl="1" indent="-228600">
              <a:lnSpc>
                <a:spcPct val="120000"/>
              </a:lnSpc>
              <a:defRPr/>
            </a:pPr>
            <a:r>
              <a:rPr lang="en-US" dirty="0" smtClean="0"/>
              <a:t>3 </a:t>
            </a:r>
            <a:r>
              <a:rPr lang="en-US" dirty="0"/>
              <a:t>months before 25th month of disability </a:t>
            </a:r>
            <a:r>
              <a:rPr lang="en-US" dirty="0" smtClean="0"/>
              <a:t>benefits</a:t>
            </a:r>
          </a:p>
          <a:p>
            <a:pPr marL="628650" lvl="1" indent="-228600">
              <a:lnSpc>
                <a:spcPct val="120000"/>
              </a:lnSpc>
              <a:defRPr/>
            </a:pPr>
            <a:r>
              <a:rPr lang="en-US" dirty="0" smtClean="0">
                <a:cs typeface="Arial" charset="0"/>
              </a:rPr>
              <a:t>Those </a:t>
            </a:r>
            <a:r>
              <a:rPr lang="en-US" dirty="0">
                <a:cs typeface="Arial" charset="0"/>
              </a:rPr>
              <a:t>with ALS </a:t>
            </a:r>
            <a:r>
              <a:rPr lang="en-US" dirty="0" smtClean="0">
                <a:cs typeface="Arial" charset="0"/>
              </a:rPr>
              <a:t>immediately</a:t>
            </a:r>
          </a:p>
          <a:p>
            <a:pPr marL="228600" indent="-228600">
              <a:lnSpc>
                <a:spcPct val="120000"/>
              </a:lnSpc>
              <a:defRPr/>
            </a:pPr>
            <a:r>
              <a:rPr lang="en-US" dirty="0" smtClean="0">
                <a:cs typeface="Arial" charset="0"/>
              </a:rPr>
              <a:t>Another IEP when you turn 65</a:t>
            </a:r>
          </a:p>
          <a:p>
            <a:pPr>
              <a:lnSpc>
                <a:spcPct val="120000"/>
              </a:lnSpc>
              <a:defRPr/>
            </a:pPr>
            <a:r>
              <a:rPr lang="en-US" sz="3400" dirty="0" smtClean="0"/>
              <a:t>Open Enrollment Period</a:t>
            </a:r>
            <a:endParaRPr lang="en-US" sz="3400" dirty="0" smtClean="0">
              <a:cs typeface="Arial" charset="0"/>
            </a:endParaRPr>
          </a:p>
          <a:p>
            <a:pPr marL="628650" lvl="2">
              <a:lnSpc>
                <a:spcPct val="120000"/>
              </a:lnSpc>
              <a:spcBef>
                <a:spcPts val="0"/>
              </a:spcBef>
              <a:buSzPct val="100000"/>
              <a:buFont typeface="Arial" pitchFamily="34" charset="0"/>
              <a:buChar char="•"/>
              <a:defRPr/>
            </a:pPr>
            <a:r>
              <a:rPr lang="en-US" dirty="0"/>
              <a:t>October 15 – December 7</a:t>
            </a:r>
          </a:p>
          <a:p>
            <a:pPr marL="628650" lvl="2">
              <a:lnSpc>
                <a:spcPct val="120000"/>
              </a:lnSpc>
              <a:spcBef>
                <a:spcPts val="0"/>
              </a:spcBef>
              <a:buSzPct val="100000"/>
              <a:buFont typeface="Arial" pitchFamily="34" charset="0"/>
              <a:buChar char="•"/>
              <a:defRPr/>
            </a:pPr>
            <a:r>
              <a:rPr lang="en-US" dirty="0"/>
              <a:t>Coverage begins January </a:t>
            </a:r>
            <a:r>
              <a:rPr lang="en-US" dirty="0" smtClean="0"/>
              <a:t>1</a:t>
            </a:r>
            <a:r>
              <a:rPr lang="en-US" baseline="30000" dirty="0" smtClean="0"/>
              <a:t>st</a:t>
            </a:r>
            <a:r>
              <a:rPr lang="en-US" dirty="0" smtClean="0"/>
              <a:t> of the following year</a:t>
            </a:r>
            <a:endParaRPr lang="en-US" b="1" dirty="0">
              <a:solidFill>
                <a:schemeClr val="dk1"/>
              </a:solidFill>
            </a:endParaRPr>
          </a:p>
          <a:p>
            <a:pPr marL="342900" lvl="2" indent="-342900">
              <a:lnSpc>
                <a:spcPct val="120000"/>
              </a:lnSpc>
              <a:buSzTx/>
              <a:buFont typeface="Wingdings" pitchFamily="2" charset="2"/>
              <a:buChar char="§"/>
              <a:defRPr/>
            </a:pPr>
            <a:r>
              <a:rPr lang="en-US" sz="3400" dirty="0">
                <a:cs typeface="Arial" charset="0"/>
              </a:rPr>
              <a:t>Special </a:t>
            </a:r>
            <a:r>
              <a:rPr lang="en-US" sz="3400" dirty="0" smtClean="0">
                <a:cs typeface="Arial" charset="0"/>
              </a:rPr>
              <a:t>Enrollment </a:t>
            </a:r>
            <a:r>
              <a:rPr lang="en-US" sz="3400" dirty="0">
                <a:cs typeface="Arial" charset="0"/>
              </a:rPr>
              <a:t>Period</a:t>
            </a:r>
            <a:endParaRPr lang="en-US" sz="3400" dirty="0"/>
          </a:p>
          <a:p>
            <a:pPr marL="628650" lvl="2">
              <a:lnSpc>
                <a:spcPct val="120000"/>
              </a:lnSpc>
              <a:buSzPct val="100000"/>
              <a:buFont typeface="Arial" pitchFamily="34" charset="0"/>
              <a:buChar char="•"/>
            </a:pPr>
            <a:r>
              <a:rPr lang="en-US" dirty="0">
                <a:cs typeface="Arial" charset="0"/>
              </a:rPr>
              <a:t>Move from the plan service area </a:t>
            </a:r>
            <a:r>
              <a:rPr lang="en-US" dirty="0" smtClean="0">
                <a:cs typeface="Arial" charset="0"/>
              </a:rPr>
              <a:t>and can’t </a:t>
            </a:r>
            <a:r>
              <a:rPr lang="en-US" dirty="0">
                <a:cs typeface="Arial" charset="0"/>
              </a:rPr>
              <a:t>stay in the plan</a:t>
            </a:r>
          </a:p>
          <a:p>
            <a:pPr marL="628650" lvl="2">
              <a:lnSpc>
                <a:spcPct val="120000"/>
              </a:lnSpc>
              <a:buSzPct val="100000"/>
              <a:buFont typeface="Arial" pitchFamily="34" charset="0"/>
              <a:buChar char="•"/>
            </a:pPr>
            <a:r>
              <a:rPr lang="en-US" dirty="0">
                <a:cs typeface="Arial" charset="0"/>
              </a:rPr>
              <a:t>Plan leaves Medicare program</a:t>
            </a:r>
          </a:p>
          <a:p>
            <a:pPr marL="628650" lvl="2">
              <a:lnSpc>
                <a:spcPct val="120000"/>
              </a:lnSpc>
              <a:buSzPct val="100000"/>
              <a:buFont typeface="Arial" pitchFamily="34" charset="0"/>
              <a:buChar char="•"/>
            </a:pPr>
            <a:r>
              <a:rPr lang="en-US" dirty="0">
                <a:cs typeface="Arial" charset="0"/>
              </a:rPr>
              <a:t>Other special situations</a:t>
            </a:r>
            <a:endParaRPr lang="en-US" dirty="0"/>
          </a:p>
          <a:p>
            <a:pPr>
              <a:defRPr/>
            </a:pPr>
            <a:endParaRPr lang="en-US" sz="2800" dirty="0">
              <a:cs typeface="Arial" charset="0"/>
            </a:endParaRPr>
          </a:p>
          <a:p>
            <a:endParaRPr lang="en-US"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43</a:t>
            </a:fld>
            <a:endParaRPr lang="en-US" dirty="0"/>
          </a:p>
        </p:txBody>
      </p:sp>
    </p:spTree>
    <p:extLst>
      <p:ext uri="{BB962C8B-B14F-4D97-AF65-F5344CB8AC3E}">
        <p14:creationId xmlns:p14="http://schemas.microsoft.com/office/powerpoint/2010/main" xmlns="" val="34135921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smtClean="0">
                <a:cs typeface="Arial" charset="0"/>
              </a:rPr>
              <a:t>5-Star Special Enrollment Period</a:t>
            </a:r>
          </a:p>
        </p:txBody>
      </p:sp>
      <p:sp>
        <p:nvSpPr>
          <p:cNvPr id="3" name="Content Placeholder 2"/>
          <p:cNvSpPr>
            <a:spLocks noGrp="1"/>
          </p:cNvSpPr>
          <p:nvPr>
            <p:ph idx="1"/>
          </p:nvPr>
        </p:nvSpPr>
        <p:spPr/>
        <p:txBody>
          <a:bodyPr/>
          <a:lstStyle/>
          <a:p>
            <a:pPr>
              <a:defRPr/>
            </a:pPr>
            <a:r>
              <a:rPr lang="en-US" dirty="0" smtClean="0"/>
              <a:t>Can enroll </a:t>
            </a:r>
            <a:r>
              <a:rPr lang="en-US" dirty="0"/>
              <a:t>in 5-Star </a:t>
            </a:r>
            <a:r>
              <a:rPr lang="en-US" dirty="0" smtClean="0"/>
              <a:t>MA, MAPD or PDP plan</a:t>
            </a:r>
            <a:endParaRPr lang="en-US" dirty="0"/>
          </a:p>
          <a:p>
            <a:pPr>
              <a:defRPr/>
            </a:pPr>
            <a:r>
              <a:rPr lang="en-US" dirty="0" smtClean="0"/>
              <a:t>Enroll at </a:t>
            </a:r>
            <a:r>
              <a:rPr lang="en-US" dirty="0"/>
              <a:t>any point during the </a:t>
            </a:r>
            <a:r>
              <a:rPr lang="en-US" dirty="0" smtClean="0"/>
              <a:t>year</a:t>
            </a:r>
          </a:p>
          <a:p>
            <a:pPr marL="573088" lvl="1" indent="-231775">
              <a:defRPr/>
            </a:pPr>
            <a:r>
              <a:rPr lang="en-US" dirty="0" smtClean="0"/>
              <a:t>Once </a:t>
            </a:r>
            <a:r>
              <a:rPr lang="en-US" dirty="0"/>
              <a:t>per </a:t>
            </a:r>
            <a:r>
              <a:rPr lang="en-US" dirty="0" smtClean="0"/>
              <a:t>year</a:t>
            </a:r>
            <a:endParaRPr lang="en-US" dirty="0"/>
          </a:p>
          <a:p>
            <a:pPr>
              <a:defRPr/>
            </a:pPr>
            <a:r>
              <a:rPr lang="en-US" dirty="0" smtClean="0"/>
              <a:t>New plan starts first of month after enrolled</a:t>
            </a:r>
          </a:p>
          <a:p>
            <a:pPr>
              <a:defRPr/>
            </a:pPr>
            <a:r>
              <a:rPr lang="en-US" dirty="0" smtClean="0"/>
              <a:t>Star ratings on Planfinder October 1</a:t>
            </a:r>
          </a:p>
          <a:p>
            <a:pPr marL="573088" lvl="1" indent="-231775">
              <a:defRPr/>
            </a:pPr>
            <a:r>
              <a:rPr lang="en-US" dirty="0" smtClean="0"/>
              <a:t>Updated yearly</a:t>
            </a:r>
          </a:p>
          <a:p>
            <a:pPr marL="0" indent="0">
              <a:buFont typeface="Wingdings" pitchFamily="2" charset="2"/>
              <a:buNone/>
              <a:defRPr/>
            </a:pPr>
            <a:endParaRPr lang="en-US" dirty="0"/>
          </a:p>
        </p:txBody>
      </p:sp>
      <p:sp>
        <p:nvSpPr>
          <p:cNvPr id="54276" name="Date Placeholder 3"/>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t>04/2/2012</a:t>
            </a:r>
          </a:p>
        </p:txBody>
      </p:sp>
      <p:sp>
        <p:nvSpPr>
          <p:cNvPr id="54277" name="Slide Number Placeholder 5"/>
          <p:cNvSpPr>
            <a:spLocks noGrp="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1254AC71-216A-421F-91E7-07D38283A1BF}" type="slidenum">
              <a:rPr lang="en-US" smtClean="0"/>
              <a:pPr fontAlgn="base">
                <a:spcBef>
                  <a:spcPct val="0"/>
                </a:spcBef>
                <a:spcAft>
                  <a:spcPct val="0"/>
                </a:spcAft>
              </a:pPr>
              <a:t>44</a:t>
            </a:fld>
            <a:endParaRPr lang="en-US" dirty="0" smtClean="0"/>
          </a:p>
        </p:txBody>
      </p:sp>
      <p:sp>
        <p:nvSpPr>
          <p:cNvPr id="6" name="Footer Placeholder 5"/>
          <p:cNvSpPr>
            <a:spLocks noGrp="1"/>
          </p:cNvSpPr>
          <p:nvPr>
            <p:ph type="ftr" sz="quarter" idx="3"/>
          </p:nvPr>
        </p:nvSpPr>
        <p:spPr/>
        <p:txBody>
          <a:bodyPr/>
          <a:lstStyle/>
          <a:p>
            <a:r>
              <a:rPr lang="en-US" dirty="0" smtClean="0"/>
              <a:t>Medicare for People with  Disabilities</a:t>
            </a:r>
            <a:endParaRPr lang="en-US" dirty="0"/>
          </a:p>
        </p:txBody>
      </p:sp>
    </p:spTree>
    <p:custDataLst>
      <p:tags r:id="rId1"/>
    </p:custDataLst>
    <p:extLst>
      <p:ext uri="{BB962C8B-B14F-4D97-AF65-F5344CB8AC3E}">
        <p14:creationId xmlns="" xmlns:p14="http://schemas.microsoft.com/office/powerpoint/2010/main" val="153382171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Can You Drop a  </a:t>
            </a:r>
            <a:br>
              <a:rPr lang="en-US" dirty="0" smtClean="0"/>
            </a:br>
            <a:r>
              <a:rPr lang="en-US" dirty="0" smtClean="0"/>
              <a:t>Medicare Advantage (MA) Plan?</a:t>
            </a:r>
            <a:endParaRPr lang="en-US"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45</a:t>
            </a:fld>
            <a:endParaRPr lang="en-US" dirty="0"/>
          </a:p>
        </p:txBody>
      </p:sp>
      <p:sp>
        <p:nvSpPr>
          <p:cNvPr id="7" name="Rectangle 6"/>
          <p:cNvSpPr/>
          <p:nvPr/>
        </p:nvSpPr>
        <p:spPr>
          <a:xfrm>
            <a:off x="533400" y="1219201"/>
            <a:ext cx="8153400" cy="5170646"/>
          </a:xfrm>
          <a:prstGeom prst="rect">
            <a:avLst/>
          </a:prstGeom>
        </p:spPr>
        <p:txBody>
          <a:bodyPr wrap="square">
            <a:spAutoFit/>
          </a:bodyPr>
          <a:lstStyle/>
          <a:p>
            <a:pPr marL="228600" lvl="2" indent="-396875">
              <a:buFont typeface="Wingdings" pitchFamily="2" charset="2"/>
              <a:buChar char="§"/>
              <a:defRPr/>
            </a:pPr>
            <a:r>
              <a:rPr lang="en-US" sz="2600" dirty="0" smtClean="0">
                <a:solidFill>
                  <a:schemeClr val="dk1"/>
                </a:solidFill>
              </a:rPr>
              <a:t>You can drop an MA Plan from January </a:t>
            </a:r>
            <a:r>
              <a:rPr lang="en-US" sz="2600" dirty="0">
                <a:solidFill>
                  <a:schemeClr val="dk1"/>
                </a:solidFill>
              </a:rPr>
              <a:t>1–February </a:t>
            </a:r>
            <a:r>
              <a:rPr lang="en-US" sz="2600" dirty="0" smtClean="0">
                <a:solidFill>
                  <a:schemeClr val="dk1"/>
                </a:solidFill>
              </a:rPr>
              <a:t>14</a:t>
            </a:r>
          </a:p>
          <a:p>
            <a:pPr marL="500063" lvl="1" indent="-228600">
              <a:spcBef>
                <a:spcPts val="600"/>
              </a:spcBef>
              <a:buSzPct val="100000"/>
              <a:buFont typeface="Arial" pitchFamily="34" charset="0"/>
              <a:buChar char="•"/>
            </a:pPr>
            <a:r>
              <a:rPr lang="en-US" sz="2600" dirty="0" smtClean="0">
                <a:solidFill>
                  <a:schemeClr val="dk1"/>
                </a:solidFill>
              </a:rPr>
              <a:t>Go </a:t>
            </a:r>
            <a:r>
              <a:rPr lang="en-US" sz="2600" dirty="0">
                <a:solidFill>
                  <a:schemeClr val="dk1"/>
                </a:solidFill>
              </a:rPr>
              <a:t>back to Original </a:t>
            </a:r>
            <a:r>
              <a:rPr lang="en-US" sz="2600" dirty="0" smtClean="0">
                <a:solidFill>
                  <a:schemeClr val="dk1"/>
                </a:solidFill>
              </a:rPr>
              <a:t>Medicare</a:t>
            </a:r>
          </a:p>
          <a:p>
            <a:pPr marL="500063" lvl="1" indent="-228600">
              <a:spcBef>
                <a:spcPts val="600"/>
              </a:spcBef>
              <a:buSzPct val="100000"/>
              <a:buFont typeface="Arial" pitchFamily="34" charset="0"/>
              <a:buChar char="•"/>
            </a:pPr>
            <a:r>
              <a:rPr lang="en-US" sz="2600" dirty="0" smtClean="0">
                <a:solidFill>
                  <a:schemeClr val="dk1"/>
                </a:solidFill>
              </a:rPr>
              <a:t>Coverage </a:t>
            </a:r>
            <a:r>
              <a:rPr lang="en-US" sz="2600" dirty="0">
                <a:solidFill>
                  <a:schemeClr val="dk1"/>
                </a:solidFill>
              </a:rPr>
              <a:t>begins the first of the month after you leave MA plan </a:t>
            </a:r>
          </a:p>
          <a:p>
            <a:pPr marL="288925" indent="-288925">
              <a:buFont typeface="Wingdings" pitchFamily="2" charset="2"/>
              <a:buChar char="§"/>
            </a:pPr>
            <a:r>
              <a:rPr lang="en-US" sz="2800" spc="-100" dirty="0">
                <a:solidFill>
                  <a:schemeClr val="dk1"/>
                </a:solidFill>
              </a:rPr>
              <a:t>If you make this change, you also may join a Part D </a:t>
            </a:r>
            <a:r>
              <a:rPr lang="en-US" sz="2800" spc="-100" dirty="0" smtClean="0">
                <a:solidFill>
                  <a:schemeClr val="dk1"/>
                </a:solidFill>
              </a:rPr>
              <a:t>Plan</a:t>
            </a:r>
            <a:endParaRPr lang="en-US" sz="2600" spc="-100" dirty="0" smtClean="0">
              <a:solidFill>
                <a:schemeClr val="dk1"/>
              </a:solidFill>
            </a:endParaRPr>
          </a:p>
          <a:p>
            <a:pPr marL="508000" lvl="2" indent="-219075">
              <a:buFont typeface="Arial" pitchFamily="34" charset="0"/>
              <a:buChar char="•"/>
            </a:pPr>
            <a:r>
              <a:rPr lang="en-US" sz="2600" dirty="0" smtClean="0">
                <a:solidFill>
                  <a:schemeClr val="dk1"/>
                </a:solidFill>
              </a:rPr>
              <a:t>Between </a:t>
            </a:r>
            <a:r>
              <a:rPr lang="en-US" sz="2600" dirty="0">
                <a:solidFill>
                  <a:schemeClr val="dk1"/>
                </a:solidFill>
              </a:rPr>
              <a:t>January 1-February 14</a:t>
            </a:r>
          </a:p>
          <a:p>
            <a:pPr marL="508000" lvl="2" indent="-219075">
              <a:buFont typeface="Arial" pitchFamily="34" charset="0"/>
              <a:buChar char="•"/>
            </a:pPr>
            <a:r>
              <a:rPr lang="en-US" sz="2600" dirty="0">
                <a:solidFill>
                  <a:schemeClr val="dk1"/>
                </a:solidFill>
              </a:rPr>
              <a:t>Drug coverage begins first of the month </a:t>
            </a:r>
            <a:endParaRPr lang="en-US" sz="2600" dirty="0" smtClean="0">
              <a:solidFill>
                <a:schemeClr val="dk1"/>
              </a:solidFill>
            </a:endParaRPr>
          </a:p>
          <a:p>
            <a:pPr marL="1031875" lvl="3" indent="-336550">
              <a:buSzPct val="50000"/>
              <a:buFont typeface="Wingdings" pitchFamily="2" charset="2"/>
              <a:buChar char="q"/>
            </a:pPr>
            <a:r>
              <a:rPr lang="en-US" sz="2600" dirty="0" smtClean="0">
                <a:solidFill>
                  <a:schemeClr val="dk1"/>
                </a:solidFill>
              </a:rPr>
              <a:t>After </a:t>
            </a:r>
            <a:r>
              <a:rPr lang="en-US" sz="2600" dirty="0">
                <a:solidFill>
                  <a:schemeClr val="dk1"/>
                </a:solidFill>
              </a:rPr>
              <a:t>the plan gets enrollment form</a:t>
            </a:r>
          </a:p>
          <a:p>
            <a:pPr marL="288925" indent="-288925">
              <a:buFont typeface="Wingdings" pitchFamily="2" charset="2"/>
              <a:buChar char="§"/>
            </a:pPr>
            <a:r>
              <a:rPr lang="en-US" sz="2800" dirty="0">
                <a:solidFill>
                  <a:schemeClr val="dk1"/>
                </a:solidFill>
              </a:rPr>
              <a:t>Cannot join another MA plan during this </a:t>
            </a:r>
            <a:r>
              <a:rPr lang="en-US" sz="2800" dirty="0" smtClean="0">
                <a:solidFill>
                  <a:schemeClr val="dk1"/>
                </a:solidFill>
              </a:rPr>
              <a:t>period</a:t>
            </a:r>
          </a:p>
          <a:p>
            <a:pPr marL="508000" lvl="1" indent="-220663">
              <a:buFont typeface="Arial" pitchFamily="34" charset="0"/>
              <a:buChar char="•"/>
            </a:pPr>
            <a:r>
              <a:rPr lang="en-US" sz="2800" dirty="0" smtClean="0">
                <a:solidFill>
                  <a:schemeClr val="dk1"/>
                </a:solidFill>
              </a:rPr>
              <a:t>Can leave plan during 1</a:t>
            </a:r>
            <a:r>
              <a:rPr lang="en-US" sz="2800" baseline="30000" dirty="0" smtClean="0">
                <a:solidFill>
                  <a:schemeClr val="dk1"/>
                </a:solidFill>
              </a:rPr>
              <a:t>st</a:t>
            </a:r>
            <a:r>
              <a:rPr lang="en-US" sz="2800" dirty="0" smtClean="0">
                <a:solidFill>
                  <a:schemeClr val="dk1"/>
                </a:solidFill>
              </a:rPr>
              <a:t> year trial period</a:t>
            </a:r>
          </a:p>
          <a:p>
            <a:pPr marL="746125" lvl="1" indent="-288925">
              <a:buFont typeface="Arial" pitchFamily="34" charset="0"/>
              <a:buChar char="•"/>
            </a:pPr>
            <a:endParaRPr lang="en-US" sz="2800" dirty="0"/>
          </a:p>
          <a:p>
            <a:pPr marL="914400" lvl="3" indent="-457200">
              <a:buFont typeface="Arial" pitchFamily="34" charset="0"/>
              <a:buChar char="•"/>
              <a:defRPr/>
            </a:pPr>
            <a:endParaRPr lang="en-US" sz="2600" dirty="0">
              <a:solidFill>
                <a:schemeClr val="dk1"/>
              </a:solidFill>
            </a:endParaRPr>
          </a:p>
        </p:txBody>
      </p:sp>
    </p:spTree>
    <p:extLst>
      <p:ext uri="{BB962C8B-B14F-4D97-AF65-F5344CB8AC3E}">
        <p14:creationId xmlns:p14="http://schemas.microsoft.com/office/powerpoint/2010/main" xmlns="" val="35730276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a:prstGeom prst="rect">
            <a:avLst/>
          </a:prstGeom>
        </p:spPr>
        <p:txBody>
          <a:bodyPr/>
          <a:lstStyle/>
          <a:p>
            <a:r>
              <a:rPr lang="en-US" dirty="0" smtClean="0"/>
              <a:t>04/2/2012</a:t>
            </a:r>
            <a:endParaRPr lang="en-US" dirty="0"/>
          </a:p>
        </p:txBody>
      </p:sp>
      <p:sp>
        <p:nvSpPr>
          <p:cNvPr id="4" name="Footer Placeholder 3"/>
          <p:cNvSpPr>
            <a:spLocks noGrp="1"/>
          </p:cNvSpPr>
          <p:nvPr>
            <p:ph type="ftr" sz="quarter" idx="11"/>
          </p:nvPr>
        </p:nvSpPr>
        <p:spPr>
          <a:prstGeom prst="rect">
            <a:avLst/>
          </a:prstGeom>
        </p:spPr>
        <p:txBody>
          <a:bodyPr/>
          <a:lstStyle/>
          <a:p>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fld id="{2B311C8D-3B42-4150-880E-F70598F3D0EA}" type="slidenum">
              <a:rPr lang="en-US" smtClean="0"/>
              <a:pPr/>
              <a:t>46</a:t>
            </a:fld>
            <a:endParaRPr lang="en-US" dirty="0"/>
          </a:p>
        </p:txBody>
      </p:sp>
      <p:sp>
        <p:nvSpPr>
          <p:cNvPr id="2" name="Content Placeholder 1"/>
          <p:cNvSpPr>
            <a:spLocks noGrp="1"/>
          </p:cNvSpPr>
          <p:nvPr>
            <p:ph idx="1"/>
          </p:nvPr>
        </p:nvSpPr>
        <p:spPr/>
        <p:txBody>
          <a:bodyPr/>
          <a:lstStyle/>
          <a:p>
            <a:r>
              <a:rPr lang="en-US" dirty="0" smtClean="0">
                <a:cs typeface="Arial" charset="0"/>
              </a:rPr>
              <a:t>Available for </a:t>
            </a:r>
            <a:r>
              <a:rPr lang="en-US" b="1" i="1" dirty="0" smtClean="0">
                <a:cs typeface="Arial" charset="0"/>
              </a:rPr>
              <a:t>all </a:t>
            </a:r>
            <a:r>
              <a:rPr lang="en-US" dirty="0" smtClean="0">
                <a:cs typeface="Arial" charset="0"/>
              </a:rPr>
              <a:t>people with Medicare </a:t>
            </a:r>
          </a:p>
          <a:p>
            <a:r>
              <a:rPr lang="en-US" dirty="0" smtClean="0">
                <a:cs typeface="Arial" charset="0"/>
              </a:rPr>
              <a:t>Provided through</a:t>
            </a:r>
          </a:p>
          <a:p>
            <a:pPr lvl="1"/>
            <a:r>
              <a:rPr lang="en-US" sz="2800" dirty="0" smtClean="0">
                <a:cs typeface="Arial" charset="0"/>
              </a:rPr>
              <a:t>Medicare Prescription Drug Plans</a:t>
            </a:r>
          </a:p>
          <a:p>
            <a:pPr lvl="1"/>
            <a:r>
              <a:rPr lang="en-US" sz="2800" dirty="0" smtClean="0">
                <a:cs typeface="Arial" charset="0"/>
              </a:rPr>
              <a:t>Medicare Advantage Plans</a:t>
            </a:r>
          </a:p>
          <a:p>
            <a:pPr lvl="1"/>
            <a:r>
              <a:rPr lang="en-US" sz="2800" dirty="0" smtClean="0">
                <a:cs typeface="Arial" charset="0"/>
              </a:rPr>
              <a:t>Other Medicare plans</a:t>
            </a:r>
          </a:p>
          <a:p>
            <a:pPr lvl="0"/>
            <a:r>
              <a:rPr lang="en-US" dirty="0" smtClean="0">
                <a:solidFill>
                  <a:prstClr val="black"/>
                </a:solidFill>
                <a:cs typeface="Arial" charset="0"/>
              </a:rPr>
              <a:t>Must include range of drugs in each category</a:t>
            </a:r>
          </a:p>
          <a:p>
            <a:endParaRPr lang="en-US" dirty="0"/>
          </a:p>
        </p:txBody>
      </p:sp>
      <p:sp>
        <p:nvSpPr>
          <p:cNvPr id="6" name="Title 5"/>
          <p:cNvSpPr>
            <a:spLocks noGrp="1"/>
          </p:cNvSpPr>
          <p:nvPr>
            <p:ph type="title"/>
          </p:nvPr>
        </p:nvSpPr>
        <p:spPr/>
        <p:txBody>
          <a:bodyPr>
            <a:noAutofit/>
          </a:bodyPr>
          <a:lstStyle/>
          <a:p>
            <a:pPr>
              <a:lnSpc>
                <a:spcPts val="3800"/>
              </a:lnSpc>
            </a:pPr>
            <a:r>
              <a:rPr lang="en-US" dirty="0" smtClean="0"/>
              <a:t>Part D – Medicare </a:t>
            </a:r>
            <a:br>
              <a:rPr lang="en-US" dirty="0" smtClean="0"/>
            </a:br>
            <a:r>
              <a:rPr lang="en-US" dirty="0" smtClean="0"/>
              <a:t>Prescription Drug Coverage</a:t>
            </a:r>
            <a:endParaRPr lang="en-US" dirty="0"/>
          </a:p>
        </p:txBody>
      </p:sp>
      <p:sp>
        <p:nvSpPr>
          <p:cNvPr id="8" name="Rounded Rectangle 7" descr="Part D Medicare Prescription Drug Coverage icon."/>
          <p:cNvSpPr/>
          <p:nvPr/>
        </p:nvSpPr>
        <p:spPr>
          <a:xfrm>
            <a:off x="7696200" y="1295400"/>
            <a:ext cx="1035974" cy="914399"/>
          </a:xfrm>
          <a:prstGeom prst="roundRect">
            <a:avLst>
              <a:gd name="adj" fmla="val 10000"/>
            </a:avLst>
          </a:prstGeom>
          <a:blipFill rotWithShape="0">
            <a:blip r:embed="rId3" cstate="print">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Who Can Join Part D?</a:t>
            </a:r>
            <a:endParaRPr lang="en-US" dirty="0"/>
          </a:p>
        </p:txBody>
      </p:sp>
      <p:sp>
        <p:nvSpPr>
          <p:cNvPr id="2" name="Content Placeholder 1"/>
          <p:cNvSpPr>
            <a:spLocks noGrp="1"/>
          </p:cNvSpPr>
          <p:nvPr>
            <p:ph idx="1"/>
          </p:nvPr>
        </p:nvSpPr>
        <p:spPr/>
        <p:txBody>
          <a:bodyPr/>
          <a:lstStyle/>
          <a:p>
            <a:r>
              <a:rPr lang="en-US" dirty="0" smtClean="0">
                <a:cs typeface="Arial" charset="0"/>
              </a:rPr>
              <a:t>You must have Medicare Part A and/or Part B</a:t>
            </a:r>
          </a:p>
          <a:p>
            <a:r>
              <a:rPr lang="en-US" dirty="0" smtClean="0">
                <a:cs typeface="Arial" charset="0"/>
              </a:rPr>
              <a:t>You must live in the plan’s service area</a:t>
            </a:r>
          </a:p>
          <a:p>
            <a:r>
              <a:rPr lang="en-US" dirty="0" smtClean="0">
                <a:cs typeface="Arial" charset="0"/>
              </a:rPr>
              <a:t>You can’t live outside the U.S. </a:t>
            </a:r>
          </a:p>
          <a:p>
            <a:r>
              <a:rPr lang="en-US" dirty="0" smtClean="0">
                <a:cs typeface="Arial" charset="0"/>
              </a:rPr>
              <a:t>You can’t be incarcerated </a:t>
            </a:r>
          </a:p>
          <a:p>
            <a:r>
              <a:rPr lang="en-US" dirty="0" smtClean="0">
                <a:cs typeface="Arial" charset="0"/>
              </a:rPr>
              <a:t>You must enroll in a Medicare Part D plan</a:t>
            </a:r>
          </a:p>
          <a:p>
            <a:pPr lvl="1"/>
            <a:r>
              <a:rPr lang="en-US" dirty="0" smtClean="0">
                <a:cs typeface="Arial" charset="0"/>
              </a:rPr>
              <a:t>In most cases no automatic enrollment</a:t>
            </a:r>
          </a:p>
          <a:p>
            <a:pPr lvl="1"/>
            <a:r>
              <a:rPr lang="en-US" dirty="0" smtClean="0">
                <a:cs typeface="Arial" charset="0"/>
              </a:rPr>
              <a:t>You must fill out an application</a:t>
            </a:r>
          </a:p>
          <a:p>
            <a:endParaRPr lang="en-US" dirty="0" smtClean="0">
              <a:cs typeface="Arial" charset="0"/>
            </a:endParaRPr>
          </a:p>
          <a:p>
            <a:endParaRPr lang="en-US" dirty="0"/>
          </a:p>
        </p:txBody>
      </p:sp>
      <p:sp>
        <p:nvSpPr>
          <p:cNvPr id="3" name="Date Placeholder 2"/>
          <p:cNvSpPr>
            <a:spLocks noGrp="1"/>
          </p:cNvSpPr>
          <p:nvPr>
            <p:ph type="dt" sz="half" idx="2"/>
          </p:nvPr>
        </p:nvSpPr>
        <p:spPr>
          <a:prstGeom prst="rect">
            <a:avLst/>
          </a:prstGeom>
        </p:spPr>
        <p:txBody>
          <a:bodyPr/>
          <a:lstStyle/>
          <a:p>
            <a:r>
              <a:rPr lang="en-US" dirty="0" smtClean="0"/>
              <a:t>04/2/2012</a:t>
            </a:r>
            <a:endParaRPr lang="en-US" dirty="0"/>
          </a:p>
        </p:txBody>
      </p:sp>
      <p:sp>
        <p:nvSpPr>
          <p:cNvPr id="4" name="Footer Placeholder 3"/>
          <p:cNvSpPr>
            <a:spLocks noGrp="1"/>
          </p:cNvSpPr>
          <p:nvPr>
            <p:ph type="ftr" sz="quarter" idx="3"/>
          </p:nvPr>
        </p:nvSpPr>
        <p:spPr>
          <a:prstGeom prst="rect">
            <a:avLst/>
          </a:prstGeom>
        </p:spPr>
        <p:txBody>
          <a:bodyPr/>
          <a:lstStyle/>
          <a:p>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fld id="{2B311C8D-3B42-4150-880E-F70598F3D0EA}" type="slidenum">
              <a:rPr lang="en-US" smtClean="0"/>
              <a:pPr/>
              <a:t>47</a:t>
            </a:fld>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Can People with a Disability Join or Switch Medicare Prescription Drug Plans?</a:t>
            </a:r>
            <a:endParaRPr lang="en-US" dirty="0"/>
          </a:p>
        </p:txBody>
      </p:sp>
      <p:sp>
        <p:nvSpPr>
          <p:cNvPr id="3" name="Content Placeholder 2"/>
          <p:cNvSpPr>
            <a:spLocks noGrp="1"/>
          </p:cNvSpPr>
          <p:nvPr>
            <p:ph idx="1"/>
          </p:nvPr>
        </p:nvSpPr>
        <p:spPr/>
        <p:txBody>
          <a:bodyPr>
            <a:normAutofit fontScale="85000" lnSpcReduction="20000"/>
          </a:bodyPr>
          <a:lstStyle/>
          <a:p>
            <a:pPr marL="228600" indent="-228600">
              <a:defRPr/>
            </a:pPr>
            <a:r>
              <a:rPr lang="en-US" sz="3500" dirty="0" smtClean="0"/>
              <a:t>Initial Enrollment Period </a:t>
            </a:r>
            <a:r>
              <a:rPr lang="en-US" sz="3500" dirty="0"/>
              <a:t>Package Mailed</a:t>
            </a:r>
          </a:p>
          <a:p>
            <a:pPr lvl="1">
              <a:defRPr/>
            </a:pPr>
            <a:r>
              <a:rPr lang="en-US" dirty="0" smtClean="0"/>
              <a:t>3 </a:t>
            </a:r>
            <a:r>
              <a:rPr lang="en-US" dirty="0"/>
              <a:t>months before 25th month of disability benefits</a:t>
            </a:r>
          </a:p>
          <a:p>
            <a:pPr lvl="1">
              <a:defRPr/>
            </a:pPr>
            <a:r>
              <a:rPr lang="en-US" dirty="0">
                <a:cs typeface="Arial" charset="0"/>
              </a:rPr>
              <a:t>Those with ALS - about 4 weeks after Medicare </a:t>
            </a:r>
            <a:r>
              <a:rPr lang="en-US" dirty="0" smtClean="0">
                <a:cs typeface="Arial" charset="0"/>
              </a:rPr>
              <a:t>entitlement</a:t>
            </a:r>
          </a:p>
          <a:p>
            <a:pPr lvl="1">
              <a:defRPr/>
            </a:pPr>
            <a:r>
              <a:rPr lang="en-US" dirty="0" smtClean="0">
                <a:cs typeface="Arial" charset="0"/>
              </a:rPr>
              <a:t>Another IEP when you turn 65</a:t>
            </a:r>
          </a:p>
          <a:p>
            <a:pPr>
              <a:defRPr/>
            </a:pPr>
            <a:r>
              <a:rPr lang="en-US" sz="3300" dirty="0"/>
              <a:t>Annual </a:t>
            </a:r>
            <a:r>
              <a:rPr lang="en-US" sz="3300" dirty="0" smtClean="0"/>
              <a:t>Enrollment </a:t>
            </a:r>
            <a:r>
              <a:rPr lang="en-US" sz="3300" dirty="0"/>
              <a:t>Period</a:t>
            </a:r>
            <a:endParaRPr lang="en-US" sz="3300" dirty="0" smtClean="0">
              <a:cs typeface="Arial" charset="0"/>
            </a:endParaRPr>
          </a:p>
          <a:p>
            <a:pPr marL="628650" lvl="2">
              <a:spcBef>
                <a:spcPts val="0"/>
              </a:spcBef>
              <a:buSzPct val="100000"/>
              <a:buFont typeface="Arial" pitchFamily="34" charset="0"/>
              <a:buChar char="•"/>
              <a:defRPr/>
            </a:pPr>
            <a:r>
              <a:rPr lang="en-US" dirty="0"/>
              <a:t>October 15 – December 7</a:t>
            </a:r>
          </a:p>
          <a:p>
            <a:pPr marL="628650" lvl="2">
              <a:spcBef>
                <a:spcPts val="0"/>
              </a:spcBef>
              <a:buSzPct val="100000"/>
              <a:buFont typeface="Arial" pitchFamily="34" charset="0"/>
              <a:buChar char="•"/>
              <a:defRPr/>
            </a:pPr>
            <a:r>
              <a:rPr lang="en-US" dirty="0"/>
              <a:t>Coverage begins January </a:t>
            </a:r>
            <a:r>
              <a:rPr lang="en-US" dirty="0" smtClean="0"/>
              <a:t>1</a:t>
            </a:r>
            <a:r>
              <a:rPr lang="en-US" baseline="30000" dirty="0" smtClean="0"/>
              <a:t>st</a:t>
            </a:r>
            <a:r>
              <a:rPr lang="en-US" dirty="0" smtClean="0"/>
              <a:t> of the following year</a:t>
            </a:r>
            <a:endParaRPr lang="en-US" b="1" dirty="0">
              <a:solidFill>
                <a:schemeClr val="dk1"/>
              </a:solidFill>
            </a:endParaRPr>
          </a:p>
          <a:p>
            <a:pPr marL="342900" lvl="2" indent="-342900">
              <a:buSzTx/>
              <a:buFont typeface="Wingdings" pitchFamily="2" charset="2"/>
              <a:buChar char="§"/>
              <a:defRPr/>
            </a:pPr>
            <a:r>
              <a:rPr lang="en-US" sz="3200" dirty="0">
                <a:cs typeface="Arial" charset="0"/>
              </a:rPr>
              <a:t>Special </a:t>
            </a:r>
            <a:r>
              <a:rPr lang="en-US" sz="3200" dirty="0" smtClean="0">
                <a:cs typeface="Arial" charset="0"/>
              </a:rPr>
              <a:t>Enrollment Periods</a:t>
            </a:r>
            <a:endParaRPr lang="en-US" sz="3200" dirty="0"/>
          </a:p>
          <a:p>
            <a:pPr marL="628650" lvl="2">
              <a:lnSpc>
                <a:spcPct val="90000"/>
              </a:lnSpc>
              <a:buSzPct val="100000"/>
              <a:buFont typeface="Arial" pitchFamily="34" charset="0"/>
              <a:buChar char="•"/>
            </a:pPr>
            <a:r>
              <a:rPr lang="en-US" dirty="0" smtClean="0">
                <a:cs typeface="Arial" charset="0"/>
              </a:rPr>
              <a:t>Other </a:t>
            </a:r>
            <a:r>
              <a:rPr lang="en-US" dirty="0">
                <a:cs typeface="Arial" charset="0"/>
              </a:rPr>
              <a:t>special </a:t>
            </a:r>
            <a:r>
              <a:rPr lang="en-US" dirty="0" smtClean="0">
                <a:cs typeface="Arial" charset="0"/>
              </a:rPr>
              <a:t>situations</a:t>
            </a:r>
          </a:p>
          <a:p>
            <a:pPr marL="1085850" lvl="3">
              <a:lnSpc>
                <a:spcPct val="90000"/>
              </a:lnSpc>
              <a:buSzPct val="50000"/>
              <a:buFont typeface="Wingdings" pitchFamily="2" charset="2"/>
              <a:buChar char="q"/>
            </a:pPr>
            <a:r>
              <a:rPr lang="en-US" dirty="0" smtClean="0">
                <a:cs typeface="Arial" charset="0"/>
              </a:rPr>
              <a:t>Remember, if you have a disability you may not be able to get a Medigap policy</a:t>
            </a:r>
            <a:endParaRPr lang="en-US" dirty="0"/>
          </a:p>
          <a:p>
            <a:pPr>
              <a:defRPr/>
            </a:pPr>
            <a:r>
              <a:rPr lang="en-US" dirty="0" smtClean="0">
                <a:cs typeface="Arial" charset="0"/>
              </a:rPr>
              <a:t>5-Star Special Enrollment Period</a:t>
            </a:r>
            <a:endParaRPr lang="en-US" dirty="0">
              <a:cs typeface="Arial" charset="0"/>
            </a:endParaRPr>
          </a:p>
          <a:p>
            <a:endParaRPr lang="en-US"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48</a:t>
            </a:fld>
            <a:endParaRPr lang="en-US" dirty="0"/>
          </a:p>
        </p:txBody>
      </p:sp>
    </p:spTree>
    <p:extLst>
      <p:ext uri="{BB962C8B-B14F-4D97-AF65-F5344CB8AC3E}">
        <p14:creationId xmlns:p14="http://schemas.microsoft.com/office/powerpoint/2010/main" xmlns="" val="33798958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normAutofit/>
          </a:bodyPr>
          <a:lstStyle/>
          <a:p>
            <a:r>
              <a:rPr lang="en-US" dirty="0" smtClean="0">
                <a:cs typeface="Arial" charset="0"/>
              </a:rPr>
              <a:t>What is Extra Help? </a:t>
            </a:r>
          </a:p>
        </p:txBody>
      </p:sp>
      <p:sp>
        <p:nvSpPr>
          <p:cNvPr id="80900" name="Rectangle 3"/>
          <p:cNvSpPr>
            <a:spLocks noGrp="1" noChangeArrowheads="1"/>
          </p:cNvSpPr>
          <p:nvPr>
            <p:ph idx="1"/>
          </p:nvPr>
        </p:nvSpPr>
        <p:spPr/>
        <p:txBody>
          <a:bodyPr>
            <a:normAutofit/>
          </a:bodyPr>
          <a:lstStyle/>
          <a:p>
            <a:r>
              <a:rPr lang="en-US" dirty="0" smtClean="0">
                <a:cs typeface="Arial" charset="0"/>
              </a:rPr>
              <a:t>Help paying Medicare prescription drug costs</a:t>
            </a:r>
          </a:p>
          <a:p>
            <a:r>
              <a:rPr lang="en-US" dirty="0" smtClean="0">
                <a:cs typeface="Arial" charset="0"/>
              </a:rPr>
              <a:t>Social Security or state makes determination</a:t>
            </a:r>
          </a:p>
          <a:p>
            <a:r>
              <a:rPr lang="en-US" dirty="0" smtClean="0">
                <a:cs typeface="Arial" charset="0"/>
              </a:rPr>
              <a:t>Some groups automatically qualify</a:t>
            </a:r>
          </a:p>
          <a:p>
            <a:pPr lvl="1"/>
            <a:r>
              <a:rPr lang="en-US" dirty="0" smtClean="0">
                <a:cs typeface="Arial" charset="0"/>
              </a:rPr>
              <a:t>People with Medicare and Medicaid</a:t>
            </a:r>
          </a:p>
          <a:p>
            <a:pPr lvl="1"/>
            <a:r>
              <a:rPr lang="en-US" dirty="0" smtClean="0">
                <a:cs typeface="Arial" charset="0"/>
              </a:rPr>
              <a:t>Supplemental Security Income (SSI) only</a:t>
            </a:r>
          </a:p>
          <a:p>
            <a:pPr lvl="1"/>
            <a:r>
              <a:rPr lang="en-US" dirty="0" smtClean="0">
                <a:cs typeface="Arial" charset="0"/>
              </a:rPr>
              <a:t>Medicare Savings Programs</a:t>
            </a:r>
          </a:p>
          <a:p>
            <a:r>
              <a:rPr lang="en-US" dirty="0" smtClean="0">
                <a:cs typeface="Arial" charset="0"/>
              </a:rPr>
              <a:t>You or someone on your behalf can apply</a:t>
            </a:r>
          </a:p>
          <a:p>
            <a:pPr>
              <a:spcBef>
                <a:spcPct val="10000"/>
              </a:spcBef>
              <a:buNone/>
            </a:pPr>
            <a:endParaRPr lang="en-US" dirty="0" smtClean="0">
              <a:cs typeface="Arial" charset="0"/>
            </a:endParaRPr>
          </a:p>
        </p:txBody>
      </p:sp>
      <p:sp>
        <p:nvSpPr>
          <p:cNvPr id="80902" name="Date Placeholder 5"/>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cs typeface="Arial" charset="0"/>
              </a:rPr>
              <a:t>04/2/2012</a:t>
            </a:r>
          </a:p>
        </p:txBody>
      </p:sp>
      <p:sp>
        <p:nvSpPr>
          <p:cNvPr id="9" name="Footer Placeholder 8"/>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8" name="Slide Number Placeholder 7"/>
          <p:cNvSpPr>
            <a:spLocks noGrp="1"/>
          </p:cNvSpPr>
          <p:nvPr>
            <p:ph type="sldNum" sz="quarter" idx="4"/>
          </p:nvPr>
        </p:nvSpPr>
        <p:spPr>
          <a:prstGeom prst="rect">
            <a:avLst/>
          </a:prstGeom>
        </p:spPr>
        <p:txBody>
          <a:bodyPr/>
          <a:lstStyle/>
          <a:p>
            <a:pPr>
              <a:defRPr/>
            </a:pPr>
            <a:fld id="{885A69B2-5218-42C2-B888-204363120602}" type="slidenum">
              <a:rPr lang="en-US" smtClean="0"/>
              <a:pPr>
                <a:defRPr/>
              </a:pPr>
              <a:t>49</a:t>
            </a:fld>
            <a:endParaRPr 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Social Security Defines Disability </a:t>
            </a:r>
            <a:endParaRPr lang="en-US" dirty="0"/>
          </a:p>
        </p:txBody>
      </p:sp>
      <p:sp>
        <p:nvSpPr>
          <p:cNvPr id="3" name="Content Placeholder 2"/>
          <p:cNvSpPr>
            <a:spLocks noGrp="1"/>
          </p:cNvSpPr>
          <p:nvPr>
            <p:ph idx="1"/>
          </p:nvPr>
        </p:nvSpPr>
        <p:spPr/>
        <p:txBody>
          <a:bodyPr>
            <a:normAutofit/>
          </a:bodyPr>
          <a:lstStyle/>
          <a:p>
            <a:r>
              <a:rPr lang="en-US" dirty="0" smtClean="0"/>
              <a:t> Social Security defines disability  </a:t>
            </a:r>
          </a:p>
          <a:p>
            <a:pPr lvl="1"/>
            <a:r>
              <a:rPr lang="en-US" dirty="0" smtClean="0"/>
              <a:t>Medical condition or combination of impairments </a:t>
            </a:r>
          </a:p>
          <a:p>
            <a:pPr lvl="2"/>
            <a:r>
              <a:rPr lang="en-US" spc="-100" dirty="0" smtClean="0"/>
              <a:t>Prevents substantial work for at least 12 months </a:t>
            </a:r>
          </a:p>
          <a:p>
            <a:pPr marL="1200150" lvl="3" indent="0">
              <a:buNone/>
            </a:pPr>
            <a:r>
              <a:rPr lang="en-US" dirty="0" smtClean="0"/>
              <a:t>or </a:t>
            </a:r>
          </a:p>
          <a:p>
            <a:pPr lvl="2"/>
            <a:r>
              <a:rPr lang="en-US" dirty="0" smtClean="0"/>
              <a:t>Expected to result in death</a:t>
            </a:r>
          </a:p>
          <a:p>
            <a:pPr lvl="1"/>
            <a:r>
              <a:rPr lang="en-US" dirty="0" smtClean="0"/>
              <a:t>Considers age, education and work experience</a:t>
            </a:r>
            <a:endParaRPr lang="en-US" sz="2000" dirty="0" smtClean="0"/>
          </a:p>
          <a:p>
            <a:r>
              <a:rPr lang="en-US" dirty="0"/>
              <a:t>To qualify for Medicare based on a disability</a:t>
            </a:r>
          </a:p>
          <a:p>
            <a:pPr lvl="1"/>
            <a:r>
              <a:rPr lang="en-US" dirty="0"/>
              <a:t>Must meet Social Security definition of disability</a:t>
            </a:r>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p:txBody>
          <a:bodyPr>
            <a:normAutofit/>
          </a:bodyPr>
          <a:lstStyle/>
          <a:p>
            <a:pPr eaLnBrk="1" hangingPunct="1"/>
            <a:r>
              <a:rPr lang="en-US" sz="4000" dirty="0" smtClean="0">
                <a:cs typeface="Arial" charset="0"/>
              </a:rPr>
              <a:t>To Apply</a:t>
            </a:r>
          </a:p>
        </p:txBody>
      </p:sp>
      <p:sp>
        <p:nvSpPr>
          <p:cNvPr id="39941" name="Rectangle 5"/>
          <p:cNvSpPr>
            <a:spLocks noGrp="1" noChangeArrowheads="1"/>
          </p:cNvSpPr>
          <p:nvPr>
            <p:ph idx="1"/>
          </p:nvPr>
        </p:nvSpPr>
        <p:spPr/>
        <p:txBody>
          <a:bodyPr/>
          <a:lstStyle/>
          <a:p>
            <a:pPr marL="285750" indent="-285750" eaLnBrk="1" hangingPunct="1">
              <a:defRPr/>
            </a:pPr>
            <a:r>
              <a:rPr lang="en-US" dirty="0" smtClean="0"/>
              <a:t>Apply if you might qualify</a:t>
            </a:r>
          </a:p>
          <a:p>
            <a:pPr marL="744537" lvl="1" eaLnBrk="1" hangingPunct="1">
              <a:defRPr/>
            </a:pPr>
            <a:r>
              <a:rPr lang="en-US" dirty="0" smtClean="0"/>
              <a:t>Review your local guidelines</a:t>
            </a:r>
          </a:p>
          <a:p>
            <a:pPr marL="744537" lvl="1" eaLnBrk="1" hangingPunct="1">
              <a:defRPr/>
            </a:pPr>
            <a:r>
              <a:rPr lang="en-US" dirty="0" smtClean="0"/>
              <a:t>Collect your personal documents</a:t>
            </a:r>
          </a:p>
          <a:p>
            <a:pPr marL="744537" lvl="1" eaLnBrk="1" hangingPunct="1">
              <a:defRPr/>
            </a:pPr>
            <a:r>
              <a:rPr lang="en-US" dirty="0" smtClean="0"/>
              <a:t>Contact local agencies for more information</a:t>
            </a:r>
          </a:p>
          <a:p>
            <a:pPr marL="1144587" lvl="2">
              <a:defRPr/>
            </a:pPr>
            <a:r>
              <a:rPr lang="en-US" dirty="0" smtClean="0"/>
              <a:t>SSA</a:t>
            </a:r>
          </a:p>
          <a:p>
            <a:pPr marL="1144587" lvl="2">
              <a:defRPr/>
            </a:pPr>
            <a:r>
              <a:rPr lang="en-US" dirty="0" smtClean="0"/>
              <a:t>State Medical Assistance office</a:t>
            </a:r>
          </a:p>
          <a:p>
            <a:pPr marL="1144587" lvl="2">
              <a:defRPr/>
            </a:pPr>
            <a:r>
              <a:rPr lang="en-US" spc="-100" dirty="0" smtClean="0"/>
              <a:t>Local State Health Insurance Program (SHIP) office</a:t>
            </a:r>
          </a:p>
          <a:p>
            <a:pPr marL="744537" lvl="1" eaLnBrk="1" hangingPunct="1">
              <a:defRPr/>
            </a:pPr>
            <a:r>
              <a:rPr lang="en-US" dirty="0" smtClean="0"/>
              <a:t>Complete application</a:t>
            </a:r>
          </a:p>
        </p:txBody>
      </p:sp>
      <p:sp>
        <p:nvSpPr>
          <p:cNvPr id="39943" name="Date Placeholder 6"/>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8" name="Footer Placeholder 7"/>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7" name="Slide Number Placeholder 6"/>
          <p:cNvSpPr>
            <a:spLocks noGrp="1"/>
          </p:cNvSpPr>
          <p:nvPr>
            <p:ph type="sldNum" sz="quarter" idx="4"/>
          </p:nvPr>
        </p:nvSpPr>
        <p:spPr>
          <a:prstGeom prst="rect">
            <a:avLst/>
          </a:prstGeom>
        </p:spPr>
        <p:txBody>
          <a:bodyPr/>
          <a:lstStyle/>
          <a:p>
            <a:pPr>
              <a:defRPr/>
            </a:pPr>
            <a:fld id="{5257DFA7-27F1-4391-8F2A-A87C8BDE8EA7}" type="slidenum">
              <a:rPr lang="en-US" smtClean="0"/>
              <a:pPr>
                <a:defRPr/>
              </a:pPr>
              <a:t>50</a:t>
            </a:fld>
            <a:endParaRPr lang="en-US"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51</a:t>
            </a:fld>
            <a:endParaRPr lang="en-US" dirty="0"/>
          </a:p>
        </p:txBody>
      </p:sp>
      <p:sp>
        <p:nvSpPr>
          <p:cNvPr id="48130" name="Content Placeholder 2"/>
          <p:cNvSpPr>
            <a:spLocks noGrp="1"/>
          </p:cNvSpPr>
          <p:nvPr>
            <p:ph idx="1"/>
          </p:nvPr>
        </p:nvSpPr>
        <p:spPr/>
        <p:txBody>
          <a:bodyPr>
            <a:normAutofit/>
          </a:bodyPr>
          <a:lstStyle/>
          <a:p>
            <a:pPr marL="341313" lvl="1">
              <a:buFont typeface="Wingdings" pitchFamily="2" charset="2"/>
              <a:buChar char="§"/>
            </a:pPr>
            <a:r>
              <a:rPr lang="en-US" sz="3200" dirty="0" smtClean="0">
                <a:cs typeface="Arial" charset="0"/>
              </a:rPr>
              <a:t>Medicaid</a:t>
            </a:r>
          </a:p>
          <a:p>
            <a:pPr lvl="1"/>
            <a:r>
              <a:rPr lang="en-US" sz="2800" dirty="0" smtClean="0">
                <a:cs typeface="Arial" charset="0"/>
              </a:rPr>
              <a:t>Medicaid Waivers</a:t>
            </a:r>
          </a:p>
          <a:p>
            <a:r>
              <a:rPr lang="en-US" sz="3200" dirty="0" smtClean="0">
                <a:cs typeface="Arial" charset="0"/>
              </a:rPr>
              <a:t>Medicare Savings Programs</a:t>
            </a:r>
          </a:p>
          <a:p>
            <a:r>
              <a:rPr lang="en-US" sz="3200" dirty="0" smtClean="0">
                <a:cs typeface="Arial" charset="0"/>
              </a:rPr>
              <a:t>Pre-existing Condition Insurance Plans</a:t>
            </a:r>
          </a:p>
          <a:p>
            <a:pPr marL="165100" lvl="1" indent="0">
              <a:buNone/>
            </a:pPr>
            <a:endParaRPr lang="en-US" dirty="0" smtClean="0">
              <a:latin typeface="Arial" charset="0"/>
              <a:cs typeface="Arial" charset="0"/>
            </a:endParaRPr>
          </a:p>
        </p:txBody>
      </p:sp>
      <p:sp>
        <p:nvSpPr>
          <p:cNvPr id="48134" name="Title 1"/>
          <p:cNvSpPr>
            <a:spLocks noGrp="1"/>
          </p:cNvSpPr>
          <p:nvPr>
            <p:ph type="title"/>
          </p:nvPr>
        </p:nvSpPr>
        <p:spPr>
          <a:noFill/>
        </p:spPr>
        <p:txBody>
          <a:bodyPr>
            <a:normAutofit/>
          </a:bodyPr>
          <a:lstStyle/>
          <a:p>
            <a:r>
              <a:rPr lang="en-US" spc="-50" dirty="0" smtClean="0">
                <a:cs typeface="Arial" charset="0"/>
              </a:rPr>
              <a:t>Other Programs </a:t>
            </a:r>
            <a:endParaRPr lang="en-US" sz="3600" spc="-5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5257DFA7-27F1-4391-8F2A-A87C8BDE8EA7}" type="slidenum">
              <a:rPr lang="en-US" smtClean="0"/>
              <a:pPr>
                <a:defRPr/>
              </a:pPr>
              <a:t>52</a:t>
            </a:fld>
            <a:endParaRPr lang="en-US" dirty="0"/>
          </a:p>
        </p:txBody>
      </p:sp>
      <p:graphicFrame>
        <p:nvGraphicFramePr>
          <p:cNvPr id="7" name="Group 27"/>
          <p:cNvGraphicFramePr>
            <a:graphicFrameLocks noGrp="1"/>
          </p:cNvGraphicFramePr>
          <p:nvPr>
            <p:ph idx="1"/>
            <p:extLst>
              <p:ext uri="{D42A27DB-BD31-4B8C-83A1-F6EECF244321}">
                <p14:modId xmlns:p14="http://schemas.microsoft.com/office/powerpoint/2010/main" xmlns="" val="1887763159"/>
              </p:ext>
            </p:extLst>
          </p:nvPr>
        </p:nvGraphicFramePr>
        <p:xfrm>
          <a:off x="457200" y="1600200"/>
          <a:ext cx="8229600" cy="4846320"/>
        </p:xfrm>
        <a:graphic>
          <a:graphicData uri="http://schemas.openxmlformats.org/drawingml/2006/table">
            <a:tbl>
              <a:tblPr>
                <a:effectLst>
                  <a:outerShdw blurRad="50800" dist="76200" dir="2700000" algn="tl" rotWithShape="0">
                    <a:prstClr val="black">
                      <a:alpha val="40000"/>
                    </a:prstClr>
                  </a:outerShdw>
                </a:effectLst>
              </a:tblPr>
              <a:tblGrid>
                <a:gridCol w="3962399"/>
                <a:gridCol w="4267201"/>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mn-lt"/>
                        </a:rPr>
                        <a:t>Medicare</a:t>
                      </a:r>
                    </a:p>
                  </a:txBody>
                  <a:tcPr marL="53884" marR="5388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8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mn-lt"/>
                        </a:rPr>
                        <a:t>Medicaid</a:t>
                      </a:r>
                    </a:p>
                  </a:txBody>
                  <a:tcPr marL="53884" marR="5388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8E"/>
                    </a:solidFill>
                  </a:tcPr>
                </a:tc>
              </a:tr>
              <a:tr h="79248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National program that is consistent across the country</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Statewide programs that vary among states</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3632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the Federal government</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Administered by state governments within Federal rules (Federal/state partnership)</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r>
              <a:tr h="79248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Eligibility based on age, disability, or End–Stage Renal Disease (ESRD)</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lang="en-US" sz="2400" dirty="0" smtClean="0">
                          <a:latin typeface="+mn-lt"/>
                          <a:ea typeface="Times New Roman"/>
                        </a:rPr>
                        <a:t>Eligibility based on need; financial and non-financial requirements </a:t>
                      </a:r>
                      <a:endParaRPr kumimoji="0" lang="en-US" sz="2400" b="0" i="0" u="none" strike="noStrike" cap="none" normalizeH="0" baseline="0" dirty="0" smtClean="0">
                        <a:ln>
                          <a:noFill/>
                        </a:ln>
                        <a:solidFill>
                          <a:schemeClr val="tx1"/>
                        </a:solidFill>
                        <a:effectLst/>
                        <a:latin typeface="+mn-lt"/>
                      </a:endParaRP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68680">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payer of inpatient hospital services to </a:t>
                      </a:r>
                      <a:r>
                        <a:rPr kumimoji="0" lang="en-US" sz="2400" b="0" i="0" u="none" strike="noStrike" cap="none" spc="-70" normalizeH="0" baseline="0" dirty="0" smtClean="0">
                          <a:ln>
                            <a:noFill/>
                          </a:ln>
                          <a:solidFill>
                            <a:schemeClr val="tx1"/>
                          </a:solidFill>
                          <a:effectLst/>
                          <a:latin typeface="+mn-lt"/>
                        </a:rPr>
                        <a:t>the elderly and people with ESRD</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rPr>
                        <a:t>Nation’s primary public payer of acute health, mental health, and long-term care services</a:t>
                      </a:r>
                    </a:p>
                  </a:txBody>
                  <a:tcPr marL="53884" marR="5388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r>
            </a:tbl>
          </a:graphicData>
        </a:graphic>
      </p:graphicFrame>
      <p:sp>
        <p:nvSpPr>
          <p:cNvPr id="11266" name="Title 1"/>
          <p:cNvSpPr>
            <a:spLocks noGrp="1"/>
          </p:cNvSpPr>
          <p:nvPr>
            <p:ph type="title"/>
          </p:nvPr>
        </p:nvSpPr>
        <p:spPr/>
        <p:txBody>
          <a:bodyPr>
            <a:noAutofit/>
          </a:bodyPr>
          <a:lstStyle/>
          <a:p>
            <a:pPr>
              <a:defRPr/>
            </a:pPr>
            <a:r>
              <a:rPr lang="en-US" sz="3200" dirty="0" smtClean="0">
                <a:cs typeface="Arial" charset="0"/>
              </a:rPr>
              <a:t>How are Medicare and Medicaid different?</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cs typeface="Arial" charset="0"/>
              </a:rPr>
              <a:t>Medicaid Waivers</a:t>
            </a:r>
          </a:p>
        </p:txBody>
      </p:sp>
      <p:sp>
        <p:nvSpPr>
          <p:cNvPr id="12291" name="Rectangle 3"/>
          <p:cNvSpPr>
            <a:spLocks noGrp="1" noChangeArrowheads="1"/>
          </p:cNvSpPr>
          <p:nvPr>
            <p:ph idx="1"/>
          </p:nvPr>
        </p:nvSpPr>
        <p:spPr/>
        <p:txBody>
          <a:bodyPr>
            <a:noAutofit/>
          </a:bodyPr>
          <a:lstStyle/>
          <a:p>
            <a:pPr marL="288925" indent="-288925"/>
            <a:r>
              <a:rPr lang="en-US" dirty="0"/>
              <a:t>States use </a:t>
            </a:r>
            <a:r>
              <a:rPr lang="en-US" dirty="0" smtClean="0"/>
              <a:t>waivers to </a:t>
            </a:r>
            <a:r>
              <a:rPr lang="en-US" dirty="0"/>
              <a:t>test new or existing </a:t>
            </a:r>
            <a:r>
              <a:rPr lang="en-US" dirty="0" smtClean="0"/>
              <a:t>ways</a:t>
            </a:r>
          </a:p>
          <a:p>
            <a:pPr marL="627063" lvl="1" indent="-288925"/>
            <a:r>
              <a:rPr lang="en-US" dirty="0" smtClean="0"/>
              <a:t>To </a:t>
            </a:r>
            <a:r>
              <a:rPr lang="en-US" dirty="0"/>
              <a:t>deliver </a:t>
            </a:r>
            <a:r>
              <a:rPr lang="en-US" dirty="0" smtClean="0"/>
              <a:t>health care services</a:t>
            </a:r>
          </a:p>
          <a:p>
            <a:pPr marL="627063" lvl="1" indent="-288925"/>
            <a:r>
              <a:rPr lang="en-US" dirty="0" smtClean="0"/>
              <a:t>To pay </a:t>
            </a:r>
            <a:r>
              <a:rPr lang="en-US" dirty="0"/>
              <a:t>for health care services </a:t>
            </a:r>
          </a:p>
          <a:p>
            <a:pPr marL="627063" lvl="3" indent="-288925">
              <a:buSzPct val="100000"/>
              <a:buFont typeface="Arial" pitchFamily="34" charset="0"/>
              <a:buChar char="•"/>
              <a:defRPr/>
            </a:pPr>
            <a:r>
              <a:rPr lang="en-US" dirty="0" smtClean="0"/>
              <a:t>May not comply with certain Federal statutes </a:t>
            </a:r>
          </a:p>
          <a:p>
            <a:pPr>
              <a:defRPr/>
            </a:pPr>
            <a:r>
              <a:rPr lang="en-US" dirty="0" smtClean="0"/>
              <a:t>Types of waivers</a:t>
            </a:r>
          </a:p>
          <a:p>
            <a:pPr marL="571500" lvl="2" indent="-231775">
              <a:buSzPct val="100000"/>
              <a:buFont typeface="Arial" pitchFamily="34" charset="0"/>
              <a:buChar char="•"/>
              <a:defRPr/>
            </a:pPr>
            <a:r>
              <a:rPr lang="en-US" dirty="0"/>
              <a:t>Section 1115 </a:t>
            </a:r>
            <a:r>
              <a:rPr lang="en-US" dirty="0" smtClean="0"/>
              <a:t>Research </a:t>
            </a:r>
            <a:r>
              <a:rPr lang="en-US" dirty="0"/>
              <a:t>and </a:t>
            </a:r>
            <a:r>
              <a:rPr lang="en-US" dirty="0" smtClean="0"/>
              <a:t>Demonstration </a:t>
            </a:r>
            <a:endParaRPr lang="en-US" dirty="0"/>
          </a:p>
          <a:p>
            <a:pPr marL="571500" lvl="2" indent="-231775">
              <a:buSzPct val="100000"/>
              <a:buFont typeface="Arial" pitchFamily="34" charset="0"/>
              <a:buChar char="•"/>
              <a:defRPr/>
            </a:pPr>
            <a:r>
              <a:rPr lang="en-US" dirty="0" smtClean="0"/>
              <a:t>Section 1915(b) Freedom of Choice </a:t>
            </a:r>
          </a:p>
          <a:p>
            <a:pPr marL="571500" lvl="2" indent="-231775">
              <a:buSzPct val="100000"/>
              <a:buFont typeface="Arial" pitchFamily="34" charset="0"/>
              <a:buChar char="•"/>
              <a:defRPr/>
            </a:pPr>
            <a:r>
              <a:rPr lang="en-US" spc="-150" dirty="0" smtClean="0"/>
              <a:t>Section 1915(c) Home and Community-based Services</a:t>
            </a:r>
          </a:p>
        </p:txBody>
      </p:sp>
      <p:sp>
        <p:nvSpPr>
          <p:cNvPr id="12293" name="Date Placeholder 4"/>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10" name="Footer Placeholder 9"/>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9" name="Slide Number Placeholder 8"/>
          <p:cNvSpPr>
            <a:spLocks noGrp="1"/>
          </p:cNvSpPr>
          <p:nvPr>
            <p:ph type="sldNum" sz="quarter" idx="4"/>
          </p:nvPr>
        </p:nvSpPr>
        <p:spPr>
          <a:prstGeom prst="rect">
            <a:avLst/>
          </a:prstGeom>
        </p:spPr>
        <p:txBody>
          <a:bodyPr/>
          <a:lstStyle/>
          <a:p>
            <a:pPr>
              <a:defRPr/>
            </a:pPr>
            <a:fld id="{075B9EDA-26DE-4CE4-91E8-2FA1186DA1C7}" type="slidenum">
              <a:rPr lang="en-US" smtClean="0"/>
              <a:pPr>
                <a:defRPr/>
              </a:pPr>
              <a:t>53</a:t>
            </a:fld>
            <a:endParaRPr lang="en-US" dirty="0"/>
          </a:p>
        </p:txBody>
      </p:sp>
    </p:spTree>
    <p:extLst>
      <p:ext uri="{BB962C8B-B14F-4D97-AF65-F5344CB8AC3E}">
        <p14:creationId xmlns:p14="http://schemas.microsoft.com/office/powerpoint/2010/main" xmlns="" val="30986386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fontScale="90000"/>
          </a:bodyPr>
          <a:lstStyle/>
          <a:p>
            <a:r>
              <a:rPr lang="en-US" dirty="0">
                <a:cs typeface="Arial" charset="0"/>
              </a:rPr>
              <a:t>Section 1115 </a:t>
            </a:r>
            <a:r>
              <a:rPr lang="en-US" dirty="0" smtClean="0">
                <a:cs typeface="Arial" charset="0"/>
              </a:rPr>
              <a:t/>
            </a:r>
            <a:br>
              <a:rPr lang="en-US" dirty="0" smtClean="0">
                <a:cs typeface="Arial" charset="0"/>
              </a:rPr>
            </a:br>
            <a:r>
              <a:rPr lang="en-US" dirty="0" smtClean="0">
                <a:cs typeface="Arial" charset="0"/>
              </a:rPr>
              <a:t>Research </a:t>
            </a:r>
            <a:r>
              <a:rPr lang="en-US" dirty="0">
                <a:cs typeface="Arial" charset="0"/>
              </a:rPr>
              <a:t>and </a:t>
            </a:r>
            <a:r>
              <a:rPr lang="en-US" dirty="0" smtClean="0">
                <a:cs typeface="Arial" charset="0"/>
              </a:rPr>
              <a:t>Demonstration Waivers</a:t>
            </a:r>
          </a:p>
        </p:txBody>
      </p:sp>
      <p:sp>
        <p:nvSpPr>
          <p:cNvPr id="12291" name="Rectangle 3"/>
          <p:cNvSpPr>
            <a:spLocks noGrp="1" noChangeArrowheads="1"/>
          </p:cNvSpPr>
          <p:nvPr>
            <p:ph idx="1"/>
          </p:nvPr>
        </p:nvSpPr>
        <p:spPr/>
        <p:txBody>
          <a:bodyPr>
            <a:noAutofit/>
          </a:bodyPr>
          <a:lstStyle/>
          <a:p>
            <a:pPr marL="396875" lvl="1" indent="-457200">
              <a:buSzPct val="100000"/>
              <a:buFont typeface="Wingdings" pitchFamily="2" charset="2"/>
              <a:buChar char="§"/>
              <a:defRPr/>
            </a:pPr>
            <a:r>
              <a:rPr lang="en-US" dirty="0" smtClean="0"/>
              <a:t>States </a:t>
            </a:r>
            <a:r>
              <a:rPr lang="en-US" dirty="0"/>
              <a:t>can apply for program flexibility </a:t>
            </a:r>
            <a:endParaRPr lang="en-US" dirty="0" smtClean="0"/>
          </a:p>
          <a:p>
            <a:pPr marL="796925" lvl="2" indent="-457200">
              <a:buSzPct val="100000"/>
              <a:buFont typeface="Arial" pitchFamily="34" charset="0"/>
              <a:buChar char="•"/>
              <a:defRPr/>
            </a:pPr>
            <a:r>
              <a:rPr lang="en-US" sz="2400" dirty="0" smtClean="0"/>
              <a:t>Test </a:t>
            </a:r>
            <a:r>
              <a:rPr lang="en-US" sz="2400" dirty="0"/>
              <a:t>new or existing approaches to financing and delivering Medicaid and </a:t>
            </a:r>
            <a:r>
              <a:rPr lang="en-US" sz="2400" dirty="0" smtClean="0"/>
              <a:t>CHIP </a:t>
            </a:r>
          </a:p>
          <a:p>
            <a:pPr lvl="1"/>
            <a:r>
              <a:rPr lang="en-US" sz="2400" dirty="0" smtClean="0"/>
              <a:t>Must be “budget neutral” to the Federal government</a:t>
            </a:r>
          </a:p>
          <a:p>
            <a:pPr lvl="1"/>
            <a:r>
              <a:rPr lang="en-US" sz="2400" dirty="0" smtClean="0"/>
              <a:t>Are generally approved for a 5-year period</a:t>
            </a:r>
          </a:p>
          <a:p>
            <a:pPr lvl="2"/>
            <a:r>
              <a:rPr lang="en-US" sz="2400" dirty="0" smtClean="0"/>
              <a:t>Renewal requests are generally approved for 3-years</a:t>
            </a:r>
          </a:p>
          <a:p>
            <a:pPr lvl="1"/>
            <a:r>
              <a:rPr lang="en-US" sz="2400" dirty="0" smtClean="0"/>
              <a:t>Affordable Care Act requires transparent review process </a:t>
            </a:r>
          </a:p>
          <a:p>
            <a:pPr lvl="2"/>
            <a:r>
              <a:rPr lang="en-US" sz="2400" dirty="0" smtClean="0"/>
              <a:t>Information to be available at state and Federal levels</a:t>
            </a:r>
            <a:endParaRPr lang="en-US" sz="2400" dirty="0"/>
          </a:p>
          <a:p>
            <a:pPr marL="571500" lvl="2" indent="-231775">
              <a:buSzPct val="100000"/>
              <a:buFont typeface="Arial" pitchFamily="34" charset="0"/>
              <a:buChar char="•"/>
              <a:defRPr/>
            </a:pPr>
            <a:endParaRPr lang="en-US" sz="3200" dirty="0"/>
          </a:p>
        </p:txBody>
      </p:sp>
      <p:sp>
        <p:nvSpPr>
          <p:cNvPr id="12293" name="Date Placeholder 4"/>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10" name="Footer Placeholder 9"/>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9" name="Slide Number Placeholder 8"/>
          <p:cNvSpPr>
            <a:spLocks noGrp="1"/>
          </p:cNvSpPr>
          <p:nvPr>
            <p:ph type="sldNum" sz="quarter" idx="4"/>
          </p:nvPr>
        </p:nvSpPr>
        <p:spPr>
          <a:prstGeom prst="rect">
            <a:avLst/>
          </a:prstGeom>
        </p:spPr>
        <p:txBody>
          <a:bodyPr/>
          <a:lstStyle/>
          <a:p>
            <a:pPr>
              <a:defRPr/>
            </a:pPr>
            <a:fld id="{075B9EDA-26DE-4CE4-91E8-2FA1186DA1C7}" type="slidenum">
              <a:rPr lang="en-US" smtClean="0"/>
              <a:pPr>
                <a:defRPr/>
              </a:pPr>
              <a:t>54</a:t>
            </a:fld>
            <a:endParaRPr lang="en-US" dirty="0"/>
          </a:p>
        </p:txBody>
      </p:sp>
    </p:spTree>
    <p:extLst>
      <p:ext uri="{BB962C8B-B14F-4D97-AF65-F5344CB8AC3E}">
        <p14:creationId xmlns:p14="http://schemas.microsoft.com/office/powerpoint/2010/main" xmlns="" val="30221279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Money Follows the Person Program (MFP)</a:t>
            </a:r>
            <a:endParaRPr lang="en-US" dirty="0"/>
          </a:p>
        </p:txBody>
      </p:sp>
      <p:sp>
        <p:nvSpPr>
          <p:cNvPr id="3" name="Content Placeholder 2"/>
          <p:cNvSpPr>
            <a:spLocks noGrp="1"/>
          </p:cNvSpPr>
          <p:nvPr>
            <p:ph idx="1"/>
          </p:nvPr>
        </p:nvSpPr>
        <p:spPr/>
        <p:txBody>
          <a:bodyPr>
            <a:normAutofit/>
          </a:bodyPr>
          <a:lstStyle/>
          <a:p>
            <a:r>
              <a:rPr lang="en-US" sz="2800" dirty="0" smtClean="0"/>
              <a:t>A Demonstration established in 2005</a:t>
            </a:r>
          </a:p>
          <a:p>
            <a:r>
              <a:rPr lang="en-US" sz="2800" dirty="0" smtClean="0"/>
              <a:t>Help transition from institutions to the community</a:t>
            </a:r>
          </a:p>
          <a:p>
            <a:r>
              <a:rPr lang="en-US" sz="2800" dirty="0" smtClean="0"/>
              <a:t>Enhanced funding to states that participate</a:t>
            </a:r>
          </a:p>
          <a:p>
            <a:r>
              <a:rPr lang="en-US" sz="2800" dirty="0" smtClean="0"/>
              <a:t>43 States and DC participating as of 2011	</a:t>
            </a:r>
          </a:p>
          <a:p>
            <a:r>
              <a:rPr lang="en-US" sz="2800" dirty="0" smtClean="0"/>
              <a:t>Most participants under age 65</a:t>
            </a:r>
          </a:p>
          <a:p>
            <a:pPr>
              <a:buNone/>
            </a:pP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55</a:t>
            </a:fld>
            <a:endParaRPr lang="en-US" dirty="0"/>
          </a:p>
        </p:txBody>
      </p:sp>
      <p:sp>
        <p:nvSpPr>
          <p:cNvPr id="7" name="TextBox 6"/>
          <p:cNvSpPr txBox="1"/>
          <p:nvPr/>
        </p:nvSpPr>
        <p:spPr>
          <a:xfrm>
            <a:off x="457200" y="4609740"/>
            <a:ext cx="8214360" cy="1384995"/>
          </a:xfrm>
          <a:prstGeom prst="rect">
            <a:avLst/>
          </a:prstGeom>
          <a:solidFill>
            <a:schemeClr val="accent1">
              <a:lumMod val="60000"/>
              <a:lumOff val="40000"/>
            </a:schemeClr>
          </a:solidFill>
        </p:spPr>
        <p:txBody>
          <a:bodyPr wrap="square" rtlCol="0">
            <a:spAutoFit/>
          </a:bodyPr>
          <a:lstStyle/>
          <a:p>
            <a:r>
              <a:rPr lang="en-US" sz="2800" dirty="0"/>
              <a:t>From spring 2008 through December 2010, nearly 12,000 people </a:t>
            </a:r>
            <a:r>
              <a:rPr lang="en-US" sz="2800" dirty="0" smtClean="0"/>
              <a:t>transitioned </a:t>
            </a:r>
            <a:r>
              <a:rPr lang="en-US" sz="2800" dirty="0"/>
              <a:t>back into the community through MFP </a:t>
            </a:r>
            <a:r>
              <a:rPr lang="en-US" sz="2800" dirty="0" smtClean="0"/>
              <a:t>Programs.</a:t>
            </a:r>
            <a:endParaRPr lang="en-US" sz="2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cs typeface="Arial" charset="0"/>
              </a:rPr>
              <a:t>1915 (b) Managed Care Waivers</a:t>
            </a:r>
          </a:p>
        </p:txBody>
      </p:sp>
      <p:sp>
        <p:nvSpPr>
          <p:cNvPr id="12291" name="Rectangle 3"/>
          <p:cNvSpPr>
            <a:spLocks noGrp="1" noChangeArrowheads="1"/>
          </p:cNvSpPr>
          <p:nvPr>
            <p:ph idx="1"/>
          </p:nvPr>
        </p:nvSpPr>
        <p:spPr/>
        <p:txBody>
          <a:bodyPr>
            <a:noAutofit/>
          </a:bodyPr>
          <a:lstStyle/>
          <a:p>
            <a:r>
              <a:rPr lang="en-US" sz="2800" dirty="0" smtClean="0"/>
              <a:t>Allow using </a:t>
            </a:r>
            <a:r>
              <a:rPr lang="en-US" sz="2800" dirty="0"/>
              <a:t>Managed Care in the Medicaid </a:t>
            </a:r>
            <a:r>
              <a:rPr lang="en-US" sz="2800" dirty="0" smtClean="0"/>
              <a:t>Program </a:t>
            </a:r>
          </a:p>
          <a:p>
            <a:pPr lvl="1"/>
            <a:r>
              <a:rPr lang="en-US" sz="2200" b="1" dirty="0" smtClean="0"/>
              <a:t>[</a:t>
            </a:r>
            <a:r>
              <a:rPr lang="en-US" sz="2200" b="1" dirty="0"/>
              <a:t>1915(b)(1)]</a:t>
            </a:r>
            <a:r>
              <a:rPr lang="en-US" sz="2200" dirty="0"/>
              <a:t> - Implement a managed care delivery system that restricts the types of providers that people can use to get Medicaid benefits</a:t>
            </a:r>
          </a:p>
          <a:p>
            <a:pPr lvl="1"/>
            <a:r>
              <a:rPr lang="en-US" sz="2200" b="1" dirty="0"/>
              <a:t>[1915(b)(2)]</a:t>
            </a:r>
            <a:r>
              <a:rPr lang="en-US" sz="2200" dirty="0"/>
              <a:t> - Allow a county or local government to act as a choice counselor or enrollment broker) in order to help people pick a managed care plan</a:t>
            </a:r>
          </a:p>
          <a:p>
            <a:pPr lvl="1"/>
            <a:r>
              <a:rPr lang="en-US" sz="2200" b="1" dirty="0"/>
              <a:t>[1915(b)(3)]</a:t>
            </a:r>
            <a:r>
              <a:rPr lang="en-US" sz="2200" dirty="0"/>
              <a:t> - Use the savings that the state gets from a managed care delivery system  to provide additional services</a:t>
            </a:r>
          </a:p>
          <a:p>
            <a:pPr lvl="1"/>
            <a:r>
              <a:rPr lang="en-US" sz="2200" b="1" dirty="0"/>
              <a:t>[1915(b)(4)]</a:t>
            </a:r>
            <a:r>
              <a:rPr lang="en-US" sz="2200" dirty="0"/>
              <a:t> - Restrict the number or type of providers who can provide specific Medicaid services (such as disease management or transportation)</a:t>
            </a:r>
          </a:p>
          <a:p>
            <a:pPr marL="1028700" lvl="3" indent="-231775">
              <a:buSzPct val="100000"/>
              <a:buFont typeface="Arial" pitchFamily="34" charset="0"/>
              <a:buChar char="•"/>
              <a:defRPr/>
            </a:pPr>
            <a:endParaRPr lang="en-US" dirty="0"/>
          </a:p>
          <a:p>
            <a:pPr marL="1028700" lvl="3" indent="-231775">
              <a:buSzPct val="100000"/>
              <a:buFont typeface="Arial" pitchFamily="34" charset="0"/>
              <a:buChar char="•"/>
              <a:defRPr/>
            </a:pPr>
            <a:endParaRPr lang="en-US" dirty="0"/>
          </a:p>
        </p:txBody>
      </p:sp>
      <p:sp>
        <p:nvSpPr>
          <p:cNvPr id="12293" name="Date Placeholder 4"/>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10" name="Footer Placeholder 9"/>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9" name="Slide Number Placeholder 8"/>
          <p:cNvSpPr>
            <a:spLocks noGrp="1"/>
          </p:cNvSpPr>
          <p:nvPr>
            <p:ph type="sldNum" sz="quarter" idx="4"/>
          </p:nvPr>
        </p:nvSpPr>
        <p:spPr>
          <a:prstGeom prst="rect">
            <a:avLst/>
          </a:prstGeom>
        </p:spPr>
        <p:txBody>
          <a:bodyPr/>
          <a:lstStyle/>
          <a:p>
            <a:pPr>
              <a:defRPr/>
            </a:pPr>
            <a:fld id="{075B9EDA-26DE-4CE4-91E8-2FA1186DA1C7}" type="slidenum">
              <a:rPr lang="en-US" smtClean="0"/>
              <a:pPr>
                <a:defRPr/>
              </a:pPr>
              <a:t>56</a:t>
            </a:fld>
            <a:endParaRPr lang="en-US" dirty="0"/>
          </a:p>
        </p:txBody>
      </p:sp>
    </p:spTree>
    <p:extLst>
      <p:ext uri="{BB962C8B-B14F-4D97-AF65-F5344CB8AC3E}">
        <p14:creationId xmlns:p14="http://schemas.microsoft.com/office/powerpoint/2010/main" xmlns="" val="144677502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1915 (c) Home and Community Based Waivers</a:t>
            </a:r>
            <a:endParaRPr lang="en-US" sz="3200" dirty="0"/>
          </a:p>
        </p:txBody>
      </p:sp>
      <p:sp>
        <p:nvSpPr>
          <p:cNvPr id="3" name="Content Placeholder 2"/>
          <p:cNvSpPr>
            <a:spLocks noGrp="1"/>
          </p:cNvSpPr>
          <p:nvPr>
            <p:ph idx="1"/>
          </p:nvPr>
        </p:nvSpPr>
        <p:spPr/>
        <p:txBody>
          <a:bodyPr>
            <a:noAutofit/>
          </a:bodyPr>
          <a:lstStyle/>
          <a:p>
            <a:r>
              <a:rPr lang="en-US" sz="2800" dirty="0" smtClean="0"/>
              <a:t>Provides long </a:t>
            </a:r>
            <a:r>
              <a:rPr lang="en-US" sz="2800" dirty="0"/>
              <a:t>term care services in home and community based settings </a:t>
            </a:r>
            <a:r>
              <a:rPr lang="en-US" sz="2800" dirty="0" smtClean="0"/>
              <a:t>(HCBS) under Medicaid </a:t>
            </a:r>
          </a:p>
          <a:p>
            <a:pPr lvl="1"/>
            <a:r>
              <a:rPr lang="en-US" sz="2400" dirty="0" smtClean="0"/>
              <a:t>Standard </a:t>
            </a:r>
            <a:r>
              <a:rPr lang="en-US" sz="2400" dirty="0"/>
              <a:t>medical services </a:t>
            </a:r>
            <a:endParaRPr lang="en-US" sz="2400" dirty="0" smtClean="0"/>
          </a:p>
          <a:p>
            <a:pPr lvl="2"/>
            <a:r>
              <a:rPr lang="en-US" sz="2400" dirty="0" smtClean="0"/>
              <a:t>For instance, case management, </a:t>
            </a:r>
            <a:r>
              <a:rPr lang="en-US" sz="2400" dirty="0"/>
              <a:t>home health aide, personal care, </a:t>
            </a:r>
            <a:r>
              <a:rPr lang="en-US" sz="2400" dirty="0" smtClean="0"/>
              <a:t>and adult </a:t>
            </a:r>
            <a:r>
              <a:rPr lang="en-US" sz="2400" dirty="0"/>
              <a:t>day health </a:t>
            </a:r>
            <a:r>
              <a:rPr lang="en-US" sz="2400" dirty="0" smtClean="0"/>
              <a:t>services </a:t>
            </a:r>
          </a:p>
          <a:p>
            <a:pPr lvl="1"/>
            <a:r>
              <a:rPr lang="en-US" sz="2400" dirty="0" smtClean="0"/>
              <a:t>Non-medical services </a:t>
            </a:r>
          </a:p>
          <a:p>
            <a:pPr lvl="2"/>
            <a:r>
              <a:rPr lang="en-US" sz="2400" dirty="0" smtClean="0"/>
              <a:t>For instance, services to help transition </a:t>
            </a:r>
            <a:r>
              <a:rPr lang="en-US" sz="2400" dirty="0"/>
              <a:t>individuals from institutional settings into their homes and </a:t>
            </a:r>
            <a:r>
              <a:rPr lang="en-US" sz="2400" dirty="0" smtClean="0"/>
              <a:t>community</a:t>
            </a:r>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57</a:t>
            </a:fld>
            <a:endParaRPr lang="en-US" dirty="0"/>
          </a:p>
        </p:txBody>
      </p:sp>
      <p:sp>
        <p:nvSpPr>
          <p:cNvPr id="7" name="TextBox 6"/>
          <p:cNvSpPr txBox="1"/>
          <p:nvPr/>
        </p:nvSpPr>
        <p:spPr>
          <a:xfrm>
            <a:off x="533400" y="5029200"/>
            <a:ext cx="8382000" cy="1200329"/>
          </a:xfrm>
          <a:prstGeom prst="rect">
            <a:avLst/>
          </a:prstGeom>
          <a:solidFill>
            <a:schemeClr val="accent1">
              <a:lumMod val="60000"/>
              <a:lumOff val="40000"/>
            </a:schemeClr>
          </a:solidFill>
        </p:spPr>
        <p:txBody>
          <a:bodyPr wrap="square" rtlCol="0">
            <a:spAutoFit/>
          </a:bodyPr>
          <a:lstStyle/>
          <a:p>
            <a:r>
              <a:rPr lang="en-US" sz="2400" dirty="0"/>
              <a:t>1999 Olmstead v. L.C. Supreme Court </a:t>
            </a:r>
            <a:r>
              <a:rPr lang="en-US" sz="2400" dirty="0" smtClean="0"/>
              <a:t>decision affirmed the right </a:t>
            </a:r>
            <a:r>
              <a:rPr lang="en-US" sz="2400" dirty="0"/>
              <a:t>of individuals with disabilities to receive public benefits and services in the most integrated setting appropriate to their </a:t>
            </a:r>
            <a:r>
              <a:rPr lang="en-US" sz="2400" dirty="0" smtClean="0"/>
              <a:t>needs.</a:t>
            </a:r>
            <a:r>
              <a:rPr lang="en-US" sz="2400" dirty="0"/>
              <a:t> </a:t>
            </a:r>
          </a:p>
        </p:txBody>
      </p:sp>
    </p:spTree>
    <p:extLst>
      <p:ext uri="{BB962C8B-B14F-4D97-AF65-F5344CB8AC3E}">
        <p14:creationId xmlns:p14="http://schemas.microsoft.com/office/powerpoint/2010/main" xmlns="" val="13895335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Home and Community Based Waivers</a:t>
            </a:r>
            <a:endParaRPr lang="en-US" sz="3200" dirty="0"/>
          </a:p>
        </p:txBody>
      </p:sp>
      <p:sp>
        <p:nvSpPr>
          <p:cNvPr id="3" name="Content Placeholder 2"/>
          <p:cNvSpPr>
            <a:spLocks noGrp="1"/>
          </p:cNvSpPr>
          <p:nvPr>
            <p:ph idx="1"/>
          </p:nvPr>
        </p:nvSpPr>
        <p:spPr/>
        <p:txBody>
          <a:bodyPr/>
          <a:lstStyle/>
          <a:p>
            <a:r>
              <a:rPr lang="en-US" dirty="0" smtClean="0"/>
              <a:t>Family </a:t>
            </a:r>
            <a:r>
              <a:rPr lang="en-US" dirty="0"/>
              <a:t>members and friends may be providers of waiver services </a:t>
            </a:r>
            <a:endParaRPr lang="en-US" dirty="0" smtClean="0"/>
          </a:p>
          <a:p>
            <a:pPr lvl="1"/>
            <a:r>
              <a:rPr lang="en-US" dirty="0" smtClean="0"/>
              <a:t>If </a:t>
            </a:r>
            <a:r>
              <a:rPr lang="en-US" dirty="0"/>
              <a:t>they meet the specified provider </a:t>
            </a:r>
            <a:r>
              <a:rPr lang="en-US" dirty="0" smtClean="0"/>
              <a:t>qualifications </a:t>
            </a:r>
          </a:p>
          <a:p>
            <a:pPr lvl="1"/>
            <a:r>
              <a:rPr lang="en-US" dirty="0" smtClean="0"/>
              <a:t>Generally not </a:t>
            </a:r>
            <a:r>
              <a:rPr lang="en-US" dirty="0"/>
              <a:t>spouses </a:t>
            </a:r>
            <a:r>
              <a:rPr lang="en-US" dirty="0" smtClean="0"/>
              <a:t>or </a:t>
            </a:r>
            <a:r>
              <a:rPr lang="en-US" dirty="0"/>
              <a:t>parents of minor </a:t>
            </a:r>
            <a:r>
              <a:rPr lang="en-US" dirty="0" smtClean="0"/>
              <a:t>children</a:t>
            </a:r>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58</a:t>
            </a:fld>
            <a:endParaRPr lang="en-US" dirty="0"/>
          </a:p>
        </p:txBody>
      </p:sp>
    </p:spTree>
    <p:extLst>
      <p:ext uri="{BB962C8B-B14F-4D97-AF65-F5344CB8AC3E}">
        <p14:creationId xmlns:p14="http://schemas.microsoft.com/office/powerpoint/2010/main" xmlns="" val="1611508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075B9EDA-26DE-4CE4-91E8-2FA1186DA1C7}" type="slidenum">
              <a:rPr lang="en-US" smtClean="0"/>
              <a:pPr>
                <a:defRPr/>
              </a:pPr>
              <a:t>59</a:t>
            </a:fld>
            <a:endParaRPr lang="en-US" dirty="0"/>
          </a:p>
        </p:txBody>
      </p:sp>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a:xfrm>
            <a:off x="457200" y="1600200"/>
            <a:ext cx="5410200" cy="4525963"/>
          </a:xfrm>
        </p:spPr>
        <p:txBody>
          <a:bodyPr>
            <a:normAutofit lnSpcReduction="10000"/>
          </a:bodyPr>
          <a:lstStyle/>
          <a:p>
            <a:pPr marL="0" indent="0">
              <a:buNone/>
            </a:pPr>
            <a:r>
              <a:rPr lang="en-US" dirty="0"/>
              <a:t>States use </a:t>
            </a:r>
            <a:r>
              <a:rPr lang="en-US" dirty="0" smtClean="0"/>
              <a:t>Medicaid waivers </a:t>
            </a:r>
            <a:r>
              <a:rPr lang="en-US" dirty="0"/>
              <a:t>to </a:t>
            </a:r>
            <a:endParaRPr lang="en-US" dirty="0" smtClean="0"/>
          </a:p>
          <a:p>
            <a:pPr marL="0" indent="0">
              <a:buNone/>
            </a:pPr>
            <a:endParaRPr lang="en-US" dirty="0"/>
          </a:p>
          <a:p>
            <a:pPr marL="514350" indent="-514350">
              <a:buFont typeface="+mj-lt"/>
              <a:buAutoNum type="arabicPeriod"/>
            </a:pPr>
            <a:r>
              <a:rPr lang="en-US" dirty="0" smtClean="0"/>
              <a:t>Test ways to deliver health care services</a:t>
            </a:r>
          </a:p>
          <a:p>
            <a:pPr marL="514350" indent="-514350">
              <a:buFont typeface="+mj-lt"/>
              <a:buAutoNum type="arabicPeriod"/>
            </a:pPr>
            <a:r>
              <a:rPr lang="en-US" dirty="0" smtClean="0"/>
              <a:t>Test ways to pay for health care services	</a:t>
            </a:r>
          </a:p>
          <a:p>
            <a:pPr marL="514350" indent="-514350">
              <a:buFont typeface="+mj-lt"/>
              <a:buAutoNum type="arabicPeriod"/>
            </a:pPr>
            <a:r>
              <a:rPr lang="en-US" dirty="0" smtClean="0"/>
              <a:t>Help people transition from institutions to a community setting</a:t>
            </a:r>
          </a:p>
          <a:p>
            <a:pPr marL="514350" indent="-514350">
              <a:buFont typeface="+mj-lt"/>
              <a:buAutoNum type="arabicPeriod"/>
            </a:pPr>
            <a:r>
              <a:rPr lang="en-US" dirty="0" smtClean="0"/>
              <a:t>All of the above</a:t>
            </a:r>
          </a:p>
          <a:p>
            <a:pPr marL="514350" indent="-514350">
              <a:buFont typeface="+mj-lt"/>
              <a:buAutoNum type="arabicPeriod"/>
            </a:pPr>
            <a:endParaRPr lang="en-US" dirty="0"/>
          </a:p>
        </p:txBody>
      </p:sp>
    </p:spTree>
    <p:extLst>
      <p:ext uri="{BB962C8B-B14F-4D97-AF65-F5344CB8AC3E}">
        <p14:creationId xmlns:p14="http://schemas.microsoft.com/office/powerpoint/2010/main" xmlns="" val="1093916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Social Security for People with Disabilities</a:t>
            </a:r>
            <a:endParaRPr lang="en-US" dirty="0"/>
          </a:p>
        </p:txBody>
      </p:sp>
      <p:sp>
        <p:nvSpPr>
          <p:cNvPr id="2" name="Content Placeholder 1"/>
          <p:cNvSpPr>
            <a:spLocks noGrp="1"/>
          </p:cNvSpPr>
          <p:nvPr>
            <p:ph idx="1"/>
          </p:nvPr>
        </p:nvSpPr>
        <p:spPr/>
        <p:txBody>
          <a:bodyPr>
            <a:normAutofit/>
          </a:bodyPr>
          <a:lstStyle/>
          <a:p>
            <a:r>
              <a:rPr lang="en-US" b="0" dirty="0" smtClean="0"/>
              <a:t>Federal programs </a:t>
            </a:r>
            <a:r>
              <a:rPr lang="en-US" dirty="0" smtClean="0"/>
              <a:t>providing cash benefits </a:t>
            </a:r>
          </a:p>
          <a:p>
            <a:pPr lvl="1"/>
            <a:r>
              <a:rPr lang="en-US" b="0" dirty="0" smtClean="0"/>
              <a:t>For people with disabilities</a:t>
            </a:r>
          </a:p>
          <a:p>
            <a:pPr lvl="2"/>
            <a:r>
              <a:rPr lang="en-US" dirty="0" smtClean="0"/>
              <a:t>Social Security Disability Insurance (SSDI)</a:t>
            </a:r>
          </a:p>
          <a:p>
            <a:pPr lvl="2"/>
            <a:r>
              <a:rPr lang="en-US" dirty="0" smtClean="0"/>
              <a:t>Supplemental Security Income (SSI)</a:t>
            </a:r>
          </a:p>
          <a:p>
            <a:r>
              <a:rPr lang="en-US" dirty="0" smtClean="0"/>
              <a:t>Administered by Social Security</a:t>
            </a:r>
          </a:p>
          <a:p>
            <a:pPr>
              <a:buNone/>
            </a:pPr>
            <a:endParaRPr lang="en-US" dirty="0" smtClean="0"/>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5" name="Footer Placeholder 4"/>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4"/>
          </p:nvPr>
        </p:nvSpPr>
        <p:spPr>
          <a:prstGeom prst="rect">
            <a:avLst/>
          </a:prstGeom>
        </p:spPr>
        <p:txBody>
          <a:bodyPr/>
          <a:lstStyle/>
          <a:p>
            <a:pPr>
              <a:defRPr/>
            </a:pPr>
            <a:fld id="{075B9EDA-26DE-4CE4-91E8-2FA1186DA1C7}"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12"/>
          </p:nvPr>
        </p:nvSpPr>
        <p:spPr>
          <a:prstGeom prst="rect">
            <a:avLst/>
          </a:prstGeom>
        </p:spPr>
        <p:txBody>
          <a:bodyPr/>
          <a:lstStyle/>
          <a:p>
            <a:pPr>
              <a:defRPr/>
            </a:pPr>
            <a:fld id="{075B9EDA-26DE-4CE4-91E8-2FA1186DA1C7}" type="slidenum">
              <a:rPr lang="en-US" smtClean="0"/>
              <a:pPr>
                <a:defRPr/>
              </a:pPr>
              <a:t>60</a:t>
            </a:fld>
            <a:endParaRPr lang="en-US" dirty="0"/>
          </a:p>
        </p:txBody>
      </p:sp>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pPr marL="0" indent="0">
              <a:buNone/>
            </a:pPr>
            <a:r>
              <a:rPr lang="en-US" dirty="0" smtClean="0"/>
              <a:t>Friends and most family members may provide home and community-based services.</a:t>
            </a:r>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extLst>
      <p:ext uri="{BB962C8B-B14F-4D97-AF65-F5344CB8AC3E}">
        <p14:creationId xmlns:p14="http://schemas.microsoft.com/office/powerpoint/2010/main" xmlns="" val="294862883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61</a:t>
            </a:fld>
            <a:endParaRPr lang="en-US" dirty="0"/>
          </a:p>
        </p:txBody>
      </p:sp>
      <p:sp>
        <p:nvSpPr>
          <p:cNvPr id="48130" name="Content Placeholder 2"/>
          <p:cNvSpPr>
            <a:spLocks noGrp="1"/>
          </p:cNvSpPr>
          <p:nvPr>
            <p:ph idx="1"/>
          </p:nvPr>
        </p:nvSpPr>
        <p:spPr/>
        <p:txBody>
          <a:bodyPr>
            <a:normAutofit/>
          </a:bodyPr>
          <a:lstStyle/>
          <a:p>
            <a:pPr lvl="1">
              <a:buFont typeface="Wingdings" pitchFamily="2" charset="2"/>
              <a:buChar char="§"/>
            </a:pPr>
            <a:endParaRPr lang="en-US" dirty="0" smtClean="0">
              <a:latin typeface="Arial" charset="0"/>
              <a:cs typeface="Arial" charset="0"/>
            </a:endParaRPr>
          </a:p>
          <a:p>
            <a:pPr marL="165100" lvl="1" indent="0"/>
            <a:endParaRPr lang="en-US" dirty="0" smtClean="0">
              <a:latin typeface="Arial" charset="0"/>
              <a:cs typeface="Arial" charset="0"/>
            </a:endParaRPr>
          </a:p>
        </p:txBody>
      </p:sp>
      <p:sp>
        <p:nvSpPr>
          <p:cNvPr id="48134" name="Title 1"/>
          <p:cNvSpPr>
            <a:spLocks noGrp="1"/>
          </p:cNvSpPr>
          <p:nvPr>
            <p:ph type="title"/>
          </p:nvPr>
        </p:nvSpPr>
        <p:spPr>
          <a:noFill/>
        </p:spPr>
        <p:txBody>
          <a:bodyPr/>
          <a:lstStyle/>
          <a:p>
            <a:r>
              <a:rPr lang="en-US" dirty="0"/>
              <a:t>What are Medicare Savings Programs?</a:t>
            </a:r>
            <a:endParaRPr lang="en-US" sz="3600" dirty="0" smtClean="0"/>
          </a:p>
        </p:txBody>
      </p:sp>
      <p:sp>
        <p:nvSpPr>
          <p:cNvPr id="7" name="Rectangle 6"/>
          <p:cNvSpPr/>
          <p:nvPr/>
        </p:nvSpPr>
        <p:spPr>
          <a:xfrm>
            <a:off x="518160" y="1600200"/>
            <a:ext cx="7848600" cy="3788729"/>
          </a:xfrm>
          <a:prstGeom prst="rect">
            <a:avLst/>
          </a:prstGeom>
        </p:spPr>
        <p:txBody>
          <a:bodyPr wrap="square">
            <a:spAutoFit/>
          </a:bodyPr>
          <a:lstStyle/>
          <a:p>
            <a:pPr marL="342900" lvl="0" indent="-342900">
              <a:spcBef>
                <a:spcPct val="10000"/>
              </a:spcBef>
              <a:buFont typeface="Wingdings" pitchFamily="2" charset="2"/>
              <a:buChar char="§"/>
            </a:pPr>
            <a:r>
              <a:rPr lang="en-US" sz="3200" dirty="0">
                <a:solidFill>
                  <a:prstClr val="black"/>
                </a:solidFill>
                <a:cs typeface="Arial" charset="0"/>
              </a:rPr>
              <a:t>Help from Medicaid paying Medicare costs</a:t>
            </a:r>
          </a:p>
          <a:p>
            <a:pPr marL="742950" lvl="1" indent="-285750">
              <a:spcBef>
                <a:spcPct val="10000"/>
              </a:spcBef>
              <a:buFont typeface="Arial" pitchFamily="34" charset="0"/>
              <a:buChar char="•"/>
            </a:pPr>
            <a:r>
              <a:rPr lang="en-US" sz="2800" dirty="0">
                <a:solidFill>
                  <a:prstClr val="black"/>
                </a:solidFill>
              </a:rPr>
              <a:t>Pay Medicare premiums</a:t>
            </a:r>
          </a:p>
          <a:p>
            <a:pPr marL="742950" lvl="1" indent="-285750">
              <a:spcBef>
                <a:spcPct val="10000"/>
              </a:spcBef>
              <a:buFont typeface="Arial" pitchFamily="34" charset="0"/>
              <a:buChar char="•"/>
            </a:pPr>
            <a:r>
              <a:rPr lang="en-US" sz="2800" dirty="0">
                <a:solidFill>
                  <a:prstClr val="black"/>
                </a:solidFill>
              </a:rPr>
              <a:t>May pay Medicare deductibles and coinsurance</a:t>
            </a:r>
          </a:p>
          <a:p>
            <a:pPr marL="342900" lvl="0" indent="-342900">
              <a:spcBef>
                <a:spcPct val="10000"/>
              </a:spcBef>
              <a:buFont typeface="Wingdings" pitchFamily="2" charset="2"/>
              <a:buChar char="§"/>
            </a:pPr>
            <a:r>
              <a:rPr lang="en-US" sz="3200" dirty="0">
                <a:solidFill>
                  <a:prstClr val="black"/>
                </a:solidFill>
              </a:rPr>
              <a:t>Often higher income/resource guidelines</a:t>
            </a:r>
          </a:p>
          <a:p>
            <a:pPr marL="342900" lvl="0" indent="-342900">
              <a:spcBef>
                <a:spcPct val="10000"/>
              </a:spcBef>
              <a:buFont typeface="Wingdings" pitchFamily="2" charset="2"/>
              <a:buChar char="§"/>
            </a:pPr>
            <a:r>
              <a:rPr lang="en-US" sz="3200" dirty="0">
                <a:solidFill>
                  <a:prstClr val="black"/>
                </a:solidFill>
              </a:rPr>
              <a:t>Income amounts change each year</a:t>
            </a:r>
          </a:p>
          <a:p>
            <a:pPr marL="342900" lvl="0" indent="-342900">
              <a:spcBef>
                <a:spcPct val="10000"/>
              </a:spcBef>
              <a:buFont typeface="Wingdings" pitchFamily="2" charset="2"/>
              <a:buChar char="§"/>
            </a:pPr>
            <a:r>
              <a:rPr lang="en-US" sz="3200" dirty="0">
                <a:solidFill>
                  <a:prstClr val="black"/>
                </a:solidFill>
              </a:rPr>
              <a:t>Some </a:t>
            </a:r>
            <a:r>
              <a:rPr lang="en-US" sz="3200" dirty="0" smtClean="0">
                <a:solidFill>
                  <a:prstClr val="black"/>
                </a:solidFill>
              </a:rPr>
              <a:t>states </a:t>
            </a:r>
            <a:r>
              <a:rPr lang="en-US" sz="3200" dirty="0">
                <a:solidFill>
                  <a:prstClr val="black"/>
                </a:solidFill>
              </a:rPr>
              <a:t>offer their own programs</a:t>
            </a:r>
          </a:p>
          <a:p>
            <a:pPr marL="342900" lvl="0" indent="-342900">
              <a:spcBef>
                <a:spcPts val="600"/>
              </a:spcBef>
              <a:buFont typeface="Wingdings" pitchFamily="2" charset="2"/>
              <a:buChar char="§"/>
            </a:pPr>
            <a:endParaRPr lang="en-US" sz="3600" dirty="0">
              <a:solidFill>
                <a:prstClr val="black"/>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Medicare Savings Programs (2012)</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xmlns="" val="2825474999"/>
              </p:ext>
            </p:extLst>
          </p:nvPr>
        </p:nvGraphicFramePr>
        <p:xfrm>
          <a:off x="370496" y="1371601"/>
          <a:ext cx="8458199" cy="5177938"/>
        </p:xfrm>
        <a:graphic>
          <a:graphicData uri="http://schemas.openxmlformats.org/drawingml/2006/table">
            <a:tbl>
              <a:tblPr firstRow="1" bandRow="1">
                <a:tableStyleId>{5C22544A-7EE6-4342-B048-85BDC9FD1C3A}</a:tableStyleId>
              </a:tblPr>
              <a:tblGrid>
                <a:gridCol w="3047998"/>
                <a:gridCol w="1463041"/>
                <a:gridCol w="1762125"/>
                <a:gridCol w="2185035"/>
              </a:tblGrid>
              <a:tr h="1297715">
                <a:tc>
                  <a:txBody>
                    <a:bodyPr/>
                    <a:lstStyle/>
                    <a:p>
                      <a:pPr algn="ctr"/>
                      <a:r>
                        <a:rPr lang="en-US" sz="2100" dirty="0" smtClean="0"/>
                        <a:t>Medicare </a:t>
                      </a:r>
                    </a:p>
                    <a:p>
                      <a:pPr algn="ctr"/>
                      <a:r>
                        <a:rPr lang="en-US" sz="2100" dirty="0" smtClean="0"/>
                        <a:t>Savings </a:t>
                      </a:r>
                    </a:p>
                    <a:p>
                      <a:pPr algn="ctr"/>
                      <a:r>
                        <a:rPr lang="en-US" sz="2100" dirty="0" smtClean="0"/>
                        <a:t>Program</a:t>
                      </a:r>
                      <a:endParaRPr lang="en-US" sz="2100" dirty="0"/>
                    </a:p>
                  </a:txBody>
                  <a:tcPr marL="82296" marR="82296" anchor="ctr"/>
                </a:tc>
                <a:tc>
                  <a:txBody>
                    <a:bodyPr/>
                    <a:lstStyle/>
                    <a:p>
                      <a:pPr algn="ctr"/>
                      <a:r>
                        <a:rPr lang="en-US" sz="2100" dirty="0" smtClean="0"/>
                        <a:t>Individual Monthly Income Limit*</a:t>
                      </a:r>
                      <a:endParaRPr lang="en-US" sz="2100" dirty="0"/>
                    </a:p>
                  </a:txBody>
                  <a:tcPr marL="82296" marR="82296" anchor="ctr"/>
                </a:tc>
                <a:tc>
                  <a:txBody>
                    <a:bodyPr/>
                    <a:lstStyle/>
                    <a:p>
                      <a:pPr algn="ctr"/>
                      <a:r>
                        <a:rPr lang="en-US" sz="2100" dirty="0" smtClean="0"/>
                        <a:t>Married Couple Monthly Income Limit*</a:t>
                      </a:r>
                      <a:endParaRPr lang="en-US" sz="2100" dirty="0"/>
                    </a:p>
                  </a:txBody>
                  <a:tcPr marL="82296" marR="82296" anchor="ctr"/>
                </a:tc>
                <a:tc>
                  <a:txBody>
                    <a:bodyPr/>
                    <a:lstStyle/>
                    <a:p>
                      <a:pPr algn="ctr"/>
                      <a:r>
                        <a:rPr lang="en-US" sz="2100" dirty="0" smtClean="0"/>
                        <a:t>Helps Pay Your</a:t>
                      </a:r>
                      <a:endParaRPr lang="en-US" sz="2100" dirty="0"/>
                    </a:p>
                  </a:txBody>
                  <a:tcPr marL="82296" marR="82296" anchor="ctr"/>
                </a:tc>
              </a:tr>
              <a:tr h="1528420">
                <a:tc>
                  <a:txBody>
                    <a:bodyPr/>
                    <a:lstStyle/>
                    <a:p>
                      <a:r>
                        <a:rPr lang="en-US" sz="2400" dirty="0" smtClean="0"/>
                        <a:t>Qualified Medicare Beneficiary (QMB)</a:t>
                      </a:r>
                      <a:endParaRPr lang="en-US" sz="2400" dirty="0"/>
                    </a:p>
                  </a:txBody>
                  <a:tcPr marL="82296" marR="82296">
                    <a:solidFill>
                      <a:schemeClr val="bg1"/>
                    </a:solidFill>
                  </a:tcPr>
                </a:tc>
                <a:tc>
                  <a:txBody>
                    <a:bodyPr/>
                    <a:lstStyle/>
                    <a:p>
                      <a:pPr algn="ctr"/>
                      <a:r>
                        <a:rPr lang="en-US" sz="2400" dirty="0" smtClean="0"/>
                        <a:t>$951</a:t>
                      </a:r>
                      <a:endParaRPr lang="en-US" sz="2400" dirty="0"/>
                    </a:p>
                  </a:txBody>
                  <a:tcPr marL="82296" marR="82296">
                    <a:solidFill>
                      <a:schemeClr val="bg1"/>
                    </a:solidFill>
                  </a:tcPr>
                </a:tc>
                <a:tc>
                  <a:txBody>
                    <a:bodyPr/>
                    <a:lstStyle/>
                    <a:p>
                      <a:pPr algn="ctr"/>
                      <a:r>
                        <a:rPr lang="en-US" sz="2400" dirty="0" smtClean="0"/>
                        <a:t>$1,281</a:t>
                      </a:r>
                      <a:endParaRPr lang="en-US" sz="2400" dirty="0"/>
                    </a:p>
                  </a:txBody>
                  <a:tcPr marL="82296" marR="82296">
                    <a:solidFill>
                      <a:schemeClr val="bg1"/>
                    </a:solidFill>
                  </a:tcPr>
                </a:tc>
                <a:tc>
                  <a:txBody>
                    <a:bodyPr/>
                    <a:lstStyle/>
                    <a:p>
                      <a:r>
                        <a:rPr lang="en-US" sz="2000" dirty="0" smtClean="0"/>
                        <a:t>Part A premiums</a:t>
                      </a:r>
                    </a:p>
                    <a:p>
                      <a:r>
                        <a:rPr lang="en-US" sz="2000" dirty="0" smtClean="0"/>
                        <a:t>Part B premiums</a:t>
                      </a:r>
                    </a:p>
                    <a:p>
                      <a:r>
                        <a:rPr lang="en-US" sz="2000" dirty="0" smtClean="0"/>
                        <a:t>deductibles, coinsurance, and copayments</a:t>
                      </a:r>
                      <a:endParaRPr lang="en-US" sz="2000" dirty="0"/>
                    </a:p>
                  </a:txBody>
                  <a:tcPr marL="82296" marR="82296">
                    <a:solidFill>
                      <a:schemeClr val="bg1"/>
                    </a:solidFill>
                  </a:tcPr>
                </a:tc>
              </a:tr>
              <a:tr h="1124686">
                <a:tc>
                  <a:txBody>
                    <a:bodyPr/>
                    <a:lstStyle/>
                    <a:p>
                      <a:r>
                        <a:rPr lang="en-US" sz="2400" dirty="0" smtClean="0"/>
                        <a:t>Specified Low-Income Medicare Beneficiary (SLMB)</a:t>
                      </a:r>
                      <a:endParaRPr lang="en-US" sz="2400" dirty="0"/>
                    </a:p>
                  </a:txBody>
                  <a:tcPr marL="82296" marR="82296">
                    <a:solidFill>
                      <a:schemeClr val="accent1">
                        <a:lumMod val="20000"/>
                        <a:lumOff val="80000"/>
                      </a:schemeClr>
                    </a:solidFill>
                  </a:tcPr>
                </a:tc>
                <a:tc>
                  <a:txBody>
                    <a:bodyPr/>
                    <a:lstStyle/>
                    <a:p>
                      <a:pPr algn="ctr"/>
                      <a:r>
                        <a:rPr lang="en-US" sz="2400" dirty="0" smtClean="0"/>
                        <a:t>$1,137</a:t>
                      </a:r>
                      <a:endParaRPr lang="en-US" sz="2400" dirty="0"/>
                    </a:p>
                  </a:txBody>
                  <a:tcPr marL="82296" marR="82296">
                    <a:solidFill>
                      <a:schemeClr val="accent1">
                        <a:lumMod val="20000"/>
                        <a:lumOff val="80000"/>
                      </a:schemeClr>
                    </a:solidFill>
                  </a:tcPr>
                </a:tc>
                <a:tc>
                  <a:txBody>
                    <a:bodyPr/>
                    <a:lstStyle/>
                    <a:p>
                      <a:pPr algn="ctr"/>
                      <a:r>
                        <a:rPr lang="en-US" sz="2400" dirty="0" smtClean="0"/>
                        <a:t>$1,533</a:t>
                      </a:r>
                      <a:endParaRPr lang="en-US" sz="2400" dirty="0"/>
                    </a:p>
                  </a:txBody>
                  <a:tcPr marL="82296" marR="82296">
                    <a:solidFill>
                      <a:schemeClr val="accent1">
                        <a:lumMod val="20000"/>
                        <a:lumOff val="80000"/>
                      </a:schemeClr>
                    </a:solidFill>
                  </a:tcPr>
                </a:tc>
                <a:tc>
                  <a:txBody>
                    <a:bodyPr/>
                    <a:lstStyle/>
                    <a:p>
                      <a:r>
                        <a:rPr lang="en-US" sz="2000" dirty="0" smtClean="0"/>
                        <a:t>Part B premiums only</a:t>
                      </a:r>
                      <a:endParaRPr lang="en-US" sz="2000" dirty="0"/>
                    </a:p>
                  </a:txBody>
                  <a:tcPr marL="82296" marR="82296">
                    <a:solidFill>
                      <a:schemeClr val="accent1">
                        <a:lumMod val="20000"/>
                        <a:lumOff val="80000"/>
                      </a:schemeClr>
                    </a:solidFill>
                  </a:tcPr>
                </a:tc>
              </a:tr>
              <a:tr h="1002178">
                <a:tc>
                  <a:txBody>
                    <a:bodyPr/>
                    <a:lstStyle/>
                    <a:p>
                      <a:r>
                        <a:rPr lang="en-US" sz="2400" spc="-70" baseline="0" dirty="0" smtClean="0"/>
                        <a:t>Qualifying Individual (QI)</a:t>
                      </a:r>
                      <a:endParaRPr lang="en-US" sz="2400" spc="-70" baseline="0" dirty="0"/>
                    </a:p>
                  </a:txBody>
                  <a:tcPr marL="82296" marR="82296">
                    <a:solidFill>
                      <a:schemeClr val="bg1"/>
                    </a:solidFill>
                  </a:tcPr>
                </a:tc>
                <a:tc>
                  <a:txBody>
                    <a:bodyPr/>
                    <a:lstStyle/>
                    <a:p>
                      <a:pPr algn="ctr"/>
                      <a:r>
                        <a:rPr lang="en-US" sz="2400" dirty="0" smtClean="0"/>
                        <a:t>$1,277</a:t>
                      </a:r>
                      <a:endParaRPr lang="en-US" sz="2400" dirty="0"/>
                    </a:p>
                  </a:txBody>
                  <a:tcPr marL="82296" marR="82296">
                    <a:solidFill>
                      <a:schemeClr val="bg1"/>
                    </a:solidFill>
                  </a:tcPr>
                </a:tc>
                <a:tc>
                  <a:txBody>
                    <a:bodyPr/>
                    <a:lstStyle/>
                    <a:p>
                      <a:pPr algn="ctr"/>
                      <a:r>
                        <a:rPr lang="en-US" sz="2400" dirty="0" smtClean="0"/>
                        <a:t>$1,723</a:t>
                      </a:r>
                      <a:endParaRPr lang="en-US" sz="2400" dirty="0"/>
                    </a:p>
                  </a:txBody>
                  <a:tcPr marL="82296" marR="82296">
                    <a:solidFill>
                      <a:schemeClr val="bg1"/>
                    </a:solidFill>
                  </a:tcPr>
                </a:tc>
                <a:tc>
                  <a:txBody>
                    <a:bodyPr/>
                    <a:lstStyle/>
                    <a:p>
                      <a:r>
                        <a:rPr lang="en-US" sz="2000" dirty="0" smtClean="0"/>
                        <a:t>Part B premiums only</a:t>
                      </a:r>
                      <a:endParaRPr lang="en-US" sz="2000" dirty="0"/>
                    </a:p>
                  </a:txBody>
                  <a:tcPr marL="82296" marR="82296">
                    <a:solidFill>
                      <a:schemeClr val="bg1"/>
                    </a:solidFill>
                  </a:tcPr>
                </a:tc>
              </a:tr>
            </a:tbl>
          </a:graphicData>
        </a:graphic>
      </p:graphicFrame>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62</a:t>
            </a:fld>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Qualified Disabled Working </a:t>
            </a:r>
            <a:br>
              <a:rPr lang="en-US" dirty="0" smtClean="0"/>
            </a:br>
            <a:r>
              <a:rPr lang="en-US" dirty="0" smtClean="0"/>
              <a:t>Individual (QDWI) Program</a:t>
            </a:r>
            <a:endParaRPr lang="en-US" dirty="0"/>
          </a:p>
        </p:txBody>
      </p:sp>
      <p:sp>
        <p:nvSpPr>
          <p:cNvPr id="3" name="Content Placeholder 2"/>
          <p:cNvSpPr>
            <a:spLocks noGrp="1"/>
          </p:cNvSpPr>
          <p:nvPr>
            <p:ph idx="1"/>
          </p:nvPr>
        </p:nvSpPr>
        <p:spPr/>
        <p:txBody>
          <a:bodyPr>
            <a:normAutofit lnSpcReduction="10000"/>
          </a:bodyPr>
          <a:lstStyle/>
          <a:p>
            <a:r>
              <a:rPr lang="en-US" dirty="0" smtClean="0"/>
              <a:t>State may pay Part </a:t>
            </a:r>
            <a:r>
              <a:rPr lang="en-US" dirty="0"/>
              <a:t>A </a:t>
            </a:r>
            <a:r>
              <a:rPr lang="en-US" dirty="0" smtClean="0"/>
              <a:t>premiums </a:t>
            </a:r>
          </a:p>
          <a:p>
            <a:pPr lvl="1"/>
            <a:r>
              <a:rPr lang="en-US" dirty="0" smtClean="0"/>
              <a:t>If disabled and under 65</a:t>
            </a:r>
          </a:p>
          <a:p>
            <a:pPr lvl="1"/>
            <a:r>
              <a:rPr lang="en-US" dirty="0" smtClean="0"/>
              <a:t>Part A no longer free because </a:t>
            </a:r>
            <a:r>
              <a:rPr lang="en-US" dirty="0"/>
              <a:t>you </a:t>
            </a:r>
            <a:r>
              <a:rPr lang="en-US" dirty="0" smtClean="0"/>
              <a:t>returned </a:t>
            </a:r>
            <a:r>
              <a:rPr lang="en-US" dirty="0"/>
              <a:t>to </a:t>
            </a:r>
            <a:r>
              <a:rPr lang="en-US" dirty="0" smtClean="0"/>
              <a:t>work</a:t>
            </a:r>
          </a:p>
          <a:p>
            <a:pPr lvl="1"/>
            <a:r>
              <a:rPr lang="en-US" dirty="0" smtClean="0"/>
              <a:t>Have resources </a:t>
            </a:r>
            <a:r>
              <a:rPr lang="en-US" dirty="0"/>
              <a:t>worth </a:t>
            </a:r>
            <a:r>
              <a:rPr lang="en-US" dirty="0" smtClean="0"/>
              <a:t>less </a:t>
            </a:r>
            <a:r>
              <a:rPr lang="en-US" dirty="0"/>
              <a:t>than </a:t>
            </a:r>
            <a:r>
              <a:rPr lang="en-US" dirty="0" smtClean="0"/>
              <a:t>$4,000</a:t>
            </a:r>
          </a:p>
          <a:p>
            <a:pPr lvl="2"/>
            <a:r>
              <a:rPr lang="en-US" dirty="0" smtClean="0"/>
              <a:t>$6,000 </a:t>
            </a:r>
            <a:r>
              <a:rPr lang="en-US" dirty="0"/>
              <a:t>for a </a:t>
            </a:r>
            <a:r>
              <a:rPr lang="en-US" dirty="0" smtClean="0"/>
              <a:t>couple</a:t>
            </a:r>
          </a:p>
          <a:p>
            <a:pPr lvl="2"/>
            <a:r>
              <a:rPr lang="en-US" dirty="0" smtClean="0"/>
              <a:t>Some </a:t>
            </a:r>
            <a:r>
              <a:rPr lang="en-US" dirty="0"/>
              <a:t>states have different limits </a:t>
            </a:r>
          </a:p>
          <a:p>
            <a:pPr lvl="1"/>
            <a:r>
              <a:rPr lang="en-US" dirty="0" smtClean="0"/>
              <a:t>Can’t </a:t>
            </a:r>
            <a:r>
              <a:rPr lang="en-US" dirty="0"/>
              <a:t>already be eligible for </a:t>
            </a:r>
            <a:r>
              <a:rPr lang="en-US" dirty="0" smtClean="0"/>
              <a:t>Medicaid</a:t>
            </a:r>
            <a:endParaRPr lang="en-US" dirty="0"/>
          </a:p>
          <a:p>
            <a:r>
              <a:rPr lang="en-US" dirty="0" smtClean="0"/>
              <a:t>Contact </a:t>
            </a:r>
            <a:r>
              <a:rPr lang="en-US" dirty="0"/>
              <a:t>your local, county, or state social service agency or medical assistance </a:t>
            </a:r>
            <a:r>
              <a:rPr lang="en-US" dirty="0" smtClean="0"/>
              <a:t>office</a:t>
            </a:r>
            <a:endParaRPr lang="en-US" dirty="0"/>
          </a:p>
          <a:p>
            <a:endParaRPr lang="en-US" dirty="0"/>
          </a:p>
          <a:p>
            <a:endParaRPr lang="en-US"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63</a:t>
            </a:fld>
            <a:endParaRPr lang="en-US" dirty="0"/>
          </a:p>
        </p:txBody>
      </p:sp>
    </p:spTree>
    <p:extLst>
      <p:ext uri="{BB962C8B-B14F-4D97-AF65-F5344CB8AC3E}">
        <p14:creationId xmlns:p14="http://schemas.microsoft.com/office/powerpoint/2010/main" xmlns="" val="391049680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6553200" y="6248400"/>
            <a:ext cx="1905000" cy="457200"/>
          </a:xfrm>
          <a:prstGeom prst="rect">
            <a:avLst/>
          </a:prstGeom>
          <a:noFill/>
          <a:ln w="12700">
            <a:noFill/>
            <a:miter lim="800000"/>
            <a:headEnd/>
            <a:tailEnd/>
          </a:ln>
        </p:spPr>
        <p:txBody>
          <a:bodyPr wrap="none" anchor="ctr"/>
          <a:lstStyle/>
          <a:p>
            <a:endParaRPr lang="en-US" dirty="0"/>
          </a:p>
        </p:txBody>
      </p:sp>
      <p:sp>
        <p:nvSpPr>
          <p:cNvPr id="45059" name="Rectangle 3"/>
          <p:cNvSpPr>
            <a:spLocks noChangeArrowheads="1"/>
          </p:cNvSpPr>
          <p:nvPr/>
        </p:nvSpPr>
        <p:spPr bwMode="auto">
          <a:xfrm>
            <a:off x="685800" y="6248400"/>
            <a:ext cx="7086600" cy="457200"/>
          </a:xfrm>
          <a:prstGeom prst="rect">
            <a:avLst/>
          </a:prstGeom>
          <a:noFill/>
          <a:ln w="12700">
            <a:noFill/>
            <a:miter lim="800000"/>
            <a:headEnd/>
            <a:tailEnd/>
          </a:ln>
        </p:spPr>
        <p:txBody>
          <a:bodyPr wrap="none" anchor="ctr"/>
          <a:lstStyle/>
          <a:p>
            <a:endParaRPr lang="en-US" dirty="0"/>
          </a:p>
        </p:txBody>
      </p:sp>
      <p:sp>
        <p:nvSpPr>
          <p:cNvPr id="45060" name="Rectangle 4"/>
          <p:cNvSpPr>
            <a:spLocks noGrp="1" noChangeArrowheads="1"/>
          </p:cNvSpPr>
          <p:nvPr>
            <p:ph type="title"/>
          </p:nvPr>
        </p:nvSpPr>
        <p:spPr/>
        <p:txBody>
          <a:bodyPr/>
          <a:lstStyle/>
          <a:p>
            <a:pPr eaLnBrk="1" hangingPunct="1"/>
            <a:r>
              <a:rPr lang="en-US" dirty="0" smtClean="0">
                <a:cs typeface="Arial" charset="0"/>
              </a:rPr>
              <a:t>To Apply</a:t>
            </a:r>
          </a:p>
        </p:txBody>
      </p:sp>
      <p:sp>
        <p:nvSpPr>
          <p:cNvPr id="39941" name="Rectangle 5"/>
          <p:cNvSpPr>
            <a:spLocks noGrp="1" noChangeArrowheads="1"/>
          </p:cNvSpPr>
          <p:nvPr>
            <p:ph idx="1"/>
          </p:nvPr>
        </p:nvSpPr>
        <p:spPr/>
        <p:txBody>
          <a:bodyPr/>
          <a:lstStyle/>
          <a:p>
            <a:pPr marL="285750" indent="-285750" eaLnBrk="1" hangingPunct="1">
              <a:defRPr/>
            </a:pPr>
            <a:r>
              <a:rPr lang="en-US" dirty="0" smtClean="0"/>
              <a:t>If you might qualify </a:t>
            </a:r>
            <a:r>
              <a:rPr lang="en-US" dirty="0" smtClean="0">
                <a:cs typeface="Arial" charset="0"/>
              </a:rPr>
              <a:t>for a Medicare Savings Program</a:t>
            </a:r>
            <a:endParaRPr lang="en-US" dirty="0" smtClean="0"/>
          </a:p>
          <a:p>
            <a:pPr marL="795338" lvl="1" indent="-392113" eaLnBrk="1" hangingPunct="1">
              <a:buFont typeface="Wingdings" pitchFamily="2" charset="2"/>
              <a:buAutoNum type="arabicPeriod"/>
              <a:defRPr/>
            </a:pPr>
            <a:r>
              <a:rPr lang="en-US" dirty="0" smtClean="0"/>
              <a:t>Review your local guidelines</a:t>
            </a:r>
          </a:p>
          <a:p>
            <a:pPr marL="795338" lvl="1" indent="-392113" eaLnBrk="1" hangingPunct="1">
              <a:buFontTx/>
              <a:buAutoNum type="arabicPeriod"/>
              <a:defRPr/>
            </a:pPr>
            <a:r>
              <a:rPr lang="en-US" dirty="0" smtClean="0"/>
              <a:t>Collect your personal documents</a:t>
            </a:r>
          </a:p>
          <a:p>
            <a:pPr marL="795338" lvl="1" indent="-392113" eaLnBrk="1" hangingPunct="1">
              <a:buFontTx/>
              <a:buAutoNum type="arabicPeriod"/>
              <a:defRPr/>
            </a:pPr>
            <a:r>
              <a:rPr lang="en-US" dirty="0" smtClean="0"/>
              <a:t>Contact local agencies for more information</a:t>
            </a:r>
          </a:p>
          <a:p>
            <a:pPr marL="795338" lvl="1" indent="-392113" eaLnBrk="1" hangingPunct="1">
              <a:buFontTx/>
              <a:buAutoNum type="arabicPeriod"/>
              <a:defRPr/>
            </a:pPr>
            <a:r>
              <a:rPr lang="en-US" dirty="0" smtClean="0"/>
              <a:t>Complete application with your State’s Medicaid Program</a:t>
            </a:r>
          </a:p>
          <a:p>
            <a:pPr marL="1195388" lvl="2" indent="-392113">
              <a:defRPr/>
            </a:pPr>
            <a:r>
              <a:rPr lang="en-US" dirty="0" smtClean="0"/>
              <a:t>May be called the State Medical Assistance office, or may have another name</a:t>
            </a:r>
          </a:p>
        </p:txBody>
      </p:sp>
      <p:sp>
        <p:nvSpPr>
          <p:cNvPr id="39943" name="Date Placeholder 6"/>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12" name="Footer Placeholder 11"/>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11" name="Slide Number Placeholder 10"/>
          <p:cNvSpPr>
            <a:spLocks noGrp="1"/>
          </p:cNvSpPr>
          <p:nvPr>
            <p:ph type="sldNum" sz="quarter" idx="4"/>
          </p:nvPr>
        </p:nvSpPr>
        <p:spPr>
          <a:prstGeom prst="rect">
            <a:avLst/>
          </a:prstGeom>
        </p:spPr>
        <p:txBody>
          <a:bodyPr/>
          <a:lstStyle/>
          <a:p>
            <a:pPr>
              <a:defRPr/>
            </a:pPr>
            <a:fld id="{075B9EDA-26DE-4CE4-91E8-2FA1186DA1C7}" type="slidenum">
              <a:rPr lang="en-US" smtClean="0"/>
              <a:pPr>
                <a:defRPr/>
              </a:pPr>
              <a:t>64</a:t>
            </a:fld>
            <a:endParaRPr lang="en-US"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Date Placeholder 3"/>
          <p:cNvSpPr>
            <a:spLocks noGrp="1"/>
          </p:cNvSpPr>
          <p:nvPr>
            <p:ph type="dt" sz="half" idx="10"/>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latin typeface="Arial" charset="0"/>
              </a:rPr>
              <a:t>04/2/2012</a:t>
            </a:r>
          </a:p>
        </p:txBody>
      </p:sp>
      <p:sp>
        <p:nvSpPr>
          <p:cNvPr id="18438" name="Footer Placeholder 4"/>
          <p:cNvSpPr>
            <a:spLocks noGrp="1"/>
          </p:cNvSpPr>
          <p:nvPr>
            <p:ph type="ftr" sz="quarter" idx="11"/>
          </p:nvPr>
        </p:nvSpPr>
        <p:spPr bwMode="auto">
          <a:prstGeom prst="rect">
            <a:avLst/>
          </a:prstGeom>
          <a:noFill/>
          <a:ln>
            <a:miter lim="800000"/>
            <a:headEnd/>
            <a:tailEnd/>
          </a:ln>
        </p:spPr>
        <p:txBody>
          <a:bodyPr wrap="square" numCol="1" anchorCtr="0" compatLnSpc="1">
            <a:prstTxWarp prst="textNoShape">
              <a:avLst/>
            </a:prstTxWarp>
          </a:bodyPr>
          <a:lstStyle/>
          <a:p>
            <a:r>
              <a:rPr lang="en-US" dirty="0" smtClean="0"/>
              <a:t>Medicare for People with  Disabilities</a:t>
            </a:r>
          </a:p>
        </p:txBody>
      </p:sp>
      <p:sp>
        <p:nvSpPr>
          <p:cNvPr id="18437" name="Slide Number Placeholder 5"/>
          <p:cNvSpPr>
            <a:spLocks noGrp="1"/>
          </p:cNvSpPr>
          <p:nvPr>
            <p:ph type="sldNum" sz="quarter" idx="1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latin typeface="Arial" charset="0"/>
              </a:rPr>
              <a:pPr fontAlgn="base">
                <a:spcBef>
                  <a:spcPct val="0"/>
                </a:spcBef>
                <a:spcAft>
                  <a:spcPct val="0"/>
                </a:spcAft>
              </a:pPr>
              <a:t>65</a:t>
            </a:fld>
            <a:endParaRPr lang="en-US" dirty="0" smtClean="0">
              <a:latin typeface="Arial" charset="0"/>
            </a:endParaRPr>
          </a:p>
        </p:txBody>
      </p:sp>
      <p:sp>
        <p:nvSpPr>
          <p:cNvPr id="3" name="Content Placeholder 2"/>
          <p:cNvSpPr>
            <a:spLocks noGrp="1"/>
          </p:cNvSpPr>
          <p:nvPr>
            <p:ph idx="1"/>
          </p:nvPr>
        </p:nvSpPr>
        <p:spPr/>
        <p:txBody>
          <a:bodyPr>
            <a:noAutofit/>
          </a:bodyPr>
          <a:lstStyle/>
          <a:p>
            <a:pPr>
              <a:spcBef>
                <a:spcPts val="200"/>
              </a:spcBef>
            </a:pPr>
            <a:r>
              <a:rPr lang="en-US" dirty="0" smtClean="0"/>
              <a:t>PCIP covers </a:t>
            </a:r>
            <a:r>
              <a:rPr lang="en-US" dirty="0"/>
              <a:t>people without insurance due to a pre-existing condition until 2014</a:t>
            </a:r>
          </a:p>
          <a:p>
            <a:pPr>
              <a:spcBef>
                <a:spcPts val="200"/>
              </a:spcBef>
              <a:buFont typeface="Wingdings" pitchFamily="2" charset="2"/>
              <a:buChar char="§"/>
            </a:pPr>
            <a:r>
              <a:rPr lang="en-US" dirty="0" smtClean="0"/>
              <a:t>People with disabilities are likely to have no coverage</a:t>
            </a:r>
          </a:p>
          <a:p>
            <a:pPr lvl="1">
              <a:spcBef>
                <a:spcPts val="200"/>
              </a:spcBef>
            </a:pPr>
            <a:r>
              <a:rPr lang="en-US" dirty="0" smtClean="0"/>
              <a:t>PCIP can cover persons with disabilities during the Medicare 24-month waiting period</a:t>
            </a:r>
          </a:p>
          <a:p>
            <a:pPr>
              <a:spcBef>
                <a:spcPts val="200"/>
              </a:spcBef>
              <a:buFont typeface="Wingdings" pitchFamily="2" charset="2"/>
              <a:buChar char="§"/>
            </a:pPr>
            <a:r>
              <a:rPr lang="en-US" dirty="0" smtClean="0"/>
              <a:t>Premium not higher due to your condition</a:t>
            </a:r>
          </a:p>
          <a:p>
            <a:pPr>
              <a:spcBef>
                <a:spcPts val="200"/>
              </a:spcBef>
              <a:buFont typeface="Wingdings" pitchFamily="2" charset="2"/>
              <a:buChar char="§"/>
            </a:pPr>
            <a:r>
              <a:rPr lang="en-US" dirty="0" smtClean="0"/>
              <a:t>Doesn’t base eligibility on income</a:t>
            </a:r>
          </a:p>
        </p:txBody>
      </p:sp>
      <p:sp>
        <p:nvSpPr>
          <p:cNvPr id="18434" name="Title 1"/>
          <p:cNvSpPr>
            <a:spLocks noGrp="1"/>
          </p:cNvSpPr>
          <p:nvPr>
            <p:ph type="title"/>
          </p:nvPr>
        </p:nvSpPr>
        <p:spPr/>
        <p:txBody>
          <a:bodyPr>
            <a:noAutofit/>
          </a:bodyPr>
          <a:lstStyle/>
          <a:p>
            <a:r>
              <a:rPr lang="en-US" dirty="0" smtClean="0">
                <a:cs typeface="Arial" charset="0"/>
              </a:rPr>
              <a:t>Pre-Existing Condition Insurance Plans (PCIPs)</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dirty="0" smtClean="0">
                <a:cs typeface="Arial" charset="0"/>
              </a:rPr>
              <a:t>Who is eligible for PCIP coverage? </a:t>
            </a:r>
          </a:p>
        </p:txBody>
      </p:sp>
      <p:sp>
        <p:nvSpPr>
          <p:cNvPr id="3" name="Content Placeholder 2"/>
          <p:cNvSpPr>
            <a:spLocks noGrp="1"/>
          </p:cNvSpPr>
          <p:nvPr>
            <p:ph idx="1"/>
          </p:nvPr>
        </p:nvSpPr>
        <p:spPr/>
        <p:txBody>
          <a:bodyPr>
            <a:normAutofit fontScale="92500"/>
          </a:bodyPr>
          <a:lstStyle/>
          <a:p>
            <a:pPr>
              <a:buFont typeface="Wingdings" pitchFamily="2" charset="2"/>
              <a:buChar char="§"/>
            </a:pPr>
            <a:r>
              <a:rPr lang="en-US" b="0" dirty="0" smtClean="0"/>
              <a:t>U.S. citizens or a legal residents with a pre-existing medical condition can enroll</a:t>
            </a:r>
          </a:p>
          <a:p>
            <a:pPr lvl="1"/>
            <a:r>
              <a:rPr lang="en-US" b="0" dirty="0" smtClean="0"/>
              <a:t>Must not have creditable health coverage </a:t>
            </a:r>
          </a:p>
          <a:p>
            <a:pPr lvl="1"/>
            <a:r>
              <a:rPr lang="en-US" dirty="0" smtClean="0"/>
              <a:t>For the previous 6 months before you apply</a:t>
            </a:r>
          </a:p>
          <a:p>
            <a:pPr>
              <a:buFont typeface="Wingdings" pitchFamily="2" charset="2"/>
              <a:buChar char="§"/>
            </a:pPr>
            <a:r>
              <a:rPr lang="en-US" b="0" dirty="0" smtClean="0"/>
              <a:t>Your State Consumer Assistance Program (CAP)</a:t>
            </a:r>
          </a:p>
          <a:p>
            <a:pPr lvl="1"/>
            <a:r>
              <a:rPr lang="en-US" dirty="0" smtClean="0"/>
              <a:t>Helps you enroll </a:t>
            </a:r>
          </a:p>
          <a:p>
            <a:pPr lvl="1">
              <a:spcBef>
                <a:spcPts val="200"/>
              </a:spcBef>
            </a:pPr>
            <a:r>
              <a:rPr lang="en-US" dirty="0" smtClean="0"/>
              <a:t>File complaints and appeals</a:t>
            </a:r>
          </a:p>
          <a:p>
            <a:pPr>
              <a:spcBef>
                <a:spcPts val="200"/>
              </a:spcBef>
            </a:pPr>
            <a:r>
              <a:rPr lang="en-US" dirty="0" smtClean="0"/>
              <a:t>Program is administered by either the</a:t>
            </a:r>
          </a:p>
          <a:p>
            <a:pPr lvl="1">
              <a:spcBef>
                <a:spcPts val="200"/>
              </a:spcBef>
            </a:pPr>
            <a:r>
              <a:rPr lang="en-US" dirty="0" smtClean="0"/>
              <a:t>State </a:t>
            </a:r>
          </a:p>
          <a:p>
            <a:pPr lvl="1">
              <a:spcBef>
                <a:spcPts val="200"/>
              </a:spcBef>
            </a:pPr>
            <a:r>
              <a:rPr lang="en-US" dirty="0" smtClean="0"/>
              <a:t>Department of Health and Human Services</a:t>
            </a:r>
          </a:p>
        </p:txBody>
      </p:sp>
      <p:sp>
        <p:nvSpPr>
          <p:cNvPr id="18436" name="Date Placeholder 3"/>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charset="0"/>
              </a:rPr>
              <a:t>04/2/2012</a:t>
            </a:r>
          </a:p>
        </p:txBody>
      </p:sp>
      <p:sp>
        <p:nvSpPr>
          <p:cNvPr id="18438" name="Footer Placeholder 4"/>
          <p:cNvSpPr>
            <a:spLocks noGrp="1"/>
          </p:cNvSpPr>
          <p:nvPr>
            <p:ph type="ftr" sz="quarter" idx="3"/>
          </p:nvPr>
        </p:nvSpPr>
        <p:spPr bwMode="auto">
          <a:prstGeom prst="rect">
            <a:avLst/>
          </a:prstGeom>
          <a:noFill/>
          <a:ln>
            <a:miter lim="800000"/>
            <a:headEnd/>
            <a:tailEnd/>
          </a:ln>
        </p:spPr>
        <p:txBody>
          <a:bodyPr wrap="square" numCol="1" anchorCtr="0" compatLnSpc="1">
            <a:prstTxWarp prst="textNoShape">
              <a:avLst/>
            </a:prstTxWarp>
          </a:bodyPr>
          <a:lstStyle/>
          <a:p>
            <a:r>
              <a:rPr lang="en-US" dirty="0" smtClean="0">
                <a:solidFill>
                  <a:srgbClr val="FFFFFF"/>
                </a:solidFill>
              </a:rPr>
              <a:t>Medicare for People with  Disabilities</a:t>
            </a:r>
          </a:p>
        </p:txBody>
      </p:sp>
      <p:sp>
        <p:nvSpPr>
          <p:cNvPr id="18437" name="Slide Number Placeholder 5"/>
          <p:cNvSpPr>
            <a:spLocks noGrp="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solidFill>
                  <a:srgbClr val="FFFFFF"/>
                </a:solidFill>
                <a:latin typeface="Arial" charset="0"/>
              </a:rPr>
              <a:pPr fontAlgn="base">
                <a:spcBef>
                  <a:spcPct val="0"/>
                </a:spcBef>
                <a:spcAft>
                  <a:spcPct val="0"/>
                </a:spcAft>
              </a:pPr>
              <a:t>66</a:t>
            </a:fld>
            <a:endParaRPr lang="en-US" dirty="0" smtClean="0">
              <a:solidFill>
                <a:srgbClr val="FFFFFF"/>
              </a:solidFill>
              <a:latin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r>
              <a:rPr lang="en-US" dirty="0" smtClean="0">
                <a:cs typeface="Arial" charset="0"/>
              </a:rPr>
              <a:t>PCIP Standard Covered Benefits</a:t>
            </a:r>
          </a:p>
        </p:txBody>
      </p:sp>
      <p:sp>
        <p:nvSpPr>
          <p:cNvPr id="3" name="Content Placeholder 2"/>
          <p:cNvSpPr>
            <a:spLocks noGrp="1"/>
          </p:cNvSpPr>
          <p:nvPr>
            <p:ph idx="1"/>
          </p:nvPr>
        </p:nvSpPr>
        <p:spPr/>
        <p:txBody>
          <a:bodyPr/>
          <a:lstStyle/>
          <a:p>
            <a:r>
              <a:rPr lang="en-US" dirty="0" smtClean="0"/>
              <a:t>Primary and specialty care</a:t>
            </a:r>
          </a:p>
          <a:p>
            <a:r>
              <a:rPr lang="en-US" dirty="0" smtClean="0"/>
              <a:t>Hospital care</a:t>
            </a:r>
          </a:p>
          <a:p>
            <a:r>
              <a:rPr lang="en-US" dirty="0" smtClean="0"/>
              <a:t>Prescription drugs</a:t>
            </a:r>
          </a:p>
          <a:p>
            <a:r>
              <a:rPr lang="en-US" dirty="0" smtClean="0"/>
              <a:t>Home health care and hospice care</a:t>
            </a:r>
          </a:p>
          <a:p>
            <a:r>
              <a:rPr lang="en-US" dirty="0" smtClean="0"/>
              <a:t>Skilled nursing care</a:t>
            </a:r>
          </a:p>
          <a:p>
            <a:r>
              <a:rPr lang="en-US" dirty="0" smtClean="0"/>
              <a:t>Preventive health and maternity care</a:t>
            </a:r>
          </a:p>
          <a:p>
            <a:r>
              <a:rPr lang="en-US" dirty="0"/>
              <a:t>Information </a:t>
            </a:r>
            <a:r>
              <a:rPr lang="en-US" dirty="0" smtClean="0"/>
              <a:t>on PCIP at </a:t>
            </a:r>
            <a:r>
              <a:rPr lang="en-US" dirty="0"/>
              <a:t>www.healthcare.gov</a:t>
            </a:r>
          </a:p>
          <a:p>
            <a:endParaRPr lang="en-US" dirty="0" smtClean="0"/>
          </a:p>
        </p:txBody>
      </p:sp>
      <p:sp>
        <p:nvSpPr>
          <p:cNvPr id="18436" name="Date Placeholder 3"/>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charset="0"/>
              </a:rPr>
              <a:t>04/2/2012</a:t>
            </a:r>
          </a:p>
        </p:txBody>
      </p:sp>
      <p:sp>
        <p:nvSpPr>
          <p:cNvPr id="18438" name="Footer Placeholder 4"/>
          <p:cNvSpPr>
            <a:spLocks noGrp="1"/>
          </p:cNvSpPr>
          <p:nvPr>
            <p:ph type="ftr" sz="quarter" idx="3"/>
          </p:nvPr>
        </p:nvSpPr>
        <p:spPr bwMode="auto">
          <a:prstGeom prst="rect">
            <a:avLst/>
          </a:prstGeom>
          <a:noFill/>
          <a:ln>
            <a:miter lim="800000"/>
            <a:headEnd/>
            <a:tailEnd/>
          </a:ln>
        </p:spPr>
        <p:txBody>
          <a:bodyPr wrap="square" numCol="1" anchorCtr="0" compatLnSpc="1">
            <a:prstTxWarp prst="textNoShape">
              <a:avLst/>
            </a:prstTxWarp>
          </a:bodyPr>
          <a:lstStyle/>
          <a:p>
            <a:r>
              <a:rPr lang="en-US" dirty="0" smtClean="0">
                <a:solidFill>
                  <a:srgbClr val="FFFFFF"/>
                </a:solidFill>
              </a:rPr>
              <a:t>Medicare for People with  Disabilities</a:t>
            </a:r>
          </a:p>
        </p:txBody>
      </p:sp>
      <p:sp>
        <p:nvSpPr>
          <p:cNvPr id="18437" name="Slide Number Placeholder 5"/>
          <p:cNvSpPr>
            <a:spLocks noGrp="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F608BC8E-8010-4F1D-BEA3-E5B1BC341D4F}" type="slidenum">
              <a:rPr lang="en-US" smtClean="0">
                <a:solidFill>
                  <a:srgbClr val="FFFFFF"/>
                </a:solidFill>
                <a:latin typeface="Arial" charset="0"/>
              </a:rPr>
              <a:pPr fontAlgn="base">
                <a:spcBef>
                  <a:spcPct val="0"/>
                </a:spcBef>
                <a:spcAft>
                  <a:spcPct val="0"/>
                </a:spcAft>
              </a:pPr>
              <a:t>67</a:t>
            </a:fld>
            <a:endParaRPr lang="en-US" dirty="0" smtClean="0">
              <a:solidFill>
                <a:srgbClr val="FFFFFF"/>
              </a:solidFill>
              <a:latin typeface="Arial"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prstGeom prst="rect">
            <a:avLst/>
          </a:prstGeom>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a:prstGeom prst="rect">
            <a:avLst/>
          </a:prstGeom>
        </p:spPr>
        <p:txBody>
          <a:bodyPr/>
          <a:lstStyle/>
          <a:p>
            <a:pPr>
              <a:defRPr/>
            </a:pPr>
            <a:r>
              <a:rPr lang="en-US" dirty="0" smtClean="0"/>
              <a:t>Medicare for People with  Disabilities</a:t>
            </a:r>
            <a:endParaRPr lang="en-US" dirty="0"/>
          </a:p>
        </p:txBody>
      </p:sp>
      <p:sp>
        <p:nvSpPr>
          <p:cNvPr id="6" name="Slide Number Placeholder 5"/>
          <p:cNvSpPr>
            <a:spLocks noGrp="1"/>
          </p:cNvSpPr>
          <p:nvPr>
            <p:ph type="sldNum" sz="quarter" idx="12"/>
          </p:nvPr>
        </p:nvSpPr>
        <p:spPr>
          <a:prstGeom prst="rect">
            <a:avLst/>
          </a:prstGeom>
        </p:spPr>
        <p:txBody>
          <a:bodyPr/>
          <a:lstStyle/>
          <a:p>
            <a:pPr>
              <a:defRPr/>
            </a:pPr>
            <a:fld id="{0F745FD3-ACF8-43C6-9D70-3B745B1A30FA}" type="slidenum">
              <a:rPr lang="en-US" smtClean="0"/>
              <a:pPr>
                <a:defRPr/>
              </a:pPr>
              <a:t>68</a:t>
            </a:fld>
            <a:endParaRPr lang="en-US" dirty="0"/>
          </a:p>
        </p:txBody>
      </p:sp>
      <p:sp>
        <p:nvSpPr>
          <p:cNvPr id="7" name="Title 6"/>
          <p:cNvSpPr>
            <a:spLocks noGrp="1"/>
          </p:cNvSpPr>
          <p:nvPr>
            <p:ph type="title"/>
          </p:nvPr>
        </p:nvSpPr>
        <p:spPr/>
        <p:txBody>
          <a:bodyPr/>
          <a:lstStyle/>
          <a:p>
            <a:r>
              <a:rPr lang="en-US" dirty="0" smtClean="0"/>
              <a:t>Exercise	</a:t>
            </a:r>
            <a:endParaRPr lang="en-US" dirty="0"/>
          </a:p>
        </p:txBody>
      </p:sp>
      <p:sp>
        <p:nvSpPr>
          <p:cNvPr id="8" name="Content Placeholder 7"/>
          <p:cNvSpPr>
            <a:spLocks noGrp="1"/>
          </p:cNvSpPr>
          <p:nvPr>
            <p:ph idx="1"/>
          </p:nvPr>
        </p:nvSpPr>
        <p:spPr/>
        <p:txBody>
          <a:bodyPr/>
          <a:lstStyle/>
          <a:p>
            <a:pPr marL="0" indent="0">
              <a:buNone/>
            </a:pPr>
            <a:r>
              <a:rPr lang="en-US" dirty="0" smtClean="0"/>
              <a:t>People with disabilities are not eligible to enroll in PCIP plans.</a:t>
            </a:r>
          </a:p>
          <a:p>
            <a:pPr>
              <a:buNone/>
            </a:pPr>
            <a:endParaRPr lang="en-US" dirty="0" smtClean="0"/>
          </a:p>
          <a:p>
            <a:pPr marL="514350" indent="-514350">
              <a:buAutoNum type="arabicPeriod"/>
            </a:pPr>
            <a:r>
              <a:rPr lang="en-US" dirty="0" smtClean="0"/>
              <a:t>True</a:t>
            </a:r>
          </a:p>
          <a:p>
            <a:pPr marL="514350" indent="-514350">
              <a:buAutoNum type="arabicPeriod"/>
            </a:pPr>
            <a:r>
              <a:rPr lang="en-US" dirty="0" smtClean="0"/>
              <a:t>False</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smtClean="0"/>
              <a:t>04/2/2012</a:t>
            </a:r>
            <a:endParaRPr lang="en-US" dirty="0"/>
          </a:p>
        </p:txBody>
      </p:sp>
      <p:sp>
        <p:nvSpPr>
          <p:cNvPr id="5" name="Footer Placeholder 4"/>
          <p:cNvSpPr>
            <a:spLocks noGrp="1"/>
          </p:cNvSpPr>
          <p:nvPr>
            <p:ph type="ftr" sz="quarter" idx="11"/>
          </p:nvPr>
        </p:nvSpPr>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6" name="Slide Number Placeholder 5"/>
          <p:cNvSpPr>
            <a:spLocks noGrp="1"/>
          </p:cNvSpPr>
          <p:nvPr>
            <p:ph type="sldNum" sz="quarter" idx="12"/>
          </p:nvPr>
        </p:nvSpPr>
        <p:spPr/>
        <p:txBody>
          <a:bodyPr/>
          <a:lstStyle/>
          <a:p>
            <a:pPr>
              <a:defRPr/>
            </a:pPr>
            <a:fld id="{2403E737-AF6D-4FBC-B18D-43AA2C3D37D0}" type="slidenum">
              <a:rPr lang="en-US" smtClean="0"/>
              <a:pPr>
                <a:defRPr/>
              </a:pPr>
              <a:t>69</a:t>
            </a:fld>
            <a:endParaRPr lang="en-US" dirty="0"/>
          </a:p>
        </p:txBody>
      </p:sp>
      <p:sp>
        <p:nvSpPr>
          <p:cNvPr id="48130" name="Content Placeholder 2"/>
          <p:cNvSpPr>
            <a:spLocks noGrp="1"/>
          </p:cNvSpPr>
          <p:nvPr>
            <p:ph idx="1"/>
          </p:nvPr>
        </p:nvSpPr>
        <p:spPr/>
        <p:txBody>
          <a:bodyPr>
            <a:normAutofit/>
          </a:bodyPr>
          <a:lstStyle/>
          <a:p>
            <a:pPr marL="341313" lvl="1">
              <a:buFont typeface="Wingdings" pitchFamily="2" charset="2"/>
              <a:buChar char="§"/>
            </a:pPr>
            <a:r>
              <a:rPr lang="en-US" sz="3200" dirty="0" smtClean="0">
                <a:latin typeface="+mn-lt"/>
                <a:cs typeface="Arial" charset="0"/>
              </a:rPr>
              <a:t>www.Disability.gov</a:t>
            </a:r>
          </a:p>
          <a:p>
            <a:pPr marL="341313" lvl="1">
              <a:buFont typeface="Wingdings" pitchFamily="2" charset="2"/>
              <a:buChar char="§"/>
            </a:pPr>
            <a:r>
              <a:rPr lang="en-US" sz="3200" dirty="0" smtClean="0">
                <a:latin typeface="+mn-lt"/>
                <a:cs typeface="Arial" charset="0"/>
              </a:rPr>
              <a:t>www.HHS.gov</a:t>
            </a:r>
          </a:p>
          <a:p>
            <a:pPr marL="741363" lvl="2">
              <a:buFont typeface="Wingdings" pitchFamily="2" charset="2"/>
              <a:buChar char="§"/>
            </a:pPr>
            <a:r>
              <a:rPr lang="en-US" sz="3000" dirty="0" smtClean="0"/>
              <a:t>www.hhs.gov/ocr/civilrights/understanding/ disability</a:t>
            </a:r>
            <a:r>
              <a:rPr lang="en-US" sz="3000" dirty="0"/>
              <a:t>/</a:t>
            </a:r>
            <a:endParaRPr lang="en-US" sz="3000" dirty="0" smtClean="0">
              <a:latin typeface="+mn-lt"/>
              <a:cs typeface="Arial" charset="0"/>
            </a:endParaRPr>
          </a:p>
          <a:p>
            <a:pPr marL="341313" lvl="1">
              <a:buFont typeface="Wingdings" pitchFamily="2" charset="2"/>
              <a:buChar char="§"/>
            </a:pPr>
            <a:r>
              <a:rPr lang="en-US" sz="3200" dirty="0" smtClean="0">
                <a:latin typeface="+mn-lt"/>
                <a:cs typeface="Arial" charset="0"/>
              </a:rPr>
              <a:t>www.hcbs.org (</a:t>
            </a:r>
            <a:r>
              <a:rPr lang="en-US" sz="3000" dirty="0" smtClean="0">
                <a:latin typeface="+mn-lt"/>
                <a:cs typeface="Arial" charset="0"/>
              </a:rPr>
              <a:t>Clearinghouse for Home and Community Based Services)</a:t>
            </a:r>
          </a:p>
          <a:p>
            <a:pPr marL="341313" lvl="1">
              <a:buFont typeface="Wingdings" pitchFamily="2" charset="2"/>
              <a:buChar char="§"/>
            </a:pPr>
            <a:r>
              <a:rPr lang="en-US" sz="3200" dirty="0" smtClean="0">
                <a:latin typeface="+mn-lt"/>
                <a:cs typeface="Arial" charset="0"/>
              </a:rPr>
              <a:t>www.healthcare.gov</a:t>
            </a:r>
          </a:p>
          <a:p>
            <a:pPr marL="341313" lvl="1">
              <a:buFont typeface="Wingdings" pitchFamily="2" charset="2"/>
              <a:buChar char="§"/>
            </a:pPr>
            <a:endParaRPr lang="en-US" dirty="0" smtClean="0">
              <a:latin typeface="Arial" charset="0"/>
              <a:cs typeface="Arial" charset="0"/>
            </a:endParaRPr>
          </a:p>
          <a:p>
            <a:pPr lvl="1">
              <a:buFont typeface="Wingdings" pitchFamily="2" charset="2"/>
              <a:buChar char="§"/>
            </a:pPr>
            <a:endParaRPr lang="en-US" dirty="0" smtClean="0">
              <a:latin typeface="Arial" charset="0"/>
              <a:cs typeface="Arial" charset="0"/>
            </a:endParaRPr>
          </a:p>
          <a:p>
            <a:pPr marL="165100" lvl="1" indent="0"/>
            <a:endParaRPr lang="en-US" dirty="0" smtClean="0">
              <a:latin typeface="Arial" charset="0"/>
              <a:cs typeface="Arial" charset="0"/>
            </a:endParaRPr>
          </a:p>
        </p:txBody>
      </p:sp>
      <p:sp>
        <p:nvSpPr>
          <p:cNvPr id="48134" name="Title 1"/>
          <p:cNvSpPr>
            <a:spLocks noGrp="1"/>
          </p:cNvSpPr>
          <p:nvPr>
            <p:ph type="title"/>
          </p:nvPr>
        </p:nvSpPr>
        <p:spPr>
          <a:noFill/>
        </p:spPr>
        <p:txBody>
          <a:bodyPr>
            <a:normAutofit fontScale="90000"/>
          </a:bodyPr>
          <a:lstStyle/>
          <a:p>
            <a:r>
              <a:rPr lang="en-US" sz="3600" spc="-70" dirty="0" smtClean="0">
                <a:cs typeface="Arial" charset="0"/>
              </a:rPr>
              <a:t>Helpful Resources for People with Disabilities</a:t>
            </a:r>
            <a:endParaRPr lang="en-US" sz="3600" spc="-7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pc="-70" dirty="0" smtClean="0"/>
              <a:t>What is Social Security Disability Insurance (SSDI)?</a:t>
            </a:r>
            <a:endParaRPr lang="en-US" spc="-70" dirty="0"/>
          </a:p>
        </p:txBody>
      </p:sp>
      <p:sp>
        <p:nvSpPr>
          <p:cNvPr id="3" name="Content Placeholder 2"/>
          <p:cNvSpPr>
            <a:spLocks noGrp="1"/>
          </p:cNvSpPr>
          <p:nvPr>
            <p:ph idx="1"/>
          </p:nvPr>
        </p:nvSpPr>
        <p:spPr/>
        <p:txBody>
          <a:bodyPr/>
          <a:lstStyle/>
          <a:p>
            <a:r>
              <a:rPr lang="en-US" dirty="0" smtClean="0"/>
              <a:t>Pays benefits to you if you meet the Social Security definition of disability</a:t>
            </a:r>
          </a:p>
          <a:p>
            <a:pPr lvl="1"/>
            <a:r>
              <a:rPr lang="en-US" dirty="0" smtClean="0"/>
              <a:t>Certain members of your family </a:t>
            </a:r>
          </a:p>
          <a:p>
            <a:pPr lvl="1"/>
            <a:r>
              <a:rPr lang="en-US" dirty="0" smtClean="0"/>
              <a:t>If you are "insured" </a:t>
            </a:r>
          </a:p>
          <a:p>
            <a:pPr lvl="2"/>
            <a:r>
              <a:rPr lang="en-US" dirty="0" smtClean="0"/>
              <a:t>You worked long enough and paid Social Security taxes</a:t>
            </a:r>
          </a:p>
          <a:p>
            <a:r>
              <a:rPr lang="en-US" dirty="0" smtClean="0">
                <a:cs typeface="Times New Roman" pitchFamily="18" charset="0"/>
              </a:rPr>
              <a:t>Benefit amount 	</a:t>
            </a:r>
          </a:p>
          <a:p>
            <a:pPr lvl="1"/>
            <a:r>
              <a:rPr lang="en-US" dirty="0" smtClean="0">
                <a:cs typeface="Times New Roman" pitchFamily="18" charset="0"/>
              </a:rPr>
              <a:t>Based on average lifetime earning</a:t>
            </a:r>
            <a:endParaRPr lang="en-US" u="sng" dirty="0" smtClean="0">
              <a:cs typeface="Times New Roman" pitchFamily="18" charset="0"/>
            </a:endParaRPr>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p:txBody>
          <a:bodyPr/>
          <a:lstStyle/>
          <a:p>
            <a:endParaRPr lang="en-US" dirty="0"/>
          </a:p>
        </p:txBody>
      </p:sp>
      <p:sp>
        <p:nvSpPr>
          <p:cNvPr id="81922"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0422" name="Footer Placeholder 7"/>
          <p:cNvSpPr>
            <a:spLocks noGrp="1"/>
          </p:cNvSpPr>
          <p:nvPr>
            <p:ph type="ftr" sz="quarter" idx="3"/>
          </p:nvPr>
        </p:nvSpPr>
        <p:spPr bwMode="auto">
          <a:prstGeom prst="rect">
            <a:avLst/>
          </a:prstGeom>
          <a:noFill/>
          <a:ln>
            <a:miter lim="800000"/>
            <a:headEnd/>
            <a:tailEnd/>
          </a:ln>
        </p:spPr>
        <p:txBody>
          <a:bodyPr wrap="square" numCol="1" anchorCtr="0" compatLnSpc="1">
            <a:prstTxWarp prst="textNoShape">
              <a:avLst/>
            </a:prstTxWarp>
          </a:bodyPr>
          <a:lstStyle/>
          <a:p>
            <a:pPr eaLnBrk="1" hangingPunct="1"/>
            <a:r>
              <a:rPr lang="en-US" dirty="0" smtClean="0"/>
              <a:t>Medicare for People with  Disabilities</a:t>
            </a:r>
            <a:endParaRPr lang="en-US" dirty="0"/>
          </a:p>
        </p:txBody>
      </p:sp>
      <p:sp>
        <p:nvSpPr>
          <p:cNvPr id="7" name="Slide Number Placeholder 6"/>
          <p:cNvSpPr>
            <a:spLocks noGrp="1"/>
          </p:cNvSpPr>
          <p:nvPr>
            <p:ph type="sldNum" sz="quarter" idx="4"/>
          </p:nvPr>
        </p:nvSpPr>
        <p:spPr>
          <a:prstGeom prst="rect">
            <a:avLst/>
          </a:prstGeom>
        </p:spPr>
        <p:txBody>
          <a:bodyPr/>
          <a:lstStyle/>
          <a:p>
            <a:pPr>
              <a:defRPr/>
            </a:pPr>
            <a:fld id="{0980D3CA-CF81-4B67-9E40-E087660FBBD3}" type="slidenum">
              <a:rPr lang="en-US"/>
              <a:pPr>
                <a:defRPr/>
              </a:pPr>
              <a:t>70</a:t>
            </a:fld>
            <a:endParaRPr lang="en-US" dirty="0"/>
          </a:p>
        </p:txBody>
      </p:sp>
      <p:graphicFrame>
        <p:nvGraphicFramePr>
          <p:cNvPr id="8" name="Content Placeholder 5"/>
          <p:cNvGraphicFramePr>
            <a:graphicFrameLocks/>
          </p:cNvGraphicFramePr>
          <p:nvPr/>
        </p:nvGraphicFramePr>
        <p:xfrm>
          <a:off x="457200" y="457200"/>
          <a:ext cx="8229600" cy="5715001"/>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599510"/>
                <a:gridCol w="2743200"/>
                <a:gridCol w="2886890"/>
              </a:tblGrid>
              <a:tr h="975732">
                <a:tc gridSpan="3">
                  <a:txBody>
                    <a:bodyPr/>
                    <a:lstStyle/>
                    <a:p>
                      <a:pPr algn="ctr"/>
                      <a:r>
                        <a:rPr lang="en-US" sz="3600" dirty="0" smtClean="0">
                          <a:solidFill>
                            <a:schemeClr val="bg1"/>
                          </a:solidFill>
                        </a:rPr>
                        <a:t>Disability Resource</a:t>
                      </a:r>
                      <a:r>
                        <a:rPr lang="en-US" sz="3600" baseline="0" dirty="0" smtClean="0">
                          <a:solidFill>
                            <a:schemeClr val="bg1"/>
                          </a:solidFill>
                        </a:rPr>
                        <a:t> Guide</a:t>
                      </a:r>
                      <a:endParaRPr lang="en-US" sz="3600" dirty="0">
                        <a:solidFill>
                          <a:schemeClr val="bg1"/>
                        </a:solidFill>
                      </a:endParaRPr>
                    </a:p>
                  </a:txBody>
                  <a:tcPr marL="82296" marR="8229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hMerge="1">
                  <a:txBody>
                    <a:bodyPr/>
                    <a:lstStyle/>
                    <a:p>
                      <a:endParaRPr lang="en-US" sz="1600" dirty="0"/>
                    </a:p>
                  </a:txBody>
                  <a:tcPr/>
                </a:tc>
                <a:tc hMerge="1">
                  <a:txBody>
                    <a:bodyPr/>
                    <a:lstStyle/>
                    <a:p>
                      <a:pPr algn="ctr"/>
                      <a:endParaRPr lang="en-US" sz="2000" dirty="0"/>
                    </a:p>
                  </a:txBody>
                  <a:tcPr/>
                </a:tc>
              </a:tr>
              <a:tr h="414745">
                <a:tc>
                  <a:txBody>
                    <a:bodyPr/>
                    <a:lstStyle/>
                    <a:p>
                      <a:pPr algn="ctr"/>
                      <a:r>
                        <a:rPr lang="en-US" sz="1800" b="1" dirty="0" smtClean="0">
                          <a:solidFill>
                            <a:schemeClr val="tx1"/>
                          </a:solidFill>
                        </a:rPr>
                        <a:t>Government</a:t>
                      </a:r>
                      <a:r>
                        <a:rPr lang="en-US" sz="1800" b="1" baseline="0" dirty="0" smtClean="0">
                          <a:solidFill>
                            <a:schemeClr val="tx1"/>
                          </a:solidFill>
                        </a:rPr>
                        <a:t> Resources</a:t>
                      </a:r>
                      <a:endParaRPr lang="en-US" sz="1800" b="1" dirty="0">
                        <a:solidFill>
                          <a:schemeClr val="tx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algn="ctr"/>
                      <a:r>
                        <a:rPr lang="en-US" sz="1800" b="1" dirty="0" smtClean="0">
                          <a:solidFill>
                            <a:schemeClr val="tx1"/>
                          </a:solidFill>
                        </a:rPr>
                        <a:t>Industry Resources</a:t>
                      </a:r>
                      <a:endParaRPr lang="en-US" sz="1800" b="1" dirty="0">
                        <a:solidFill>
                          <a:schemeClr val="tx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c>
                  <a:txBody>
                    <a:bodyPr/>
                    <a:lstStyle/>
                    <a:p>
                      <a:pPr algn="ctr"/>
                      <a:r>
                        <a:rPr lang="en-US" sz="1800" b="1" dirty="0" smtClean="0">
                          <a:solidFill>
                            <a:schemeClr val="tx1"/>
                          </a:solidFill>
                        </a:rPr>
                        <a:t>Medicare Products</a:t>
                      </a:r>
                      <a:endParaRPr lang="en-US" sz="1800" b="1" dirty="0">
                        <a:solidFill>
                          <a:schemeClr val="tx1"/>
                        </a:solidFill>
                      </a:endParaRPr>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solidFill>
                  </a:tcPr>
                </a:tc>
              </a:tr>
              <a:tr h="4324524">
                <a:tc>
                  <a:txBody>
                    <a:bodyPr/>
                    <a:lstStyle/>
                    <a:p>
                      <a:r>
                        <a:rPr lang="en-US" sz="1400" b="1" dirty="0" smtClean="0"/>
                        <a:t>Medicare.gov</a:t>
                      </a:r>
                    </a:p>
                    <a:p>
                      <a:pPr lvl="0"/>
                      <a:endParaRPr lang="en-US" sz="1400" dirty="0" smtClean="0"/>
                    </a:p>
                    <a:p>
                      <a:pPr lvl="0"/>
                      <a:r>
                        <a:rPr lang="en-US" sz="1400" dirty="0" smtClean="0"/>
                        <a:t>www.socialsecurity</a:t>
                      </a:r>
                      <a:r>
                        <a:rPr lang="en-US" sz="1400" baseline="0" dirty="0" smtClean="0"/>
                        <a:t>.gov</a:t>
                      </a:r>
                    </a:p>
                    <a:p>
                      <a:pPr lvl="0"/>
                      <a:endParaRPr lang="en-US" sz="1400" baseline="0" dirty="0" smtClean="0"/>
                    </a:p>
                    <a:p>
                      <a:pPr lvl="0"/>
                      <a:r>
                        <a:rPr lang="en-US" sz="1400" baseline="0" dirty="0" smtClean="0"/>
                        <a:t>www.HHS.gov/od</a:t>
                      </a:r>
                      <a:endParaRPr lang="en-US" sz="1400" dirty="0" smtClean="0"/>
                    </a:p>
                    <a:p>
                      <a:pPr lvl="0"/>
                      <a:endParaRPr lang="en-US" sz="1400" b="1" dirty="0" smtClean="0"/>
                    </a:p>
                    <a:p>
                      <a:pPr>
                        <a:buNone/>
                      </a:pPr>
                      <a:r>
                        <a:rPr lang="en-US" sz="1400" b="1" dirty="0" smtClean="0"/>
                        <a:t>Centers for Medicare &amp; </a:t>
                      </a:r>
                    </a:p>
                    <a:p>
                      <a:pPr>
                        <a:buNone/>
                      </a:pPr>
                      <a:r>
                        <a:rPr lang="en-US" sz="1400" b="1" dirty="0" smtClean="0"/>
                        <a:t>Medicaid Services (CMS)</a:t>
                      </a:r>
                    </a:p>
                    <a:p>
                      <a:pPr>
                        <a:buNone/>
                      </a:pPr>
                      <a:r>
                        <a:rPr lang="en-US" sz="1400" dirty="0" smtClean="0"/>
                        <a:t>1-800-MEDICARE</a:t>
                      </a:r>
                    </a:p>
                    <a:p>
                      <a:pPr>
                        <a:buNone/>
                      </a:pPr>
                      <a:r>
                        <a:rPr lang="en-US" sz="1400" dirty="0" smtClean="0"/>
                        <a:t>(1-800-633-4227)</a:t>
                      </a:r>
                    </a:p>
                    <a:p>
                      <a:pPr>
                        <a:buNone/>
                      </a:pPr>
                      <a:r>
                        <a:rPr lang="en-US" sz="1400" b="0" dirty="0" smtClean="0"/>
                        <a:t>(TTY</a:t>
                      </a:r>
                      <a:r>
                        <a:rPr lang="en-US" sz="1400" b="1" dirty="0" smtClean="0"/>
                        <a:t> </a:t>
                      </a:r>
                      <a:r>
                        <a:rPr lang="en-US" sz="1400" dirty="0" smtClean="0"/>
                        <a:t> 1-877-486-2048)</a:t>
                      </a:r>
                    </a:p>
                    <a:p>
                      <a:pPr>
                        <a:buNone/>
                      </a:pPr>
                      <a:endParaRPr lang="en-US" sz="1400" dirty="0" smtClean="0"/>
                    </a:p>
                    <a:p>
                      <a:pPr>
                        <a:buNone/>
                      </a:pPr>
                      <a:r>
                        <a:rPr lang="en-US" sz="1400" dirty="0" smtClean="0"/>
                        <a:t>Social Security Administration</a:t>
                      </a:r>
                    </a:p>
                    <a:p>
                      <a:pPr>
                        <a:buNone/>
                      </a:pPr>
                      <a:r>
                        <a:rPr lang="en-US" sz="1400" dirty="0" smtClean="0"/>
                        <a:t>1-800-772-1213</a:t>
                      </a:r>
                    </a:p>
                    <a:p>
                      <a:pPr>
                        <a:buNone/>
                      </a:pPr>
                      <a:r>
                        <a:rPr lang="en-US" sz="1400" dirty="0" smtClean="0"/>
                        <a:t>(TTY 1-800-325-0778)</a:t>
                      </a:r>
                    </a:p>
                    <a:p>
                      <a:pPr>
                        <a:buNone/>
                      </a:pPr>
                      <a:endParaRPr lang="en-US" sz="1400" dirty="0" smtClean="0"/>
                    </a:p>
                    <a:p>
                      <a:pPr>
                        <a:buNone/>
                      </a:pPr>
                      <a:r>
                        <a:rPr lang="en-US" sz="1400" dirty="0" smtClean="0"/>
                        <a:t>U.S.</a:t>
                      </a:r>
                      <a:r>
                        <a:rPr lang="en-US" sz="1400" baseline="0" dirty="0" smtClean="0"/>
                        <a:t> Railroad Retirement Board</a:t>
                      </a:r>
                    </a:p>
                    <a:p>
                      <a:pPr>
                        <a:buNone/>
                      </a:pPr>
                      <a:r>
                        <a:rPr lang="en-US" sz="1400" baseline="0" dirty="0" smtClean="0"/>
                        <a:t>www.rrb.gov</a:t>
                      </a:r>
                      <a:endParaRPr lang="en-US" sz="1400" b="1" dirty="0" smtClean="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buNone/>
                      </a:pPr>
                      <a:r>
                        <a:rPr lang="en-US" sz="1400" b="1" dirty="0" smtClean="0"/>
                        <a:t>State Health Insurance Assistance Programs (SHIPs)*</a:t>
                      </a:r>
                    </a:p>
                    <a:p>
                      <a:pPr>
                        <a:buNone/>
                      </a:pPr>
                      <a:endParaRPr lang="en-US" sz="1400" dirty="0" smtClean="0"/>
                    </a:p>
                    <a:p>
                      <a:pPr>
                        <a:buNone/>
                      </a:pPr>
                      <a:r>
                        <a:rPr lang="en-US" sz="1400" dirty="0" smtClean="0"/>
                        <a:t>State Office on Aging</a:t>
                      </a:r>
                    </a:p>
                    <a:p>
                      <a:pPr>
                        <a:buNone/>
                      </a:pPr>
                      <a:r>
                        <a:rPr lang="en-US" sz="1400" dirty="0" smtClean="0"/>
                        <a:t>*For telephone numbers </a:t>
                      </a:r>
                      <a:r>
                        <a:rPr lang="en-US" sz="1400" baseline="0" dirty="0" smtClean="0"/>
                        <a:t> call </a:t>
                      </a:r>
                      <a:r>
                        <a:rPr lang="en-US" sz="1400" dirty="0" smtClean="0"/>
                        <a:t>CMS</a:t>
                      </a:r>
                    </a:p>
                    <a:p>
                      <a:pPr>
                        <a:buNone/>
                      </a:pPr>
                      <a:r>
                        <a:rPr lang="en-US" sz="1400" dirty="0" smtClean="0"/>
                        <a:t>1-800-MEDICARE (1-800-633-4227)</a:t>
                      </a:r>
                    </a:p>
                    <a:p>
                      <a:pPr>
                        <a:buNone/>
                      </a:pPr>
                      <a:r>
                        <a:rPr lang="en-US" sz="1400" dirty="0" smtClean="0"/>
                        <a:t>1-877-486-2048 for TTY users</a:t>
                      </a:r>
                    </a:p>
                    <a:p>
                      <a:pPr>
                        <a:buNone/>
                      </a:pPr>
                      <a:endParaRPr lang="en-US" sz="1400" dirty="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b="1" i="1" dirty="0" smtClean="0"/>
                        <a:t>Medicare &amp; You Handbook</a:t>
                      </a:r>
                    </a:p>
                    <a:p>
                      <a:r>
                        <a:rPr lang="en-US" sz="1400" dirty="0" smtClean="0"/>
                        <a:t>CMS Product No.  10050)</a:t>
                      </a:r>
                    </a:p>
                    <a:p>
                      <a:r>
                        <a:rPr lang="en-US" sz="10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Your Medicare Benefits</a:t>
                      </a:r>
                      <a:r>
                        <a:rPr lang="en-US" sz="1400" b="1"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CMS Product No. 10116 </a:t>
                      </a:r>
                    </a:p>
                    <a:p>
                      <a:endParaRPr lang="en-US" sz="1000" dirty="0" smtClean="0"/>
                    </a:p>
                    <a:p>
                      <a:r>
                        <a:rPr lang="en-US" sz="1400" b="1" dirty="0" smtClean="0"/>
                        <a:t>To access these products:</a:t>
                      </a:r>
                    </a:p>
                    <a:p>
                      <a:endParaRPr lang="en-US" sz="600" dirty="0" smtClean="0"/>
                    </a:p>
                    <a:p>
                      <a:r>
                        <a:rPr lang="en-US" sz="1400" b="0" dirty="0" smtClean="0"/>
                        <a:t>View and</a:t>
                      </a:r>
                      <a:r>
                        <a:rPr lang="en-US" sz="1400" b="0" baseline="0" dirty="0" smtClean="0"/>
                        <a:t> order single copies at</a:t>
                      </a:r>
                      <a:r>
                        <a:rPr lang="en-US" sz="1400" b="0" dirty="0" smtClean="0"/>
                        <a:t> </a:t>
                      </a:r>
                    </a:p>
                    <a:p>
                      <a:pPr marL="0" indent="0">
                        <a:buFont typeface="Wingdings" pitchFamily="2" charset="2"/>
                        <a:buNone/>
                      </a:pPr>
                      <a:r>
                        <a:rPr lang="en-US" sz="1400" b="0" dirty="0" smtClean="0"/>
                        <a:t>Medicare.gov</a:t>
                      </a:r>
                    </a:p>
                    <a:p>
                      <a:r>
                        <a:rPr lang="en-US" sz="1000" dirty="0" smtClean="0"/>
                        <a:t>        </a:t>
                      </a:r>
                    </a:p>
                    <a:p>
                      <a:r>
                        <a:rPr lang="en-US" sz="1400" b="0" dirty="0" smtClean="0"/>
                        <a:t>Order multiple copies (partners only)</a:t>
                      </a:r>
                    </a:p>
                    <a:p>
                      <a:pPr marL="0" indent="0">
                        <a:buFont typeface="Wingdings" pitchFamily="2" charset="2"/>
                        <a:buNone/>
                      </a:pPr>
                      <a:r>
                        <a:rPr lang="en-US" sz="1400" b="0" dirty="0" smtClean="0"/>
                        <a:t>at productordering.cms.hhs.gov. You must register</a:t>
                      </a:r>
                      <a:r>
                        <a:rPr lang="en-US" sz="1400" b="0" baseline="0" dirty="0" smtClean="0"/>
                        <a:t> your organization.</a:t>
                      </a:r>
                      <a:endParaRPr lang="en-US" sz="1400" dirty="0"/>
                    </a:p>
                  </a:txBody>
                  <a:tcPr marL="82296" marR="8229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ustDataLst>
      <p:tags r:id="rId1"/>
    </p:custData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121579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dirty="0" smtClean="0">
                <a:cs typeface="Arial" charset="0"/>
              </a:rPr>
              <a:t>Round 1 Rebid Competitive Bidding Areas</a:t>
            </a:r>
          </a:p>
        </p:txBody>
      </p:sp>
      <p:sp>
        <p:nvSpPr>
          <p:cNvPr id="75779" name="Date Placeholder 3"/>
          <p:cNvSpPr>
            <a:spLocks noGrp="1"/>
          </p:cNvSpPr>
          <p:nvPr>
            <p:ph type="dt" sz="half" idx="2"/>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dirty="0" smtClean="0">
                <a:solidFill>
                  <a:srgbClr val="FFFFFF"/>
                </a:solidFill>
                <a:latin typeface="Arial" charset="0"/>
              </a:rPr>
              <a:t>04/2/2012</a:t>
            </a:r>
          </a:p>
        </p:txBody>
      </p:sp>
      <p:sp>
        <p:nvSpPr>
          <p:cNvPr id="75781" name="Footer Placeholder 5"/>
          <p:cNvSpPr>
            <a:spLocks noGrp="1"/>
          </p:cNvSpPr>
          <p:nvPr>
            <p:ph type="ftr" sz="quarter" idx="3"/>
          </p:nvPr>
        </p:nvSpPr>
        <p:spPr bwMode="auto">
          <a:prstGeom prst="rect">
            <a:avLst/>
          </a:prstGeom>
          <a:noFill/>
          <a:ln>
            <a:miter lim="800000"/>
            <a:headEnd/>
            <a:tailEnd/>
          </a:ln>
        </p:spPr>
        <p:txBody>
          <a:bodyPr wrap="square" numCol="1" anchorCtr="0" compatLnSpc="1">
            <a:prstTxWarp prst="textNoShape">
              <a:avLst/>
            </a:prstTxWarp>
          </a:bodyPr>
          <a:lstStyle/>
          <a:p>
            <a:r>
              <a:rPr lang="en-US" dirty="0" smtClean="0">
                <a:solidFill>
                  <a:srgbClr val="FFFFFF"/>
                </a:solidFill>
              </a:rPr>
              <a:t>Medicare for People with  Disabilities</a:t>
            </a:r>
          </a:p>
        </p:txBody>
      </p:sp>
      <p:sp>
        <p:nvSpPr>
          <p:cNvPr id="75780" name="Slide Number Placeholder 5"/>
          <p:cNvSpPr>
            <a:spLocks noGrp="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2685EA74-600F-4330-BB01-3919D5A906AC}" type="slidenum">
              <a:rPr lang="en-US" smtClean="0">
                <a:solidFill>
                  <a:srgbClr val="FFFFFF"/>
                </a:solidFill>
                <a:latin typeface="Arial" charset="0"/>
              </a:rPr>
              <a:pPr fontAlgn="base">
                <a:spcBef>
                  <a:spcPct val="0"/>
                </a:spcBef>
                <a:spcAft>
                  <a:spcPct val="0"/>
                </a:spcAft>
              </a:pPr>
              <a:t>72</a:t>
            </a:fld>
            <a:endParaRPr lang="en-US" dirty="0" smtClean="0">
              <a:solidFill>
                <a:srgbClr val="FFFFFF"/>
              </a:solidFill>
              <a:latin typeface="Arial"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3276777183"/>
              </p:ext>
            </p:extLst>
          </p:nvPr>
        </p:nvGraphicFramePr>
        <p:xfrm>
          <a:off x="228600" y="1371600"/>
          <a:ext cx="8763000" cy="4480560"/>
        </p:xfrm>
        <a:graphic>
          <a:graphicData uri="http://schemas.openxmlformats.org/drawingml/2006/table">
            <a:tbl>
              <a:tblPr firstRow="1" bandRow="1">
                <a:tableStyleId>{69CF1AB2-1976-4502-BF36-3FF5EA218861}</a:tableStyleId>
              </a:tblPr>
              <a:tblGrid>
                <a:gridCol w="3429000"/>
                <a:gridCol w="5334000"/>
              </a:tblGrid>
              <a:tr h="370840">
                <a:tc>
                  <a:txBody>
                    <a:bodyPr/>
                    <a:lstStyle/>
                    <a:p>
                      <a:r>
                        <a:rPr lang="en-US" sz="2400" b="0" dirty="0" smtClean="0"/>
                        <a:t>California</a:t>
                      </a:r>
                      <a:endParaRPr lang="en-US" sz="2400" b="0" dirty="0"/>
                    </a:p>
                  </a:txBody>
                  <a:tcPr/>
                </a:tc>
                <a:tc>
                  <a:txBody>
                    <a:bodyPr/>
                    <a:lstStyle/>
                    <a:p>
                      <a:r>
                        <a:rPr lang="en-US" sz="2400" b="0" dirty="0" smtClean="0"/>
                        <a:t>Riverside, San Bernardino, Ontario </a:t>
                      </a:r>
                      <a:endParaRPr lang="en-US" sz="2400"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Florida</a:t>
                      </a:r>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2400" dirty="0" smtClean="0"/>
                        <a:t>Miami, Fort Lauderdale, Pompano Beach</a:t>
                      </a:r>
                      <a:endParaRPr lang="en-US" sz="2400" dirty="0"/>
                    </a:p>
                  </a:txBody>
                  <a:tcPr/>
                </a:tc>
              </a:tr>
              <a:tr h="370840">
                <a:tc>
                  <a:txBody>
                    <a:bodyPr/>
                    <a:lstStyle/>
                    <a:p>
                      <a:r>
                        <a:rPr lang="en-US" sz="2400" dirty="0" smtClean="0"/>
                        <a:t>Florida</a:t>
                      </a:r>
                      <a:endParaRPr lang="en-US" sz="2400" dirty="0"/>
                    </a:p>
                  </a:txBody>
                  <a:tcPr/>
                </a:tc>
                <a:tc>
                  <a:txBody>
                    <a:bodyPr/>
                    <a:lstStyle/>
                    <a:p>
                      <a:r>
                        <a:rPr lang="it-IT" sz="2400" dirty="0" smtClean="0"/>
                        <a:t>Orlando, Kissimmee</a:t>
                      </a:r>
                      <a:endParaRPr lang="en-US" sz="2400" dirty="0"/>
                    </a:p>
                  </a:txBody>
                  <a:tcPr/>
                </a:tc>
              </a:tr>
              <a:tr h="370840">
                <a:tc>
                  <a:txBody>
                    <a:bodyPr/>
                    <a:lstStyle/>
                    <a:p>
                      <a:r>
                        <a:rPr lang="en-US" sz="2400" dirty="0" smtClean="0"/>
                        <a:t>Missouri</a:t>
                      </a:r>
                      <a:r>
                        <a:rPr lang="en-US" sz="2400" baseline="0" dirty="0" smtClean="0"/>
                        <a:t> and Kansas</a:t>
                      </a:r>
                      <a:endParaRPr lang="en-US" sz="2400" dirty="0"/>
                    </a:p>
                  </a:txBody>
                  <a:tcPr/>
                </a:tc>
                <a:tc>
                  <a:txBody>
                    <a:bodyPr/>
                    <a:lstStyle/>
                    <a:p>
                      <a:r>
                        <a:rPr lang="en-US" sz="2400" dirty="0" smtClean="0"/>
                        <a:t>Kansas City</a:t>
                      </a:r>
                      <a:endParaRPr lang="en-US" sz="2400" dirty="0"/>
                    </a:p>
                  </a:txBody>
                  <a:tcPr/>
                </a:tc>
              </a:tr>
              <a:tr h="370840">
                <a:tc>
                  <a:txBody>
                    <a:bodyPr/>
                    <a:lstStyle/>
                    <a:p>
                      <a:r>
                        <a:rPr lang="en-US" sz="2400" dirty="0" smtClean="0"/>
                        <a:t>North and South Carolina</a:t>
                      </a:r>
                      <a:endParaRPr lang="en-US" sz="2400" dirty="0"/>
                    </a:p>
                  </a:txBody>
                  <a:tcPr/>
                </a:tc>
                <a:tc>
                  <a:txBody>
                    <a:bodyPr/>
                    <a:lstStyle/>
                    <a:p>
                      <a:r>
                        <a:rPr lang="en-US" sz="2400" dirty="0" smtClean="0"/>
                        <a:t>Charlotte, Gastonia, Concord</a:t>
                      </a:r>
                      <a:endParaRPr lang="en-US" sz="2400" dirty="0"/>
                    </a:p>
                  </a:txBody>
                  <a:tcPr/>
                </a:tc>
              </a:tr>
              <a:tr h="370840">
                <a:tc>
                  <a:txBody>
                    <a:bodyPr/>
                    <a:lstStyle/>
                    <a:p>
                      <a:r>
                        <a:rPr lang="en-US" sz="2400" dirty="0" smtClean="0"/>
                        <a:t>Ohio</a:t>
                      </a:r>
                      <a:endParaRPr lang="en-US" sz="2400" dirty="0"/>
                    </a:p>
                  </a:txBody>
                  <a:tcPr/>
                </a:tc>
                <a:tc>
                  <a:txBody>
                    <a:bodyPr/>
                    <a:lstStyle/>
                    <a:p>
                      <a:r>
                        <a:rPr lang="en-US" sz="2400" dirty="0" smtClean="0"/>
                        <a:t>Cleveland,</a:t>
                      </a:r>
                      <a:r>
                        <a:rPr lang="en-US" sz="2400" baseline="0" dirty="0" smtClean="0"/>
                        <a:t> Elyria, Mentor</a:t>
                      </a:r>
                      <a:endParaRPr lang="en-US" sz="2400" dirty="0"/>
                    </a:p>
                  </a:txBody>
                  <a:tcPr/>
                </a:tc>
              </a:tr>
              <a:tr h="370840">
                <a:tc>
                  <a:txBody>
                    <a:bodyPr/>
                    <a:lstStyle/>
                    <a:p>
                      <a:r>
                        <a:rPr lang="en-US" sz="2400" dirty="0" smtClean="0"/>
                        <a:t>Ohio, Kentucky, and Indiana</a:t>
                      </a:r>
                      <a:endParaRPr lang="en-US" sz="2400" dirty="0"/>
                    </a:p>
                  </a:txBody>
                  <a:tcPr/>
                </a:tc>
                <a:tc>
                  <a:txBody>
                    <a:bodyPr/>
                    <a:lstStyle/>
                    <a:p>
                      <a:r>
                        <a:rPr lang="en-US" sz="2400" dirty="0" smtClean="0"/>
                        <a:t>Cincinnati,</a:t>
                      </a:r>
                      <a:r>
                        <a:rPr lang="en-US" sz="2400" baseline="0" dirty="0" smtClean="0"/>
                        <a:t> Middletown</a:t>
                      </a:r>
                      <a:endParaRPr lang="en-US" sz="2400" dirty="0"/>
                    </a:p>
                  </a:txBody>
                  <a:tcPr/>
                </a:tc>
              </a:tr>
              <a:tr h="370840">
                <a:tc>
                  <a:txBody>
                    <a:bodyPr/>
                    <a:lstStyle/>
                    <a:p>
                      <a:r>
                        <a:rPr lang="en-US" sz="2400" dirty="0" smtClean="0"/>
                        <a:t>Pennsylvania</a:t>
                      </a:r>
                      <a:endParaRPr lang="en-US" sz="2400" dirty="0"/>
                    </a:p>
                  </a:txBody>
                  <a:tcPr/>
                </a:tc>
                <a:tc>
                  <a:txBody>
                    <a:bodyPr/>
                    <a:lstStyle/>
                    <a:p>
                      <a:r>
                        <a:rPr lang="en-US" sz="2400" dirty="0" smtClean="0"/>
                        <a:t>Pittsburgh</a:t>
                      </a:r>
                      <a:endParaRPr lang="en-US" sz="2400" dirty="0"/>
                    </a:p>
                  </a:txBody>
                  <a:tcPr/>
                </a:tc>
              </a:tr>
              <a:tr h="370840">
                <a:tc>
                  <a:txBody>
                    <a:bodyPr/>
                    <a:lstStyle/>
                    <a:p>
                      <a:r>
                        <a:rPr lang="en-US" sz="2400" dirty="0" smtClean="0"/>
                        <a:t>Texas</a:t>
                      </a:r>
                      <a:endParaRPr lang="en-US" sz="2400" dirty="0"/>
                    </a:p>
                  </a:txBody>
                  <a:tcPr/>
                </a:tc>
                <a:tc>
                  <a:txBody>
                    <a:bodyPr/>
                    <a:lstStyle/>
                    <a:p>
                      <a:r>
                        <a:rPr lang="en-US" sz="2400" dirty="0" smtClean="0"/>
                        <a:t>Dallas-Fort</a:t>
                      </a:r>
                      <a:r>
                        <a:rPr lang="en-US" sz="2400" baseline="0" dirty="0" smtClean="0"/>
                        <a:t> Worth, Arlington</a:t>
                      </a:r>
                      <a:endParaRPr lang="en-US" sz="2400" dirty="0"/>
                    </a:p>
                  </a:txBody>
                  <a:tcPr/>
                </a:tc>
              </a:tr>
            </a:tbl>
          </a:graphicData>
        </a:graphic>
      </p:graphicFrame>
      <p:sp>
        <p:nvSpPr>
          <p:cNvPr id="10" name="TextBox 9"/>
          <p:cNvSpPr txBox="1"/>
          <p:nvPr/>
        </p:nvSpPr>
        <p:spPr>
          <a:xfrm>
            <a:off x="228600" y="228600"/>
            <a:ext cx="1752600" cy="369332"/>
          </a:xfrm>
          <a:prstGeom prst="rect">
            <a:avLst/>
          </a:prstGeom>
          <a:noFill/>
        </p:spPr>
        <p:txBody>
          <a:bodyPr wrap="square" rtlCol="0">
            <a:spAutoFit/>
          </a:bodyPr>
          <a:lstStyle/>
          <a:p>
            <a:r>
              <a:rPr lang="en-US" dirty="0" smtClean="0"/>
              <a:t>Appendix A</a:t>
            </a:r>
            <a:endParaRPr lang="en-US" dirty="0"/>
          </a:p>
        </p:txBody>
      </p:sp>
    </p:spTree>
    <p:custDataLst>
      <p:tags r:id="rId1"/>
    </p:custData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t>Competitive Bidding Areas for Round 2</a:t>
            </a:r>
            <a:br>
              <a:rPr lang="en-US" dirty="0" smtClean="0"/>
            </a:br>
            <a:endParaRPr lang="en-US" dirty="0"/>
          </a:p>
        </p:txBody>
      </p:sp>
      <p:sp>
        <p:nvSpPr>
          <p:cNvPr id="4" name="Date Placeholder 3"/>
          <p:cNvSpPr>
            <a:spLocks noGrp="1"/>
          </p:cNvSpPr>
          <p:nvPr>
            <p:ph type="dt" sz="half" idx="2"/>
          </p:nvPr>
        </p:nvSpPr>
        <p:spPr/>
        <p:txBody>
          <a:bodyPr/>
          <a:lstStyle/>
          <a:p>
            <a:r>
              <a:rPr lang="en-US" dirty="0" smtClean="0"/>
              <a:t>04/2/2012</a:t>
            </a:r>
            <a:endParaRPr lang="en-US" dirty="0"/>
          </a:p>
        </p:txBody>
      </p:sp>
      <p:sp>
        <p:nvSpPr>
          <p:cNvPr id="5" name="Footer Placeholder 4"/>
          <p:cNvSpPr>
            <a:spLocks noGrp="1"/>
          </p:cNvSpPr>
          <p:nvPr>
            <p:ph type="ftr" sz="quarter" idx="3"/>
          </p:nvPr>
        </p:nvSpPr>
        <p:spPr/>
        <p:txBody>
          <a:bodyPr/>
          <a:lstStyle/>
          <a:p>
            <a:r>
              <a:rPr lang="en-US" dirty="0" smtClean="0"/>
              <a:t>Medicare for People with  Disabilities</a:t>
            </a:r>
            <a:endParaRPr lang="en-US" dirty="0"/>
          </a:p>
        </p:txBody>
      </p:sp>
      <p:sp>
        <p:nvSpPr>
          <p:cNvPr id="6" name="Slide Number Placeholder 5"/>
          <p:cNvSpPr>
            <a:spLocks noGrp="1"/>
          </p:cNvSpPr>
          <p:nvPr>
            <p:ph type="sldNum" sz="quarter" idx="4"/>
          </p:nvPr>
        </p:nvSpPr>
        <p:spPr/>
        <p:txBody>
          <a:bodyPr/>
          <a:lstStyle/>
          <a:p>
            <a:fld id="{78C0CC3C-85F1-4D86-9B70-8D9F8B17F046}" type="slidenum">
              <a:rPr lang="en-US" smtClean="0"/>
              <a:pPr/>
              <a:t>73</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3276777183"/>
              </p:ext>
            </p:extLst>
          </p:nvPr>
        </p:nvGraphicFramePr>
        <p:xfrm>
          <a:off x="304801" y="1371601"/>
          <a:ext cx="8534399" cy="5249928"/>
        </p:xfrm>
        <a:graphic>
          <a:graphicData uri="http://schemas.openxmlformats.org/drawingml/2006/table">
            <a:tbl>
              <a:tblPr firstRow="1" bandRow="1">
                <a:tableStyleId>{69CF1AB2-1976-4502-BF36-3FF5EA218861}</a:tableStyleId>
              </a:tblPr>
              <a:tblGrid>
                <a:gridCol w="3016469"/>
                <a:gridCol w="2427890"/>
                <a:gridCol w="3090040"/>
              </a:tblGrid>
              <a:tr h="6156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dirty="0" smtClean="0"/>
                        <a:t>Names of the CBAs for the Chicago, Los Angeles, and New York MSAs are:</a:t>
                      </a:r>
                    </a:p>
                    <a:p>
                      <a:pPr algn="ctr"/>
                      <a:endParaRPr lang="en-US" dirty="0"/>
                    </a:p>
                  </a:txBody>
                  <a:tcPr marL="0" marR="0" marT="0" marB="0"/>
                </a:tc>
                <a:tc hMerge="1">
                  <a:txBody>
                    <a:bodyPr/>
                    <a:lstStyle/>
                    <a:p>
                      <a:endParaRPr lang="en-US"/>
                    </a:p>
                  </a:txBody>
                  <a:tcPr/>
                </a:tc>
                <a:tc hMerge="1">
                  <a:txBody>
                    <a:bodyPr/>
                    <a:lstStyle/>
                    <a:p>
                      <a:endParaRPr lang="en-US"/>
                    </a:p>
                  </a:txBody>
                  <a:tcPr/>
                </a:tc>
              </a:tr>
              <a:tr h="1015832">
                <a:tc>
                  <a:txBody>
                    <a:bodyPr/>
                    <a:lstStyle/>
                    <a:p>
                      <a:r>
                        <a:rPr lang="en-US" sz="2000" b="1" dirty="0"/>
                        <a:t>Chicago-Joliet-Naperville, IL-IN-WI</a:t>
                      </a:r>
                    </a:p>
                  </a:txBody>
                  <a:tcPr marL="45720" marR="45720"/>
                </a:tc>
                <a:tc>
                  <a:txBody>
                    <a:bodyPr/>
                    <a:lstStyle/>
                    <a:p>
                      <a:r>
                        <a:rPr lang="es-ES" sz="2000" b="1" dirty="0" smtClean="0"/>
                        <a:t>Los Angeles-Long </a:t>
                      </a:r>
                      <a:r>
                        <a:rPr lang="es-ES" sz="2000" b="1" dirty="0"/>
                        <a:t>Beach-Santa Ana, CA</a:t>
                      </a:r>
                    </a:p>
                  </a:txBody>
                  <a:tcPr marL="45720" marR="45720"/>
                </a:tc>
                <a:tc>
                  <a:txBody>
                    <a:bodyPr/>
                    <a:lstStyle/>
                    <a:p>
                      <a:r>
                        <a:rPr lang="en-US" sz="2000" b="1" dirty="0"/>
                        <a:t>New York-Northern New Jersey-Long Island, </a:t>
                      </a:r>
                      <a:endParaRPr lang="en-US" sz="2000" b="1" dirty="0" smtClean="0"/>
                    </a:p>
                    <a:p>
                      <a:r>
                        <a:rPr lang="en-US" sz="2000" b="1" dirty="0" smtClean="0"/>
                        <a:t>NY-NJ-PA</a:t>
                      </a:r>
                      <a:endParaRPr lang="en-US" sz="2000" b="1" dirty="0"/>
                    </a:p>
                  </a:txBody>
                  <a:tcPr marL="45720" marR="45720"/>
                </a:tc>
              </a:tr>
              <a:tr h="400176">
                <a:tc>
                  <a:txBody>
                    <a:bodyPr/>
                    <a:lstStyle/>
                    <a:p>
                      <a:r>
                        <a:rPr lang="en-US" sz="2000" dirty="0"/>
                        <a:t>Central Chicago Metro, IL</a:t>
                      </a:r>
                    </a:p>
                  </a:txBody>
                  <a:tcPr marL="45720" marR="45720"/>
                </a:tc>
                <a:tc>
                  <a:txBody>
                    <a:bodyPr/>
                    <a:lstStyle/>
                    <a:p>
                      <a:r>
                        <a:rPr lang="en-US" sz="2000" dirty="0"/>
                        <a:t>Los Angeles County, CA</a:t>
                      </a:r>
                    </a:p>
                  </a:txBody>
                  <a:tcPr marL="45720" marR="45720"/>
                </a:tc>
                <a:tc>
                  <a:txBody>
                    <a:bodyPr/>
                    <a:lstStyle/>
                    <a:p>
                      <a:r>
                        <a:rPr lang="en-US" sz="2000" dirty="0"/>
                        <a:t>Bronx-Manhattan, NY</a:t>
                      </a:r>
                    </a:p>
                  </a:txBody>
                  <a:tcPr marL="45720" marR="45720"/>
                </a:tc>
              </a:tr>
              <a:tr h="400176">
                <a:tc>
                  <a:txBody>
                    <a:bodyPr/>
                    <a:lstStyle/>
                    <a:p>
                      <a:r>
                        <a:rPr lang="en-US" sz="2000" dirty="0"/>
                        <a:t>Indiana-Chicago Metro, IN</a:t>
                      </a:r>
                    </a:p>
                  </a:txBody>
                  <a:tcPr marL="45720" marR="45720"/>
                </a:tc>
                <a:tc>
                  <a:txBody>
                    <a:bodyPr/>
                    <a:lstStyle/>
                    <a:p>
                      <a:r>
                        <a:rPr lang="en-US" sz="2000" dirty="0"/>
                        <a:t>Orange County, CA</a:t>
                      </a:r>
                    </a:p>
                  </a:txBody>
                  <a:tcPr marL="45720" marR="45720"/>
                </a:tc>
                <a:tc>
                  <a:txBody>
                    <a:bodyPr/>
                    <a:lstStyle/>
                    <a:p>
                      <a:r>
                        <a:rPr lang="en-US" sz="2000" dirty="0"/>
                        <a:t>Nassau-Brooklyn-Queens, NY</a:t>
                      </a:r>
                    </a:p>
                  </a:txBody>
                  <a:tcPr marL="45720" marR="45720"/>
                </a:tc>
              </a:tr>
              <a:tr h="708004">
                <a:tc>
                  <a:txBody>
                    <a:bodyPr/>
                    <a:lstStyle/>
                    <a:p>
                      <a:pPr marL="0" algn="l" defTabSz="914400" rtl="0" eaLnBrk="1" latinLnBrk="0" hangingPunct="1"/>
                      <a:r>
                        <a:rPr lang="en-US" sz="2000" kern="1200" spc="-80" baseline="0" dirty="0">
                          <a:solidFill>
                            <a:schemeClr val="dk1"/>
                          </a:solidFill>
                          <a:latin typeface="+mn-lt"/>
                          <a:ea typeface="+mn-ea"/>
                          <a:cs typeface="+mn-cs"/>
                        </a:rPr>
                        <a:t>Northern-Chicago Metro, IL-WI</a:t>
                      </a:r>
                    </a:p>
                  </a:txBody>
                  <a:tcPr marL="45720" marR="45720"/>
                </a:tc>
                <a:tc rowSpan="4">
                  <a:txBody>
                    <a:bodyPr/>
                    <a:lstStyle/>
                    <a:p>
                      <a:r>
                        <a:rPr lang="en-US" sz="2000" dirty="0"/>
                        <a:t> </a:t>
                      </a:r>
                    </a:p>
                    <a:p>
                      <a:r>
                        <a:rPr lang="en-US" sz="2000" dirty="0"/>
                        <a:t> </a:t>
                      </a:r>
                    </a:p>
                    <a:p>
                      <a:r>
                        <a:rPr lang="en-US" sz="2000" dirty="0"/>
                        <a:t> </a:t>
                      </a:r>
                    </a:p>
                    <a:p>
                      <a:r>
                        <a:rPr lang="en-US" sz="2000" dirty="0"/>
                        <a:t> </a:t>
                      </a:r>
                    </a:p>
                  </a:txBody>
                  <a:tcPr marL="45720" marR="45720">
                    <a:solidFill>
                      <a:schemeClr val="bg1"/>
                    </a:solidFill>
                  </a:tcPr>
                </a:tc>
                <a:tc>
                  <a:txBody>
                    <a:bodyPr/>
                    <a:lstStyle/>
                    <a:p>
                      <a:r>
                        <a:rPr lang="en-US" sz="2000" dirty="0"/>
                        <a:t>North-West NYC Metro, NJ</a:t>
                      </a:r>
                    </a:p>
                  </a:txBody>
                  <a:tcPr marL="45720" marR="45720"/>
                </a:tc>
              </a:tr>
              <a:tr h="708004">
                <a:tc>
                  <a:txBody>
                    <a:bodyPr/>
                    <a:lstStyle/>
                    <a:p>
                      <a:r>
                        <a:rPr lang="en-US" sz="2000" spc="-80" baseline="0" dirty="0"/>
                        <a:t>South West Chicago Metro, IL</a:t>
                      </a:r>
                    </a:p>
                  </a:txBody>
                  <a:tcPr marL="45720" marR="45720"/>
                </a:tc>
                <a:tc vMerge="1">
                  <a:txBody>
                    <a:bodyPr/>
                    <a:lstStyle/>
                    <a:p>
                      <a:endParaRPr lang="en-US" sz="2000"/>
                    </a:p>
                  </a:txBody>
                  <a:tcPr marL="45720" marR="45720" anchor="ctr"/>
                </a:tc>
                <a:tc>
                  <a:txBody>
                    <a:bodyPr/>
                    <a:lstStyle/>
                    <a:p>
                      <a:r>
                        <a:rPr lang="en-US" sz="2000" dirty="0"/>
                        <a:t>Northern NYC Metro, NY</a:t>
                      </a:r>
                    </a:p>
                  </a:txBody>
                  <a:tcPr marL="45720" marR="45720"/>
                </a:tc>
              </a:tr>
              <a:tr h="400176">
                <a:tc rowSpan="2">
                  <a:txBody>
                    <a:bodyPr/>
                    <a:lstStyle/>
                    <a:p>
                      <a:r>
                        <a:rPr lang="en-US" sz="2000" dirty="0"/>
                        <a:t> </a:t>
                      </a:r>
                    </a:p>
                    <a:p>
                      <a:r>
                        <a:rPr lang="en-US" sz="2000" dirty="0"/>
                        <a:t> </a:t>
                      </a:r>
                    </a:p>
                  </a:txBody>
                  <a:tcPr marL="45720" marR="45720">
                    <a:lnL w="12700" cmpd="sng">
                      <a:noFill/>
                    </a:lnL>
                    <a:lnR w="12700" cmpd="sng">
                      <a:noFill/>
                    </a:lnR>
                    <a:solidFill>
                      <a:schemeClr val="bg1"/>
                    </a:solidFill>
                  </a:tcPr>
                </a:tc>
                <a:tc vMerge="1">
                  <a:txBody>
                    <a:bodyPr/>
                    <a:lstStyle/>
                    <a:p>
                      <a:endParaRPr lang="en-US" sz="2000"/>
                    </a:p>
                  </a:txBody>
                  <a:tcPr marL="45720" marR="45720" anchor="ctr"/>
                </a:tc>
                <a:tc>
                  <a:txBody>
                    <a:bodyPr/>
                    <a:lstStyle/>
                    <a:p>
                      <a:r>
                        <a:rPr lang="en-US" sz="2000" dirty="0"/>
                        <a:t>Southern NY Metro, NY-NJ</a:t>
                      </a:r>
                    </a:p>
                  </a:txBody>
                  <a:tcPr marL="45720" marR="45720"/>
                </a:tc>
              </a:tr>
              <a:tr h="400176">
                <a:tc vMerge="1">
                  <a:txBody>
                    <a:bodyPr/>
                    <a:lstStyle/>
                    <a:p>
                      <a:endParaRPr lang="en-US" sz="2000"/>
                    </a:p>
                  </a:txBody>
                  <a:tcPr marL="45720" marR="45720" anchor="ctr"/>
                </a:tc>
                <a:tc vMerge="1">
                  <a:txBody>
                    <a:bodyPr/>
                    <a:lstStyle/>
                    <a:p>
                      <a:endParaRPr lang="en-US" sz="2000"/>
                    </a:p>
                  </a:txBody>
                  <a:tcPr marL="45720" marR="45720" anchor="ctr"/>
                </a:tc>
                <a:tc>
                  <a:txBody>
                    <a:bodyPr/>
                    <a:lstStyle/>
                    <a:p>
                      <a:r>
                        <a:rPr lang="en-US" sz="2000" dirty="0"/>
                        <a:t>Suffolk County, NY </a:t>
                      </a:r>
                    </a:p>
                  </a:txBody>
                  <a:tcPr marL="45720" marR="45720"/>
                </a:tc>
              </a:tr>
            </a:tbl>
          </a:graphicData>
        </a:graphic>
      </p:graphicFrame>
      <p:sp>
        <p:nvSpPr>
          <p:cNvPr id="8" name="TextBox 7"/>
          <p:cNvSpPr txBox="1"/>
          <p:nvPr/>
        </p:nvSpPr>
        <p:spPr>
          <a:xfrm>
            <a:off x="228600" y="0"/>
            <a:ext cx="1752600" cy="369332"/>
          </a:xfrm>
          <a:prstGeom prst="rect">
            <a:avLst/>
          </a:prstGeom>
          <a:noFill/>
        </p:spPr>
        <p:txBody>
          <a:bodyPr wrap="square" rtlCol="0">
            <a:spAutoFit/>
          </a:bodyPr>
          <a:lstStyle/>
          <a:p>
            <a:r>
              <a:rPr lang="en-US" dirty="0" smtClean="0"/>
              <a:t>Appendix A</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Autofit/>
          </a:bodyPr>
          <a:lstStyle/>
          <a:p>
            <a:pPr>
              <a:lnSpc>
                <a:spcPts val="3600"/>
              </a:lnSpc>
            </a:pPr>
            <a:r>
              <a:rPr lang="en-US" dirty="0" smtClean="0">
                <a:cs typeface="Arial" charset="0"/>
              </a:rPr>
              <a:t>Who can get Social Security </a:t>
            </a:r>
            <a:br>
              <a:rPr lang="en-US" dirty="0" smtClean="0">
                <a:cs typeface="Arial" charset="0"/>
              </a:rPr>
            </a:br>
            <a:r>
              <a:rPr lang="en-US" dirty="0" smtClean="0">
                <a:cs typeface="Arial" charset="0"/>
              </a:rPr>
              <a:t>Disability Insurance (SSDI)?</a:t>
            </a:r>
          </a:p>
        </p:txBody>
      </p:sp>
      <p:sp>
        <p:nvSpPr>
          <p:cNvPr id="4" name="Rectangle 4"/>
          <p:cNvSpPr>
            <a:spLocks noGrp="1" noChangeArrowheads="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eaLnBrk="1" fontAlgn="auto" hangingPunct="1">
              <a:spcBef>
                <a:spcPts val="0"/>
              </a:spcBef>
              <a:spcAft>
                <a:spcPts val="0"/>
              </a:spcAft>
              <a:defRPr/>
            </a:pPr>
            <a:r>
              <a:rPr lang="en-US" dirty="0" smtClean="0">
                <a:latin typeface="+mj-lt"/>
                <a:cs typeface="+mn-cs"/>
              </a:rPr>
              <a:t>Medicare for People with  Disabilities</a:t>
            </a:r>
            <a:endParaRPr lang="en-US" dirty="0">
              <a:latin typeface="+mj-lt"/>
              <a:cs typeface="+mn-cs"/>
            </a:endParaRPr>
          </a:p>
        </p:txBody>
      </p:sp>
      <p:sp>
        <p:nvSpPr>
          <p:cNvPr id="52229" name="Rectangle 6"/>
          <p:cNvSpPr>
            <a:spLocks noGrp="1" noChangeArrowheads="1"/>
          </p:cNvSpPr>
          <p:nvPr>
            <p:ph type="sldNum" sz="quarter" idx="4"/>
          </p:nvPr>
        </p:nvSpPr>
        <p:spPr bwMode="auto">
          <a:prstGeom prst="rect">
            <a:avLst/>
          </a:prstGeom>
          <a:noFill/>
          <a:ln>
            <a:miter lim="800000"/>
            <a:headEnd/>
            <a:tailEnd/>
          </a:ln>
        </p:spPr>
        <p:txBody>
          <a:bodyPr wrap="square" numCol="1" anchorCtr="0" compatLnSpc="1">
            <a:prstTxWarp prst="textNoShape">
              <a:avLst/>
            </a:prstTxWarp>
          </a:bodyPr>
          <a:lstStyle/>
          <a:p>
            <a:pPr fontAlgn="base">
              <a:spcBef>
                <a:spcPct val="0"/>
              </a:spcBef>
              <a:spcAft>
                <a:spcPct val="0"/>
              </a:spcAft>
            </a:pPr>
            <a:fld id="{3EC41934-DC40-49B3-9553-E07165FA86A7}" type="slidenum">
              <a:rPr lang="en-US"/>
              <a:pPr fontAlgn="base">
                <a:spcBef>
                  <a:spcPct val="0"/>
                </a:spcBef>
                <a:spcAft>
                  <a:spcPct val="0"/>
                </a:spcAft>
              </a:pPr>
              <a:t>8</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xmlns="" val="292150351"/>
              </p:ext>
            </p:extLst>
          </p:nvPr>
        </p:nvGraphicFramePr>
        <p:xfrm>
          <a:off x="457200" y="1371600"/>
          <a:ext cx="8229600" cy="4114800"/>
        </p:xfrm>
        <a:graphic>
          <a:graphicData uri="http://schemas.openxmlformats.org/drawingml/2006/table">
            <a:tbl>
              <a:tblPr firstRow="1" bandRow="1">
                <a:effectLst>
                  <a:outerShdw blurRad="50800" dist="76200" dir="2700000" algn="tl" rotWithShape="0">
                    <a:prstClr val="black">
                      <a:alpha val="40000"/>
                    </a:prstClr>
                  </a:outerShdw>
                </a:effectLst>
                <a:tableStyleId>{5C22544A-7EE6-4342-B048-85BDC9FD1C3A}</a:tableStyleId>
              </a:tblPr>
              <a:tblGrid>
                <a:gridCol w="2743200"/>
                <a:gridCol w="2743200"/>
                <a:gridCol w="2743200"/>
              </a:tblGrid>
              <a:tr h="524346">
                <a:tc>
                  <a:txBody>
                    <a:bodyPr/>
                    <a:lstStyle/>
                    <a:p>
                      <a:pPr algn="ctr"/>
                      <a:r>
                        <a:rPr lang="en-US" sz="2800" dirty="0" smtClean="0"/>
                        <a:t>Worker</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a:txBody>
                    <a:bodyPr/>
                    <a:lstStyle/>
                    <a:p>
                      <a:pPr algn="ctr"/>
                      <a:r>
                        <a:rPr lang="en-US" sz="2800" dirty="0" smtClean="0"/>
                        <a:t>Spouse</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c>
                  <a:txBody>
                    <a:bodyPr/>
                    <a:lstStyle/>
                    <a:p>
                      <a:pPr algn="ctr"/>
                      <a:r>
                        <a:rPr lang="en-US" sz="2800" dirty="0" smtClean="0"/>
                        <a:t>Child</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338E"/>
                    </a:solidFill>
                  </a:tcPr>
                </a:tc>
              </a:tr>
              <a:tr h="3590454">
                <a:tc>
                  <a:txBody>
                    <a:bodyPr/>
                    <a:lstStyle/>
                    <a:p>
                      <a:pPr marL="165100" lvl="1" indent="-165100">
                        <a:lnSpc>
                          <a:spcPct val="100000"/>
                        </a:lnSpc>
                        <a:spcBef>
                          <a:spcPts val="0"/>
                        </a:spcBef>
                        <a:buFont typeface="Wingdings" pitchFamily="2" charset="2"/>
                        <a:buChar char="§"/>
                      </a:pPr>
                      <a:r>
                        <a:rPr lang="en-US" sz="2400" dirty="0" smtClean="0">
                          <a:solidFill>
                            <a:schemeClr val="tx1"/>
                          </a:solidFill>
                        </a:rPr>
                        <a:t>Must have paid enough into Social Security 5 out of last 10 years (20 Working Credits)</a:t>
                      </a:r>
                    </a:p>
                    <a:p>
                      <a:pPr marL="182563" lvl="1" indent="-182563">
                        <a:lnSpc>
                          <a:spcPct val="100000"/>
                        </a:lnSpc>
                        <a:spcBef>
                          <a:spcPts val="0"/>
                        </a:spcBef>
                        <a:buFont typeface="Wingdings" pitchFamily="2" charset="2"/>
                        <a:buChar char="§"/>
                      </a:pPr>
                      <a:r>
                        <a:rPr lang="en-US" sz="2400" dirty="0" smtClean="0">
                          <a:solidFill>
                            <a:schemeClr val="tx1"/>
                          </a:solidFill>
                        </a:rPr>
                        <a:t>Less work is required if under age 31 </a:t>
                      </a:r>
                    </a:p>
                    <a:p>
                      <a:pPr>
                        <a:buFont typeface="Wingdings" pitchFamily="2" charset="2"/>
                        <a:buChar char="§"/>
                      </a:pP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182563" lvl="1" indent="-182563">
                        <a:lnSpc>
                          <a:spcPct val="100000"/>
                        </a:lnSpc>
                        <a:spcBef>
                          <a:spcPts val="0"/>
                        </a:spcBef>
                        <a:buFont typeface="Wingdings" pitchFamily="2" charset="2"/>
                        <a:buChar char="§"/>
                      </a:pPr>
                      <a:r>
                        <a:rPr lang="en-US" sz="2400" dirty="0" smtClean="0">
                          <a:solidFill>
                            <a:schemeClr val="tx1"/>
                          </a:solidFill>
                        </a:rPr>
                        <a:t>At age 62	</a:t>
                      </a:r>
                    </a:p>
                    <a:p>
                      <a:pPr marL="165100" lvl="1" indent="-109538">
                        <a:lnSpc>
                          <a:spcPct val="100000"/>
                        </a:lnSpc>
                        <a:spcBef>
                          <a:spcPts val="0"/>
                        </a:spcBef>
                        <a:buFont typeface="Wingdings" pitchFamily="2" charset="2"/>
                        <a:buChar char="§"/>
                      </a:pPr>
                      <a:r>
                        <a:rPr lang="en-US" sz="2400" dirty="0" smtClean="0">
                          <a:solidFill>
                            <a:schemeClr val="tx1"/>
                          </a:solidFill>
                        </a:rPr>
                        <a:t>At any age if caring for child who is under 16 or disabled</a:t>
                      </a:r>
                    </a:p>
                    <a:p>
                      <a:pPr marL="182563" lvl="1" indent="-182563">
                        <a:lnSpc>
                          <a:spcPct val="100000"/>
                        </a:lnSpc>
                        <a:spcBef>
                          <a:spcPts val="0"/>
                        </a:spcBef>
                        <a:buFont typeface="Wingdings" pitchFamily="2" charset="2"/>
                        <a:buChar char="§"/>
                      </a:pPr>
                      <a:r>
                        <a:rPr lang="en-US" sz="2400" dirty="0" smtClean="0">
                          <a:solidFill>
                            <a:schemeClr val="tx1"/>
                          </a:solidFill>
                        </a:rPr>
                        <a:t>Divorced spouses may qualify</a:t>
                      </a:r>
                    </a:p>
                    <a:p>
                      <a:pPr marL="55563" indent="-55563">
                        <a:buFont typeface="Wingdings" pitchFamily="2" charset="2"/>
                        <a:buChar char="§"/>
                      </a:pP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292100" lvl="1" indent="-292100">
                        <a:spcBef>
                          <a:spcPts val="0"/>
                        </a:spcBef>
                        <a:buFont typeface="Wingdings" pitchFamily="2" charset="2"/>
                        <a:buChar char="§"/>
                      </a:pPr>
                      <a:r>
                        <a:rPr lang="en-US" sz="2400" dirty="0" smtClean="0">
                          <a:solidFill>
                            <a:schemeClr val="tx1"/>
                          </a:solidFill>
                        </a:rPr>
                        <a:t>Not married under age 18 (under 19 if still in high school)</a:t>
                      </a:r>
                    </a:p>
                    <a:p>
                      <a:pPr marL="292100" lvl="1" indent="-292100">
                        <a:spcBef>
                          <a:spcPts val="0"/>
                        </a:spcBef>
                        <a:buFont typeface="Wingdings" pitchFamily="2" charset="2"/>
                        <a:buChar char="§"/>
                      </a:pPr>
                      <a:r>
                        <a:rPr lang="en-US" sz="2400" dirty="0" smtClean="0">
                          <a:solidFill>
                            <a:schemeClr val="tx1"/>
                          </a:solidFill>
                        </a:rPr>
                        <a:t>Not married and disabled before age 22</a:t>
                      </a:r>
                    </a:p>
                    <a:p>
                      <a:pPr>
                        <a:buFont typeface="Wingdings" pitchFamily="2" charset="2"/>
                        <a:buChar char="§"/>
                      </a:pP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bl>
          </a:graphicData>
        </a:graphic>
      </p:graphicFrame>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qualifies for SSDI?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People who have earned enough Working Credits </a:t>
            </a:r>
          </a:p>
          <a:p>
            <a:pPr lvl="1"/>
            <a:r>
              <a:rPr lang="en-US" dirty="0"/>
              <a:t>F</a:t>
            </a:r>
            <a:r>
              <a:rPr lang="en-US" dirty="0" smtClean="0"/>
              <a:t>ormerly called quarters of coverage</a:t>
            </a:r>
          </a:p>
          <a:p>
            <a:pPr lvl="1"/>
            <a:r>
              <a:rPr lang="en-US" dirty="0" smtClean="0"/>
              <a:t>Based on your earnings</a:t>
            </a:r>
          </a:p>
          <a:p>
            <a:r>
              <a:rPr lang="en-US" dirty="0" smtClean="0"/>
              <a:t>Work history determines eligibility for </a:t>
            </a:r>
          </a:p>
          <a:p>
            <a:pPr lvl="1"/>
            <a:r>
              <a:rPr lang="en-US" dirty="0" smtClean="0"/>
              <a:t>Retirement 	</a:t>
            </a:r>
          </a:p>
          <a:p>
            <a:pPr lvl="1"/>
            <a:r>
              <a:rPr lang="en-US" dirty="0" smtClean="0"/>
              <a:t>Disability benefits </a:t>
            </a:r>
          </a:p>
          <a:p>
            <a:pPr lvl="1"/>
            <a:r>
              <a:rPr lang="en-US" dirty="0" smtClean="0"/>
              <a:t>Your family’s eligibility for survivors benefits</a:t>
            </a:r>
          </a:p>
          <a:p>
            <a:r>
              <a:rPr lang="en-US" dirty="0" smtClean="0"/>
              <a:t>In 2012, you get one credit </a:t>
            </a:r>
          </a:p>
          <a:p>
            <a:pPr lvl="1"/>
            <a:r>
              <a:rPr lang="en-US" dirty="0" smtClean="0"/>
              <a:t>For each $1,130 of earnings (changes annually)</a:t>
            </a:r>
          </a:p>
          <a:p>
            <a:pPr lvl="1"/>
            <a:r>
              <a:rPr lang="en-US" dirty="0" smtClean="0"/>
              <a:t> Up to the maximum of four credits per year</a:t>
            </a:r>
          </a:p>
          <a:p>
            <a:endParaRPr lang="en-US" dirty="0"/>
          </a:p>
        </p:txBody>
      </p:sp>
      <p:sp>
        <p:nvSpPr>
          <p:cNvPr id="4" name="Date Placeholder 3"/>
          <p:cNvSpPr>
            <a:spLocks noGrp="1"/>
          </p:cNvSpPr>
          <p:nvPr>
            <p:ph type="dt" sz="half" idx="2"/>
          </p:nvPr>
        </p:nvSpPr>
        <p:spPr>
          <a:prstGeom prst="rect">
            <a:avLst/>
          </a:prstGeom>
        </p:spPr>
        <p:txBody>
          <a:bodyPr/>
          <a:lstStyle/>
          <a:p>
            <a:pPr>
              <a:defRPr/>
            </a:pPr>
            <a:r>
              <a:rPr lang="en-US" dirty="0" smtClean="0"/>
              <a:t>04/2/2012</a:t>
            </a:r>
            <a:endParaRPr lang="en-US" dirty="0"/>
          </a:p>
        </p:txBody>
      </p:sp>
      <p:sp>
        <p:nvSpPr>
          <p:cNvPr id="6" name="Footer Placeholder 5"/>
          <p:cNvSpPr>
            <a:spLocks noGrp="1"/>
          </p:cNvSpPr>
          <p:nvPr>
            <p:ph type="ftr" sz="quarter" idx="3"/>
          </p:nvPr>
        </p:nvSpPr>
        <p:spPr>
          <a:prstGeom prst="rect">
            <a:avLst/>
          </a:prstGeom>
        </p:spPr>
        <p:txBody>
          <a:bodyPr/>
          <a:lstStyle/>
          <a:p>
            <a:pPr>
              <a:defRPr/>
            </a:pPr>
            <a:r>
              <a:rPr lang="en-US" dirty="0" smtClean="0"/>
              <a:t>Medicare for People with  Disabilities</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075B9EDA-26DE-4CE4-91E8-2FA1186DA1C7}" type="slidenum">
              <a:rPr lang="en-US" smtClean="0"/>
              <a:pPr>
                <a:defRPr/>
              </a:pPr>
              <a:t>9</a:t>
            </a:fld>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4 - &amp;quot;Background&amp;quot;&quot;/&gt;&lt;property id=&quot;20307&quot; value=&quot;259&quot;/&gt;&lt;/object&gt;&lt;object type=&quot;3&quot; unique_id=&quot;10005&quot;&gt;&lt;property id=&quot;20148&quot; value=&quot;5&quot;/&gt;&lt;property id=&quot;20300&quot; value=&quot;Slide 22 - &amp;quot;Retroactive Entitlement to Medicare&amp;quot;&quot;/&gt;&lt;property id=&quot;20307&quot; value=&quot;364&quot;/&gt;&lt;/object&gt;&lt;object type=&quot;3&quot; unique_id=&quot;10008&quot;&gt;&lt;property id=&quot;20148&quot; value=&quot;5&quot;/&gt;&lt;property id=&quot;20300&quot; value=&quot;Slide 5 - &amp;quot;How Social Security Defines Disability &amp;quot;&quot;/&gt;&lt;property id=&quot;20307&quot; value=&quot;263&quot;/&gt;&lt;/object&gt;&lt;object type=&quot;3&quot; unique_id=&quot;10011&quot;&gt;&lt;property id=&quot;20148&quot; value=&quot;5&quot;/&gt;&lt;property id=&quot;20300&quot; value=&quot;Slide 32 - &amp;quot;Large Employee Group Health Plan (LGHP) and Medicare Due to Disability&amp;quot;&quot;/&gt;&lt;property id=&quot;20307&quot; value=&quot;367&quot;/&gt;&lt;/object&gt;&lt;object type=&quot;3&quot; unique_id=&quot;10012&quot;&gt;&lt;property id=&quot;20148&quot; value=&quot;5&quot;/&gt;&lt;property id=&quot;20300&quot; value=&quot;Slide 33 - &amp;quot;Retiree Health Plans&amp;quot;&quot;/&gt;&lt;property id=&quot;20307&quot; value=&quot;368&quot;/&gt;&lt;/object&gt;&lt;object type=&quot;3&quot; unique_id=&quot;10013&quot;&gt;&lt;property id=&quot;20148&quot; value=&quot;5&quot;/&gt;&lt;property id=&quot;20300&quot; value=&quot;Slide 44 - &amp;quot;5-Star Special Enrollment Period&amp;quot;&quot;/&gt;&lt;property id=&quot;20307&quot; value=&quot;369&quot;/&gt;&lt;/object&gt;&lt;object type=&quot;3&quot; unique_id=&quot;10014&quot;&gt;&lt;property id=&quot;20148&quot; value=&quot;5&quot;/&gt;&lt;property id=&quot;20300&quot; value=&quot;Slide 12 - &amp;quot;&amp;#x0D;&amp;#x0A;What is Supplemental Security Income (SSI)?&amp;amp;#x09;&amp;quot;&quot;/&gt;&lt;property id=&quot;20307&quot; value=&quot;269&quot;/&gt;&lt;/object&gt;&lt;object type=&quot;3&quot; unique_id=&quot;10015&quot;&gt;&lt;property id=&quot;20148&quot; value=&quot;5&quot;/&gt;&lt;property id=&quot;20300&quot; value=&quot;Slide 14 - &amp;quot;Applying for Disability Benefits&amp;quot;&quot;/&gt;&lt;property id=&quot;20307&quot; value=&quot;270&quot;/&gt;&lt;/object&gt;&lt;object type=&quot;3&quot; unique_id=&quot;10016&quot;&gt;&lt;property id=&quot;20148&quot; value=&quot;5&quot;/&gt;&lt;property id=&quot;20300&quot; value=&quot;Slide 13 - &amp;quot;Applying for Disability Benefits&amp;quot;&quot;/&gt;&lt;property id=&quot;20307&quot; value=&quot;271&quot;/&gt;&lt;/object&gt;&lt;object type=&quot;3&quot; unique_id=&quot;10017&quot;&gt;&lt;property id=&quot;20148&quot; value=&quot;5&quot;/&gt;&lt;property id=&quot;20300&quot; value=&quot;Slide 11 - &amp;quot;Waiting Period&amp;quot;&quot;/&gt;&lt;property id=&quot;20307&quot; value=&quot;272&quot;/&gt;&lt;/object&gt;&lt;object type=&quot;3&quot; unique_id=&quot;10018&quot;&gt;&lt;property id=&quot;20148&quot; value=&quot;5&quot;/&gt;&lt;property id=&quot;20300&quot; value=&quot;Slide 17 - &amp;quot;Medicare for People with Disabilities&amp;quot;&quot;/&gt;&lt;property id=&quot;20307&quot; value=&quot;273&quot;/&gt;&lt;/object&gt;&lt;object type=&quot;3&quot; unique_id=&quot;10019&quot;&gt;&lt;property id=&quot;20148&quot; value=&quot;5&quot;/&gt;&lt;property id=&quot;20300&quot; value=&quot;Slide 18 - &amp;quot;What is Medicare?&amp;quot;&quot;/&gt;&lt;property id=&quot;20307&quot; value=&quot;274&quot;/&gt;&lt;/object&gt;&lt;object type=&quot;3&quot; unique_id=&quot;10024&quot;&gt;&lt;property id=&quot;20148&quot; value=&quot;5&quot;/&gt;&lt;property id=&quot;20300&quot; value=&quot;Slide 21 - &amp;quot;Automatic Enrollment&amp;quot;&quot;/&gt;&lt;property id=&quot;20307&quot; value=&quot;279&quot;/&gt;&lt;/object&gt;&lt;object type=&quot;3&quot; unique_id=&quot;10025&quot;&gt;&lt;property id=&quot;20148&quot; value=&quot;5&quot;/&gt;&lt;property id=&quot;20300&quot; value=&quot;Slide 23 - &amp;quot;How long are you entitled to Medicare? &amp;quot;&quot;/&gt;&lt;property id=&quot;20307&quot; value=&quot;280&quot;/&gt;&lt;/object&gt;&lt;object type=&quot;3&quot; unique_id=&quot;10027&quot;&gt;&lt;property id=&quot;20148&quot; value=&quot;5&quot;/&gt;&lt;property id=&quot;20300&quot; value=&quot;Slide 26 - &amp;quot;Medicare Part A – Hospital Insurance&amp;quot;&quot;/&gt;&lt;property id=&quot;20307&quot; value=&quot;282&quot;/&gt;&lt;/object&gt;&lt;object type=&quot;3&quot; unique_id=&quot;10028&quot;&gt;&lt;property id=&quot;20148&quot; value=&quot;5&quot;/&gt;&lt;property id=&quot;20300&quot; value=&quot;Slide 28 - &amp;quot;Medicare Part B – Medical Insurance&amp;quot;&quot;/&gt;&lt;property id=&quot;20307&quot; value=&quot;283&quot;/&gt;&lt;/object&gt;&lt;object type=&quot;3&quot; unique_id=&quot;10038&quot;&gt;&lt;property id=&quot;20148&quot; value=&quot;5&quot;/&gt;&lt;property id=&quot;20300&quot; value=&quot;Slide 34 - &amp;quot;What’s NOT Covered by Part A and Part B&amp;quot;&quot;/&gt;&lt;property id=&quot;20307&quot; value=&quot;293&quot;/&gt;&lt;/object&gt;&lt;object type=&quot;3&quot; unique_id=&quot;10039&quot;&gt;&lt;property id=&quot;20148&quot; value=&quot;5&quot;/&gt;&lt;property id=&quot;20300&quot; value=&quot;Slide 27 - &amp;quot;Paying for Medicare Part A (Hospital Insurance)&amp;quot;&quot;/&gt;&lt;property id=&quot;20307&quot; value=&quot;294&quot;/&gt;&lt;/object&gt;&lt;object type=&quot;3&quot; unique_id=&quot;10040&quot;&gt;&lt;property id=&quot;20148&quot; value=&quot;5&quot;/&gt;&lt;property id=&quot;20300&quot; value=&quot;Slide 19 - &amp;quot;The Four Parts of Medicare&amp;quot;&quot;/&gt;&lt;property id=&quot;20307&quot; value=&quot;371&quot;/&gt;&lt;/object&gt;&lt;object type=&quot;3&quot; unique_id=&quot;10041&quot;&gt;&lt;property id=&quot;20148&quot; value=&quot;5&quot;/&gt;&lt;property id=&quot;20300&quot; value=&quot;Slide 29 - &amp;quot;Monthly Part B Premium&amp;quot;&quot;/&gt;&lt;property id=&quot;20307&quot; value=&quot;296&quot;/&gt;&lt;/object&gt;&lt;object type=&quot;3&quot; unique_id=&quot;10042&quot;&gt;&lt;property id=&quot;20148&quot; value=&quot;5&quot;/&gt;&lt;property id=&quot;20300&quot; value=&quot;Slide 31 - &amp;quot;Assignment&amp;quot;&quot;/&gt;&lt;property id=&quot;20307&quot; value=&quot;297&quot;/&gt;&lt;/object&gt;&lt;object type=&quot;3&quot; unique_id=&quot;10044&quot;&gt;&lt;property id=&quot;20148&quot; value=&quot;5&quot;/&gt;&lt;property id=&quot;20300&quot; value=&quot;Slide 35 - &amp;quot;What is Medigap?&amp;quot;&quot;/&gt;&lt;property id=&quot;20307&quot; value=&quot;299&quot;/&gt;&lt;/object&gt;&lt;object type=&quot;3&quot; unique_id=&quot;10045&quot;&gt;&lt;property id=&quot;20148&quot; value=&quot;5&quot;/&gt;&lt;property id=&quot;20300&quot; value=&quot;Slide 36 - &amp;quot;Medigap for People with Disabilities&amp;quot;&quot;/&gt;&lt;property id=&quot;20307&quot; value=&quot;300&quot;/&gt;&lt;/object&gt;&lt;object type=&quot;3&quot; unique_id=&quot;10046&quot;&gt;&lt;property id=&quot;20148&quot; value=&quot;5&quot;/&gt;&lt;property id=&quot;20300&quot; value=&quot;Slide 40 - &amp;quot;Part C – Medicare Advantage&amp;quot;&quot;/&gt;&lt;property id=&quot;20307&quot; value=&quot;301&quot;/&gt;&lt;/object&gt;&lt;object type=&quot;3&quot; unique_id=&quot;10047&quot;&gt;&lt;property id=&quot;20148&quot; value=&quot;5&quot;/&gt;&lt;property id=&quot;20300&quot; value=&quot;Slide 41 - &amp;quot;How Medicare Advantage Works&amp;quot;&quot;/&gt;&lt;property id=&quot;20307&quot; value=&quot;302&quot;/&gt;&lt;/object&gt;&lt;object type=&quot;3&quot; unique_id=&quot;10050&quot;&gt;&lt;property id=&quot;20148&quot; value=&quot;5&quot;/&gt;&lt;property id=&quot;20300&quot; value=&quot;Slide 42 - &amp;quot;Medicare Advantage Plan Costs&amp;quot;&quot;/&gt;&lt;property id=&quot;20307&quot; value=&quot;305&quot;/&gt;&lt;/object&gt;&lt;object type=&quot;3&quot; unique_id=&quot;10051&quot;&gt;&lt;property id=&quot;20148&quot; value=&quot;5&quot;/&gt;&lt;property id=&quot;20300&quot; value=&quot;Slide 73 - &amp;quot;Competitive Bidding Areas for Round 2&amp;#x0D;&amp;#x0A;&amp;quot;&quot;/&gt;&lt;property id=&quot;20307&quot; value=&quot;372&quot;/&gt;&lt;/object&gt;&lt;object type=&quot;3&quot; unique_id=&quot;10052&quot;&gt;&lt;property id=&quot;20148&quot; value=&quot;5&quot;/&gt;&lt;property id=&quot;20300&quot; value=&quot;Slide 47 - &amp;quot;Who Can Join Part D?&amp;quot;&quot;/&gt;&lt;property id=&quot;20307&quot; value=&quot;307&quot;/&gt;&lt;/object&gt;&lt;object type=&quot;3&quot; unique_id=&quot;10054&quot;&gt;&lt;property id=&quot;20148&quot; value=&quot;5&quot;/&gt;&lt;property id=&quot;20300&quot; value=&quot;Slide 24 - &amp;quot;Plan Choices for People with a Disability&amp;quot;&quot;/&gt;&lt;property id=&quot;20307&quot; value=&quot;309&quot;/&gt;&lt;/object&gt;&lt;object type=&quot;3&quot; unique_id=&quot;10055&quot;&gt;&lt;property id=&quot;20148&quot; value=&quot;5&quot;/&gt;&lt;property id=&quot;20300&quot; value=&quot;Slide 16 - &amp;quot;Exercise&amp;quot;&quot;/&gt;&lt;property id=&quot;20307&quot; value=&quot;310&quot;/&gt;&lt;/object&gt;&lt;object type=&quot;3&quot; unique_id=&quot;10056&quot;&gt;&lt;property id=&quot;20148&quot; value=&quot;5&quot;/&gt;&lt;property id=&quot;20300&quot; value=&quot;Slide 51 - &amp;quot;Other Programs &amp;quot;&quot;/&gt;&lt;property id=&quot;20307&quot; value=&quot;311&quot;/&gt;&lt;/object&gt;&lt;object type=&quot;3&quot; unique_id=&quot;10059&quot;&gt;&lt;property id=&quot;20148&quot; value=&quot;5&quot;/&gt;&lt;property id=&quot;20300&quot; value=&quot;Slide 55 - &amp;quot;Money Follows the Person Program (MFP)&amp;quot;&quot;/&gt;&lt;property id=&quot;20307&quot; value=&quot;314&quot;/&gt;&lt;/object&gt;&lt;object type=&quot;3&quot; unique_id=&quot;10061&quot;&gt;&lt;property id=&quot;20148&quot; value=&quot;5&quot;/&gt;&lt;property id=&quot;20300&quot; value=&quot;Slide 52 - &amp;quot;How are Medicare and Medicaid different?&amp;quot;&quot;/&gt;&lt;property id=&quot;20307&quot; value=&quot;316&quot;/&gt;&lt;/object&gt;&lt;object type=&quot;3&quot; unique_id=&quot;10062&quot;&gt;&lt;property id=&quot;20148&quot; value=&quot;5&quot;/&gt;&lt;property id=&quot;20300&quot; value=&quot;Slide 57 - &amp;quot;1915 (c) Home and Community Based Waivers&amp;quot;&quot;/&gt;&lt;property id=&quot;20307&quot; value=&quot;317&quot;/&gt;&lt;/object&gt;&lt;object type=&quot;3&quot; unique_id=&quot;10063&quot;&gt;&lt;property id=&quot;20148&quot; value=&quot;5&quot;/&gt;&lt;property id=&quot;20300&quot; value=&quot;Slide 58 - &amp;quot;Home and Community Based Waivers&amp;quot;&quot;/&gt;&lt;property id=&quot;20307&quot; value=&quot;318&quot;/&gt;&lt;/object&gt;&lt;object type=&quot;3&quot; unique_id=&quot;10065&quot;&gt;&lt;property id=&quot;20148&quot; value=&quot;5&quot;/&gt;&lt;property id=&quot;20300&quot; value=&quot;Slide 61 - &amp;quot;What are Medicare Savings Programs?&amp;quot;&quot;/&gt;&lt;property id=&quot;20307&quot; value=&quot;320&quot;/&gt;&lt;/object&gt;&lt;object type=&quot;3&quot; unique_id=&quot;10067&quot;&gt;&lt;property id=&quot;20148&quot; value=&quot;5&quot;/&gt;&lt;property id=&quot;20300&quot; value=&quot;Slide 62 - &amp;quot;Medicare Savings Programs (2012)&amp;quot;&quot;/&gt;&lt;property id=&quot;20307&quot; value=&quot;322&quot;/&gt;&lt;/object&gt;&lt;object type=&quot;3&quot; unique_id=&quot;10070&quot;&gt;&lt;property id=&quot;20148&quot; value=&quot;5&quot;/&gt;&lt;property id=&quot;20300&quot; value=&quot;Slide 64 - &amp;quot;To Apply&amp;quot;&quot;/&gt;&lt;property id=&quot;20307&quot; value=&quot;325&quot;/&gt;&lt;/object&gt;&lt;object type=&quot;3&quot; unique_id=&quot;10071&quot;&gt;&lt;property id=&quot;20148&quot; value=&quot;5&quot;/&gt;&lt;property id=&quot;20300&quot; value=&quot;Slide 49 - &amp;quot;What is Extra Help? &amp;quot;&quot;/&gt;&lt;property id=&quot;20307&quot; value=&quot;326&quot;/&gt;&lt;/object&gt;&lt;object type=&quot;3&quot; unique_id=&quot;10072&quot;&gt;&lt;property id=&quot;20148&quot; value=&quot;5&quot;/&gt;&lt;property id=&quot;20300&quot; value=&quot;Slide 50 - &amp;quot;To Apply&amp;quot;&quot;/&gt;&lt;property id=&quot;20307&quot; value=&quot;327&quot;/&gt;&lt;/object&gt;&lt;object type=&quot;3&quot; unique_id=&quot;10073&quot;&gt;&lt;property id=&quot;20148&quot; value=&quot;5&quot;/&gt;&lt;property id=&quot;20300&quot; value=&quot;Slide 65 - &amp;quot;Pre-Existing Condition Insurance Plans (PCIPs)&amp;quot;&quot;/&gt;&lt;property id=&quot;20307&quot; value=&quot;328&quot;/&gt;&lt;/object&gt;&lt;object type=&quot;3&quot; unique_id=&quot;10074&quot;&gt;&lt;property id=&quot;20148&quot; value=&quot;5&quot;/&gt;&lt;property id=&quot;20300&quot; value=&quot;Slide 66 - &amp;quot;Who is eligible for PCIP coverage? &amp;quot;&quot;/&gt;&lt;property id=&quot;20307&quot; value=&quot;329&quot;/&gt;&lt;/object&gt;&lt;object type=&quot;3&quot; unique_id=&quot;10075&quot;&gt;&lt;property id=&quot;20148&quot; value=&quot;5&quot;/&gt;&lt;property id=&quot;20300&quot; value=&quot;Slide 67 - &amp;quot;PCIP Standard Covered Benefits&amp;quot;&quot;/&gt;&lt;property id=&quot;20307&quot; value=&quot;330&quot;/&gt;&lt;/object&gt;&lt;object type=&quot;3&quot; unique_id=&quot;10076&quot;&gt;&lt;property id=&quot;20148&quot; value=&quot;5&quot;/&gt;&lt;property id=&quot;20300&quot; value=&quot;Slide 68 - &amp;quot;Exercise&amp;amp;#x09;&amp;quot;&quot;/&gt;&lt;property id=&quot;20307&quot; value=&quot;331&quot;/&gt;&lt;/object&gt;&lt;object type=&quot;3&quot; unique_id=&quot;10079&quot;&gt;&lt;property id=&quot;20148&quot; value=&quot;5&quot;/&gt;&lt;property id=&quot;20300&quot; value=&quot;Slide 37 - &amp;quot;Exercise&amp;amp;#x09;&amp;quot;&quot;/&gt;&lt;property id=&quot;20307&quot; value=&quot;334&quot;/&gt;&lt;/object&gt;&lt;object type=&quot;3&quot; unique_id=&quot;10080&quot;&gt;&lt;property id=&quot;20148&quot; value=&quot;5&quot;/&gt;&lt;property id=&quot;20300&quot; value=&quot;Slide 69 - &amp;quot;Helpful Resources for People with Disabilities&amp;quot;&quot;/&gt;&lt;property id=&quot;20307&quot; value=&quot;335&quot;/&gt;&lt;/object&gt;&lt;object type=&quot;3&quot; unique_id=&quot;10087&quot;&gt;&lt;property id=&quot;20148&quot; value=&quot;5&quot;/&gt;&lt;property id=&quot;20300&quot; value=&quot;Slide 70&quot;/&gt;&lt;property id=&quot;20307&quot; value=&quot;342&quot;/&gt;&lt;/object&gt;&lt;object type=&quot;3&quot; unique_id=&quot;10088&quot;&gt;&lt;property id=&quot;20148&quot; value=&quot;5&quot;/&gt;&lt;property id=&quot;20300&quot; value=&quot;Slide 71&quot;/&gt;&lt;property id=&quot;20307&quot; value=&quot;343&quot;/&gt;&lt;/object&gt;&lt;object type=&quot;3&quot; unique_id=&quot;10089&quot;&gt;&lt;property id=&quot;20148&quot; value=&quot;5&quot;/&gt;&lt;property id=&quot;20300&quot; value=&quot;Slide 72 - &amp;quot;Round 1 Rebid Competitive Bidding Areas&amp;quot;&quot;/&gt;&lt;property id=&quot;20307&quot; value=&quot;344&quot;/&gt;&lt;/object&gt;&lt;object type=&quot;3&quot; unique_id=&quot;10091&quot;&gt;&lt;property id=&quot;20148&quot; value=&quot;5&quot;/&gt;&lt;property id=&quot;20300&quot; value=&quot;Slide 15 - &amp;quot;Exercise&amp;quot;&quot;/&gt;&lt;property id=&quot;20307&quot; value=&quot;346&quot;/&gt;&lt;/object&gt;&lt;object type=&quot;3&quot; unique_id=&quot;10093&quot;&gt;&lt;property id=&quot;20148&quot; value=&quot;5&quot;/&gt;&lt;property id=&quot;20300&quot; value=&quot;Slide 25 - &amp;quot;What is Original Medicare?&amp;quot;&quot;/&gt;&lt;property id=&quot;20307&quot; value=&quot;348&quot;/&gt;&lt;/object&gt;&lt;object type=&quot;3&quot; unique_id=&quot;10094&quot;&gt;&lt;property id=&quot;20148&quot; value=&quot;5&quot;/&gt;&lt;property id=&quot;20300&quot; value=&quot;Slide 38 - &amp;quot;Exercise&amp;amp;#x09;&amp;quot;&quot;/&gt;&lt;property id=&quot;20307&quot; value=&quot;349&quot;/&gt;&lt;/object&gt;&lt;object type=&quot;3&quot; unique_id=&quot;10095&quot;&gt;&lt;property id=&quot;20148&quot; value=&quot;5&quot;/&gt;&lt;property id=&quot;20300&quot; value=&quot;Slide 43 - &amp;quot;When Can People with a Disability Join or Switch Medicare Advantage Plans?&amp;quot;&quot;/&gt;&lt;property id=&quot;20307&quot; value=&quot;350&quot;/&gt;&lt;/object&gt;&lt;object type=&quot;3&quot; unique_id=&quot;10096&quot;&gt;&lt;property id=&quot;20148&quot; value=&quot;5&quot;/&gt;&lt;property id=&quot;20300&quot; value=&quot;Slide 45 - &amp;quot;When Can You Drop a  &amp;#x0D;&amp;#x0A;Medicare Advantage (MA) Plan?&amp;quot;&quot;/&gt;&lt;property id=&quot;20307&quot; value=&quot;351&quot;/&gt;&lt;/object&gt;&lt;object type=&quot;3&quot; unique_id=&quot;10098&quot;&gt;&lt;property id=&quot;20148&quot; value=&quot;5&quot;/&gt;&lt;property id=&quot;20300&quot; value=&quot;Slide 48 - &amp;quot;When Can People with a Disability Join or Switch Medicare Prescription Drug Plans?&amp;quot;&quot;/&gt;&lt;property id=&quot;20307&quot; value=&quot;353&quot;/&gt;&lt;/object&gt;&lt;object type=&quot;3&quot; unique_id=&quot;10100&quot;&gt;&lt;property id=&quot;20148&quot; value=&quot;5&quot;/&gt;&lt;property id=&quot;20300&quot; value=&quot;Slide 53 - &amp;quot;Medicaid Waivers&amp;quot;&quot;/&gt;&lt;property id=&quot;20307&quot; value=&quot;355&quot;/&gt;&lt;/object&gt;&lt;object type=&quot;3&quot; unique_id=&quot;10101&quot;&gt;&lt;property id=&quot;20148&quot; value=&quot;5&quot;/&gt;&lt;property id=&quot;20300&quot; value=&quot;Slide 54 - &amp;quot;Section 1115 &amp;#x0D;&amp;#x0A;Research and Demonstration Waivers&amp;quot;&quot;/&gt;&lt;property id=&quot;20307&quot; value=&quot;356&quot;/&gt;&lt;/object&gt;&lt;object type=&quot;3&quot; unique_id=&quot;10102&quot;&gt;&lt;property id=&quot;20148&quot; value=&quot;5&quot;/&gt;&lt;property id=&quot;20300&quot; value=&quot;Slide 56 - &amp;quot;1915 (b) Managed Care Waivers&amp;quot;&quot;/&gt;&lt;property id=&quot;20307&quot; value=&quot;357&quot;/&gt;&lt;/object&gt;&lt;object type=&quot;3&quot; unique_id=&quot;10103&quot;&gt;&lt;property id=&quot;20148&quot; value=&quot;5&quot;/&gt;&lt;property id=&quot;20300&quot; value=&quot;Slide 63 - &amp;quot;Qualified Disabled Working &amp;#x0D;&amp;#x0A;Individual (QDWI) Program&amp;quot;&quot;/&gt;&lt;property id=&quot;20307&quot; value=&quot;358&quot;/&gt;&lt;/object&gt;&lt;object type=&quot;3&quot; unique_id=&quot;10104&quot;&gt;&lt;property id=&quot;20148&quot; value=&quot;5&quot;/&gt;&lt;property id=&quot;20300&quot; value=&quot;Slide 39 - &amp;quot;Exercise&amp;quot;&quot;/&gt;&lt;property id=&quot;20307&quot; value=&quot;359&quot;/&gt;&lt;/object&gt;&lt;object type=&quot;3&quot; unique_id=&quot;10105&quot;&gt;&lt;property id=&quot;20148&quot; value=&quot;5&quot;/&gt;&lt;property id=&quot;20300&quot; value=&quot;Slide 59 - &amp;quot;Exercise&amp;quot;&quot;/&gt;&lt;property id=&quot;20307&quot; value=&quot;360&quot;/&gt;&lt;/object&gt;&lt;object type=&quot;3&quot; unique_id=&quot;10106&quot;&gt;&lt;property id=&quot;20148&quot; value=&quot;5&quot;/&gt;&lt;property id=&quot;20300&quot; value=&quot;Slide 60 - &amp;quot;Exercise&amp;quot;&quot;/&gt;&lt;property id=&quot;20307&quot; value=&quot;361&quot;/&gt;&lt;/object&gt;&lt;object type=&quot;3&quot; unique_id=&quot;10107&quot;&gt;&lt;property id=&quot;20148&quot; value=&quot;5&quot;/&gt;&lt;property id=&quot;20300&quot; value=&quot;Slide 20 - &amp;quot;Eligibility for Medicare Based on Disability&amp;quot;&quot;/&gt;&lt;property id=&quot;20307&quot; value=&quot;362&quot;/&gt;&lt;/object&gt;&lt;object type=&quot;3&quot; unique_id=&quot;10109&quot;&gt;&lt;property id=&quot;20148&quot; value=&quot;5&quot;/&gt;&lt;property id=&quot;20300&quot; value=&quot;Slide 1&quot;/&gt;&lt;property id=&quot;20307&quot; value=&quot;256&quot;/&gt;&lt;/object&gt;&lt;object type=&quot;3&quot; unique_id=&quot;10110&quot;&gt;&lt;property id=&quot;20148&quot; value=&quot;5&quot;/&gt;&lt;property id=&quot;20300&quot; value=&quot;Slide 2 - &amp;quot;Session Objectives&amp;quot;&quot;/&gt;&lt;property id=&quot;20307&quot; value=&quot;257&quot;/&gt;&lt;/object&gt;&lt;object type=&quot;3&quot; unique_id=&quot;10111&quot;&gt;&lt;property id=&quot;20148&quot; value=&quot;5&quot;/&gt;&lt;property id=&quot;20300&quot; value=&quot;Slide 3 - &amp;quot;Background&amp;quot;&quot;/&gt;&lt;property id=&quot;20307&quot; value=&quot;258&quot;/&gt;&lt;/object&gt;&lt;object type=&quot;3&quot; unique_id=&quot;10112&quot;&gt;&lt;property id=&quot;20148&quot; value=&quot;5&quot;/&gt;&lt;property id=&quot;20300&quot; value=&quot;Slide 6 - &amp;quot;Social Security for People with Disabilities&amp;quot;&quot;/&gt;&lt;property id=&quot;20307&quot; value=&quot;264&quot;/&gt;&lt;/object&gt;&lt;object type=&quot;3&quot; unique_id=&quot;10113&quot;&gt;&lt;property id=&quot;20148&quot; value=&quot;5&quot;/&gt;&lt;property id=&quot;20300&quot; value=&quot;Slide 7 - &amp;quot;What is Social Security Disability Insurance (SSDI)?&amp;quot;&quot;/&gt;&lt;property id=&quot;20307&quot; value=&quot;265&quot;/&gt;&lt;/object&gt;&lt;object type=&quot;3&quot; unique_id=&quot;10114&quot;&gt;&lt;property id=&quot;20148&quot; value=&quot;5&quot;/&gt;&lt;property id=&quot;20300&quot; value=&quot;Slide 8 - &amp;quot;Who can get Social Security &amp;#x0D;&amp;#x0A;Disability Insurance (SSDI)?&amp;quot;&quot;/&gt;&lt;property id=&quot;20307&quot; value=&quot;266&quot;/&gt;&lt;/object&gt;&lt;object type=&quot;3&quot; unique_id=&quot;10115&quot;&gt;&lt;property id=&quot;20148&quot; value=&quot;5&quot;/&gt;&lt;property id=&quot;20300&quot; value=&quot;Slide 9 - &amp;quot;Who qualifies for SSDI?&amp;quot;&quot;/&gt;&lt;property id=&quot;20307&quot; value=&quot;267&quot;/&gt;&lt;/object&gt;&lt;object type=&quot;3&quot; unique_id=&quot;10116&quot;&gt;&lt;property id=&quot;20148&quot; value=&quot;5&quot;/&gt;&lt;property id=&quot;20300&quot; value=&quot;Slide 10 - &amp;quot;Work Credits Required for SSDI&amp;quot;&quot;/&gt;&lt;property id=&quot;20307&quot; value=&quot;268&quot;/&gt;&lt;/object&gt;&lt;object type=&quot;3&quot; unique_id=&quot;10117&quot;&gt;&lt;property id=&quot;20148&quot; value=&quot;5&quot;/&gt;&lt;property id=&quot;20300&quot; value=&quot;Slide 30 - &amp;quot;Paying for Part B (Medical Insurance)&amp;quot;&quot;/&gt;&lt;property id=&quot;20307&quot; value=&quot;295&quot;/&gt;&lt;/object&gt;&lt;object type=&quot;3&quot; unique_id=&quot;10118&quot;&gt;&lt;property id=&quot;20148&quot; value=&quot;5&quot;/&gt;&lt;property id=&quot;20300&quot; value=&quot;Slide 46 - &amp;quot;Part D – Medicare &amp;#x0D;&amp;#x0A;Prescription Drug Coverage&amp;quot;&quot;/&gt;&lt;property id=&quot;20307&quot; value=&quot;306&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4" Type="http://schemas.microsoft.com/office/2007/relationships/hdphoto" Target="../media/hdphoto1.wdp"/></Relationships>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0">
          <a:blip xmlns:r="http://schemas.openxmlformats.org/officeDocument/2006/relationships" r:embed="rId1" cstate="print">
            <a:duotone>
              <a:prstClr val="black"/>
              <a:schemeClr val="accent1">
                <a:tint val="45000"/>
                <a:satMod val="400000"/>
              </a:schemeClr>
            </a:duotone>
            <a:extLst>
              <a:ext uri="{BEBA8EAE-BF5A-486C-A8C5-ECC9F3942E4B}">
                <a14:imgProps xmlns:p="http://schemas.openxmlformats.org/presentationml/2006/main" xmlns:a14="http://schemas.microsoft.com/office/drawing/2010/main" xmlns="">
                  <a14:imgLayer r:embed="rId4">
                    <a14:imgEffect>
                      <a14:sharpenSoften amount="-50000"/>
                    </a14:imgEffect>
                  </a14:imgLayer>
                </a14:imgProps>
              </a:ext>
            </a:extLst>
          </a:blip>
          <a:stretch>
            <a:fillRect/>
          </a:stretch>
        </a:blipFill>
      </a:spPr>
      <a:bodyPr/>
      <a:lstStyle/>
      <a: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5539</TotalTime>
  <Words>13701</Words>
  <Application>Microsoft Office PowerPoint</Application>
  <PresentationFormat>On-screen Show (4:3)</PresentationFormat>
  <Paragraphs>1398</Paragraphs>
  <Slides>73</Slides>
  <Notes>73</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Office Theme</vt:lpstr>
      <vt:lpstr>Slide 1</vt:lpstr>
      <vt:lpstr>Session Objectives</vt:lpstr>
      <vt:lpstr>Background</vt:lpstr>
      <vt:lpstr>Background</vt:lpstr>
      <vt:lpstr>How Social Security Defines Disability </vt:lpstr>
      <vt:lpstr>Social Security for People with Disabilities</vt:lpstr>
      <vt:lpstr>What is Social Security Disability Insurance (SSDI)?</vt:lpstr>
      <vt:lpstr>Who can get Social Security  Disability Insurance (SSDI)?</vt:lpstr>
      <vt:lpstr>Who qualifies for SSDI?</vt:lpstr>
      <vt:lpstr>Work Credits Required for SSDI</vt:lpstr>
      <vt:lpstr>Waiting Period</vt:lpstr>
      <vt:lpstr> What is Supplemental Security Income (SSI)? </vt:lpstr>
      <vt:lpstr>Applying for Disability Benefits</vt:lpstr>
      <vt:lpstr>Applying for Disability Benefits</vt:lpstr>
      <vt:lpstr>Exercise</vt:lpstr>
      <vt:lpstr>Exercise</vt:lpstr>
      <vt:lpstr>Medicare for People with Disabilities</vt:lpstr>
      <vt:lpstr>What is Medicare?</vt:lpstr>
      <vt:lpstr>The Four Parts of Medicare</vt:lpstr>
      <vt:lpstr>Eligibility for Medicare Based on Disability</vt:lpstr>
      <vt:lpstr>Automatic Enrollment</vt:lpstr>
      <vt:lpstr>Retroactive Entitlement to Medicare</vt:lpstr>
      <vt:lpstr>How long are you entitled to Medicare? </vt:lpstr>
      <vt:lpstr>Plan Choices for People with a Disability</vt:lpstr>
      <vt:lpstr>What is Original Medicare?</vt:lpstr>
      <vt:lpstr>Medicare Part A – Hospital Insurance</vt:lpstr>
      <vt:lpstr>Paying for Medicare Part A (Hospital Insurance)</vt:lpstr>
      <vt:lpstr>Medicare Part B – Medical Insurance</vt:lpstr>
      <vt:lpstr>Monthly Part B Premium</vt:lpstr>
      <vt:lpstr>Paying for Part B (Medical Insurance)</vt:lpstr>
      <vt:lpstr>Assignment</vt:lpstr>
      <vt:lpstr>Large Employee Group Health Plan (LGHP) and Medicare Due to Disability</vt:lpstr>
      <vt:lpstr>Retiree Health Plans</vt:lpstr>
      <vt:lpstr>What’s NOT Covered by Part A and Part B</vt:lpstr>
      <vt:lpstr>What is Medigap?</vt:lpstr>
      <vt:lpstr>Medigap for People with Disabilities</vt:lpstr>
      <vt:lpstr>Exercise </vt:lpstr>
      <vt:lpstr>Exercise </vt:lpstr>
      <vt:lpstr>Exercise</vt:lpstr>
      <vt:lpstr>Part C – Medicare Advantage</vt:lpstr>
      <vt:lpstr>How Medicare Advantage Works</vt:lpstr>
      <vt:lpstr>Medicare Advantage Plan Costs</vt:lpstr>
      <vt:lpstr>When Can People with a Disability Join or Switch Medicare Advantage Plans?</vt:lpstr>
      <vt:lpstr>5-Star Special Enrollment Period</vt:lpstr>
      <vt:lpstr>When Can You Drop a   Medicare Advantage (MA) Plan?</vt:lpstr>
      <vt:lpstr>Part D – Medicare  Prescription Drug Coverage</vt:lpstr>
      <vt:lpstr>Who Can Join Part D?</vt:lpstr>
      <vt:lpstr>When Can People with a Disability Join or Switch Medicare Prescription Drug Plans?</vt:lpstr>
      <vt:lpstr>What is Extra Help? </vt:lpstr>
      <vt:lpstr>To Apply</vt:lpstr>
      <vt:lpstr>Other Programs </vt:lpstr>
      <vt:lpstr>How are Medicare and Medicaid different?</vt:lpstr>
      <vt:lpstr>Medicaid Waivers</vt:lpstr>
      <vt:lpstr>Section 1115  Research and Demonstration Waivers</vt:lpstr>
      <vt:lpstr>Money Follows the Person Program (MFP)</vt:lpstr>
      <vt:lpstr>1915 (b) Managed Care Waivers</vt:lpstr>
      <vt:lpstr>1915 (c) Home and Community Based Waivers</vt:lpstr>
      <vt:lpstr>Home and Community Based Waivers</vt:lpstr>
      <vt:lpstr>Exercise</vt:lpstr>
      <vt:lpstr>Exercise</vt:lpstr>
      <vt:lpstr>What are Medicare Savings Programs?</vt:lpstr>
      <vt:lpstr>Medicare Savings Programs (2012)</vt:lpstr>
      <vt:lpstr>Qualified Disabled Working  Individual (QDWI) Program</vt:lpstr>
      <vt:lpstr>To Apply</vt:lpstr>
      <vt:lpstr>Pre-Existing Condition Insurance Plans (PCIPs)</vt:lpstr>
      <vt:lpstr>Who is eligible for PCIP coverage? </vt:lpstr>
      <vt:lpstr>PCIP Standard Covered Benefits</vt:lpstr>
      <vt:lpstr>Exercise </vt:lpstr>
      <vt:lpstr>Helpful Resources for People with Disabilities</vt:lpstr>
      <vt:lpstr>Slide 70</vt:lpstr>
      <vt:lpstr>Slide 71</vt:lpstr>
      <vt:lpstr>Round 1 Rebid Competitive Bidding Areas</vt:lpstr>
      <vt:lpstr>Competitive Bidding Areas for Round 2 </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356</cp:revision>
  <dcterms:created xsi:type="dcterms:W3CDTF">2012-01-13T14:37:25Z</dcterms:created>
  <dcterms:modified xsi:type="dcterms:W3CDTF">2012-11-20T17:22:30Z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921828166</vt:i4>
  </property>
  <property fmtid="{D5CDD505-2E9C-101B-9397-08002B2CF9AE}" pid="3" name="_NewReviewCycle">
    <vt:lpwstr/>
  </property>
  <property fmtid="{D5CDD505-2E9C-101B-9397-08002B2CF9AE}" pid="4" name="_EmailSubject">
    <vt:lpwstr/>
  </property>
  <property fmtid="{D5CDD505-2E9C-101B-9397-08002B2CF9AE}" pid="5" name="_AuthorEmail">
    <vt:lpwstr>Susan.Hollman@cms.hhs.gov</vt:lpwstr>
  </property>
  <property fmtid="{D5CDD505-2E9C-101B-9397-08002B2CF9AE}" pid="6" name="_AuthorEmailDisplayName">
    <vt:lpwstr>Hollman, Susan K. (CMS/OPE)</vt:lpwstr>
  </property>
  <property fmtid="{D5CDD505-2E9C-101B-9397-08002B2CF9AE}" pid="7" name="_PreviousAdHocReviewCycleID">
    <vt:i4>-1995670857</vt:i4>
  </property>
</Properties>
</file>