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6"/>
  </p:notesMasterIdLst>
  <p:handoutMasterIdLst>
    <p:handoutMasterId r:id="rId57"/>
  </p:handoutMasterIdLst>
  <p:sldIdLst>
    <p:sldId id="256" r:id="rId2"/>
    <p:sldId id="257" r:id="rId3"/>
    <p:sldId id="259" r:id="rId4"/>
    <p:sldId id="326" r:id="rId5"/>
    <p:sldId id="325" r:id="rId6"/>
    <p:sldId id="258" r:id="rId7"/>
    <p:sldId id="332" r:id="rId8"/>
    <p:sldId id="274" r:id="rId9"/>
    <p:sldId id="310" r:id="rId10"/>
    <p:sldId id="309" r:id="rId11"/>
    <p:sldId id="313" r:id="rId12"/>
    <p:sldId id="311" r:id="rId13"/>
    <p:sldId id="312" r:id="rId14"/>
    <p:sldId id="297" r:id="rId15"/>
    <p:sldId id="289" r:id="rId16"/>
    <p:sldId id="282" r:id="rId17"/>
    <p:sldId id="281" r:id="rId18"/>
    <p:sldId id="263" r:id="rId19"/>
    <p:sldId id="264" r:id="rId20"/>
    <p:sldId id="301" r:id="rId21"/>
    <p:sldId id="265" r:id="rId22"/>
    <p:sldId id="276" r:id="rId23"/>
    <p:sldId id="277" r:id="rId24"/>
    <p:sldId id="278" r:id="rId25"/>
    <p:sldId id="279" r:id="rId26"/>
    <p:sldId id="300" r:id="rId27"/>
    <p:sldId id="280" r:id="rId28"/>
    <p:sldId id="302" r:id="rId29"/>
    <p:sldId id="303" r:id="rId30"/>
    <p:sldId id="314" r:id="rId31"/>
    <p:sldId id="304" r:id="rId32"/>
    <p:sldId id="306" r:id="rId33"/>
    <p:sldId id="308" r:id="rId34"/>
    <p:sldId id="307" r:id="rId35"/>
    <p:sldId id="315" r:id="rId36"/>
    <p:sldId id="284" r:id="rId37"/>
    <p:sldId id="275" r:id="rId38"/>
    <p:sldId id="299" r:id="rId39"/>
    <p:sldId id="270" r:id="rId40"/>
    <p:sldId id="286" r:id="rId41"/>
    <p:sldId id="288" r:id="rId42"/>
    <p:sldId id="273" r:id="rId43"/>
    <p:sldId id="316" r:id="rId44"/>
    <p:sldId id="317" r:id="rId45"/>
    <p:sldId id="321" r:id="rId46"/>
    <p:sldId id="323" r:id="rId47"/>
    <p:sldId id="324" r:id="rId48"/>
    <p:sldId id="318" r:id="rId49"/>
    <p:sldId id="320" r:id="rId50"/>
    <p:sldId id="319" r:id="rId51"/>
    <p:sldId id="287" r:id="rId52"/>
    <p:sldId id="327" r:id="rId53"/>
    <p:sldId id="285" r:id="rId54"/>
    <p:sldId id="331" r:id="rId55"/>
  </p:sldIdLst>
  <p:sldSz cx="9144000" cy="6858000" type="screen4x3"/>
  <p:notesSz cx="7010400" cy="9296400"/>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MS" initial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678" autoAdjust="0"/>
    <p:restoredTop sz="56143" autoAdjust="0"/>
  </p:normalViewPr>
  <p:slideViewPr>
    <p:cSldViewPr>
      <p:cViewPr varScale="1">
        <p:scale>
          <a:sx n="59" d="100"/>
          <a:sy n="59" d="100"/>
        </p:scale>
        <p:origin x="-1306"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780"/>
    </p:cViewPr>
  </p:sorterViewPr>
  <p:notesViewPr>
    <p:cSldViewPr>
      <p:cViewPr>
        <p:scale>
          <a:sx n="100" d="100"/>
          <a:sy n="100" d="100"/>
        </p:scale>
        <p:origin x="-1572" y="1008"/>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4"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4"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36991C-74AC-49D6-ADF2-06BDDC0B6C03}" type="doc">
      <dgm:prSet loTypeId="urn:microsoft.com/office/officeart/2005/8/layout/pList2" loCatId="list" qsTypeId="urn:microsoft.com/office/officeart/2005/8/quickstyle/simple1" qsCatId="simple" csTypeId="urn:microsoft.com/office/officeart/2005/8/colors/accent1_2" csCatId="accent1" phldr="1"/>
      <dgm:spPr/>
    </dgm:pt>
    <dgm:pt modelId="{9FDCE8C1-B58D-4C87-B0F1-A8FB6B563698}">
      <dgm:prSet phldrT="[Text]" custT="1"/>
      <dgm:spPr/>
      <dgm:t>
        <a:bodyPr/>
        <a:lstStyle/>
        <a:p>
          <a:r>
            <a:rPr lang="en-US" sz="1400" dirty="0" smtClean="0"/>
            <a:t>Parte A</a:t>
          </a:r>
        </a:p>
        <a:p>
          <a:r>
            <a:rPr lang="en-US" sz="1400" dirty="0" err="1" smtClean="0"/>
            <a:t>Seguro</a:t>
          </a:r>
          <a:r>
            <a:rPr lang="en-US" sz="1400" dirty="0" smtClean="0"/>
            <a:t> de hospital</a:t>
          </a:r>
          <a:endParaRPr lang="en-US" sz="1400" dirty="0"/>
        </a:p>
      </dgm:t>
    </dgm:pt>
    <dgm:pt modelId="{3ED9B716-15AB-4011-8B44-DD5AE9120BA7}" type="parTrans" cxnId="{26320344-3E1F-46DC-B3CD-6537F4BD7A4A}">
      <dgm:prSet/>
      <dgm:spPr/>
      <dgm:t>
        <a:bodyPr/>
        <a:lstStyle/>
        <a:p>
          <a:endParaRPr lang="en-US"/>
        </a:p>
      </dgm:t>
    </dgm:pt>
    <dgm:pt modelId="{48D14F0C-76A9-48EB-9043-D105EC90AAD9}" type="sibTrans" cxnId="{26320344-3E1F-46DC-B3CD-6537F4BD7A4A}">
      <dgm:prSet/>
      <dgm:spPr/>
      <dgm:t>
        <a:bodyPr/>
        <a:lstStyle/>
        <a:p>
          <a:endParaRPr lang="en-US"/>
        </a:p>
      </dgm:t>
    </dgm:pt>
    <dgm:pt modelId="{CCB254E7-7AE5-4237-AC45-1FB42C32275C}">
      <dgm:prSet phldrT="[Text]" custT="1"/>
      <dgm:spPr/>
      <dgm:t>
        <a:bodyPr/>
        <a:lstStyle/>
        <a:p>
          <a:r>
            <a:rPr lang="en-US" sz="1400" dirty="0" smtClean="0"/>
            <a:t>Parte B </a:t>
          </a:r>
        </a:p>
        <a:p>
          <a:r>
            <a:rPr lang="en-US" sz="1400" dirty="0" err="1" smtClean="0"/>
            <a:t>Seguro</a:t>
          </a:r>
          <a:r>
            <a:rPr lang="en-US" sz="1400" dirty="0" smtClean="0"/>
            <a:t> </a:t>
          </a:r>
          <a:r>
            <a:rPr lang="en-US" sz="1400" dirty="0" err="1" smtClean="0"/>
            <a:t>médico</a:t>
          </a:r>
          <a:r>
            <a:rPr lang="en-US" sz="2700" dirty="0" smtClean="0"/>
            <a:t>	</a:t>
          </a:r>
          <a:endParaRPr lang="en-US" sz="2700" dirty="0"/>
        </a:p>
      </dgm:t>
    </dgm:pt>
    <dgm:pt modelId="{DCA7DDDF-04CE-4F6C-8AED-F3E8645C8DD2}" type="parTrans" cxnId="{D565DE86-EB22-46E0-9CCB-AF62C195BE62}">
      <dgm:prSet/>
      <dgm:spPr/>
      <dgm:t>
        <a:bodyPr/>
        <a:lstStyle/>
        <a:p>
          <a:endParaRPr lang="en-US"/>
        </a:p>
      </dgm:t>
    </dgm:pt>
    <dgm:pt modelId="{EBB80556-96B3-4B28-B915-9606A9AE962C}" type="sibTrans" cxnId="{D565DE86-EB22-46E0-9CCB-AF62C195BE62}">
      <dgm:prSet/>
      <dgm:spPr/>
      <dgm:t>
        <a:bodyPr/>
        <a:lstStyle/>
        <a:p>
          <a:endParaRPr lang="en-US"/>
        </a:p>
      </dgm:t>
    </dgm:pt>
    <dgm:pt modelId="{1E329FE2-26FB-4EDA-ADE5-C05C9C42F69A}">
      <dgm:prSet phldrT="[Text]" custT="1"/>
      <dgm:spPr/>
      <dgm:t>
        <a:bodyPr/>
        <a:lstStyle/>
        <a:p>
          <a:pPr algn="ctr"/>
          <a:r>
            <a:rPr lang="en-US" sz="1400" b="1" dirty="0" smtClean="0"/>
            <a:t>Parte C</a:t>
          </a:r>
        </a:p>
        <a:p>
          <a:pPr algn="ctr"/>
          <a:r>
            <a:rPr lang="en-US" sz="1400" dirty="0" smtClean="0"/>
            <a:t>Planes Medicare Advantage (HMO y PPO) </a:t>
          </a:r>
          <a:r>
            <a:rPr lang="en-US" sz="1400" dirty="0" err="1" smtClean="0"/>
            <a:t>que</a:t>
          </a:r>
          <a:r>
            <a:rPr lang="en-US" sz="1400" dirty="0" smtClean="0"/>
            <a:t> </a:t>
          </a:r>
          <a:r>
            <a:rPr lang="en-US" sz="1400" dirty="0" err="1" smtClean="0"/>
            <a:t>incluyen</a:t>
          </a:r>
          <a:r>
            <a:rPr lang="en-US" sz="1400" dirty="0" smtClean="0"/>
            <a:t> </a:t>
          </a:r>
          <a:r>
            <a:rPr lang="en-US" sz="1400" dirty="0" err="1" smtClean="0"/>
            <a:t>las</a:t>
          </a:r>
          <a:r>
            <a:rPr lang="en-US" sz="1400" dirty="0" smtClean="0"/>
            <a:t> </a:t>
          </a:r>
          <a:r>
            <a:rPr lang="en-US" sz="1400" dirty="0" err="1" smtClean="0"/>
            <a:t>Partes</a:t>
          </a:r>
          <a:r>
            <a:rPr lang="en-US" sz="1400" dirty="0" smtClean="0"/>
            <a:t> A y B  y a </a:t>
          </a:r>
          <a:r>
            <a:rPr lang="en-US" sz="1400" dirty="0" err="1" smtClean="0"/>
            <a:t>veces</a:t>
          </a:r>
          <a:r>
            <a:rPr lang="en-US" sz="1400" dirty="0" smtClean="0"/>
            <a:t> la Parte D</a:t>
          </a:r>
          <a:endParaRPr lang="en-US" sz="1400" dirty="0"/>
        </a:p>
      </dgm:t>
    </dgm:pt>
    <dgm:pt modelId="{633C02F7-69DA-4A4B-A292-DC4304727856}" type="parTrans" cxnId="{244960A6-6E71-42A0-9ACD-FC26A5A407F1}">
      <dgm:prSet/>
      <dgm:spPr/>
      <dgm:t>
        <a:bodyPr/>
        <a:lstStyle/>
        <a:p>
          <a:endParaRPr lang="en-US"/>
        </a:p>
      </dgm:t>
    </dgm:pt>
    <dgm:pt modelId="{21DD9548-6603-4C0B-8189-7F5DCF085E94}" type="sibTrans" cxnId="{244960A6-6E71-42A0-9ACD-FC26A5A407F1}">
      <dgm:prSet/>
      <dgm:spPr/>
      <dgm:t>
        <a:bodyPr/>
        <a:lstStyle/>
        <a:p>
          <a:endParaRPr lang="en-US"/>
        </a:p>
      </dgm:t>
    </dgm:pt>
    <dgm:pt modelId="{AD7A8618-6064-41D7-8365-B37264D688FC}">
      <dgm:prSet phldrT="[Text]" custT="1"/>
      <dgm:spPr/>
      <dgm:t>
        <a:bodyPr/>
        <a:lstStyle/>
        <a:p>
          <a:r>
            <a:rPr lang="en-US" sz="1400" b="1" dirty="0" smtClean="0"/>
            <a:t>Parte D </a:t>
          </a:r>
        </a:p>
        <a:p>
          <a:r>
            <a:rPr lang="en-US" sz="1400" dirty="0" err="1" smtClean="0"/>
            <a:t>Cobertura</a:t>
          </a:r>
          <a:r>
            <a:rPr lang="en-US" sz="1400" dirty="0" smtClean="0"/>
            <a:t> Medicare de </a:t>
          </a:r>
          <a:r>
            <a:rPr lang="en-US" sz="1400" dirty="0" err="1" smtClean="0"/>
            <a:t>las</a:t>
          </a:r>
          <a:r>
            <a:rPr lang="en-US" sz="1400" dirty="0" smtClean="0"/>
            <a:t> </a:t>
          </a:r>
          <a:r>
            <a:rPr lang="en-US" sz="1400" dirty="0" err="1" smtClean="0"/>
            <a:t>recetas</a:t>
          </a:r>
          <a:r>
            <a:rPr lang="en-US" sz="1400" dirty="0" smtClean="0"/>
            <a:t> </a:t>
          </a:r>
          <a:r>
            <a:rPr lang="en-US" sz="1400" dirty="0" err="1" smtClean="0"/>
            <a:t>médicas</a:t>
          </a:r>
          <a:endParaRPr lang="en-US" sz="1400" dirty="0"/>
        </a:p>
      </dgm:t>
    </dgm:pt>
    <dgm:pt modelId="{511CA061-341C-4B9D-9E62-00CEE4537C9D}" type="parTrans" cxnId="{C51D3A02-66F1-4140-B117-D173BED88DC8}">
      <dgm:prSet/>
      <dgm:spPr/>
      <dgm:t>
        <a:bodyPr/>
        <a:lstStyle/>
        <a:p>
          <a:endParaRPr lang="en-US"/>
        </a:p>
      </dgm:t>
    </dgm:pt>
    <dgm:pt modelId="{CB18D4EC-5CAD-4947-9366-63CF1A1183ED}" type="sibTrans" cxnId="{C51D3A02-66F1-4140-B117-D173BED88DC8}">
      <dgm:prSet/>
      <dgm:spPr/>
      <dgm:t>
        <a:bodyPr/>
        <a:lstStyle/>
        <a:p>
          <a:endParaRPr lang="en-US"/>
        </a:p>
      </dgm:t>
    </dgm:pt>
    <dgm:pt modelId="{82AEA39A-D373-4F8E-8BE6-DE723396E6F8}" type="pres">
      <dgm:prSet presAssocID="{5936991C-74AC-49D6-ADF2-06BDDC0B6C03}" presName="Name0" presStyleCnt="0">
        <dgm:presLayoutVars>
          <dgm:dir/>
          <dgm:resizeHandles val="exact"/>
        </dgm:presLayoutVars>
      </dgm:prSet>
      <dgm:spPr/>
    </dgm:pt>
    <dgm:pt modelId="{3038BFC1-A524-49B5-AD01-729E4706DDE2}" type="pres">
      <dgm:prSet presAssocID="{5936991C-74AC-49D6-ADF2-06BDDC0B6C03}" presName="bkgdShp" presStyleLbl="alignAccFollowNode1" presStyleIdx="0" presStyleCnt="1"/>
      <dgm:spPr/>
    </dgm:pt>
    <dgm:pt modelId="{6DC59DF4-EF78-4600-86AF-9DB5BE1969A6}" type="pres">
      <dgm:prSet presAssocID="{5936991C-74AC-49D6-ADF2-06BDDC0B6C03}" presName="linComp" presStyleCnt="0"/>
      <dgm:spPr/>
    </dgm:pt>
    <dgm:pt modelId="{C4688080-78A1-4AF7-B6B7-FDDCE7EF1010}" type="pres">
      <dgm:prSet presAssocID="{9FDCE8C1-B58D-4C87-B0F1-A8FB6B563698}" presName="compNode" presStyleCnt="0"/>
      <dgm:spPr/>
    </dgm:pt>
    <dgm:pt modelId="{B9190056-5272-460F-A316-1E39CEB814C0}" type="pres">
      <dgm:prSet presAssocID="{9FDCE8C1-B58D-4C87-B0F1-A8FB6B563698}" presName="node" presStyleLbl="node1" presStyleIdx="0" presStyleCnt="4">
        <dgm:presLayoutVars>
          <dgm:bulletEnabled val="1"/>
        </dgm:presLayoutVars>
      </dgm:prSet>
      <dgm:spPr/>
      <dgm:t>
        <a:bodyPr/>
        <a:lstStyle/>
        <a:p>
          <a:endParaRPr lang="en-US"/>
        </a:p>
      </dgm:t>
    </dgm:pt>
    <dgm:pt modelId="{B4CA6AB2-8684-4BE9-88DF-12D4D9414E11}" type="pres">
      <dgm:prSet presAssocID="{9FDCE8C1-B58D-4C87-B0F1-A8FB6B563698}" presName="invisiNode" presStyleLbl="node1" presStyleIdx="0" presStyleCnt="4"/>
      <dgm:spPr/>
    </dgm:pt>
    <dgm:pt modelId="{8C98B3AB-1BB9-419A-B85D-C8CED2763647}" type="pres">
      <dgm:prSet presAssocID="{9FDCE8C1-B58D-4C87-B0F1-A8FB6B563698}" presName="imagNode" presStyleLbl="fgImgPlace1" presStyleIdx="0" presStyleCnt="4"/>
      <dgm:spPr>
        <a:blipFill rotWithShape="0">
          <a:blip xmlns:r="http://schemas.openxmlformats.org/officeDocument/2006/relationships" r:embed="rId1">
            <a:duotone>
              <a:prstClr val="black"/>
              <a:schemeClr val="accent1">
                <a:tint val="45000"/>
                <a:satMod val="400000"/>
              </a:schemeClr>
            </a:duotone>
          </a:blip>
          <a:stretch>
            <a:fillRect/>
          </a:stretch>
        </a:blipFill>
      </dgm:spPr>
    </dgm:pt>
    <dgm:pt modelId="{C03C1913-C716-456D-9DAA-7B204A10E431}" type="pres">
      <dgm:prSet presAssocID="{48D14F0C-76A9-48EB-9043-D105EC90AAD9}" presName="sibTrans" presStyleLbl="sibTrans2D1" presStyleIdx="0" presStyleCnt="0"/>
      <dgm:spPr/>
      <dgm:t>
        <a:bodyPr/>
        <a:lstStyle/>
        <a:p>
          <a:endParaRPr lang="en-US"/>
        </a:p>
      </dgm:t>
    </dgm:pt>
    <dgm:pt modelId="{2F7DB555-22FA-4A40-BDAC-8B6BFA87DCC6}" type="pres">
      <dgm:prSet presAssocID="{CCB254E7-7AE5-4237-AC45-1FB42C32275C}" presName="compNode" presStyleCnt="0"/>
      <dgm:spPr/>
    </dgm:pt>
    <dgm:pt modelId="{FFB9F90F-833E-4AF6-9D41-FEA07765D9C3}" type="pres">
      <dgm:prSet presAssocID="{CCB254E7-7AE5-4237-AC45-1FB42C32275C}" presName="node" presStyleLbl="node1" presStyleIdx="1" presStyleCnt="4">
        <dgm:presLayoutVars>
          <dgm:bulletEnabled val="1"/>
        </dgm:presLayoutVars>
      </dgm:prSet>
      <dgm:spPr/>
      <dgm:t>
        <a:bodyPr/>
        <a:lstStyle/>
        <a:p>
          <a:endParaRPr lang="en-US"/>
        </a:p>
      </dgm:t>
    </dgm:pt>
    <dgm:pt modelId="{F4CF67F9-1E26-4E6A-859C-E7606CDEC8BE}" type="pres">
      <dgm:prSet presAssocID="{CCB254E7-7AE5-4237-AC45-1FB42C32275C}" presName="invisiNode" presStyleLbl="node1" presStyleIdx="1" presStyleCnt="4"/>
      <dgm:spPr/>
    </dgm:pt>
    <dgm:pt modelId="{34D8C33A-6615-45BE-9CAB-0E3C92CE0146}" type="pres">
      <dgm:prSet presAssocID="{CCB254E7-7AE5-4237-AC45-1FB42C32275C}" presName="imagNode" presStyleLbl="fgImgPlace1" presStyleIdx="1" presStyleCnt="4"/>
      <dgm:spPr>
        <a:blipFill rotWithShape="0">
          <a:blip xmlns:r="http://schemas.openxmlformats.org/officeDocument/2006/relationships" r:embed="rId2">
            <a:duotone>
              <a:prstClr val="black"/>
              <a:schemeClr val="accent1">
                <a:tint val="45000"/>
                <a:satMod val="400000"/>
              </a:schemeClr>
            </a:duotone>
          </a:blip>
          <a:stretch>
            <a:fillRect/>
          </a:stretch>
        </a:blipFill>
      </dgm:spPr>
    </dgm:pt>
    <dgm:pt modelId="{4E0F21C8-45C2-4E2B-BF45-0C401A24C588}" type="pres">
      <dgm:prSet presAssocID="{EBB80556-96B3-4B28-B915-9606A9AE962C}" presName="sibTrans" presStyleLbl="sibTrans2D1" presStyleIdx="0" presStyleCnt="0"/>
      <dgm:spPr/>
      <dgm:t>
        <a:bodyPr/>
        <a:lstStyle/>
        <a:p>
          <a:endParaRPr lang="en-US"/>
        </a:p>
      </dgm:t>
    </dgm:pt>
    <dgm:pt modelId="{6A3AB180-55C1-4F57-8907-26E7F802F9C5}" type="pres">
      <dgm:prSet presAssocID="{1E329FE2-26FB-4EDA-ADE5-C05C9C42F69A}" presName="compNode" presStyleCnt="0"/>
      <dgm:spPr/>
    </dgm:pt>
    <dgm:pt modelId="{ACF7CE3A-57D4-4F48-9E7B-80BF4F17191F}" type="pres">
      <dgm:prSet presAssocID="{1E329FE2-26FB-4EDA-ADE5-C05C9C42F69A}" presName="node" presStyleLbl="node1" presStyleIdx="2" presStyleCnt="4">
        <dgm:presLayoutVars>
          <dgm:bulletEnabled val="1"/>
        </dgm:presLayoutVars>
      </dgm:prSet>
      <dgm:spPr/>
      <dgm:t>
        <a:bodyPr/>
        <a:lstStyle/>
        <a:p>
          <a:endParaRPr lang="en-US"/>
        </a:p>
      </dgm:t>
    </dgm:pt>
    <dgm:pt modelId="{A25DD50A-FD45-4AB4-BB9B-846F1F0FEF3A}" type="pres">
      <dgm:prSet presAssocID="{1E329FE2-26FB-4EDA-ADE5-C05C9C42F69A}" presName="invisiNode" presStyleLbl="node1" presStyleIdx="2" presStyleCnt="4"/>
      <dgm:spPr/>
    </dgm:pt>
    <dgm:pt modelId="{650F7A33-91A8-4FDC-86A9-52A7F62CC262}" type="pres">
      <dgm:prSet presAssocID="{1E329FE2-26FB-4EDA-ADE5-C05C9C42F69A}" presName="imagNode" presStyleLbl="fgImgPlace1" presStyleIdx="2" presStyleCnt="4" custLinFactNeighborX="-110" custLinFactNeighborY="-2463"/>
      <dgm:spPr>
        <a:blipFill rotWithShape="0">
          <a:blip xmlns:r="http://schemas.openxmlformats.org/officeDocument/2006/relationships" r:embed="rId3">
            <a:duotone>
              <a:prstClr val="black"/>
              <a:schemeClr val="accent1">
                <a:tint val="45000"/>
                <a:satMod val="400000"/>
              </a:schemeClr>
            </a:duotone>
          </a:blip>
          <a:stretch>
            <a:fillRect/>
          </a:stretch>
        </a:blipFill>
      </dgm:spPr>
    </dgm:pt>
    <dgm:pt modelId="{6F63F81A-135E-43DC-B179-59B74A460381}" type="pres">
      <dgm:prSet presAssocID="{21DD9548-6603-4C0B-8189-7F5DCF085E94}" presName="sibTrans" presStyleLbl="sibTrans2D1" presStyleIdx="0" presStyleCnt="0"/>
      <dgm:spPr/>
      <dgm:t>
        <a:bodyPr/>
        <a:lstStyle/>
        <a:p>
          <a:endParaRPr lang="en-US"/>
        </a:p>
      </dgm:t>
    </dgm:pt>
    <dgm:pt modelId="{C266C995-2C40-470D-A609-D497A082FFBB}" type="pres">
      <dgm:prSet presAssocID="{AD7A8618-6064-41D7-8365-B37264D688FC}" presName="compNode" presStyleCnt="0"/>
      <dgm:spPr/>
    </dgm:pt>
    <dgm:pt modelId="{61631289-9812-41CB-A79F-371ABE60634A}" type="pres">
      <dgm:prSet presAssocID="{AD7A8618-6064-41D7-8365-B37264D688FC}" presName="node" presStyleLbl="node1" presStyleIdx="3" presStyleCnt="4">
        <dgm:presLayoutVars>
          <dgm:bulletEnabled val="1"/>
        </dgm:presLayoutVars>
      </dgm:prSet>
      <dgm:spPr/>
      <dgm:t>
        <a:bodyPr/>
        <a:lstStyle/>
        <a:p>
          <a:endParaRPr lang="en-US"/>
        </a:p>
      </dgm:t>
    </dgm:pt>
    <dgm:pt modelId="{202956DC-A047-4F75-A3C5-E8CCDF97D3B5}" type="pres">
      <dgm:prSet presAssocID="{AD7A8618-6064-41D7-8365-B37264D688FC}" presName="invisiNode" presStyleLbl="node1" presStyleIdx="3" presStyleCnt="4"/>
      <dgm:spPr/>
    </dgm:pt>
    <dgm:pt modelId="{B6A3AA38-82E3-4410-A7EF-BD1690391318}" type="pres">
      <dgm:prSet presAssocID="{AD7A8618-6064-41D7-8365-B37264D688FC}" presName="imagNode" presStyleLbl="fgImgPlace1" presStyleIdx="3" presStyleCnt="4"/>
      <dgm:spPr>
        <a:blipFill rotWithShape="0">
          <a:blip xmlns:r="http://schemas.openxmlformats.org/officeDocument/2006/relationships" r:embed="rId4">
            <a:duotone>
              <a:prstClr val="black"/>
              <a:schemeClr val="accent1">
                <a:tint val="45000"/>
                <a:satMod val="400000"/>
              </a:schemeClr>
            </a:duotone>
          </a:blip>
          <a:stretch>
            <a:fillRect/>
          </a:stretch>
        </a:blipFill>
      </dgm:spPr>
    </dgm:pt>
  </dgm:ptLst>
  <dgm:cxnLst>
    <dgm:cxn modelId="{D055FA40-0BF3-411F-8470-9AE2B3CD87D2}" type="presOf" srcId="{5936991C-74AC-49D6-ADF2-06BDDC0B6C03}" destId="{82AEA39A-D373-4F8E-8BE6-DE723396E6F8}" srcOrd="0" destOrd="0" presId="urn:microsoft.com/office/officeart/2005/8/layout/pList2"/>
    <dgm:cxn modelId="{7C13EA5E-5B7A-4975-BE64-0F48469BB885}" type="presOf" srcId="{AD7A8618-6064-41D7-8365-B37264D688FC}" destId="{61631289-9812-41CB-A79F-371ABE60634A}" srcOrd="0" destOrd="0" presId="urn:microsoft.com/office/officeart/2005/8/layout/pList2"/>
    <dgm:cxn modelId="{27D4FD05-20A0-42E9-823C-FFF7B9B2E98E}" type="presOf" srcId="{21DD9548-6603-4C0B-8189-7F5DCF085E94}" destId="{6F63F81A-135E-43DC-B179-59B74A460381}" srcOrd="0" destOrd="0" presId="urn:microsoft.com/office/officeart/2005/8/layout/pList2"/>
    <dgm:cxn modelId="{26320344-3E1F-46DC-B3CD-6537F4BD7A4A}" srcId="{5936991C-74AC-49D6-ADF2-06BDDC0B6C03}" destId="{9FDCE8C1-B58D-4C87-B0F1-A8FB6B563698}" srcOrd="0" destOrd="0" parTransId="{3ED9B716-15AB-4011-8B44-DD5AE9120BA7}" sibTransId="{48D14F0C-76A9-48EB-9043-D105EC90AAD9}"/>
    <dgm:cxn modelId="{244960A6-6E71-42A0-9ACD-FC26A5A407F1}" srcId="{5936991C-74AC-49D6-ADF2-06BDDC0B6C03}" destId="{1E329FE2-26FB-4EDA-ADE5-C05C9C42F69A}" srcOrd="2" destOrd="0" parTransId="{633C02F7-69DA-4A4B-A292-DC4304727856}" sibTransId="{21DD9548-6603-4C0B-8189-7F5DCF085E94}"/>
    <dgm:cxn modelId="{A1343344-3979-4169-B6D8-4F9BCE2A2DB7}" type="presOf" srcId="{EBB80556-96B3-4B28-B915-9606A9AE962C}" destId="{4E0F21C8-45C2-4E2B-BF45-0C401A24C588}" srcOrd="0" destOrd="0" presId="urn:microsoft.com/office/officeart/2005/8/layout/pList2"/>
    <dgm:cxn modelId="{041A79B0-0B5A-453E-A1FC-BCE4103722CB}" type="presOf" srcId="{9FDCE8C1-B58D-4C87-B0F1-A8FB6B563698}" destId="{B9190056-5272-460F-A316-1E39CEB814C0}" srcOrd="0" destOrd="0" presId="urn:microsoft.com/office/officeart/2005/8/layout/pList2"/>
    <dgm:cxn modelId="{C51D3A02-66F1-4140-B117-D173BED88DC8}" srcId="{5936991C-74AC-49D6-ADF2-06BDDC0B6C03}" destId="{AD7A8618-6064-41D7-8365-B37264D688FC}" srcOrd="3" destOrd="0" parTransId="{511CA061-341C-4B9D-9E62-00CEE4537C9D}" sibTransId="{CB18D4EC-5CAD-4947-9366-63CF1A1183ED}"/>
    <dgm:cxn modelId="{CCF44065-D6CD-4C78-AA16-E6996161C3EC}" type="presOf" srcId="{CCB254E7-7AE5-4237-AC45-1FB42C32275C}" destId="{FFB9F90F-833E-4AF6-9D41-FEA07765D9C3}" srcOrd="0" destOrd="0" presId="urn:microsoft.com/office/officeart/2005/8/layout/pList2"/>
    <dgm:cxn modelId="{D565DE86-EB22-46E0-9CCB-AF62C195BE62}" srcId="{5936991C-74AC-49D6-ADF2-06BDDC0B6C03}" destId="{CCB254E7-7AE5-4237-AC45-1FB42C32275C}" srcOrd="1" destOrd="0" parTransId="{DCA7DDDF-04CE-4F6C-8AED-F3E8645C8DD2}" sibTransId="{EBB80556-96B3-4B28-B915-9606A9AE962C}"/>
    <dgm:cxn modelId="{8E724074-EE14-43ED-95D5-9B5DBB0A41A4}" type="presOf" srcId="{1E329FE2-26FB-4EDA-ADE5-C05C9C42F69A}" destId="{ACF7CE3A-57D4-4F48-9E7B-80BF4F17191F}" srcOrd="0" destOrd="0" presId="urn:microsoft.com/office/officeart/2005/8/layout/pList2"/>
    <dgm:cxn modelId="{9D21355D-1FEE-4980-AEC0-2E41B14BA737}" type="presOf" srcId="{48D14F0C-76A9-48EB-9043-D105EC90AAD9}" destId="{C03C1913-C716-456D-9DAA-7B204A10E431}" srcOrd="0" destOrd="0" presId="urn:microsoft.com/office/officeart/2005/8/layout/pList2"/>
    <dgm:cxn modelId="{434EC2BE-E00A-47F7-8F3D-903AA52848E6}" type="presParOf" srcId="{82AEA39A-D373-4F8E-8BE6-DE723396E6F8}" destId="{3038BFC1-A524-49B5-AD01-729E4706DDE2}" srcOrd="0" destOrd="0" presId="urn:microsoft.com/office/officeart/2005/8/layout/pList2"/>
    <dgm:cxn modelId="{A20843D6-1775-4E4B-98D5-036B25E21AA9}" type="presParOf" srcId="{82AEA39A-D373-4F8E-8BE6-DE723396E6F8}" destId="{6DC59DF4-EF78-4600-86AF-9DB5BE1969A6}" srcOrd="1" destOrd="0" presId="urn:microsoft.com/office/officeart/2005/8/layout/pList2"/>
    <dgm:cxn modelId="{3591795D-636F-40CB-9A86-FEC29B30CAA2}" type="presParOf" srcId="{6DC59DF4-EF78-4600-86AF-9DB5BE1969A6}" destId="{C4688080-78A1-4AF7-B6B7-FDDCE7EF1010}" srcOrd="0" destOrd="0" presId="urn:microsoft.com/office/officeart/2005/8/layout/pList2"/>
    <dgm:cxn modelId="{78893D7F-BEDB-41F7-B900-15FBCE72329E}" type="presParOf" srcId="{C4688080-78A1-4AF7-B6B7-FDDCE7EF1010}" destId="{B9190056-5272-460F-A316-1E39CEB814C0}" srcOrd="0" destOrd="0" presId="urn:microsoft.com/office/officeart/2005/8/layout/pList2"/>
    <dgm:cxn modelId="{A21B3535-552A-497F-8ED5-87D0A663F6D2}" type="presParOf" srcId="{C4688080-78A1-4AF7-B6B7-FDDCE7EF1010}" destId="{B4CA6AB2-8684-4BE9-88DF-12D4D9414E11}" srcOrd="1" destOrd="0" presId="urn:microsoft.com/office/officeart/2005/8/layout/pList2"/>
    <dgm:cxn modelId="{D5414C9C-0D1C-4E93-A6B7-0758F348A1A0}" type="presParOf" srcId="{C4688080-78A1-4AF7-B6B7-FDDCE7EF1010}" destId="{8C98B3AB-1BB9-419A-B85D-C8CED2763647}" srcOrd="2" destOrd="0" presId="urn:microsoft.com/office/officeart/2005/8/layout/pList2"/>
    <dgm:cxn modelId="{964B8170-E769-43E7-9E98-9FFDB6657B1E}" type="presParOf" srcId="{6DC59DF4-EF78-4600-86AF-9DB5BE1969A6}" destId="{C03C1913-C716-456D-9DAA-7B204A10E431}" srcOrd="1" destOrd="0" presId="urn:microsoft.com/office/officeart/2005/8/layout/pList2"/>
    <dgm:cxn modelId="{A1C03B6F-2EF3-4148-8EBD-018E48D4196B}" type="presParOf" srcId="{6DC59DF4-EF78-4600-86AF-9DB5BE1969A6}" destId="{2F7DB555-22FA-4A40-BDAC-8B6BFA87DCC6}" srcOrd="2" destOrd="0" presId="urn:microsoft.com/office/officeart/2005/8/layout/pList2"/>
    <dgm:cxn modelId="{B09FFD60-3E58-42F5-900F-703AAB6D002D}" type="presParOf" srcId="{2F7DB555-22FA-4A40-BDAC-8B6BFA87DCC6}" destId="{FFB9F90F-833E-4AF6-9D41-FEA07765D9C3}" srcOrd="0" destOrd="0" presId="urn:microsoft.com/office/officeart/2005/8/layout/pList2"/>
    <dgm:cxn modelId="{1ECCD9DB-1A4E-41C0-BA36-97EF3AF58F39}" type="presParOf" srcId="{2F7DB555-22FA-4A40-BDAC-8B6BFA87DCC6}" destId="{F4CF67F9-1E26-4E6A-859C-E7606CDEC8BE}" srcOrd="1" destOrd="0" presId="urn:microsoft.com/office/officeart/2005/8/layout/pList2"/>
    <dgm:cxn modelId="{4C42FE78-1D70-438B-9341-1866CECE4EEC}" type="presParOf" srcId="{2F7DB555-22FA-4A40-BDAC-8B6BFA87DCC6}" destId="{34D8C33A-6615-45BE-9CAB-0E3C92CE0146}" srcOrd="2" destOrd="0" presId="urn:microsoft.com/office/officeart/2005/8/layout/pList2"/>
    <dgm:cxn modelId="{416E6F48-AB24-4DD0-8FD2-6E6D19316A9B}" type="presParOf" srcId="{6DC59DF4-EF78-4600-86AF-9DB5BE1969A6}" destId="{4E0F21C8-45C2-4E2B-BF45-0C401A24C588}" srcOrd="3" destOrd="0" presId="urn:microsoft.com/office/officeart/2005/8/layout/pList2"/>
    <dgm:cxn modelId="{C71B5979-E7A9-4425-B4A0-A20B798588C9}" type="presParOf" srcId="{6DC59DF4-EF78-4600-86AF-9DB5BE1969A6}" destId="{6A3AB180-55C1-4F57-8907-26E7F802F9C5}" srcOrd="4" destOrd="0" presId="urn:microsoft.com/office/officeart/2005/8/layout/pList2"/>
    <dgm:cxn modelId="{F07AED80-C5E9-4A96-B8B2-2E2C654A0B9B}" type="presParOf" srcId="{6A3AB180-55C1-4F57-8907-26E7F802F9C5}" destId="{ACF7CE3A-57D4-4F48-9E7B-80BF4F17191F}" srcOrd="0" destOrd="0" presId="urn:microsoft.com/office/officeart/2005/8/layout/pList2"/>
    <dgm:cxn modelId="{B252B593-6369-443E-9A50-5D0314F60C34}" type="presParOf" srcId="{6A3AB180-55C1-4F57-8907-26E7F802F9C5}" destId="{A25DD50A-FD45-4AB4-BB9B-846F1F0FEF3A}" srcOrd="1" destOrd="0" presId="urn:microsoft.com/office/officeart/2005/8/layout/pList2"/>
    <dgm:cxn modelId="{EEBC4010-8E53-4564-8ED4-0F204DFF7FD5}" type="presParOf" srcId="{6A3AB180-55C1-4F57-8907-26E7F802F9C5}" destId="{650F7A33-91A8-4FDC-86A9-52A7F62CC262}" srcOrd="2" destOrd="0" presId="urn:microsoft.com/office/officeart/2005/8/layout/pList2"/>
    <dgm:cxn modelId="{6774504F-6AF2-4B29-AAB0-55B58BB6C031}" type="presParOf" srcId="{6DC59DF4-EF78-4600-86AF-9DB5BE1969A6}" destId="{6F63F81A-135E-43DC-B179-59B74A460381}" srcOrd="5" destOrd="0" presId="urn:microsoft.com/office/officeart/2005/8/layout/pList2"/>
    <dgm:cxn modelId="{348C6766-3229-44F3-8FD8-5B34A4F7665D}" type="presParOf" srcId="{6DC59DF4-EF78-4600-86AF-9DB5BE1969A6}" destId="{C266C995-2C40-470D-A609-D497A082FFBB}" srcOrd="6" destOrd="0" presId="urn:microsoft.com/office/officeart/2005/8/layout/pList2"/>
    <dgm:cxn modelId="{498509A9-E6F5-4A5F-BCD6-0E46E30D41EA}" type="presParOf" srcId="{C266C995-2C40-470D-A609-D497A082FFBB}" destId="{61631289-9812-41CB-A79F-371ABE60634A}" srcOrd="0" destOrd="0" presId="urn:microsoft.com/office/officeart/2005/8/layout/pList2"/>
    <dgm:cxn modelId="{FBE6CDD1-5D14-441D-9739-01C02753CB50}" type="presParOf" srcId="{C266C995-2C40-470D-A609-D497A082FFBB}" destId="{202956DC-A047-4F75-A3C5-E8CCDF97D3B5}" srcOrd="1" destOrd="0" presId="urn:microsoft.com/office/officeart/2005/8/layout/pList2"/>
    <dgm:cxn modelId="{23576BCD-98C7-4343-8B8C-D0F2BB016C01}" type="presParOf" srcId="{C266C995-2C40-470D-A609-D497A082FFBB}" destId="{B6A3AA38-82E3-4410-A7EF-BD1690391318}" srcOrd="2" destOrd="0" presId="urn:microsoft.com/office/officeart/2005/8/layout/p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38BFC1-A524-49B5-AD01-729E4706DDE2}">
      <dsp:nvSpPr>
        <dsp:cNvPr id="0" name=""/>
        <dsp:cNvSpPr/>
      </dsp:nvSpPr>
      <dsp:spPr>
        <a:xfrm>
          <a:off x="0" y="0"/>
          <a:ext cx="8229600" cy="1983105"/>
        </a:xfrm>
        <a:prstGeom prst="roundRect">
          <a:avLst>
            <a:gd name="adj" fmla="val 1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98B3AB-1BB9-419A-B85D-C8CED2763647}">
      <dsp:nvSpPr>
        <dsp:cNvPr id="0" name=""/>
        <dsp:cNvSpPr/>
      </dsp:nvSpPr>
      <dsp:spPr>
        <a:xfrm>
          <a:off x="249154" y="264414"/>
          <a:ext cx="1797974" cy="1454277"/>
        </a:xfrm>
        <a:prstGeom prst="roundRect">
          <a:avLst>
            <a:gd name="adj" fmla="val 10000"/>
          </a:avLst>
        </a:prstGeom>
        <a:blipFill rotWithShape="0">
          <a:blip xmlns:r="http://schemas.openxmlformats.org/officeDocument/2006/relationships" r:embed="rId1">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190056-5272-460F-A316-1E39CEB814C0}">
      <dsp:nvSpPr>
        <dsp:cNvPr id="0" name=""/>
        <dsp:cNvSpPr/>
      </dsp:nvSpPr>
      <dsp:spPr>
        <a:xfrm rot="10800000">
          <a:off x="249154"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Parte A</a:t>
          </a:r>
        </a:p>
        <a:p>
          <a:pPr lvl="0" algn="ctr" defTabSz="622300">
            <a:lnSpc>
              <a:spcPct val="90000"/>
            </a:lnSpc>
            <a:spcBef>
              <a:spcPct val="0"/>
            </a:spcBef>
            <a:spcAft>
              <a:spcPct val="35000"/>
            </a:spcAft>
          </a:pPr>
          <a:r>
            <a:rPr lang="en-US" sz="1400" kern="1200" dirty="0" err="1" smtClean="0"/>
            <a:t>Seguro</a:t>
          </a:r>
          <a:r>
            <a:rPr lang="en-US" sz="1400" kern="1200" dirty="0" smtClean="0"/>
            <a:t> de hospital</a:t>
          </a:r>
          <a:endParaRPr lang="en-US" sz="1400" kern="1200" dirty="0"/>
        </a:p>
      </dsp:txBody>
      <dsp:txXfrm rot="10800000">
        <a:off x="249154" y="1983104"/>
        <a:ext cx="1797974" cy="2423795"/>
      </dsp:txXfrm>
    </dsp:sp>
    <dsp:sp modelId="{34D8C33A-6615-45BE-9CAB-0E3C92CE0146}">
      <dsp:nvSpPr>
        <dsp:cNvPr id="0" name=""/>
        <dsp:cNvSpPr/>
      </dsp:nvSpPr>
      <dsp:spPr>
        <a:xfrm>
          <a:off x="2226926" y="264414"/>
          <a:ext cx="1797974" cy="1454277"/>
        </a:xfrm>
        <a:prstGeom prst="roundRect">
          <a:avLst>
            <a:gd name="adj" fmla="val 10000"/>
          </a:avLst>
        </a:prstGeom>
        <a:blipFill rotWithShape="0">
          <a:blip xmlns:r="http://schemas.openxmlformats.org/officeDocument/2006/relationships" r:embed="rId2">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B9F90F-833E-4AF6-9D41-FEA07765D9C3}">
      <dsp:nvSpPr>
        <dsp:cNvPr id="0" name=""/>
        <dsp:cNvSpPr/>
      </dsp:nvSpPr>
      <dsp:spPr>
        <a:xfrm rot="10800000">
          <a:off x="2226926"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Parte B </a:t>
          </a:r>
        </a:p>
        <a:p>
          <a:pPr lvl="0" algn="ctr" defTabSz="622300">
            <a:lnSpc>
              <a:spcPct val="90000"/>
            </a:lnSpc>
            <a:spcBef>
              <a:spcPct val="0"/>
            </a:spcBef>
            <a:spcAft>
              <a:spcPct val="35000"/>
            </a:spcAft>
          </a:pPr>
          <a:r>
            <a:rPr lang="en-US" sz="1400" kern="1200" dirty="0" err="1" smtClean="0"/>
            <a:t>Seguro</a:t>
          </a:r>
          <a:r>
            <a:rPr lang="en-US" sz="1400" kern="1200" dirty="0" smtClean="0"/>
            <a:t> </a:t>
          </a:r>
          <a:r>
            <a:rPr lang="en-US" sz="1400" kern="1200" dirty="0" err="1" smtClean="0"/>
            <a:t>médico</a:t>
          </a:r>
          <a:r>
            <a:rPr lang="en-US" sz="2700" kern="1200" dirty="0" smtClean="0"/>
            <a:t>	</a:t>
          </a:r>
          <a:endParaRPr lang="en-US" sz="2700" kern="1200" dirty="0"/>
        </a:p>
      </dsp:txBody>
      <dsp:txXfrm rot="10800000">
        <a:off x="2226926" y="1983104"/>
        <a:ext cx="1797974" cy="2423795"/>
      </dsp:txXfrm>
    </dsp:sp>
    <dsp:sp modelId="{650F7A33-91A8-4FDC-86A9-52A7F62CC262}">
      <dsp:nvSpPr>
        <dsp:cNvPr id="0" name=""/>
        <dsp:cNvSpPr/>
      </dsp:nvSpPr>
      <dsp:spPr>
        <a:xfrm>
          <a:off x="4202720" y="228595"/>
          <a:ext cx="1797974" cy="1454277"/>
        </a:xfrm>
        <a:prstGeom prst="roundRect">
          <a:avLst>
            <a:gd name="adj" fmla="val 10000"/>
          </a:avLst>
        </a:prstGeom>
        <a:blipFill rotWithShape="0">
          <a:blip xmlns:r="http://schemas.openxmlformats.org/officeDocument/2006/relationships" r:embed="rId3">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F7CE3A-57D4-4F48-9E7B-80BF4F17191F}">
      <dsp:nvSpPr>
        <dsp:cNvPr id="0" name=""/>
        <dsp:cNvSpPr/>
      </dsp:nvSpPr>
      <dsp:spPr>
        <a:xfrm rot="10800000">
          <a:off x="4204698"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b="1" kern="1200" dirty="0" smtClean="0"/>
            <a:t>Parte C</a:t>
          </a:r>
        </a:p>
        <a:p>
          <a:pPr lvl="0" algn="ctr" defTabSz="622300">
            <a:lnSpc>
              <a:spcPct val="90000"/>
            </a:lnSpc>
            <a:spcBef>
              <a:spcPct val="0"/>
            </a:spcBef>
            <a:spcAft>
              <a:spcPct val="35000"/>
            </a:spcAft>
          </a:pPr>
          <a:r>
            <a:rPr lang="en-US" sz="1400" kern="1200" dirty="0" smtClean="0"/>
            <a:t>Planes Medicare Advantage (HMO y PPO) </a:t>
          </a:r>
          <a:r>
            <a:rPr lang="en-US" sz="1400" kern="1200" dirty="0" err="1" smtClean="0"/>
            <a:t>que</a:t>
          </a:r>
          <a:r>
            <a:rPr lang="en-US" sz="1400" kern="1200" dirty="0" smtClean="0"/>
            <a:t> </a:t>
          </a:r>
          <a:r>
            <a:rPr lang="en-US" sz="1400" kern="1200" dirty="0" err="1" smtClean="0"/>
            <a:t>incluyen</a:t>
          </a:r>
          <a:r>
            <a:rPr lang="en-US" sz="1400" kern="1200" dirty="0" smtClean="0"/>
            <a:t> </a:t>
          </a:r>
          <a:r>
            <a:rPr lang="en-US" sz="1400" kern="1200" dirty="0" err="1" smtClean="0"/>
            <a:t>las</a:t>
          </a:r>
          <a:r>
            <a:rPr lang="en-US" sz="1400" kern="1200" dirty="0" smtClean="0"/>
            <a:t> </a:t>
          </a:r>
          <a:r>
            <a:rPr lang="en-US" sz="1400" kern="1200" dirty="0" err="1" smtClean="0"/>
            <a:t>Partes</a:t>
          </a:r>
          <a:r>
            <a:rPr lang="en-US" sz="1400" kern="1200" dirty="0" smtClean="0"/>
            <a:t> A y B  y a </a:t>
          </a:r>
          <a:r>
            <a:rPr lang="en-US" sz="1400" kern="1200" dirty="0" err="1" smtClean="0"/>
            <a:t>veces</a:t>
          </a:r>
          <a:r>
            <a:rPr lang="en-US" sz="1400" kern="1200" dirty="0" smtClean="0"/>
            <a:t> la Parte D</a:t>
          </a:r>
          <a:endParaRPr lang="en-US" sz="1400" kern="1200" dirty="0"/>
        </a:p>
      </dsp:txBody>
      <dsp:txXfrm rot="10800000">
        <a:off x="4204698" y="1983104"/>
        <a:ext cx="1797974" cy="2423795"/>
      </dsp:txXfrm>
    </dsp:sp>
    <dsp:sp modelId="{B6A3AA38-82E3-4410-A7EF-BD1690391318}">
      <dsp:nvSpPr>
        <dsp:cNvPr id="0" name=""/>
        <dsp:cNvSpPr/>
      </dsp:nvSpPr>
      <dsp:spPr>
        <a:xfrm>
          <a:off x="6182470" y="264414"/>
          <a:ext cx="1797974" cy="1454277"/>
        </a:xfrm>
        <a:prstGeom prst="roundRect">
          <a:avLst>
            <a:gd name="adj" fmla="val 10000"/>
          </a:avLst>
        </a:prstGeom>
        <a:blipFill rotWithShape="0">
          <a:blip xmlns:r="http://schemas.openxmlformats.org/officeDocument/2006/relationships" r:embed="rId4">
            <a:duotone>
              <a:prstClr val="black"/>
              <a:schemeClr val="accent1">
                <a:tint val="45000"/>
                <a:satMod val="400000"/>
              </a:schemeClr>
            </a:duotone>
          </a:blip>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631289-9812-41CB-A79F-371ABE60634A}">
      <dsp:nvSpPr>
        <dsp:cNvPr id="0" name=""/>
        <dsp:cNvSpPr/>
      </dsp:nvSpPr>
      <dsp:spPr>
        <a:xfrm rot="10800000">
          <a:off x="6182470" y="1983104"/>
          <a:ext cx="1797974" cy="2423795"/>
        </a:xfrm>
        <a:prstGeom prst="round2SameRect">
          <a:avLst>
            <a:gd name="adj1" fmla="val 10500"/>
            <a:gd name="adj2" fmla="val 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b="1" kern="1200" dirty="0" smtClean="0"/>
            <a:t>Parte D </a:t>
          </a:r>
        </a:p>
        <a:p>
          <a:pPr lvl="0" algn="ctr" defTabSz="622300">
            <a:lnSpc>
              <a:spcPct val="90000"/>
            </a:lnSpc>
            <a:spcBef>
              <a:spcPct val="0"/>
            </a:spcBef>
            <a:spcAft>
              <a:spcPct val="35000"/>
            </a:spcAft>
          </a:pPr>
          <a:r>
            <a:rPr lang="en-US" sz="1400" kern="1200" dirty="0" err="1" smtClean="0"/>
            <a:t>Cobertura</a:t>
          </a:r>
          <a:r>
            <a:rPr lang="en-US" sz="1400" kern="1200" dirty="0" smtClean="0"/>
            <a:t> Medicare de </a:t>
          </a:r>
          <a:r>
            <a:rPr lang="en-US" sz="1400" kern="1200" dirty="0" err="1" smtClean="0"/>
            <a:t>las</a:t>
          </a:r>
          <a:r>
            <a:rPr lang="en-US" sz="1400" kern="1200" dirty="0" smtClean="0"/>
            <a:t> </a:t>
          </a:r>
          <a:r>
            <a:rPr lang="en-US" sz="1400" kern="1200" dirty="0" err="1" smtClean="0"/>
            <a:t>recetas</a:t>
          </a:r>
          <a:r>
            <a:rPr lang="en-US" sz="1400" kern="1200" dirty="0" smtClean="0"/>
            <a:t> </a:t>
          </a:r>
          <a:r>
            <a:rPr lang="en-US" sz="1400" kern="1200" dirty="0" err="1" smtClean="0"/>
            <a:t>médicas</a:t>
          </a:r>
          <a:endParaRPr lang="en-US" sz="1400" kern="1200" dirty="0"/>
        </a:p>
      </dsp:txBody>
      <dsp:txXfrm rot="10800000">
        <a:off x="6182470" y="1983104"/>
        <a:ext cx="1797974" cy="242379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1" cy="464820"/>
          </a:xfrm>
          <a:prstGeom prst="rect">
            <a:avLst/>
          </a:prstGeom>
        </p:spPr>
        <p:txBody>
          <a:bodyPr vert="horz" lIns="93162" tIns="46580" rIns="93162" bIns="46580"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1" cy="464820"/>
          </a:xfrm>
          <a:prstGeom prst="rect">
            <a:avLst/>
          </a:prstGeom>
        </p:spPr>
        <p:txBody>
          <a:bodyPr vert="horz" lIns="93162" tIns="46580" rIns="93162" bIns="46580" rtlCol="0"/>
          <a:lstStyle>
            <a:lvl1pPr algn="r">
              <a:defRPr sz="1200"/>
            </a:lvl1pPr>
          </a:lstStyle>
          <a:p>
            <a:fld id="{85FF202A-2718-4CFA-8F93-DD3DECE35B95}" type="datetimeFigureOut">
              <a:rPr lang="en-US" smtClean="0"/>
              <a:pPr/>
              <a:t>04/27/2012</a:t>
            </a:fld>
            <a:endParaRPr lang="en-US" dirty="0"/>
          </a:p>
        </p:txBody>
      </p:sp>
      <p:sp>
        <p:nvSpPr>
          <p:cNvPr id="4" name="Footer Placeholder 3"/>
          <p:cNvSpPr>
            <a:spLocks noGrp="1"/>
          </p:cNvSpPr>
          <p:nvPr>
            <p:ph type="ftr" sz="quarter" idx="2"/>
          </p:nvPr>
        </p:nvSpPr>
        <p:spPr>
          <a:xfrm>
            <a:off x="0" y="8829967"/>
            <a:ext cx="3037841" cy="464820"/>
          </a:xfrm>
          <a:prstGeom prst="rect">
            <a:avLst/>
          </a:prstGeom>
        </p:spPr>
        <p:txBody>
          <a:bodyPr vert="horz" lIns="93162" tIns="46580" rIns="93162" bIns="4658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1" cy="464820"/>
          </a:xfrm>
          <a:prstGeom prst="rect">
            <a:avLst/>
          </a:prstGeom>
        </p:spPr>
        <p:txBody>
          <a:bodyPr vert="horz" lIns="93162" tIns="46580" rIns="93162" bIns="46580" rtlCol="0" anchor="b"/>
          <a:lstStyle>
            <a:lvl1pPr algn="r">
              <a:defRPr sz="1200"/>
            </a:lvl1pPr>
          </a:lstStyle>
          <a:p>
            <a:fld id="{A5B8200B-02B9-4D10-8EBF-45FDC7E643D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1" cy="464820"/>
          </a:xfrm>
          <a:prstGeom prst="rect">
            <a:avLst/>
          </a:prstGeom>
        </p:spPr>
        <p:txBody>
          <a:bodyPr vert="horz" lIns="93162" tIns="46580" rIns="93162" bIns="46580" rtlCol="0"/>
          <a:lstStyle>
            <a:lvl1pPr algn="l">
              <a:defRPr sz="1200"/>
            </a:lvl1pPr>
          </a:lstStyle>
          <a:p>
            <a:endParaRPr lang="en-US" dirty="0"/>
          </a:p>
        </p:txBody>
      </p:sp>
      <p:sp>
        <p:nvSpPr>
          <p:cNvPr id="3" name="Date Placeholder 2"/>
          <p:cNvSpPr>
            <a:spLocks noGrp="1"/>
          </p:cNvSpPr>
          <p:nvPr>
            <p:ph type="dt" idx="1"/>
          </p:nvPr>
        </p:nvSpPr>
        <p:spPr>
          <a:xfrm>
            <a:off x="3970939" y="0"/>
            <a:ext cx="3037841" cy="464820"/>
          </a:xfrm>
          <a:prstGeom prst="rect">
            <a:avLst/>
          </a:prstGeom>
        </p:spPr>
        <p:txBody>
          <a:bodyPr vert="horz" lIns="93162" tIns="46580" rIns="93162" bIns="46580" rtlCol="0"/>
          <a:lstStyle>
            <a:lvl1pPr algn="r">
              <a:defRPr sz="1200"/>
            </a:lvl1pPr>
          </a:lstStyle>
          <a:p>
            <a:fld id="{3CB8E36C-907C-4541-ADBB-DF207F4C28E6}" type="datetimeFigureOut">
              <a:rPr lang="en-US" smtClean="0"/>
              <a:pPr/>
              <a:t>04/27/2012</a:t>
            </a:fld>
            <a:endParaRPr lang="en-US" dirty="0"/>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62" tIns="46580" rIns="93162" bIns="46580" rtlCol="0" anchor="ctr"/>
          <a:lstStyle/>
          <a:p>
            <a:endParaRPr lang="en-US" dirty="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3162" tIns="46580" rIns="93162" bIns="46580" rtlCol="0">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lang="en-US" dirty="0"/>
          </a:p>
        </p:txBody>
      </p:sp>
      <p:sp>
        <p:nvSpPr>
          <p:cNvPr id="6" name="Footer Placeholder 5"/>
          <p:cNvSpPr>
            <a:spLocks noGrp="1"/>
          </p:cNvSpPr>
          <p:nvPr>
            <p:ph type="ftr" sz="quarter" idx="4"/>
          </p:nvPr>
        </p:nvSpPr>
        <p:spPr>
          <a:xfrm>
            <a:off x="0" y="8829967"/>
            <a:ext cx="3037841" cy="464820"/>
          </a:xfrm>
          <a:prstGeom prst="rect">
            <a:avLst/>
          </a:prstGeom>
        </p:spPr>
        <p:txBody>
          <a:bodyPr vert="horz" lIns="93162" tIns="46580" rIns="93162" bIns="4658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7"/>
            <a:ext cx="3037841" cy="464820"/>
          </a:xfrm>
          <a:prstGeom prst="rect">
            <a:avLst/>
          </a:prstGeom>
        </p:spPr>
        <p:txBody>
          <a:bodyPr vert="horz" lIns="93162" tIns="46580" rIns="93162" bIns="46580" rtlCol="0" anchor="b"/>
          <a:lstStyle>
            <a:lvl1pPr algn="r">
              <a:defRPr sz="1200"/>
            </a:lvl1pPr>
          </a:lstStyle>
          <a:p>
            <a:fld id="{BB7BC668-EF9E-4008-A594-DB84396FB3E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spcAft>
        <a:spcPts val="600"/>
      </a:spcAft>
      <a:defRPr sz="1200" kern="1200">
        <a:solidFill>
          <a:schemeClr val="tx1"/>
        </a:solidFill>
        <a:latin typeface="+mn-lt"/>
        <a:ea typeface="+mn-ea"/>
        <a:cs typeface="+mn-cs"/>
      </a:defRPr>
    </a:lvl1pPr>
    <a:lvl2pPr marL="174625" indent="0" algn="l" defTabSz="914400" rtl="0" eaLnBrk="1" latinLnBrk="0" hangingPunct="1">
      <a:spcAft>
        <a:spcPts val="600"/>
      </a:spcAft>
      <a:defRPr sz="1200" kern="1200">
        <a:solidFill>
          <a:schemeClr val="tx1"/>
        </a:solidFill>
        <a:latin typeface="+mn-lt"/>
        <a:ea typeface="+mn-ea"/>
        <a:cs typeface="+mn-cs"/>
      </a:defRPr>
    </a:lvl2pPr>
    <a:lvl3pPr marL="342900" indent="0" algn="l" defTabSz="914400" rtl="0" eaLnBrk="1" latinLnBrk="0" hangingPunct="1">
      <a:spcAft>
        <a:spcPts val="600"/>
      </a:spcAft>
      <a:defRPr sz="1200" kern="1200">
        <a:solidFill>
          <a:schemeClr val="tx1"/>
        </a:solidFill>
        <a:latin typeface="+mn-lt"/>
        <a:ea typeface="+mn-ea"/>
        <a:cs typeface="+mn-cs"/>
      </a:defRPr>
    </a:lvl3pPr>
    <a:lvl4pPr marL="517525" indent="0" algn="l" defTabSz="914400" rtl="0" eaLnBrk="1" latinLnBrk="0" hangingPunct="1">
      <a:spcAft>
        <a:spcPts val="600"/>
      </a:spcAft>
      <a:defRPr sz="1200" kern="1200">
        <a:solidFill>
          <a:schemeClr val="tx1"/>
        </a:solidFill>
        <a:latin typeface="+mn-lt"/>
        <a:ea typeface="+mn-ea"/>
        <a:cs typeface="+mn-cs"/>
      </a:defRPr>
    </a:lvl4pPr>
    <a:lvl5pPr marL="746125" indent="-114300" algn="l" defTabSz="914400" rtl="0" eaLnBrk="1" latinLnBrk="0" hangingPunct="1">
      <a:spcAft>
        <a:spcPts val="60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www.cms.gov/NationalMedicareTrainingProgram/TL/list.asp"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medicare.gov/find-a-plan"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hyperlink" Target="http://www.cms.hhs.gov/NationalMedicareTrainingProgram" TargetMode="Externa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ea typeface="ＭＳ Ｐゴシック" pitchFamily="7" charset="-128"/>
              </a:rPr>
              <a:t>Medicare “</a:t>
            </a:r>
            <a:r>
              <a:rPr lang="en-US" dirty="0" err="1" smtClean="0">
                <a:ea typeface="ＭＳ Ｐゴシック" pitchFamily="7" charset="-128"/>
              </a:rPr>
              <a:t>Comencemos</a:t>
            </a:r>
            <a:r>
              <a:rPr lang="en-US" dirty="0" smtClean="0">
                <a:ea typeface="ＭＳ Ｐゴシック" pitchFamily="7" charset="-128"/>
              </a:rPr>
              <a:t>” le </a:t>
            </a:r>
            <a:r>
              <a:rPr lang="en-US" dirty="0" err="1" smtClean="0">
                <a:ea typeface="ＭＳ Ｐゴシック" pitchFamily="7" charset="-128"/>
              </a:rPr>
              <a:t>explica</a:t>
            </a:r>
            <a:r>
              <a:rPr lang="en-US" dirty="0" smtClean="0">
                <a:ea typeface="ＭＳ Ｐゴシック" pitchFamily="7" charset="-128"/>
              </a:rPr>
              <a:t> lo </a:t>
            </a:r>
            <a:r>
              <a:rPr lang="en-US" dirty="0" err="1" smtClean="0">
                <a:ea typeface="ＭＳ Ｐゴシック" pitchFamily="7" charset="-128"/>
              </a:rPr>
              <a:t>básico</a:t>
            </a:r>
            <a:r>
              <a:rPr lang="en-US" dirty="0" smtClean="0">
                <a:ea typeface="ＭＳ Ｐゴシック" pitchFamily="7" charset="-128"/>
              </a:rPr>
              <a:t> de los </a:t>
            </a:r>
            <a:r>
              <a:rPr lang="en-US" dirty="0" err="1" smtClean="0">
                <a:ea typeface="ＭＳ Ｐゴシック" pitchFamily="7" charset="-128"/>
              </a:rPr>
              <a:t>programas</a:t>
            </a:r>
            <a:r>
              <a:rPr lang="en-US" dirty="0" smtClean="0">
                <a:ea typeface="ＭＳ Ｐゴシック" pitchFamily="7" charset="-128"/>
              </a:rPr>
              <a:t> Medicare, Medicaid, del </a:t>
            </a:r>
            <a:r>
              <a:rPr lang="en-US" dirty="0" err="1" smtClean="0">
                <a:ea typeface="ＭＳ Ｐゴシック" pitchFamily="7" charset="-128"/>
              </a:rPr>
              <a:t>Seguro</a:t>
            </a:r>
            <a:r>
              <a:rPr lang="en-US" dirty="0" smtClean="0">
                <a:ea typeface="ＭＳ Ｐゴシック" pitchFamily="7" charset="-128"/>
              </a:rPr>
              <a:t> </a:t>
            </a:r>
            <a:r>
              <a:rPr lang="en-US" dirty="0" err="1" smtClean="0">
                <a:ea typeface="ＭＳ Ｐゴシック" pitchFamily="7" charset="-128"/>
              </a:rPr>
              <a:t>Médico</a:t>
            </a:r>
            <a:r>
              <a:rPr lang="en-US" dirty="0" smtClean="0">
                <a:ea typeface="ＭＳ Ｐゴシック" pitchFamily="7" charset="-128"/>
              </a:rPr>
              <a:t> </a:t>
            </a:r>
            <a:r>
              <a:rPr lang="en-US" dirty="0" err="1" smtClean="0">
                <a:ea typeface="ＭＳ Ｐゴシック" pitchFamily="7" charset="-128"/>
              </a:rPr>
              <a:t>para</a:t>
            </a:r>
            <a:r>
              <a:rPr lang="en-US" dirty="0" smtClean="0">
                <a:ea typeface="ＭＳ Ｐゴシック" pitchFamily="7" charset="-128"/>
              </a:rPr>
              <a:t> los </a:t>
            </a:r>
            <a:r>
              <a:rPr lang="en-US" dirty="0" err="1" smtClean="0">
                <a:ea typeface="ＭＳ Ｐゴシック" pitchFamily="7" charset="-128"/>
              </a:rPr>
              <a:t>Niños</a:t>
            </a:r>
            <a:r>
              <a:rPr lang="en-US" dirty="0" smtClean="0">
                <a:ea typeface="ＭＳ Ｐゴシック" pitchFamily="7" charset="-128"/>
              </a:rPr>
              <a:t> y de los Planes </a:t>
            </a:r>
            <a:r>
              <a:rPr lang="en-US" dirty="0" err="1" smtClean="0">
                <a:ea typeface="ＭＳ Ｐゴシック" pitchFamily="7" charset="-128"/>
              </a:rPr>
              <a:t>para</a:t>
            </a:r>
            <a:r>
              <a:rPr lang="en-US" dirty="0" smtClean="0">
                <a:ea typeface="ＭＳ Ｐゴシック" pitchFamily="7" charset="-128"/>
              </a:rPr>
              <a:t> </a:t>
            </a:r>
            <a:r>
              <a:rPr lang="en-US" dirty="0" err="1" smtClean="0">
                <a:ea typeface="ＭＳ Ｐゴシック" pitchFamily="7" charset="-128"/>
              </a:rPr>
              <a:t>Condiciones</a:t>
            </a:r>
            <a:r>
              <a:rPr lang="en-US" dirty="0" smtClean="0">
                <a:ea typeface="ＭＳ Ｐゴシック" pitchFamily="7" charset="-128"/>
              </a:rPr>
              <a:t> </a:t>
            </a:r>
            <a:r>
              <a:rPr lang="en-US" dirty="0" err="1" smtClean="0">
                <a:ea typeface="ＭＳ Ｐゴシック" pitchFamily="7" charset="-128"/>
              </a:rPr>
              <a:t>Preexistentes</a:t>
            </a:r>
            <a:r>
              <a:rPr lang="en-US" dirty="0" smtClean="0">
                <a:ea typeface="ＭＳ Ｐゴシック" pitchFamily="7" charset="-128"/>
              </a:rPr>
              <a:t>. </a:t>
            </a:r>
          </a:p>
          <a:p>
            <a:pPr marL="0" lvl="2">
              <a:spcBef>
                <a:spcPct val="0"/>
              </a:spcBef>
              <a:defRPr/>
            </a:pPr>
            <a:r>
              <a:rPr lang="es-ES" dirty="0" smtClean="0">
                <a:ea typeface="ＭＳ Ｐゴシック" pitchFamily="7" charset="-128"/>
              </a:rPr>
              <a:t>Este módulo de capacitación fue desarrollado y aprobado por los Centros de Servicios de Medicare y </a:t>
            </a:r>
            <a:r>
              <a:rPr lang="es-ES" dirty="0" err="1" smtClean="0">
                <a:ea typeface="ＭＳ Ｐゴシック" pitchFamily="7" charset="-128"/>
              </a:rPr>
              <a:t>Medicaid</a:t>
            </a:r>
            <a:r>
              <a:rPr lang="es-ES" dirty="0" smtClean="0">
                <a:ea typeface="ＭＳ Ｐゴシック" pitchFamily="7" charset="-128"/>
              </a:rPr>
              <a:t> (CMS), la agencia federal que administra Medicare y </a:t>
            </a:r>
            <a:r>
              <a:rPr lang="es-ES" dirty="0" err="1" smtClean="0">
                <a:ea typeface="ＭＳ Ｐゴシック" pitchFamily="7" charset="-128"/>
              </a:rPr>
              <a:t>Medicaid</a:t>
            </a:r>
            <a:r>
              <a:rPr lang="es-ES" dirty="0" smtClean="0">
                <a:ea typeface="ＭＳ Ｐゴシック" pitchFamily="7" charset="-128"/>
              </a:rPr>
              <a:t>. La información en este módulo estaba vigente en abril de 2012. </a:t>
            </a:r>
          </a:p>
          <a:p>
            <a:pPr marL="0" lvl="2">
              <a:spcBef>
                <a:spcPct val="0"/>
              </a:spcBef>
              <a:defRPr/>
            </a:pPr>
            <a:r>
              <a:rPr lang="es-ES" dirty="0" smtClean="0">
                <a:ea typeface="ＭＳ Ｐゴシック" pitchFamily="7" charset="-128"/>
              </a:rPr>
              <a:t>Si desea consultar las actualizaciones sobre la reforma del seguro médico, visite </a:t>
            </a:r>
            <a:r>
              <a:rPr lang="es-ES" dirty="0" smtClean="0">
                <a:ea typeface="ＭＳ Ｐゴシック" pitchFamily="7" charset="-128"/>
                <a:hlinkClick r:id="rId3"/>
              </a:rPr>
              <a:t>www.healthcare.gov</a:t>
            </a:r>
            <a:r>
              <a:rPr lang="es-ES" dirty="0" smtClean="0">
                <a:ea typeface="ＭＳ Ｐゴシック" pitchFamily="7" charset="-128"/>
              </a:rPr>
              <a:t>. </a:t>
            </a:r>
          </a:p>
          <a:p>
            <a:pPr marL="0" lvl="2">
              <a:spcBef>
                <a:spcPct val="0"/>
              </a:spcBef>
              <a:defRPr/>
            </a:pPr>
            <a:r>
              <a:rPr lang="es-ES" dirty="0" smtClean="0">
                <a:ea typeface="ＭＳ Ｐゴシック" pitchFamily="7" charset="-128"/>
              </a:rPr>
              <a:t>Para buscar una versión actualizada de este módulo de capacitación, visite </a:t>
            </a:r>
            <a:r>
              <a:rPr lang="es-ES" dirty="0" smtClean="0">
                <a:ea typeface="ＭＳ Ｐゴシック" pitchFamily="7" charset="-128"/>
                <a:hlinkClick r:id="rId4"/>
              </a:rPr>
              <a:t>www.cms.gov/NationalMedicareTrainingProgram/TL/list.asp</a:t>
            </a:r>
            <a:r>
              <a:rPr lang="es-ES" dirty="0" smtClean="0">
                <a:ea typeface="ＭＳ Ｐゴシック" pitchFamily="7" charset="-128"/>
              </a:rPr>
              <a:t>.</a:t>
            </a:r>
          </a:p>
          <a:p>
            <a:pPr>
              <a:defRPr/>
            </a:pPr>
            <a:r>
              <a:rPr lang="es-ES" dirty="0" smtClean="0">
                <a:ea typeface="ＭＳ Ｐゴシック" pitchFamily="7" charset="-128"/>
              </a:rPr>
              <a:t>El material del Programa de Entrenamiento Nacional de Medicare no es un documento legal. Las normas oficiales del programa Medicare están descritas en las leyes, reglamentos y disposiciones correspondientes.</a:t>
            </a:r>
          </a:p>
          <a:p>
            <a:pPr>
              <a:defRPr/>
            </a:pPr>
            <a:endParaRPr lang="en-US" dirty="0" smtClean="0">
              <a:ea typeface="ＭＳ Ｐゴシック" pitchFamily="7" charset="-128"/>
            </a:endParaRPr>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8787" name="Rectangle 3"/>
          <p:cNvSpPr>
            <a:spLocks noGrp="1" noChangeArrowheads="1"/>
          </p:cNvSpPr>
          <p:nvPr>
            <p:ph type="body" idx="1"/>
          </p:nvPr>
        </p:nvSpPr>
        <p:spPr bwMode="auto">
          <a:xfrm>
            <a:off x="933451" y="4492627"/>
            <a:ext cx="5143500" cy="4184651"/>
          </a:xfrm>
        </p:spPr>
        <p:txBody>
          <a:bodyPr wrap="square" numCol="1" anchor="t" anchorCtr="0" compatLnSpc="1">
            <a:prstTxWarp prst="textNoShape">
              <a:avLst/>
            </a:prstTxWarp>
          </a:bodyPr>
          <a:lstStyle/>
          <a:p>
            <a:pPr marL="111159" indent="-111159">
              <a:spcBef>
                <a:spcPts val="611"/>
              </a:spcBef>
              <a:defRPr/>
            </a:pPr>
            <a:r>
              <a:rPr lang="en-US" dirty="0" smtClean="0"/>
              <a:t>En el 2012 </a:t>
            </a:r>
            <a:r>
              <a:rPr lang="en-US" dirty="0" err="1" smtClean="0"/>
              <a:t>por</a:t>
            </a:r>
            <a:r>
              <a:rPr lang="en-US" dirty="0" smtClean="0"/>
              <a:t> </a:t>
            </a:r>
            <a:r>
              <a:rPr lang="en-US" dirty="0" err="1" smtClean="0"/>
              <a:t>cada</a:t>
            </a:r>
            <a:r>
              <a:rPr lang="en-US" dirty="0" smtClean="0"/>
              <a:t> </a:t>
            </a:r>
            <a:r>
              <a:rPr lang="en-US" dirty="0" err="1" smtClean="0"/>
              <a:t>período</a:t>
            </a:r>
            <a:r>
              <a:rPr lang="en-US" dirty="0" smtClean="0"/>
              <a:t> de </a:t>
            </a:r>
            <a:r>
              <a:rPr lang="en-US" dirty="0" err="1" smtClean="0"/>
              <a:t>beneficio</a:t>
            </a:r>
            <a:r>
              <a:rPr lang="en-US" dirty="0" smtClean="0"/>
              <a:t>, </a:t>
            </a:r>
            <a:r>
              <a:rPr lang="en-US" dirty="0" err="1" smtClean="0"/>
              <a:t>usted</a:t>
            </a:r>
            <a:r>
              <a:rPr lang="en-US" dirty="0" smtClean="0"/>
              <a:t> </a:t>
            </a:r>
            <a:r>
              <a:rPr lang="en-US" dirty="0" err="1" smtClean="0"/>
              <a:t>paga</a:t>
            </a:r>
            <a:r>
              <a:rPr lang="en-US" dirty="0" smtClean="0"/>
              <a:t>:</a:t>
            </a:r>
          </a:p>
          <a:p>
            <a:pPr marL="241651" indent="-111159">
              <a:spcBef>
                <a:spcPts val="611"/>
              </a:spcBef>
              <a:buFont typeface="Arial" pitchFamily="34" charset="0"/>
              <a:buChar char="•"/>
              <a:defRPr/>
            </a:pPr>
            <a:r>
              <a:rPr lang="en-US" dirty="0" smtClean="0"/>
              <a:t>1,156 de deducible </a:t>
            </a:r>
            <a:r>
              <a:rPr lang="en-US" dirty="0" err="1" smtClean="0"/>
              <a:t>por</a:t>
            </a:r>
            <a:r>
              <a:rPr lang="en-US" dirty="0" smtClean="0"/>
              <a:t> </a:t>
            </a:r>
            <a:r>
              <a:rPr lang="en-US" dirty="0" err="1" smtClean="0"/>
              <a:t>una</a:t>
            </a:r>
            <a:r>
              <a:rPr lang="en-US" dirty="0" smtClean="0"/>
              <a:t> </a:t>
            </a:r>
            <a:r>
              <a:rPr lang="en-US" dirty="0" err="1" smtClean="0"/>
              <a:t>estadía</a:t>
            </a:r>
            <a:r>
              <a:rPr lang="en-US" dirty="0" smtClean="0"/>
              <a:t> de 1-60 </a:t>
            </a:r>
            <a:r>
              <a:rPr lang="en-US" dirty="0" err="1" smtClean="0"/>
              <a:t>días</a:t>
            </a:r>
            <a:endParaRPr lang="en-US" dirty="0" smtClean="0"/>
          </a:p>
          <a:p>
            <a:pPr marL="241651" indent="-111159">
              <a:spcBef>
                <a:spcPts val="611"/>
              </a:spcBef>
              <a:buFont typeface="Arial" pitchFamily="34" charset="0"/>
              <a:buChar char="•"/>
              <a:defRPr/>
            </a:pPr>
            <a:r>
              <a:rPr lang="en-US" dirty="0" smtClean="0"/>
              <a:t>$289 </a:t>
            </a:r>
            <a:r>
              <a:rPr lang="en-US" dirty="0" err="1" smtClean="0"/>
              <a:t>por</a:t>
            </a:r>
            <a:r>
              <a:rPr lang="en-US" dirty="0" smtClean="0"/>
              <a:t> </a:t>
            </a:r>
            <a:r>
              <a:rPr lang="en-US" dirty="0" err="1" smtClean="0"/>
              <a:t>día</a:t>
            </a:r>
            <a:r>
              <a:rPr lang="en-US" dirty="0" smtClean="0"/>
              <a:t> de 61-90 </a:t>
            </a:r>
            <a:r>
              <a:rPr lang="en-US" dirty="0" err="1" smtClean="0"/>
              <a:t>días</a:t>
            </a:r>
            <a:endParaRPr lang="en-US" dirty="0" smtClean="0"/>
          </a:p>
          <a:p>
            <a:pPr marL="241651" indent="-111159">
              <a:spcBef>
                <a:spcPts val="611"/>
              </a:spcBef>
              <a:buFont typeface="Arial" pitchFamily="34" charset="0"/>
              <a:buChar char="•"/>
              <a:defRPr/>
            </a:pPr>
            <a:r>
              <a:rPr lang="en-US" dirty="0" smtClean="0"/>
              <a:t>$578 </a:t>
            </a:r>
            <a:r>
              <a:rPr lang="en-US" dirty="0" err="1" smtClean="0"/>
              <a:t>por</a:t>
            </a:r>
            <a:r>
              <a:rPr lang="en-US" dirty="0" smtClean="0"/>
              <a:t> </a:t>
            </a:r>
            <a:r>
              <a:rPr lang="en-US" dirty="0" err="1" smtClean="0"/>
              <a:t>día</a:t>
            </a:r>
            <a:r>
              <a:rPr lang="en-US" dirty="0" smtClean="0"/>
              <a:t> de 91-150 </a:t>
            </a:r>
            <a:r>
              <a:rPr lang="en-US" dirty="0" err="1" smtClean="0"/>
              <a:t>días</a:t>
            </a:r>
            <a:r>
              <a:rPr lang="en-US" dirty="0" smtClean="0"/>
              <a:t> (</a:t>
            </a:r>
            <a:r>
              <a:rPr lang="en-US" dirty="0" err="1" smtClean="0"/>
              <a:t>Días</a:t>
            </a:r>
            <a:r>
              <a:rPr lang="en-US" dirty="0" smtClean="0"/>
              <a:t> de</a:t>
            </a:r>
            <a:r>
              <a:rPr lang="en-US" baseline="0" dirty="0" smtClean="0"/>
              <a:t> </a:t>
            </a:r>
            <a:r>
              <a:rPr lang="en-US" baseline="0" dirty="0" err="1" smtClean="0"/>
              <a:t>reserva</a:t>
            </a:r>
            <a:r>
              <a:rPr lang="en-US" baseline="0" dirty="0" smtClean="0"/>
              <a:t> de </a:t>
            </a:r>
            <a:r>
              <a:rPr lang="en-US" baseline="0" dirty="0" err="1" smtClean="0"/>
              <a:t>por</a:t>
            </a:r>
            <a:r>
              <a:rPr lang="en-US" baseline="0" dirty="0" smtClean="0"/>
              <a:t> </a:t>
            </a:r>
            <a:r>
              <a:rPr lang="en-US" baseline="0" dirty="0" err="1" smtClean="0"/>
              <a:t>vida</a:t>
            </a:r>
            <a:r>
              <a:rPr lang="en-US" dirty="0" smtClean="0"/>
              <a:t>). El Medicare Original </a:t>
            </a:r>
            <a:r>
              <a:rPr lang="en-US" dirty="0" err="1" smtClean="0"/>
              <a:t>pagará</a:t>
            </a:r>
            <a:r>
              <a:rPr lang="en-US" dirty="0" smtClean="0"/>
              <a:t> </a:t>
            </a:r>
            <a:r>
              <a:rPr lang="en-US" dirty="0" err="1" smtClean="0"/>
              <a:t>hasta</a:t>
            </a:r>
            <a:r>
              <a:rPr lang="en-US" dirty="0" smtClean="0"/>
              <a:t> 60 </a:t>
            </a:r>
            <a:r>
              <a:rPr lang="en-US" dirty="0" err="1" smtClean="0"/>
              <a:t>días</a:t>
            </a:r>
            <a:r>
              <a:rPr lang="en-US" baseline="0" dirty="0" smtClean="0"/>
              <a:t> </a:t>
            </a:r>
            <a:r>
              <a:rPr lang="en-US" baseline="0" dirty="0" err="1" smtClean="0"/>
              <a:t>adicionales</a:t>
            </a:r>
            <a:r>
              <a:rPr lang="en-US" dirty="0" err="1" smtClean="0"/>
              <a:t>—conocidos</a:t>
            </a:r>
            <a:r>
              <a:rPr lang="en-US" baseline="0" dirty="0" smtClean="0"/>
              <a:t> </a:t>
            </a:r>
            <a:r>
              <a:rPr lang="en-US" baseline="0" dirty="0" err="1" smtClean="0"/>
              <a:t>como</a:t>
            </a:r>
            <a:r>
              <a:rPr lang="en-US" dirty="0" smtClean="0"/>
              <a:t>  “</a:t>
            </a:r>
            <a:r>
              <a:rPr lang="en-US" dirty="0" err="1" smtClean="0"/>
              <a:t>días</a:t>
            </a:r>
            <a:r>
              <a:rPr lang="en-US" baseline="0" dirty="0" smtClean="0"/>
              <a:t> de </a:t>
            </a:r>
            <a:r>
              <a:rPr lang="en-US" baseline="0" dirty="0" err="1" smtClean="0"/>
              <a:t>reserva</a:t>
            </a:r>
            <a:r>
              <a:rPr lang="en-US" baseline="0" dirty="0" smtClean="0"/>
              <a:t> </a:t>
            </a:r>
            <a:r>
              <a:rPr lang="en-US" baseline="0" dirty="0" err="1" smtClean="0"/>
              <a:t>vitalicios</a:t>
            </a:r>
            <a:r>
              <a:rPr lang="en-US" dirty="0" smtClean="0"/>
              <a:t>”—</a:t>
            </a:r>
            <a:r>
              <a:rPr lang="en-US" dirty="0" err="1" smtClean="0"/>
              <a:t>cuando</a:t>
            </a:r>
            <a:r>
              <a:rPr lang="en-US" dirty="0" smtClean="0"/>
              <a:t> </a:t>
            </a:r>
            <a:r>
              <a:rPr lang="en-US" dirty="0" err="1" smtClean="0"/>
              <a:t>usted</a:t>
            </a:r>
            <a:r>
              <a:rPr lang="en-US" baseline="0" dirty="0" smtClean="0"/>
              <a:t> </a:t>
            </a:r>
            <a:r>
              <a:rPr lang="en-US" baseline="0" dirty="0" err="1" smtClean="0"/>
              <a:t>está</a:t>
            </a:r>
            <a:r>
              <a:rPr lang="en-US" baseline="0" dirty="0" smtClean="0"/>
              <a:t> </a:t>
            </a:r>
            <a:r>
              <a:rPr lang="en-US" baseline="0" dirty="0" err="1" smtClean="0"/>
              <a:t>internado</a:t>
            </a:r>
            <a:r>
              <a:rPr lang="en-US" baseline="0" dirty="0" smtClean="0"/>
              <a:t> </a:t>
            </a:r>
            <a:r>
              <a:rPr lang="en-US" baseline="0" dirty="0" err="1" smtClean="0"/>
              <a:t>más</a:t>
            </a:r>
            <a:r>
              <a:rPr lang="en-US" baseline="0" dirty="0" smtClean="0"/>
              <a:t> de 90 </a:t>
            </a:r>
            <a:r>
              <a:rPr lang="en-US" baseline="0" dirty="0" err="1" smtClean="0"/>
              <a:t>días</a:t>
            </a:r>
            <a:r>
              <a:rPr lang="en-US" baseline="0" dirty="0" smtClean="0"/>
              <a:t> </a:t>
            </a:r>
            <a:r>
              <a:rPr lang="en-US" baseline="0" dirty="0" err="1" smtClean="0"/>
              <a:t>durante</a:t>
            </a:r>
            <a:r>
              <a:rPr lang="en-US" baseline="0" dirty="0" smtClean="0"/>
              <a:t> un </a:t>
            </a:r>
            <a:r>
              <a:rPr lang="en-US" baseline="0" dirty="0" err="1" smtClean="0"/>
              <a:t>período</a:t>
            </a:r>
            <a:r>
              <a:rPr lang="en-US" baseline="0" dirty="0" smtClean="0"/>
              <a:t> de </a:t>
            </a:r>
            <a:r>
              <a:rPr lang="en-US" baseline="0" dirty="0" err="1" smtClean="0"/>
              <a:t>beneficio</a:t>
            </a:r>
            <a:r>
              <a:rPr lang="en-US" baseline="0" dirty="0" smtClean="0"/>
              <a:t>. </a:t>
            </a:r>
            <a:r>
              <a:rPr lang="en-US" baseline="0" dirty="0" err="1" smtClean="0"/>
              <a:t>Una</a:t>
            </a:r>
            <a:r>
              <a:rPr lang="en-US" baseline="0" dirty="0" smtClean="0"/>
              <a:t> </a:t>
            </a:r>
            <a:r>
              <a:rPr lang="en-US" baseline="0" dirty="0" err="1" smtClean="0"/>
              <a:t>vez</a:t>
            </a:r>
            <a:r>
              <a:rPr lang="en-US" baseline="0" dirty="0" smtClean="0"/>
              <a:t> </a:t>
            </a:r>
            <a:r>
              <a:rPr lang="en-US" baseline="0" dirty="0" err="1" smtClean="0"/>
              <a:t>que</a:t>
            </a:r>
            <a:r>
              <a:rPr lang="en-US" baseline="0" dirty="0" smtClean="0"/>
              <a:t> se </a:t>
            </a:r>
            <a:r>
              <a:rPr lang="en-US" baseline="0" dirty="0" err="1" smtClean="0"/>
              <a:t>hayan</a:t>
            </a:r>
            <a:r>
              <a:rPr lang="en-US" baseline="0" dirty="0" smtClean="0"/>
              <a:t> </a:t>
            </a:r>
            <a:r>
              <a:rPr lang="en-US" baseline="0" dirty="0" err="1" smtClean="0"/>
              <a:t>usado</a:t>
            </a:r>
            <a:r>
              <a:rPr lang="en-US" baseline="0" dirty="0" smtClean="0"/>
              <a:t> </a:t>
            </a:r>
            <a:r>
              <a:rPr lang="en-US" baseline="0" dirty="0" err="1" smtClean="0"/>
              <a:t>estos</a:t>
            </a:r>
            <a:r>
              <a:rPr lang="en-US" baseline="0" dirty="0" smtClean="0"/>
              <a:t> 60 </a:t>
            </a:r>
            <a:r>
              <a:rPr lang="en-US" baseline="0" dirty="0" err="1" smtClean="0"/>
              <a:t>días</a:t>
            </a:r>
            <a:r>
              <a:rPr lang="en-US" baseline="0" dirty="0" smtClean="0"/>
              <a:t> de </a:t>
            </a:r>
            <a:r>
              <a:rPr lang="en-US" baseline="0" dirty="0" err="1" smtClean="0"/>
              <a:t>reserva</a:t>
            </a:r>
            <a:r>
              <a:rPr lang="en-US" baseline="0" dirty="0" smtClean="0"/>
              <a:t> </a:t>
            </a:r>
            <a:r>
              <a:rPr lang="en-US" baseline="0" dirty="0" err="1" smtClean="0"/>
              <a:t>ya</a:t>
            </a:r>
            <a:r>
              <a:rPr lang="en-US" baseline="0" dirty="0" smtClean="0"/>
              <a:t> no se le </a:t>
            </a:r>
            <a:r>
              <a:rPr lang="en-US" baseline="0" dirty="0" err="1" smtClean="0"/>
              <a:t>otorgarán</a:t>
            </a:r>
            <a:r>
              <a:rPr lang="en-US" baseline="0" dirty="0" smtClean="0"/>
              <a:t> </a:t>
            </a:r>
            <a:r>
              <a:rPr lang="en-US" baseline="0" dirty="0" err="1" smtClean="0"/>
              <a:t>más</a:t>
            </a:r>
            <a:r>
              <a:rPr lang="en-US" baseline="0" dirty="0" smtClean="0"/>
              <a:t> </a:t>
            </a:r>
            <a:r>
              <a:rPr lang="en-US" baseline="0" dirty="0" err="1" smtClean="0"/>
              <a:t>días</a:t>
            </a:r>
            <a:r>
              <a:rPr lang="en-US" baseline="0" dirty="0" smtClean="0"/>
              <a:t> </a:t>
            </a:r>
            <a:r>
              <a:rPr lang="en-US" baseline="0" dirty="0" err="1" smtClean="0"/>
              <a:t>adicionales</a:t>
            </a:r>
            <a:r>
              <a:rPr lang="en-US" baseline="0" dirty="0" smtClean="0"/>
              <a:t> </a:t>
            </a:r>
            <a:r>
              <a:rPr lang="en-US" baseline="0" dirty="0" err="1" smtClean="0"/>
              <a:t>por</a:t>
            </a:r>
            <a:r>
              <a:rPr lang="en-US" baseline="0" dirty="0" smtClean="0"/>
              <a:t> el </a:t>
            </a:r>
            <a:r>
              <a:rPr lang="en-US" baseline="0" dirty="0" err="1" smtClean="0"/>
              <a:t>resto</a:t>
            </a:r>
            <a:r>
              <a:rPr lang="en-US" baseline="0" dirty="0" smtClean="0"/>
              <a:t> de su </a:t>
            </a:r>
            <a:r>
              <a:rPr lang="en-US" baseline="0" dirty="0" err="1" smtClean="0"/>
              <a:t>vida</a:t>
            </a:r>
            <a:r>
              <a:rPr lang="en-US" baseline="0" dirty="0" smtClean="0"/>
              <a:t>. </a:t>
            </a:r>
            <a:endParaRPr lang="en-US" dirty="0" smtClean="0"/>
          </a:p>
          <a:p>
            <a:pPr marL="241651" indent="-111159">
              <a:spcBef>
                <a:spcPts val="611"/>
              </a:spcBef>
              <a:buFont typeface="Arial" pitchFamily="34" charset="0"/>
              <a:buChar char="•"/>
              <a:defRPr/>
            </a:pPr>
            <a:r>
              <a:rPr lang="en-US" dirty="0" err="1" smtClean="0"/>
              <a:t>Todos</a:t>
            </a:r>
            <a:r>
              <a:rPr lang="en-US" dirty="0" smtClean="0"/>
              <a:t> los </a:t>
            </a:r>
            <a:r>
              <a:rPr lang="en-US" dirty="0" err="1" smtClean="0"/>
              <a:t>costos</a:t>
            </a:r>
            <a:r>
              <a:rPr lang="en-US" dirty="0" smtClean="0"/>
              <a:t> </a:t>
            </a:r>
            <a:r>
              <a:rPr lang="en-US" dirty="0" err="1" smtClean="0"/>
              <a:t>diarios</a:t>
            </a:r>
            <a:r>
              <a:rPr lang="en-US" dirty="0" smtClean="0"/>
              <a:t> </a:t>
            </a:r>
            <a:r>
              <a:rPr lang="en-US" dirty="0" err="1" smtClean="0"/>
              <a:t>después</a:t>
            </a:r>
            <a:r>
              <a:rPr lang="en-US" dirty="0" smtClean="0"/>
              <a:t> de 150 </a:t>
            </a:r>
            <a:r>
              <a:rPr lang="en-US" dirty="0" err="1" smtClean="0"/>
              <a:t>días</a:t>
            </a:r>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3" name="Rectangle 3"/>
          <p:cNvSpPr>
            <a:spLocks noGrp="1" noChangeArrowheads="1"/>
          </p:cNvSpPr>
          <p:nvPr>
            <p:ph type="body" idx="1"/>
          </p:nvPr>
        </p:nvSpPr>
        <p:spPr bwMode="auto">
          <a:xfrm>
            <a:off x="933451" y="4492627"/>
            <a:ext cx="5143500" cy="4184651"/>
          </a:xfrm>
          <a:noFill/>
        </p:spPr>
        <p:txBody>
          <a:bodyPr wrap="square" numCol="1" anchor="t" anchorCtr="0" compatLnSpc="1">
            <a:prstTxWarp prst="textNoShape">
              <a:avLst/>
            </a:prstTxWarp>
          </a:bodyPr>
          <a:lstStyle/>
          <a:p>
            <a:pPr marL="220348" indent="-220348">
              <a:spcBef>
                <a:spcPts val="578"/>
              </a:spcBef>
              <a:buFont typeface="Arial" pitchFamily="34" charset="0"/>
              <a:buChar char="•"/>
            </a:pPr>
            <a:r>
              <a:rPr lang="en-US" dirty="0" smtClean="0"/>
              <a:t>El</a:t>
            </a:r>
            <a:r>
              <a:rPr lang="en-US" baseline="0" dirty="0" smtClean="0"/>
              <a:t> </a:t>
            </a:r>
            <a:r>
              <a:rPr lang="en-US" baseline="0" dirty="0" err="1" smtClean="0"/>
              <a:t>cuidado</a:t>
            </a:r>
            <a:r>
              <a:rPr lang="en-US" baseline="0" dirty="0" smtClean="0"/>
              <a:t> en un Centro de </a:t>
            </a:r>
            <a:r>
              <a:rPr lang="en-US" baseline="0" dirty="0" err="1" smtClean="0"/>
              <a:t>Enfermería</a:t>
            </a:r>
            <a:r>
              <a:rPr lang="en-US" baseline="0" dirty="0" smtClean="0"/>
              <a:t> </a:t>
            </a:r>
            <a:r>
              <a:rPr lang="en-US" baseline="0" dirty="0" err="1" smtClean="0"/>
              <a:t>Especializada</a:t>
            </a:r>
            <a:r>
              <a:rPr lang="en-US" baseline="0" dirty="0" smtClean="0"/>
              <a:t> </a:t>
            </a:r>
            <a:r>
              <a:rPr lang="en-US" dirty="0" smtClean="0"/>
              <a:t>(SNF) </a:t>
            </a:r>
            <a:r>
              <a:rPr lang="en-US" dirty="0" err="1" smtClean="0"/>
              <a:t>está</a:t>
            </a:r>
            <a:r>
              <a:rPr lang="en-US" dirty="0" smtClean="0"/>
              <a:t> </a:t>
            </a:r>
            <a:r>
              <a:rPr lang="en-US" dirty="0" err="1" smtClean="0"/>
              <a:t>cubierto</a:t>
            </a:r>
            <a:r>
              <a:rPr lang="en-US" dirty="0" smtClean="0"/>
              <a:t> en su </a:t>
            </a:r>
            <a:r>
              <a:rPr lang="en-US" dirty="0" err="1" smtClean="0"/>
              <a:t>totalidad</a:t>
            </a:r>
            <a:r>
              <a:rPr lang="en-US" dirty="0" smtClean="0"/>
              <a:t> </a:t>
            </a:r>
            <a:r>
              <a:rPr lang="en-US" dirty="0" err="1" smtClean="0"/>
              <a:t>durante</a:t>
            </a:r>
            <a:r>
              <a:rPr lang="en-US" dirty="0" smtClean="0"/>
              <a:t> los 20 </a:t>
            </a:r>
            <a:r>
              <a:rPr lang="en-US" dirty="0" err="1" smtClean="0"/>
              <a:t>primeros</a:t>
            </a:r>
            <a:r>
              <a:rPr lang="en-US" dirty="0" smtClean="0"/>
              <a:t> </a:t>
            </a:r>
            <a:r>
              <a:rPr lang="en-US" dirty="0" err="1" smtClean="0"/>
              <a:t>días</a:t>
            </a:r>
            <a:r>
              <a:rPr lang="en-US" dirty="0" smtClean="0"/>
              <a:t> </a:t>
            </a:r>
            <a:r>
              <a:rPr lang="en-US" dirty="0" err="1" smtClean="0"/>
              <a:t>si</a:t>
            </a:r>
            <a:r>
              <a:rPr lang="en-US" dirty="0" smtClean="0"/>
              <a:t> </a:t>
            </a:r>
            <a:r>
              <a:rPr lang="en-US" dirty="0" err="1" smtClean="0"/>
              <a:t>usted</a:t>
            </a:r>
            <a:r>
              <a:rPr lang="en-US" dirty="0" smtClean="0"/>
              <a:t> </a:t>
            </a:r>
            <a:r>
              <a:rPr lang="en-US" dirty="0" err="1" smtClean="0"/>
              <a:t>cumple</a:t>
            </a:r>
            <a:r>
              <a:rPr lang="en-US" baseline="0" dirty="0" smtClean="0"/>
              <a:t> los </a:t>
            </a:r>
            <a:r>
              <a:rPr lang="en-US" baseline="0" dirty="0" err="1" smtClean="0"/>
              <a:t>requisitos</a:t>
            </a:r>
            <a:r>
              <a:rPr lang="en-US" baseline="0" dirty="0" smtClean="0"/>
              <a:t> de Medicare </a:t>
            </a:r>
            <a:r>
              <a:rPr lang="en-US" baseline="0" dirty="0" err="1" smtClean="0"/>
              <a:t>para</a:t>
            </a:r>
            <a:r>
              <a:rPr lang="en-US" baseline="0" dirty="0" smtClean="0"/>
              <a:t> </a:t>
            </a:r>
            <a:r>
              <a:rPr lang="en-US" baseline="0" dirty="0" err="1" smtClean="0"/>
              <a:t>una</a:t>
            </a:r>
            <a:r>
              <a:rPr lang="en-US" baseline="0" dirty="0" smtClean="0"/>
              <a:t> </a:t>
            </a:r>
            <a:r>
              <a:rPr lang="en-US" baseline="0" dirty="0" err="1" smtClean="0"/>
              <a:t>estadía</a:t>
            </a:r>
            <a:r>
              <a:rPr lang="en-US" baseline="0" dirty="0" smtClean="0"/>
              <a:t> </a:t>
            </a:r>
            <a:r>
              <a:rPr lang="en-US" baseline="0" dirty="0" err="1" smtClean="0"/>
              <a:t>cubierta</a:t>
            </a:r>
            <a:r>
              <a:rPr lang="en-US" baseline="0" dirty="0" smtClean="0"/>
              <a:t>. En el 2012, </a:t>
            </a:r>
            <a:r>
              <a:rPr lang="en-US" baseline="0" dirty="0" err="1" smtClean="0"/>
              <a:t>si</a:t>
            </a:r>
            <a:r>
              <a:rPr lang="en-US" baseline="0" dirty="0" smtClean="0"/>
              <a:t> </a:t>
            </a:r>
            <a:r>
              <a:rPr lang="en-US" baseline="0" dirty="0" err="1" smtClean="0"/>
              <a:t>está</a:t>
            </a:r>
            <a:r>
              <a:rPr lang="en-US" baseline="0" dirty="0" smtClean="0"/>
              <a:t> </a:t>
            </a:r>
            <a:r>
              <a:rPr lang="en-US" baseline="0" dirty="0" err="1" smtClean="0"/>
              <a:t>inscrito</a:t>
            </a:r>
            <a:r>
              <a:rPr lang="en-US" baseline="0" dirty="0" smtClean="0"/>
              <a:t> en el Medicare Original, la </a:t>
            </a:r>
            <a:r>
              <a:rPr lang="en-US" baseline="0" dirty="0" err="1" smtClean="0"/>
              <a:t>estadía</a:t>
            </a:r>
            <a:r>
              <a:rPr lang="en-US" baseline="0" dirty="0" smtClean="0"/>
              <a:t> en un SNF de </a:t>
            </a:r>
            <a:r>
              <a:rPr lang="en-US" dirty="0" smtClean="0"/>
              <a:t> 21 – 100 </a:t>
            </a:r>
            <a:r>
              <a:rPr lang="en-US" dirty="0" err="1" smtClean="0"/>
              <a:t>días</a:t>
            </a:r>
            <a:r>
              <a:rPr lang="en-US" dirty="0" smtClean="0"/>
              <a:t> </a:t>
            </a:r>
            <a:r>
              <a:rPr lang="en-US" dirty="0" err="1" smtClean="0"/>
              <a:t>está</a:t>
            </a:r>
            <a:r>
              <a:rPr lang="en-US" dirty="0" smtClean="0"/>
              <a:t> </a:t>
            </a:r>
            <a:r>
              <a:rPr lang="en-US" dirty="0" err="1" smtClean="0"/>
              <a:t>cubierta</a:t>
            </a:r>
            <a:r>
              <a:rPr lang="en-US" dirty="0" smtClean="0"/>
              <a:t> </a:t>
            </a:r>
            <a:r>
              <a:rPr lang="en-US" dirty="0" err="1" smtClean="0"/>
              <a:t>excepto</a:t>
            </a:r>
            <a:r>
              <a:rPr lang="en-US" dirty="0" smtClean="0"/>
              <a:t> </a:t>
            </a:r>
            <a:r>
              <a:rPr lang="en-US" dirty="0" err="1" smtClean="0"/>
              <a:t>por</a:t>
            </a:r>
            <a:r>
              <a:rPr lang="en-US" dirty="0" smtClean="0"/>
              <a:t> un </a:t>
            </a:r>
            <a:r>
              <a:rPr lang="en-US" dirty="0" err="1" smtClean="0"/>
              <a:t>coseguro</a:t>
            </a:r>
            <a:r>
              <a:rPr lang="en-US" dirty="0" smtClean="0"/>
              <a:t> </a:t>
            </a:r>
            <a:r>
              <a:rPr lang="en-US" dirty="0" err="1" smtClean="0"/>
              <a:t>que</a:t>
            </a:r>
            <a:r>
              <a:rPr lang="en-US" dirty="0" smtClean="0"/>
              <a:t> </a:t>
            </a:r>
            <a:r>
              <a:rPr lang="en-US" dirty="0" err="1" smtClean="0"/>
              <a:t>usted</a:t>
            </a:r>
            <a:r>
              <a:rPr lang="en-US" dirty="0" smtClean="0"/>
              <a:t> </a:t>
            </a:r>
            <a:r>
              <a:rPr lang="en-US" dirty="0" err="1" smtClean="0"/>
              <a:t>paga</a:t>
            </a:r>
            <a:r>
              <a:rPr lang="en-US" dirty="0" smtClean="0"/>
              <a:t> de </a:t>
            </a:r>
            <a:r>
              <a:rPr lang="en-US" dirty="0" err="1" smtClean="0"/>
              <a:t>hasta</a:t>
            </a:r>
            <a:r>
              <a:rPr lang="en-US" dirty="0" smtClean="0"/>
              <a:t> $144.50 </a:t>
            </a:r>
            <a:r>
              <a:rPr lang="en-US" dirty="0" err="1" smtClean="0"/>
              <a:t>por</a:t>
            </a:r>
            <a:r>
              <a:rPr lang="en-US" baseline="0" dirty="0" smtClean="0"/>
              <a:t> </a:t>
            </a:r>
            <a:r>
              <a:rPr lang="en-US" baseline="0" dirty="0" err="1" smtClean="0"/>
              <a:t>día</a:t>
            </a:r>
            <a:r>
              <a:rPr lang="en-US" dirty="0" smtClean="0"/>
              <a:t>, </a:t>
            </a:r>
            <a:r>
              <a:rPr lang="en-US" dirty="0" err="1" smtClean="0"/>
              <a:t>para</a:t>
            </a:r>
            <a:r>
              <a:rPr lang="en-US" baseline="0" dirty="0" smtClean="0"/>
              <a:t> </a:t>
            </a:r>
            <a:r>
              <a:rPr lang="en-US" baseline="0" dirty="0" err="1" smtClean="0"/>
              <a:t>cada</a:t>
            </a:r>
            <a:r>
              <a:rPr lang="en-US" baseline="0" dirty="0" smtClean="0"/>
              <a:t> </a:t>
            </a:r>
            <a:r>
              <a:rPr lang="en-US" baseline="0" dirty="0" err="1" smtClean="0"/>
              <a:t>período</a:t>
            </a:r>
            <a:r>
              <a:rPr lang="en-US" baseline="0" dirty="0" smtClean="0"/>
              <a:t> de </a:t>
            </a:r>
            <a:r>
              <a:rPr lang="en-US" baseline="0" dirty="0" err="1" smtClean="0"/>
              <a:t>beneficio</a:t>
            </a:r>
            <a:r>
              <a:rPr lang="en-US" dirty="0" smtClean="0"/>
              <a:t>. </a:t>
            </a:r>
            <a:r>
              <a:rPr lang="en-US" dirty="0" err="1" smtClean="0"/>
              <a:t>Después</a:t>
            </a:r>
            <a:r>
              <a:rPr lang="en-US" baseline="0" dirty="0" smtClean="0"/>
              <a:t> de los</a:t>
            </a:r>
            <a:r>
              <a:rPr lang="en-US" dirty="0" smtClean="0"/>
              <a:t> 100 </a:t>
            </a:r>
            <a:r>
              <a:rPr lang="en-US" dirty="0" err="1" smtClean="0"/>
              <a:t>días</a:t>
            </a:r>
            <a:r>
              <a:rPr lang="en-US" dirty="0" smtClean="0"/>
              <a:t>, la</a:t>
            </a:r>
            <a:r>
              <a:rPr lang="en-US" baseline="0" dirty="0" smtClean="0"/>
              <a:t> P</a:t>
            </a:r>
            <a:r>
              <a:rPr lang="en-US" dirty="0" smtClean="0"/>
              <a:t>arte A de Medicare </a:t>
            </a:r>
            <a:r>
              <a:rPr lang="en-US" dirty="0" err="1" smtClean="0"/>
              <a:t>ya</a:t>
            </a:r>
            <a:r>
              <a:rPr lang="en-US" dirty="0" smtClean="0"/>
              <a:t> no </a:t>
            </a:r>
            <a:r>
              <a:rPr lang="en-US" dirty="0" err="1" smtClean="0"/>
              <a:t>cubre</a:t>
            </a:r>
            <a:r>
              <a:rPr lang="en-US" dirty="0" smtClean="0"/>
              <a:t> el </a:t>
            </a:r>
            <a:r>
              <a:rPr lang="en-US" dirty="0" err="1" smtClean="0"/>
              <a:t>cuidado</a:t>
            </a:r>
            <a:r>
              <a:rPr lang="en-US" dirty="0" smtClean="0"/>
              <a:t> en</a:t>
            </a:r>
            <a:r>
              <a:rPr lang="en-US" baseline="0" dirty="0" smtClean="0"/>
              <a:t> un SNF. </a:t>
            </a:r>
            <a:endParaRPr lang="en-US" dirty="0" smtClean="0"/>
          </a:p>
          <a:p>
            <a:pPr marL="220348" indent="-220348">
              <a:spcBef>
                <a:spcPts val="578"/>
              </a:spcBef>
              <a:buFont typeface="Arial" pitchFamily="34" charset="0"/>
              <a:buChar char="•"/>
            </a:pPr>
            <a:r>
              <a:rPr lang="en-US" dirty="0" err="1" smtClean="0"/>
              <a:t>Cada</a:t>
            </a:r>
            <a:r>
              <a:rPr lang="en-US" dirty="0" smtClean="0"/>
              <a:t> </a:t>
            </a:r>
            <a:r>
              <a:rPr lang="en-US" dirty="0" err="1" smtClean="0"/>
              <a:t>vez</a:t>
            </a:r>
            <a:r>
              <a:rPr lang="en-US" dirty="0" smtClean="0"/>
              <a:t> </a:t>
            </a:r>
            <a:r>
              <a:rPr lang="en-US" dirty="0" err="1" smtClean="0"/>
              <a:t>que</a:t>
            </a:r>
            <a:r>
              <a:rPr lang="en-US" dirty="0" smtClean="0"/>
              <a:t> </a:t>
            </a:r>
            <a:r>
              <a:rPr lang="en-US" dirty="0" err="1" smtClean="0"/>
              <a:t>comienza</a:t>
            </a:r>
            <a:r>
              <a:rPr lang="en-US" baseline="0" dirty="0" smtClean="0"/>
              <a:t> un </a:t>
            </a:r>
            <a:r>
              <a:rPr lang="en-US" baseline="0" dirty="0" err="1" smtClean="0"/>
              <a:t>nuevo</a:t>
            </a:r>
            <a:r>
              <a:rPr lang="en-US" baseline="0" dirty="0" smtClean="0"/>
              <a:t> </a:t>
            </a:r>
            <a:r>
              <a:rPr lang="en-US" baseline="0" dirty="0" err="1" smtClean="0"/>
              <a:t>período</a:t>
            </a:r>
            <a:r>
              <a:rPr lang="en-US" baseline="0" dirty="0" smtClean="0"/>
              <a:t> de </a:t>
            </a:r>
            <a:r>
              <a:rPr lang="en-US" baseline="0" dirty="0" err="1" smtClean="0"/>
              <a:t>beneficio</a:t>
            </a:r>
            <a:r>
              <a:rPr lang="en-US" baseline="0" dirty="0" smtClean="0"/>
              <a:t>, </a:t>
            </a:r>
            <a:r>
              <a:rPr lang="en-US" baseline="0" dirty="0" err="1" smtClean="0"/>
              <a:t>otra</a:t>
            </a:r>
            <a:r>
              <a:rPr lang="en-US" baseline="0" dirty="0" smtClean="0"/>
              <a:t> </a:t>
            </a:r>
            <a:r>
              <a:rPr lang="en-US" baseline="0" dirty="0" err="1" smtClean="0"/>
              <a:t>vez</a:t>
            </a:r>
            <a:r>
              <a:rPr lang="en-US" baseline="0" dirty="0" smtClean="0"/>
              <a:t> </a:t>
            </a:r>
            <a:r>
              <a:rPr lang="en-US" baseline="0" dirty="0" err="1" smtClean="0"/>
              <a:t>obtendrá</a:t>
            </a:r>
            <a:r>
              <a:rPr lang="en-US" baseline="0" dirty="0" smtClean="0"/>
              <a:t> la </a:t>
            </a:r>
            <a:r>
              <a:rPr lang="en-US" baseline="0" dirty="0" err="1" smtClean="0"/>
              <a:t>cobertura</a:t>
            </a:r>
            <a:r>
              <a:rPr lang="en-US" baseline="0" dirty="0" smtClean="0"/>
              <a:t> de los </a:t>
            </a:r>
            <a:r>
              <a:rPr lang="en-US" baseline="0" dirty="0" err="1" smtClean="0"/>
              <a:t>servicios</a:t>
            </a:r>
            <a:r>
              <a:rPr lang="en-US" baseline="0" dirty="0" smtClean="0"/>
              <a:t> del SNF.</a:t>
            </a:r>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4"/>
          <p:cNvSpPr>
            <a:spLocks noGrp="1" noRot="1" noChangeAspect="1" noChangeArrowheads="1" noTextEdit="1"/>
          </p:cNvSpPr>
          <p:nvPr>
            <p:ph type="sldImg"/>
          </p:nvPr>
        </p:nvSpPr>
        <p:spPr bwMode="auto">
          <a:noFill/>
          <a:ln>
            <a:solidFill>
              <a:srgbClr val="000000"/>
            </a:solidFill>
            <a:miter lim="800000"/>
            <a:headEnd/>
            <a:tailEnd/>
          </a:ln>
        </p:spPr>
      </p:sp>
      <p:sp>
        <p:nvSpPr>
          <p:cNvPr id="51204" name="Rectangle 5"/>
          <p:cNvSpPr>
            <a:spLocks noGrp="1" noChangeArrowheads="1"/>
          </p:cNvSpPr>
          <p:nvPr>
            <p:ph type="body" idx="1"/>
          </p:nvPr>
        </p:nvSpPr>
        <p:spPr bwMode="auto">
          <a:xfrm>
            <a:off x="304800" y="4267200"/>
            <a:ext cx="6324600" cy="4724399"/>
          </a:xfrm>
        </p:spPr>
        <p:txBody>
          <a:bodyPr wrap="square" lIns="92452" tIns="46223" rIns="92452" bIns="46223" numCol="1" anchor="t" anchorCtr="0" compatLnSpc="1">
            <a:prstTxWarp prst="textNoShape">
              <a:avLst/>
            </a:prstTxWarp>
            <a:noAutofit/>
          </a:bodyPr>
          <a:lstStyle/>
          <a:p>
            <a:pPr>
              <a:spcAft>
                <a:spcPts val="0"/>
              </a:spcAft>
            </a:pPr>
            <a:r>
              <a:rPr lang="es-ES" dirty="0" smtClean="0"/>
              <a:t>En el 2012, la prima estándar que paga por la Parte B de Medicare es $99.90 lo que significa una reducción $15.50 de la prima de $115.40 del 2011. Sin embargo, la mayoría de los beneficiarios de Medicare no tuvieron sueldos altos y pagaron $96.40 por mes en el 2011. Para estas personas el monto de la prima del 2012 significa un aumento de $3.50. La mayoría de los beneficiarios pagarán $99.90 en el 2012. </a:t>
            </a:r>
            <a:endParaRPr lang="en-US" dirty="0" smtClean="0"/>
          </a:p>
          <a:p>
            <a:pPr>
              <a:spcAft>
                <a:spcPts val="0"/>
              </a:spcAft>
            </a:pPr>
            <a:endParaRPr lang="es-ES" dirty="0" smtClean="0"/>
          </a:p>
          <a:p>
            <a:pPr>
              <a:spcAft>
                <a:spcPts val="0"/>
              </a:spcAft>
            </a:pPr>
            <a:r>
              <a:rPr lang="es-ES" dirty="0" smtClean="0"/>
              <a:t>Algunas personas con ingresos más altos pagarán una prima más cara. Las cantidades cambian cada año. Los siguientes son los montos para el 2012 de la prima de la Parte B,  basados en el ingreso bruto modificado ajustado para un individuo. </a:t>
            </a:r>
            <a:endParaRPr lang="en-US" dirty="0" smtClean="0"/>
          </a:p>
          <a:p>
            <a:pPr lvl="1">
              <a:spcAft>
                <a:spcPts val="0"/>
              </a:spcAft>
            </a:pPr>
            <a:r>
              <a:rPr lang="es-ES" dirty="0" smtClean="0"/>
              <a:t>$85,001 - $107,000, la prima de la Parte B es $139.90 por mes </a:t>
            </a:r>
            <a:endParaRPr lang="en-US" dirty="0" smtClean="0"/>
          </a:p>
          <a:p>
            <a:pPr lvl="1">
              <a:spcAft>
                <a:spcPts val="0"/>
              </a:spcAft>
            </a:pPr>
            <a:r>
              <a:rPr lang="es-ES" dirty="0" smtClean="0"/>
              <a:t>$107,001 - $160,000, la prima de la Parte B es $199.80 por mes </a:t>
            </a:r>
            <a:endParaRPr lang="en-US" dirty="0" smtClean="0"/>
          </a:p>
          <a:p>
            <a:pPr lvl="1">
              <a:spcAft>
                <a:spcPts val="0"/>
              </a:spcAft>
            </a:pPr>
            <a:r>
              <a:rPr lang="es-ES" dirty="0" smtClean="0"/>
              <a:t>$160,001 - $214,000 la prima de la Parte B es $259.70 por mes </a:t>
            </a:r>
            <a:endParaRPr lang="en-US" dirty="0" smtClean="0"/>
          </a:p>
          <a:p>
            <a:pPr lvl="1">
              <a:spcAft>
                <a:spcPts val="0"/>
              </a:spcAft>
            </a:pPr>
            <a:r>
              <a:rPr lang="es-ES" dirty="0" smtClean="0"/>
              <a:t>Ingreso de más de $214,000, la prima de la Parte B es $319.70 por mes </a:t>
            </a:r>
            <a:endParaRPr lang="en-US" dirty="0" smtClean="0"/>
          </a:p>
          <a:p>
            <a:pPr>
              <a:spcAft>
                <a:spcPts val="0"/>
              </a:spcAft>
            </a:pPr>
            <a:endParaRPr lang="es-ES" dirty="0" smtClean="0"/>
          </a:p>
          <a:p>
            <a:pPr>
              <a:spcAft>
                <a:spcPts val="0"/>
              </a:spcAft>
            </a:pPr>
            <a:r>
              <a:rPr lang="es-ES" dirty="0" smtClean="0"/>
              <a:t>La escala se duplica si presentan una declaración de impuestos conjunta. El Seguro Social utiliza la declaración de impuestos presentada al IRS hace dos años para determinar el monto de la prima de la Parte B. Por ejemplo, el ingreso del 2010 mencionado en la declaración de impuestos presentada en el 2011, se usa para determinar el monto de la prima del 2012. Recuerde que esta prima puede ser más cara si no escogió la Parte B cuando puedo hacerlo por primera vez. La cantidad de la prima puede aumentar 10% por cada período de 12 meses en los que pudo haber tenido la Parte B y no lo hizo. La única excepción sería si usted, su cónyuge o un familiar están discapacitados y sigue trabajando y tiene la cobertura de un plan de salud grupal de empleador. En este caso, se le otorgará un Período Especial de Inscripción y no tendrá que pagar la multa. Vea la diapositiva 39. </a:t>
            </a:r>
            <a:endParaRPr lang="en-US" dirty="0" smtClean="0"/>
          </a:p>
          <a:p>
            <a:pPr>
              <a:spcAft>
                <a:spcPts val="0"/>
              </a:spcAft>
            </a:pPr>
            <a:r>
              <a:rPr lang="es-ES" dirty="0" smtClean="0"/>
              <a:t>Llame al Seguro Social al 1-800-772-1213 si ha enmendado su declaración o si su ingreso ha disminuido. </a:t>
            </a:r>
            <a:endParaRPr lang="en-US" dirty="0" smtClean="0"/>
          </a:p>
          <a:p>
            <a:r>
              <a:rPr lang="es-ES" dirty="0" smtClean="0"/>
              <a:t> </a:t>
            </a:r>
            <a:endParaRPr lang="en-US" dirty="0"/>
          </a:p>
        </p:txBody>
      </p:sp>
      <p:sp>
        <p:nvSpPr>
          <p:cNvPr id="6" name="Slide Number Placeholder 5"/>
          <p:cNvSpPr>
            <a:spLocks noGrp="1"/>
          </p:cNvSpPr>
          <p:nvPr>
            <p:ph type="sldNum" sz="quarter" idx="10"/>
          </p:nvPr>
        </p:nvSpPr>
        <p:spPr/>
        <p:txBody>
          <a:bodyPr/>
          <a:lstStyle/>
          <a:p>
            <a:fld id="{8D3B99F0-B413-4F8E-9262-407D1993999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7459" name="Rectangle 3"/>
          <p:cNvSpPr>
            <a:spLocks noGrp="1" noChangeArrowheads="1"/>
          </p:cNvSpPr>
          <p:nvPr>
            <p:ph type="body" idx="1"/>
          </p:nvPr>
        </p:nvSpPr>
        <p:spPr bwMode="auto">
          <a:xfrm>
            <a:off x="933451" y="4492627"/>
            <a:ext cx="5143500" cy="4184651"/>
          </a:xfrm>
          <a:noFill/>
        </p:spPr>
        <p:txBody>
          <a:bodyPr wrap="square" numCol="1" anchor="t" anchorCtr="0" compatLnSpc="1">
            <a:prstTxWarp prst="textNoShape">
              <a:avLst/>
            </a:prstTxWarp>
          </a:bodyPr>
          <a:lstStyle/>
          <a:p>
            <a:pPr marL="220348" indent="-220348">
              <a:spcBef>
                <a:spcPts val="611"/>
              </a:spcBef>
              <a:buFont typeface="Arial" pitchFamily="34" charset="0"/>
              <a:buChar char="•"/>
            </a:pPr>
            <a:r>
              <a:rPr lang="en-US" dirty="0" smtClean="0"/>
              <a:t>Si </a:t>
            </a:r>
            <a:r>
              <a:rPr lang="en-US" dirty="0" err="1" smtClean="0"/>
              <a:t>usted</a:t>
            </a:r>
            <a:r>
              <a:rPr lang="en-US" dirty="0" smtClean="0"/>
              <a:t> </a:t>
            </a:r>
            <a:r>
              <a:rPr lang="en-US" dirty="0" err="1" smtClean="0"/>
              <a:t>está</a:t>
            </a:r>
            <a:r>
              <a:rPr lang="en-US" dirty="0" smtClean="0"/>
              <a:t> </a:t>
            </a:r>
            <a:r>
              <a:rPr lang="en-US" dirty="0" err="1" smtClean="0"/>
              <a:t>inscrito</a:t>
            </a:r>
            <a:r>
              <a:rPr lang="en-US" dirty="0" smtClean="0"/>
              <a:t> en el Medicare Original </a:t>
            </a:r>
            <a:r>
              <a:rPr lang="en-US" dirty="0" err="1" smtClean="0"/>
              <a:t>tiene</a:t>
            </a:r>
            <a:r>
              <a:rPr lang="en-US" dirty="0" smtClean="0"/>
              <a:t> </a:t>
            </a:r>
            <a:r>
              <a:rPr lang="en-US" dirty="0" err="1" smtClean="0"/>
              <a:t>que</a:t>
            </a:r>
            <a:r>
              <a:rPr lang="en-US" dirty="0" smtClean="0"/>
              <a:t> </a:t>
            </a:r>
            <a:r>
              <a:rPr lang="en-US" dirty="0" err="1" smtClean="0"/>
              <a:t>pagar</a:t>
            </a:r>
            <a:r>
              <a:rPr lang="en-US" dirty="0" smtClean="0"/>
              <a:t> el deducible de la Parte B, </a:t>
            </a:r>
            <a:r>
              <a:rPr lang="en-US" dirty="0" err="1" smtClean="0"/>
              <a:t>que</a:t>
            </a:r>
            <a:r>
              <a:rPr lang="en-US" dirty="0" smtClean="0"/>
              <a:t> </a:t>
            </a:r>
            <a:r>
              <a:rPr lang="en-US" dirty="0" err="1" smtClean="0"/>
              <a:t>es</a:t>
            </a:r>
            <a:r>
              <a:rPr lang="en-US" dirty="0" smtClean="0"/>
              <a:t> la </a:t>
            </a:r>
            <a:r>
              <a:rPr lang="en-US" dirty="0" err="1" smtClean="0"/>
              <a:t>cantidad</a:t>
            </a:r>
            <a:r>
              <a:rPr lang="en-US" dirty="0" smtClean="0"/>
              <a:t> </a:t>
            </a:r>
            <a:r>
              <a:rPr lang="en-US" dirty="0" err="1" smtClean="0"/>
              <a:t>que</a:t>
            </a:r>
            <a:r>
              <a:rPr lang="en-US" baseline="0" dirty="0" smtClean="0"/>
              <a:t> </a:t>
            </a:r>
            <a:r>
              <a:rPr lang="en-US" baseline="0" dirty="0" err="1" smtClean="0"/>
              <a:t>debe</a:t>
            </a:r>
            <a:r>
              <a:rPr lang="en-US" baseline="0" dirty="0" smtClean="0"/>
              <a:t> </a:t>
            </a:r>
            <a:r>
              <a:rPr lang="en-US" baseline="0" dirty="0" err="1" smtClean="0"/>
              <a:t>pagar</a:t>
            </a:r>
            <a:r>
              <a:rPr lang="en-US" baseline="0" dirty="0" smtClean="0"/>
              <a:t> el </a:t>
            </a:r>
            <a:r>
              <a:rPr lang="en-US" baseline="0" dirty="0" err="1" smtClean="0"/>
              <a:t>beneficiario</a:t>
            </a:r>
            <a:r>
              <a:rPr lang="en-US" baseline="0" dirty="0" smtClean="0"/>
              <a:t> </a:t>
            </a:r>
            <a:r>
              <a:rPr lang="en-US" baseline="0" dirty="0" err="1" smtClean="0"/>
              <a:t>cada</a:t>
            </a:r>
            <a:r>
              <a:rPr lang="en-US" baseline="0" dirty="0" smtClean="0"/>
              <a:t> </a:t>
            </a:r>
            <a:r>
              <a:rPr lang="en-US" baseline="0" dirty="0" err="1" smtClean="0"/>
              <a:t>año</a:t>
            </a:r>
            <a:r>
              <a:rPr lang="en-US" baseline="0" dirty="0" smtClean="0"/>
              <a:t> antes de </a:t>
            </a:r>
            <a:r>
              <a:rPr lang="en-US" baseline="0" dirty="0" err="1" smtClean="0"/>
              <a:t>que</a:t>
            </a:r>
            <a:r>
              <a:rPr lang="en-US" baseline="0" dirty="0" smtClean="0"/>
              <a:t> Medicare </a:t>
            </a:r>
            <a:r>
              <a:rPr lang="en-US" baseline="0" dirty="0" err="1" smtClean="0"/>
              <a:t>comience</a:t>
            </a:r>
            <a:r>
              <a:rPr lang="en-US" baseline="0" dirty="0" smtClean="0"/>
              <a:t> a </a:t>
            </a:r>
            <a:r>
              <a:rPr lang="en-US" baseline="0" dirty="0" err="1" smtClean="0"/>
              <a:t>pagar</a:t>
            </a:r>
            <a:r>
              <a:rPr lang="en-US" baseline="0" dirty="0" smtClean="0"/>
              <a:t> su parte de los </a:t>
            </a:r>
            <a:r>
              <a:rPr lang="en-US" baseline="0" dirty="0" err="1" smtClean="0"/>
              <a:t>servicios</a:t>
            </a:r>
            <a:r>
              <a:rPr lang="en-US" baseline="0" dirty="0" smtClean="0"/>
              <a:t>. Este </a:t>
            </a:r>
            <a:r>
              <a:rPr lang="en-US" baseline="0" dirty="0" err="1" smtClean="0"/>
              <a:t>monto</a:t>
            </a:r>
            <a:r>
              <a:rPr lang="en-US" baseline="0" dirty="0" smtClean="0"/>
              <a:t> </a:t>
            </a:r>
            <a:r>
              <a:rPr lang="en-US" baseline="0" dirty="0" err="1" smtClean="0"/>
              <a:t>puede</a:t>
            </a:r>
            <a:r>
              <a:rPr lang="en-US" baseline="0" dirty="0" smtClean="0"/>
              <a:t> </a:t>
            </a:r>
            <a:r>
              <a:rPr lang="en-US" baseline="0" dirty="0" err="1" smtClean="0"/>
              <a:t>cambiar</a:t>
            </a:r>
            <a:r>
              <a:rPr lang="en-US" baseline="0" dirty="0" smtClean="0"/>
              <a:t> </a:t>
            </a:r>
            <a:r>
              <a:rPr lang="en-US" baseline="0" dirty="0" err="1" smtClean="0"/>
              <a:t>cada</a:t>
            </a:r>
            <a:r>
              <a:rPr lang="en-US" baseline="0" dirty="0" smtClean="0"/>
              <a:t> </a:t>
            </a:r>
            <a:r>
              <a:rPr lang="en-US" baseline="0" dirty="0" err="1" smtClean="0"/>
              <a:t>año</a:t>
            </a:r>
            <a:r>
              <a:rPr lang="en-US" baseline="0" dirty="0" smtClean="0"/>
              <a:t> en </a:t>
            </a:r>
            <a:r>
              <a:rPr lang="en-US" baseline="0" dirty="0" err="1" smtClean="0"/>
              <a:t>enero</a:t>
            </a:r>
            <a:r>
              <a:rPr lang="en-US" baseline="0" dirty="0" smtClean="0"/>
              <a:t>. El deducible de la Parte B </a:t>
            </a:r>
            <a:r>
              <a:rPr lang="en-US" baseline="0" dirty="0" err="1" smtClean="0"/>
              <a:t>para</a:t>
            </a:r>
            <a:r>
              <a:rPr lang="en-US" baseline="0" dirty="0" smtClean="0"/>
              <a:t> el 2012 </a:t>
            </a:r>
            <a:r>
              <a:rPr lang="en-US" baseline="0" dirty="0" err="1" smtClean="0"/>
              <a:t>es</a:t>
            </a:r>
            <a:r>
              <a:rPr lang="en-US" baseline="0" dirty="0" smtClean="0"/>
              <a:t> </a:t>
            </a:r>
            <a:r>
              <a:rPr lang="en-US" b="1" dirty="0" smtClean="0"/>
              <a:t>$140</a:t>
            </a:r>
            <a:r>
              <a:rPr lang="en-US" dirty="0" smtClean="0"/>
              <a:t>. Lo </a:t>
            </a:r>
            <a:r>
              <a:rPr lang="en-US" dirty="0" err="1" smtClean="0"/>
              <a:t>que</a:t>
            </a:r>
            <a:r>
              <a:rPr lang="en-US" dirty="0" smtClean="0"/>
              <a:t> </a:t>
            </a:r>
            <a:r>
              <a:rPr lang="en-US" dirty="0" err="1" smtClean="0"/>
              <a:t>significa</a:t>
            </a:r>
            <a:r>
              <a:rPr lang="en-US" dirty="0" smtClean="0"/>
              <a:t> </a:t>
            </a:r>
            <a:r>
              <a:rPr lang="en-US" dirty="0" err="1" smtClean="0"/>
              <a:t>que</a:t>
            </a:r>
            <a:r>
              <a:rPr lang="en-US" dirty="0" smtClean="0"/>
              <a:t> </a:t>
            </a:r>
            <a:r>
              <a:rPr lang="en-US" dirty="0" err="1" smtClean="0"/>
              <a:t>usted</a:t>
            </a:r>
            <a:r>
              <a:rPr lang="en-US" dirty="0" smtClean="0"/>
              <a:t> </a:t>
            </a:r>
            <a:r>
              <a:rPr lang="en-US" dirty="0" err="1" smtClean="0"/>
              <a:t>primero</a:t>
            </a:r>
            <a:r>
              <a:rPr lang="en-US" dirty="0" smtClean="0"/>
              <a:t> </a:t>
            </a:r>
            <a:r>
              <a:rPr lang="en-US" dirty="0" err="1" smtClean="0"/>
              <a:t>debe</a:t>
            </a:r>
            <a:r>
              <a:rPr lang="en-US" dirty="0" smtClean="0"/>
              <a:t> </a:t>
            </a:r>
            <a:r>
              <a:rPr lang="en-US" dirty="0" err="1" smtClean="0"/>
              <a:t>pagar</a:t>
            </a:r>
            <a:r>
              <a:rPr lang="en-US" dirty="0" smtClean="0"/>
              <a:t> </a:t>
            </a:r>
            <a:r>
              <a:rPr lang="en-US" b="1" dirty="0" smtClean="0"/>
              <a:t>$140 </a:t>
            </a:r>
            <a:r>
              <a:rPr lang="en-US" b="0" dirty="0" err="1" smtClean="0"/>
              <a:t>por</a:t>
            </a:r>
            <a:r>
              <a:rPr lang="en-US" b="0" baseline="0" dirty="0" smtClean="0"/>
              <a:t> los </a:t>
            </a:r>
            <a:r>
              <a:rPr lang="en-US" b="0" baseline="0" dirty="0" err="1" smtClean="0"/>
              <a:t>servicios</a:t>
            </a:r>
            <a:r>
              <a:rPr lang="en-US" b="0" baseline="0" dirty="0" smtClean="0"/>
              <a:t> </a:t>
            </a:r>
            <a:r>
              <a:rPr lang="en-US" b="0" baseline="0" dirty="0" err="1" smtClean="0"/>
              <a:t>cubiertos</a:t>
            </a:r>
            <a:r>
              <a:rPr lang="en-US" b="0" baseline="0" dirty="0" smtClean="0"/>
              <a:t> </a:t>
            </a:r>
            <a:r>
              <a:rPr lang="en-US" b="0" baseline="0" dirty="0" err="1" smtClean="0"/>
              <a:t>por</a:t>
            </a:r>
            <a:r>
              <a:rPr lang="en-US" b="0" baseline="0" dirty="0" smtClean="0"/>
              <a:t> Medicare antes de </a:t>
            </a:r>
            <a:r>
              <a:rPr lang="en-US" b="0" baseline="0" dirty="0" err="1" smtClean="0"/>
              <a:t>que</a:t>
            </a:r>
            <a:r>
              <a:rPr lang="en-US" b="0" baseline="0" dirty="0" smtClean="0"/>
              <a:t> la Parte B </a:t>
            </a:r>
            <a:r>
              <a:rPr lang="en-US" b="0" baseline="0" dirty="0" err="1" smtClean="0"/>
              <a:t>comience</a:t>
            </a:r>
            <a:r>
              <a:rPr lang="en-US" b="0" baseline="0" dirty="0" smtClean="0"/>
              <a:t> a </a:t>
            </a:r>
            <a:r>
              <a:rPr lang="en-US" b="0" baseline="0" dirty="0" err="1" smtClean="0"/>
              <a:t>pagar</a:t>
            </a:r>
            <a:r>
              <a:rPr lang="en-US" b="0" baseline="0" dirty="0" smtClean="0"/>
              <a:t> </a:t>
            </a:r>
            <a:r>
              <a:rPr lang="en-US" b="0" baseline="0" dirty="0" err="1" smtClean="0"/>
              <a:t>por</a:t>
            </a:r>
            <a:r>
              <a:rPr lang="en-US" b="0" baseline="0" dirty="0" smtClean="0"/>
              <a:t> el </a:t>
            </a:r>
            <a:r>
              <a:rPr lang="en-US" b="0" baseline="0" dirty="0" err="1" smtClean="0"/>
              <a:t>cuidado</a:t>
            </a:r>
            <a:r>
              <a:rPr lang="en-US" b="0" baseline="0" dirty="0" smtClean="0"/>
              <a:t> de su </a:t>
            </a:r>
            <a:r>
              <a:rPr lang="en-US" b="0" baseline="0" dirty="0" err="1" smtClean="0"/>
              <a:t>salud</a:t>
            </a:r>
            <a:r>
              <a:rPr lang="en-US" b="0" baseline="0" dirty="0" smtClean="0"/>
              <a:t>. </a:t>
            </a:r>
            <a:endParaRPr lang="en-US" dirty="0" smtClean="0"/>
          </a:p>
          <a:p>
            <a:pPr marL="220348" indent="-220348">
              <a:spcBef>
                <a:spcPts val="611"/>
              </a:spcBef>
              <a:buFont typeface="Arial" pitchFamily="34" charset="0"/>
              <a:buChar char="•"/>
            </a:pPr>
            <a:r>
              <a:rPr lang="en-US" dirty="0" err="1" smtClean="0"/>
              <a:t>Usted</a:t>
            </a:r>
            <a:r>
              <a:rPr lang="en-US" dirty="0" smtClean="0"/>
              <a:t> </a:t>
            </a:r>
            <a:r>
              <a:rPr lang="en-US" dirty="0" err="1" smtClean="0"/>
              <a:t>también</a:t>
            </a:r>
            <a:r>
              <a:rPr lang="en-US" baseline="0" dirty="0" smtClean="0"/>
              <a:t> </a:t>
            </a:r>
            <a:r>
              <a:rPr lang="en-US" baseline="0" dirty="0" err="1" smtClean="0"/>
              <a:t>debe</a:t>
            </a:r>
            <a:r>
              <a:rPr lang="en-US" baseline="0" dirty="0" smtClean="0"/>
              <a:t> </a:t>
            </a:r>
            <a:r>
              <a:rPr lang="en-US" baseline="0" dirty="0" err="1" smtClean="0"/>
              <a:t>pagar</a:t>
            </a:r>
            <a:r>
              <a:rPr lang="en-US" baseline="0" dirty="0" smtClean="0"/>
              <a:t> los </a:t>
            </a:r>
            <a:r>
              <a:rPr lang="en-US" baseline="0" dirty="0" err="1" smtClean="0"/>
              <a:t>copagos</a:t>
            </a:r>
            <a:r>
              <a:rPr lang="en-US" baseline="0" dirty="0" smtClean="0"/>
              <a:t> y </a:t>
            </a:r>
            <a:r>
              <a:rPr lang="en-US" baseline="0" dirty="0" err="1" smtClean="0"/>
              <a:t>coseguro</a:t>
            </a:r>
            <a:r>
              <a:rPr lang="en-US" baseline="0" dirty="0" smtClean="0"/>
              <a:t> </a:t>
            </a:r>
            <a:r>
              <a:rPr lang="en-US" baseline="0" dirty="0" err="1" smtClean="0"/>
              <a:t>correspondientes</a:t>
            </a:r>
            <a:r>
              <a:rPr lang="en-US" baseline="0" dirty="0" smtClean="0"/>
              <a:t> a los </a:t>
            </a:r>
            <a:r>
              <a:rPr lang="en-US" baseline="0" dirty="0" err="1" smtClean="0"/>
              <a:t>servicios</a:t>
            </a:r>
            <a:r>
              <a:rPr lang="en-US" baseline="0" dirty="0" smtClean="0"/>
              <a:t> de la Parte B. La </a:t>
            </a:r>
            <a:r>
              <a:rPr lang="en-US" baseline="0" dirty="0" err="1" smtClean="0"/>
              <a:t>cantidad</a:t>
            </a:r>
            <a:r>
              <a:rPr lang="en-US" baseline="0" dirty="0" smtClean="0"/>
              <a:t> </a:t>
            </a:r>
            <a:r>
              <a:rPr lang="en-US" baseline="0" dirty="0" err="1" smtClean="0"/>
              <a:t>dependerá</a:t>
            </a:r>
            <a:r>
              <a:rPr lang="en-US" baseline="0" dirty="0" smtClean="0"/>
              <a:t> del </a:t>
            </a:r>
            <a:r>
              <a:rPr lang="en-US" baseline="0" dirty="0" err="1" smtClean="0"/>
              <a:t>servicios</a:t>
            </a:r>
            <a:r>
              <a:rPr lang="en-US" baseline="0" dirty="0" smtClean="0"/>
              <a:t> </a:t>
            </a:r>
            <a:r>
              <a:rPr lang="en-US" baseline="0" dirty="0" err="1" smtClean="0"/>
              <a:t>pero</a:t>
            </a:r>
            <a:r>
              <a:rPr lang="en-US" baseline="0" dirty="0" smtClean="0"/>
              <a:t> en la </a:t>
            </a:r>
            <a:r>
              <a:rPr lang="en-US" baseline="0" dirty="0" err="1" smtClean="0"/>
              <a:t>mayoría</a:t>
            </a:r>
            <a:r>
              <a:rPr lang="en-US" baseline="0" dirty="0" smtClean="0"/>
              <a:t> de los </a:t>
            </a:r>
            <a:r>
              <a:rPr lang="en-US" baseline="0" dirty="0" err="1" smtClean="0"/>
              <a:t>casos</a:t>
            </a:r>
            <a:r>
              <a:rPr lang="en-US" baseline="0" dirty="0" smtClean="0"/>
              <a:t> </a:t>
            </a:r>
            <a:r>
              <a:rPr lang="en-US" baseline="0" dirty="0" err="1" smtClean="0"/>
              <a:t>es</a:t>
            </a:r>
            <a:r>
              <a:rPr lang="en-US" baseline="0" dirty="0" smtClean="0"/>
              <a:t> el </a:t>
            </a:r>
            <a:r>
              <a:rPr lang="en-US" dirty="0" smtClean="0"/>
              <a:t>20%.</a:t>
            </a:r>
          </a:p>
          <a:p>
            <a:pPr marL="220348" indent="-220348">
              <a:spcBef>
                <a:spcPts val="611"/>
              </a:spcBef>
              <a:buFont typeface="Arial" pitchFamily="34" charset="0"/>
              <a:buChar char="•"/>
            </a:pPr>
            <a:r>
              <a:rPr lang="en-US" dirty="0" smtClean="0"/>
              <a:t>Si </a:t>
            </a:r>
            <a:r>
              <a:rPr lang="en-US" dirty="0" err="1" smtClean="0"/>
              <a:t>usted</a:t>
            </a:r>
            <a:r>
              <a:rPr lang="en-US" dirty="0" smtClean="0"/>
              <a:t> no </a:t>
            </a:r>
            <a:r>
              <a:rPr lang="en-US" dirty="0" err="1" smtClean="0"/>
              <a:t>puede</a:t>
            </a:r>
            <a:r>
              <a:rPr lang="en-US" dirty="0" smtClean="0"/>
              <a:t> </a:t>
            </a:r>
            <a:r>
              <a:rPr lang="en-US" dirty="0" err="1" smtClean="0"/>
              <a:t>pagar</a:t>
            </a:r>
            <a:r>
              <a:rPr lang="en-US" dirty="0" smtClean="0"/>
              <a:t>,</a:t>
            </a:r>
            <a:r>
              <a:rPr lang="en-US" baseline="0" dirty="0" smtClean="0"/>
              <a:t> hay </a:t>
            </a:r>
            <a:r>
              <a:rPr lang="en-US" baseline="0" dirty="0" err="1" smtClean="0"/>
              <a:t>programas</a:t>
            </a:r>
            <a:r>
              <a:rPr lang="en-US" baseline="0" dirty="0" smtClean="0"/>
              <a:t> </a:t>
            </a:r>
            <a:r>
              <a:rPr lang="en-US" baseline="0" dirty="0" err="1" smtClean="0"/>
              <a:t>que</a:t>
            </a:r>
            <a:r>
              <a:rPr lang="en-US" baseline="0" dirty="0" smtClean="0"/>
              <a:t> </a:t>
            </a:r>
            <a:r>
              <a:rPr lang="en-US" baseline="0" dirty="0" err="1" smtClean="0"/>
              <a:t>pueden</a:t>
            </a:r>
            <a:r>
              <a:rPr lang="en-US" baseline="0" dirty="0" smtClean="0"/>
              <a:t> </a:t>
            </a:r>
            <a:r>
              <a:rPr lang="en-US" baseline="0" dirty="0" err="1" smtClean="0"/>
              <a:t>ayudarle</a:t>
            </a:r>
            <a:r>
              <a:rPr lang="en-US" baseline="0" dirty="0" smtClean="0"/>
              <a:t>. </a:t>
            </a:r>
            <a:r>
              <a:rPr lang="en-US" baseline="0" dirty="0" err="1" smtClean="0"/>
              <a:t>Más</a:t>
            </a:r>
            <a:r>
              <a:rPr lang="en-US" baseline="0" dirty="0" smtClean="0"/>
              <a:t> </a:t>
            </a:r>
            <a:r>
              <a:rPr lang="en-US" baseline="0" dirty="0" err="1" smtClean="0"/>
              <a:t>adelante</a:t>
            </a:r>
            <a:r>
              <a:rPr lang="en-US" baseline="0" dirty="0" smtClean="0"/>
              <a:t> </a:t>
            </a:r>
            <a:r>
              <a:rPr lang="en-US" baseline="0" dirty="0" err="1" smtClean="0"/>
              <a:t>hablaremos</a:t>
            </a:r>
            <a:r>
              <a:rPr lang="en-US" baseline="0" dirty="0" smtClean="0"/>
              <a:t> </a:t>
            </a:r>
            <a:r>
              <a:rPr lang="en-US" baseline="0" dirty="0" err="1" smtClean="0"/>
              <a:t>sobre</a:t>
            </a:r>
            <a:r>
              <a:rPr lang="en-US" baseline="0" dirty="0" smtClean="0"/>
              <a:t> </a:t>
            </a:r>
            <a:r>
              <a:rPr lang="en-US" baseline="0" dirty="0" err="1" smtClean="0"/>
              <a:t>estos</a:t>
            </a:r>
            <a:r>
              <a:rPr lang="en-US" baseline="0" dirty="0" smtClean="0"/>
              <a:t> </a:t>
            </a:r>
            <a:r>
              <a:rPr lang="en-US" baseline="0" dirty="0" err="1" smtClean="0"/>
              <a:t>programas</a:t>
            </a:r>
            <a:r>
              <a:rPr lang="en-US" baseline="0" dirty="0" smtClean="0"/>
              <a:t>. </a:t>
            </a:r>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18128" indent="-218128" defTabSz="881390">
              <a:spcAft>
                <a:spcPts val="573"/>
              </a:spcAft>
              <a:buFont typeface="Wingdings" pitchFamily="2" charset="2"/>
              <a:buChar char="§"/>
              <a:defRPr/>
            </a:pPr>
            <a:r>
              <a:rPr lang="en-US" dirty="0" smtClean="0"/>
              <a:t>Si </a:t>
            </a:r>
            <a:r>
              <a:rPr lang="en-US" dirty="0" err="1" smtClean="0"/>
              <a:t>usted</a:t>
            </a:r>
            <a:r>
              <a:rPr lang="en-US" dirty="0" smtClean="0"/>
              <a:t> </a:t>
            </a:r>
            <a:r>
              <a:rPr lang="en-US" dirty="0" err="1" smtClean="0"/>
              <a:t>ya</a:t>
            </a:r>
            <a:r>
              <a:rPr lang="en-US" dirty="0" smtClean="0"/>
              <a:t> </a:t>
            </a:r>
            <a:r>
              <a:rPr lang="en-US" dirty="0" err="1" smtClean="0"/>
              <a:t>está</a:t>
            </a:r>
            <a:r>
              <a:rPr lang="en-US" dirty="0" smtClean="0"/>
              <a:t> </a:t>
            </a:r>
            <a:r>
              <a:rPr lang="en-US" dirty="0" err="1" smtClean="0"/>
              <a:t>recibiendo</a:t>
            </a:r>
            <a:r>
              <a:rPr lang="en-US" dirty="0" smtClean="0"/>
              <a:t> los </a:t>
            </a:r>
            <a:r>
              <a:rPr lang="en-US" dirty="0" err="1" smtClean="0"/>
              <a:t>beneficios</a:t>
            </a:r>
            <a:r>
              <a:rPr lang="en-US" dirty="0" smtClean="0"/>
              <a:t> del </a:t>
            </a:r>
            <a:r>
              <a:rPr lang="en-US" dirty="0" err="1" smtClean="0"/>
              <a:t>Seguro</a:t>
            </a:r>
            <a:r>
              <a:rPr lang="en-US" dirty="0" smtClean="0"/>
              <a:t> Social (</a:t>
            </a:r>
            <a:r>
              <a:rPr lang="en-US" dirty="0" err="1" smtClean="0"/>
              <a:t>por</a:t>
            </a:r>
            <a:r>
              <a:rPr lang="en-US" dirty="0" smtClean="0"/>
              <a:t> </a:t>
            </a:r>
            <a:r>
              <a:rPr lang="en-US" dirty="0" err="1" smtClean="0"/>
              <a:t>ejemplo</a:t>
            </a:r>
            <a:r>
              <a:rPr lang="en-US" dirty="0" smtClean="0"/>
              <a:t>, </a:t>
            </a:r>
            <a:r>
              <a:rPr lang="en-US" dirty="0" err="1" smtClean="0"/>
              <a:t>una</a:t>
            </a:r>
            <a:r>
              <a:rPr lang="en-US" dirty="0" smtClean="0"/>
              <a:t> </a:t>
            </a:r>
            <a:r>
              <a:rPr lang="en-US" dirty="0" err="1" smtClean="0"/>
              <a:t>jubilación</a:t>
            </a:r>
            <a:r>
              <a:rPr lang="en-US" dirty="0" smtClean="0"/>
              <a:t> </a:t>
            </a:r>
            <a:r>
              <a:rPr lang="en-US" dirty="0" err="1" smtClean="0"/>
              <a:t>anticipada</a:t>
            </a:r>
            <a:r>
              <a:rPr lang="en-US" dirty="0" smtClean="0"/>
              <a:t>) se lo </a:t>
            </a:r>
            <a:r>
              <a:rPr lang="en-US" dirty="0" err="1" smtClean="0"/>
              <a:t>inscribirá</a:t>
            </a:r>
            <a:r>
              <a:rPr lang="en-US" dirty="0" smtClean="0"/>
              <a:t> </a:t>
            </a:r>
            <a:r>
              <a:rPr lang="en-US" dirty="0" err="1" smtClean="0"/>
              <a:t>automáticamente</a:t>
            </a:r>
            <a:r>
              <a:rPr lang="en-US" dirty="0" smtClean="0"/>
              <a:t> en Medicare sin </a:t>
            </a:r>
            <a:r>
              <a:rPr lang="en-US" dirty="0" err="1" smtClean="0"/>
              <a:t>que</a:t>
            </a:r>
            <a:r>
              <a:rPr lang="en-US" dirty="0" smtClean="0"/>
              <a:t> </a:t>
            </a:r>
            <a:r>
              <a:rPr lang="en-US" dirty="0" err="1" smtClean="0"/>
              <a:t>tenga</a:t>
            </a:r>
            <a:r>
              <a:rPr lang="en-US" dirty="0" smtClean="0"/>
              <a:t> </a:t>
            </a:r>
            <a:r>
              <a:rPr lang="en-US" dirty="0" err="1" smtClean="0"/>
              <a:t>que</a:t>
            </a:r>
            <a:r>
              <a:rPr lang="en-US" dirty="0" smtClean="0"/>
              <a:t> </a:t>
            </a:r>
            <a:r>
              <a:rPr lang="en-US" dirty="0" err="1" smtClean="0"/>
              <a:t>llenar</a:t>
            </a:r>
            <a:r>
              <a:rPr lang="en-US" dirty="0" smtClean="0"/>
              <a:t> </a:t>
            </a:r>
            <a:r>
              <a:rPr lang="en-US" dirty="0" err="1" smtClean="0"/>
              <a:t>otra</a:t>
            </a:r>
            <a:r>
              <a:rPr lang="en-US" dirty="0" smtClean="0"/>
              <a:t> </a:t>
            </a:r>
            <a:r>
              <a:rPr lang="en-US" dirty="0" err="1" smtClean="0"/>
              <a:t>solicitud</a:t>
            </a:r>
            <a:r>
              <a:rPr lang="en-US" dirty="0" smtClean="0"/>
              <a:t>. </a:t>
            </a:r>
            <a:r>
              <a:rPr lang="en-US" dirty="0" err="1" smtClean="0"/>
              <a:t>Usted</a:t>
            </a:r>
            <a:r>
              <a:rPr lang="en-US" dirty="0" smtClean="0"/>
              <a:t> </a:t>
            </a:r>
            <a:r>
              <a:rPr lang="en-US" dirty="0" err="1" smtClean="0"/>
              <a:t>recibirá</a:t>
            </a:r>
            <a:r>
              <a:rPr lang="en-US" dirty="0" smtClean="0"/>
              <a:t> el </a:t>
            </a:r>
            <a:r>
              <a:rPr lang="en-US" dirty="0" err="1" smtClean="0"/>
              <a:t>paquete</a:t>
            </a:r>
            <a:r>
              <a:rPr lang="en-US" dirty="0" smtClean="0"/>
              <a:t> </a:t>
            </a:r>
            <a:r>
              <a:rPr lang="en-US" dirty="0" err="1" smtClean="0"/>
              <a:t>para</a:t>
            </a:r>
            <a:r>
              <a:rPr lang="en-US" dirty="0" smtClean="0"/>
              <a:t> el </a:t>
            </a:r>
            <a:r>
              <a:rPr lang="en-US" dirty="0" err="1" smtClean="0"/>
              <a:t>Período</a:t>
            </a:r>
            <a:r>
              <a:rPr lang="en-US" dirty="0" smtClean="0"/>
              <a:t> </a:t>
            </a:r>
            <a:r>
              <a:rPr lang="en-US" dirty="0" err="1" smtClean="0"/>
              <a:t>Inicial</a:t>
            </a:r>
            <a:r>
              <a:rPr lang="en-US" dirty="0" smtClean="0"/>
              <a:t> de </a:t>
            </a:r>
            <a:r>
              <a:rPr lang="en-US" dirty="0" err="1" smtClean="0"/>
              <a:t>Inscripción</a:t>
            </a:r>
            <a:r>
              <a:rPr lang="en-US" dirty="0" smtClean="0"/>
              <a:t> </a:t>
            </a:r>
            <a:r>
              <a:rPr lang="en-US" dirty="0" err="1" smtClean="0"/>
              <a:t>que</a:t>
            </a:r>
            <a:r>
              <a:rPr lang="en-US" dirty="0" smtClean="0"/>
              <a:t> </a:t>
            </a:r>
            <a:r>
              <a:rPr lang="en-US" dirty="0" err="1" smtClean="0"/>
              <a:t>incluye</a:t>
            </a:r>
            <a:r>
              <a:rPr lang="en-US" dirty="0" smtClean="0"/>
              <a:t> su </a:t>
            </a:r>
            <a:r>
              <a:rPr lang="en-US" dirty="0" err="1" smtClean="0"/>
              <a:t>tarjeta</a:t>
            </a:r>
            <a:r>
              <a:rPr lang="en-US" dirty="0" smtClean="0"/>
              <a:t> de Medicare y </a:t>
            </a:r>
            <a:r>
              <a:rPr lang="en-US" dirty="0" err="1" smtClean="0"/>
              <a:t>otra</a:t>
            </a:r>
            <a:r>
              <a:rPr lang="en-US" dirty="0" smtClean="0"/>
              <a:t> </a:t>
            </a:r>
            <a:r>
              <a:rPr lang="en-US" dirty="0" err="1" smtClean="0"/>
              <a:t>información</a:t>
            </a:r>
            <a:r>
              <a:rPr lang="en-US" dirty="0" smtClean="0"/>
              <a:t> </a:t>
            </a:r>
            <a:r>
              <a:rPr lang="en-US" dirty="0" err="1" smtClean="0"/>
              <a:t>aproximadamente</a:t>
            </a:r>
            <a:r>
              <a:rPr lang="en-US" dirty="0" smtClean="0"/>
              <a:t> 3 </a:t>
            </a:r>
            <a:r>
              <a:rPr lang="en-US" dirty="0" err="1" smtClean="0"/>
              <a:t>meses</a:t>
            </a:r>
            <a:r>
              <a:rPr lang="en-US" dirty="0" smtClean="0"/>
              <a:t> antes de </a:t>
            </a:r>
            <a:r>
              <a:rPr lang="en-US" dirty="0" err="1" smtClean="0"/>
              <a:t>cumplir</a:t>
            </a:r>
            <a:r>
              <a:rPr lang="en-US" dirty="0" smtClean="0"/>
              <a:t> 65 </a:t>
            </a:r>
            <a:r>
              <a:rPr lang="en-US" dirty="0" err="1" smtClean="0"/>
              <a:t>años</a:t>
            </a:r>
            <a:r>
              <a:rPr lang="en-US" dirty="0" smtClean="0"/>
              <a:t> (la </a:t>
            </a:r>
            <a:r>
              <a:rPr lang="en-US" dirty="0" err="1" smtClean="0"/>
              <a:t>cobertura</a:t>
            </a:r>
            <a:r>
              <a:rPr lang="en-US" dirty="0" smtClean="0"/>
              <a:t> </a:t>
            </a:r>
            <a:r>
              <a:rPr lang="en-US" dirty="0" err="1" smtClean="0"/>
              <a:t>comenzará</a:t>
            </a:r>
            <a:r>
              <a:rPr lang="en-US" dirty="0" smtClean="0"/>
              <a:t> el 1 del </a:t>
            </a:r>
            <a:r>
              <a:rPr lang="en-US" dirty="0" err="1" smtClean="0"/>
              <a:t>mes</a:t>
            </a:r>
            <a:r>
              <a:rPr lang="en-US" dirty="0" smtClean="0"/>
              <a:t> en </a:t>
            </a:r>
            <a:r>
              <a:rPr lang="en-US" dirty="0" err="1" smtClean="0"/>
              <a:t>que</a:t>
            </a:r>
            <a:r>
              <a:rPr lang="en-US" dirty="0" smtClean="0"/>
              <a:t> </a:t>
            </a:r>
            <a:r>
              <a:rPr lang="en-US" dirty="0" err="1" smtClean="0"/>
              <a:t>cumple</a:t>
            </a:r>
            <a:r>
              <a:rPr lang="en-US" dirty="0" smtClean="0"/>
              <a:t> 65 </a:t>
            </a:r>
            <a:r>
              <a:rPr lang="en-US" dirty="0" err="1" smtClean="0"/>
              <a:t>años</a:t>
            </a:r>
            <a:r>
              <a:rPr lang="en-US" dirty="0" smtClean="0"/>
              <a:t>), o 3 </a:t>
            </a:r>
            <a:r>
              <a:rPr lang="en-US" dirty="0" err="1" smtClean="0"/>
              <a:t>meses</a:t>
            </a:r>
            <a:r>
              <a:rPr lang="en-US" dirty="0" smtClean="0"/>
              <a:t> antes del </a:t>
            </a:r>
            <a:r>
              <a:rPr lang="en-US" dirty="0" err="1" smtClean="0"/>
              <a:t>mes</a:t>
            </a:r>
            <a:r>
              <a:rPr lang="en-US" dirty="0" smtClean="0"/>
              <a:t> </a:t>
            </a:r>
            <a:r>
              <a:rPr lang="en-US" dirty="0" err="1" smtClean="0"/>
              <a:t>número</a:t>
            </a:r>
            <a:r>
              <a:rPr lang="en-US" dirty="0" smtClean="0"/>
              <a:t> 25 de </a:t>
            </a:r>
            <a:r>
              <a:rPr lang="en-US" dirty="0" err="1" smtClean="0"/>
              <a:t>sus</a:t>
            </a:r>
            <a:r>
              <a:rPr lang="en-US" dirty="0" smtClean="0"/>
              <a:t> </a:t>
            </a:r>
            <a:r>
              <a:rPr lang="en-US" dirty="0" err="1" smtClean="0"/>
              <a:t>beneficios</a:t>
            </a:r>
            <a:r>
              <a:rPr lang="en-US" dirty="0" smtClean="0"/>
              <a:t> </a:t>
            </a:r>
            <a:r>
              <a:rPr lang="en-US" dirty="0" err="1" smtClean="0"/>
              <a:t>por</a:t>
            </a:r>
            <a:r>
              <a:rPr lang="en-US" dirty="0" smtClean="0"/>
              <a:t> </a:t>
            </a:r>
            <a:r>
              <a:rPr lang="en-US" dirty="0" err="1" smtClean="0"/>
              <a:t>discapacidad</a:t>
            </a:r>
            <a:r>
              <a:rPr lang="en-US" dirty="0" smtClean="0"/>
              <a:t> (la </a:t>
            </a:r>
            <a:r>
              <a:rPr lang="en-US" dirty="0" err="1" smtClean="0"/>
              <a:t>cobertura</a:t>
            </a:r>
            <a:r>
              <a:rPr lang="en-US" dirty="0" smtClean="0"/>
              <a:t> </a:t>
            </a:r>
            <a:r>
              <a:rPr lang="en-US" dirty="0" err="1" smtClean="0"/>
              <a:t>comienza</a:t>
            </a:r>
            <a:r>
              <a:rPr lang="en-US" dirty="0" smtClean="0"/>
              <a:t> en el </a:t>
            </a:r>
            <a:r>
              <a:rPr lang="en-US" dirty="0" err="1" smtClean="0"/>
              <a:t>mes</a:t>
            </a:r>
            <a:r>
              <a:rPr lang="en-US" dirty="0" smtClean="0"/>
              <a:t> 25 de </a:t>
            </a:r>
            <a:r>
              <a:rPr lang="en-US" dirty="0" err="1" smtClean="0"/>
              <a:t>sus</a:t>
            </a:r>
            <a:r>
              <a:rPr lang="en-US" dirty="0" smtClean="0"/>
              <a:t> </a:t>
            </a:r>
            <a:r>
              <a:rPr lang="en-US" dirty="0" err="1" smtClean="0"/>
              <a:t>beneficios</a:t>
            </a:r>
            <a:r>
              <a:rPr lang="en-US" dirty="0" smtClean="0"/>
              <a:t> </a:t>
            </a:r>
            <a:r>
              <a:rPr lang="en-US" dirty="0" err="1" smtClean="0"/>
              <a:t>por</a:t>
            </a:r>
            <a:r>
              <a:rPr lang="en-US" dirty="0" smtClean="0"/>
              <a:t> </a:t>
            </a:r>
            <a:r>
              <a:rPr lang="en-US" dirty="0" err="1" smtClean="0"/>
              <a:t>discapacidad</a:t>
            </a:r>
            <a:r>
              <a:rPr lang="en-US" dirty="0" smtClean="0"/>
              <a:t>). </a:t>
            </a:r>
          </a:p>
          <a:p>
            <a:pPr marL="218128" indent="-218128" defTabSz="881390">
              <a:spcAft>
                <a:spcPts val="573"/>
              </a:spcAft>
              <a:buFont typeface="Wingdings" pitchFamily="2" charset="2"/>
              <a:buChar char="§"/>
              <a:defRPr/>
            </a:pPr>
            <a:r>
              <a:rPr lang="es-ES" dirty="0" smtClean="0"/>
              <a:t>La carátula de</a:t>
            </a:r>
            <a:r>
              <a:rPr lang="es-ES" i="1" dirty="0" smtClean="0"/>
              <a:t> Bienvenido a Medicare, </a:t>
            </a:r>
            <a:r>
              <a:rPr lang="es-ES" dirty="0" smtClean="0"/>
              <a:t>Producto de CMS No. 11095 aparece en esta diapositiva. Es parte del paquete para inscribirse durante el período inicial de inscripción.</a:t>
            </a:r>
            <a:r>
              <a:rPr lang="es-ES" i="1" dirty="0" smtClean="0"/>
              <a:t> </a:t>
            </a:r>
            <a:endParaRPr lang="en-US" b="1" dirty="0" smtClean="0"/>
          </a:p>
          <a:p>
            <a:pPr marL="436254" indent="-436254">
              <a:spcAft>
                <a:spcPts val="573"/>
              </a:spcAft>
            </a:pPr>
            <a:r>
              <a:rPr lang="en-US" b="1" dirty="0" err="1" smtClean="0"/>
              <a:t>Aviso</a:t>
            </a:r>
            <a:r>
              <a:rPr lang="en-US" dirty="0" smtClean="0"/>
              <a:t>: Si </a:t>
            </a:r>
            <a:r>
              <a:rPr lang="en-US" dirty="0" err="1" smtClean="0"/>
              <a:t>usted</a:t>
            </a:r>
            <a:r>
              <a:rPr lang="en-US" dirty="0" smtClean="0"/>
              <a:t> vive en Puerto Rico o en un </a:t>
            </a:r>
            <a:r>
              <a:rPr lang="en-US" dirty="0" err="1" smtClean="0"/>
              <a:t>país</a:t>
            </a:r>
            <a:r>
              <a:rPr lang="en-US" dirty="0" smtClean="0"/>
              <a:t> </a:t>
            </a:r>
            <a:r>
              <a:rPr lang="en-US" dirty="0" err="1" smtClean="0"/>
              <a:t>extranjero</a:t>
            </a:r>
            <a:r>
              <a:rPr lang="en-US" dirty="0" smtClean="0"/>
              <a:t> y </a:t>
            </a:r>
            <a:r>
              <a:rPr lang="en-US" dirty="0" err="1" smtClean="0"/>
              <a:t>recibe</a:t>
            </a:r>
            <a:r>
              <a:rPr lang="en-US" dirty="0" smtClean="0"/>
              <a:t> los </a:t>
            </a:r>
            <a:r>
              <a:rPr lang="en-US" dirty="0" err="1" smtClean="0"/>
              <a:t>beneficios</a:t>
            </a:r>
            <a:r>
              <a:rPr lang="en-US" dirty="0" smtClean="0"/>
              <a:t> del </a:t>
            </a:r>
            <a:r>
              <a:rPr lang="en-US" dirty="0" err="1" smtClean="0"/>
              <a:t>Seguro</a:t>
            </a:r>
            <a:r>
              <a:rPr lang="en-US" dirty="0" smtClean="0"/>
              <a:t> Social o de RRB se lo </a:t>
            </a:r>
            <a:r>
              <a:rPr lang="en-US" dirty="0" err="1" smtClean="0"/>
              <a:t>inscribirá</a:t>
            </a:r>
            <a:r>
              <a:rPr lang="en-US" dirty="0" smtClean="0"/>
              <a:t> en la Parte A </a:t>
            </a:r>
            <a:r>
              <a:rPr lang="en-US" dirty="0" err="1" smtClean="0"/>
              <a:t>automáticamente</a:t>
            </a:r>
            <a:r>
              <a:rPr lang="en-US" dirty="0" smtClean="0"/>
              <a:t>. Si </a:t>
            </a:r>
            <a:r>
              <a:rPr lang="en-US" dirty="0" err="1" smtClean="0"/>
              <a:t>desea</a:t>
            </a:r>
            <a:r>
              <a:rPr lang="en-US" dirty="0" smtClean="0"/>
              <a:t> la Parte B </a:t>
            </a:r>
            <a:r>
              <a:rPr lang="en-US" dirty="0" err="1" smtClean="0"/>
              <a:t>tiene</a:t>
            </a:r>
            <a:r>
              <a:rPr lang="en-US" dirty="0" smtClean="0"/>
              <a:t> </a:t>
            </a:r>
            <a:r>
              <a:rPr lang="en-US" dirty="0" err="1" smtClean="0"/>
              <a:t>que</a:t>
            </a:r>
            <a:r>
              <a:rPr lang="en-US" dirty="0" smtClean="0"/>
              <a:t> </a:t>
            </a:r>
            <a:r>
              <a:rPr lang="en-US" dirty="0" err="1" smtClean="0"/>
              <a:t>adquirirla</a:t>
            </a:r>
            <a:r>
              <a:rPr lang="en-US" dirty="0" smtClean="0"/>
              <a:t> y </a:t>
            </a:r>
            <a:r>
              <a:rPr lang="en-US" dirty="0" err="1" smtClean="0"/>
              <a:t>si</a:t>
            </a:r>
            <a:r>
              <a:rPr lang="en-US" dirty="0" smtClean="0"/>
              <a:t> no lo </a:t>
            </a:r>
            <a:r>
              <a:rPr lang="en-US" dirty="0" err="1" smtClean="0"/>
              <a:t>hace</a:t>
            </a:r>
            <a:r>
              <a:rPr lang="en-US" dirty="0" smtClean="0"/>
              <a:t> </a:t>
            </a:r>
            <a:r>
              <a:rPr lang="en-US" dirty="0" err="1" smtClean="0"/>
              <a:t>cuando</a:t>
            </a:r>
            <a:r>
              <a:rPr lang="en-US" dirty="0" smtClean="0"/>
              <a:t> </a:t>
            </a:r>
            <a:r>
              <a:rPr lang="en-US" dirty="0" err="1" smtClean="0"/>
              <a:t>es</a:t>
            </a:r>
            <a:r>
              <a:rPr lang="en-US" dirty="0" smtClean="0"/>
              <a:t> </a:t>
            </a:r>
            <a:r>
              <a:rPr lang="en-US" dirty="0" err="1" smtClean="0"/>
              <a:t>elegible</a:t>
            </a:r>
            <a:r>
              <a:rPr lang="en-US" dirty="0" smtClean="0"/>
              <a:t> </a:t>
            </a:r>
            <a:r>
              <a:rPr lang="en-US" dirty="0" err="1" smtClean="0"/>
              <a:t>por</a:t>
            </a:r>
            <a:r>
              <a:rPr lang="en-US" dirty="0" smtClean="0"/>
              <a:t> </a:t>
            </a:r>
            <a:r>
              <a:rPr lang="en-US" dirty="0" err="1" smtClean="0"/>
              <a:t>primera</a:t>
            </a:r>
            <a:r>
              <a:rPr lang="en-US" dirty="0" smtClean="0"/>
              <a:t> </a:t>
            </a:r>
            <a:r>
              <a:rPr lang="en-US" dirty="0" err="1" smtClean="0"/>
              <a:t>vez</a:t>
            </a:r>
            <a:r>
              <a:rPr lang="en-US" dirty="0" smtClean="0"/>
              <a:t>, </a:t>
            </a:r>
            <a:r>
              <a:rPr lang="en-US" dirty="0" err="1" smtClean="0"/>
              <a:t>cuando</a:t>
            </a:r>
            <a:r>
              <a:rPr lang="en-US" dirty="0" smtClean="0"/>
              <a:t> se </a:t>
            </a:r>
            <a:r>
              <a:rPr lang="en-US" dirty="0" err="1" smtClean="0"/>
              <a:t>inscriba</a:t>
            </a:r>
            <a:r>
              <a:rPr lang="en-US" dirty="0" smtClean="0"/>
              <a:t> </a:t>
            </a:r>
            <a:r>
              <a:rPr lang="en-US" dirty="0" err="1" smtClean="0"/>
              <a:t>tendrá</a:t>
            </a:r>
            <a:r>
              <a:rPr lang="en-US" dirty="0" smtClean="0"/>
              <a:t> </a:t>
            </a:r>
            <a:r>
              <a:rPr lang="en-US" dirty="0" err="1" smtClean="0"/>
              <a:t>que</a:t>
            </a:r>
            <a:r>
              <a:rPr lang="en-US" dirty="0" smtClean="0"/>
              <a:t> </a:t>
            </a:r>
            <a:r>
              <a:rPr lang="en-US" dirty="0" err="1" smtClean="0"/>
              <a:t>pagar</a:t>
            </a:r>
            <a:r>
              <a:rPr lang="en-US" dirty="0" smtClean="0"/>
              <a:t> </a:t>
            </a:r>
            <a:r>
              <a:rPr lang="en-US" dirty="0" err="1" smtClean="0"/>
              <a:t>una</a:t>
            </a:r>
            <a:r>
              <a:rPr lang="en-US" dirty="0" smtClean="0"/>
              <a:t> </a:t>
            </a:r>
            <a:r>
              <a:rPr lang="en-US" dirty="0" err="1" smtClean="0"/>
              <a:t>multa</a:t>
            </a:r>
            <a:r>
              <a:rPr lang="en-US" dirty="0" smtClean="0"/>
              <a:t> </a:t>
            </a:r>
            <a:r>
              <a:rPr lang="en-US" dirty="0" err="1" smtClean="0"/>
              <a:t>por</a:t>
            </a:r>
            <a:r>
              <a:rPr lang="en-US" dirty="0" smtClean="0"/>
              <a:t> </a:t>
            </a:r>
            <a:r>
              <a:rPr lang="en-US" dirty="0" err="1" smtClean="0"/>
              <a:t>inscripción</a:t>
            </a:r>
            <a:r>
              <a:rPr lang="en-US" dirty="0" smtClean="0"/>
              <a:t> </a:t>
            </a:r>
            <a:r>
              <a:rPr lang="en-US" dirty="0" err="1" smtClean="0"/>
              <a:t>tardía</a:t>
            </a:r>
            <a:r>
              <a:rPr lang="en-US" dirty="0" smtClean="0"/>
              <a:t>. </a:t>
            </a:r>
            <a:r>
              <a:rPr lang="en-US" dirty="0" err="1" smtClean="0"/>
              <a:t>Usted</a:t>
            </a:r>
            <a:r>
              <a:rPr lang="en-US" dirty="0" smtClean="0"/>
              <a:t> no </a:t>
            </a:r>
            <a:r>
              <a:rPr lang="en-US" dirty="0" err="1" smtClean="0"/>
              <a:t>recibirá</a:t>
            </a:r>
            <a:r>
              <a:rPr lang="en-US" dirty="0" smtClean="0"/>
              <a:t> el </a:t>
            </a:r>
            <a:r>
              <a:rPr lang="en-US" dirty="0" err="1" smtClean="0"/>
              <a:t>paquete</a:t>
            </a:r>
            <a:r>
              <a:rPr lang="en-US" dirty="0" smtClean="0"/>
              <a:t> de IEP </a:t>
            </a:r>
            <a:r>
              <a:rPr lang="en-US" dirty="0" err="1" smtClean="0"/>
              <a:t>que</a:t>
            </a:r>
            <a:r>
              <a:rPr lang="en-US" dirty="0" smtClean="0"/>
              <a:t> se </a:t>
            </a:r>
            <a:r>
              <a:rPr lang="en-US" dirty="0" err="1" smtClean="0"/>
              <a:t>muestra</a:t>
            </a:r>
            <a:r>
              <a:rPr lang="en-US" dirty="0" smtClean="0"/>
              <a:t> en </a:t>
            </a:r>
            <a:r>
              <a:rPr lang="en-US" dirty="0" err="1" smtClean="0"/>
              <a:t>esta</a:t>
            </a:r>
            <a:r>
              <a:rPr lang="en-US" dirty="0" smtClean="0"/>
              <a:t> </a:t>
            </a:r>
            <a:r>
              <a:rPr lang="en-US" dirty="0" err="1" smtClean="0"/>
              <a:t>diapositiva</a:t>
            </a:r>
            <a:r>
              <a:rPr lang="en-US" dirty="0" smtClean="0"/>
              <a:t>. Se le </a:t>
            </a:r>
            <a:r>
              <a:rPr lang="en-US" dirty="0" err="1" smtClean="0"/>
              <a:t>enviará</a:t>
            </a:r>
            <a:r>
              <a:rPr lang="en-US" dirty="0" smtClean="0"/>
              <a:t> un </a:t>
            </a:r>
            <a:r>
              <a:rPr lang="en-US" dirty="0" err="1" smtClean="0"/>
              <a:t>paquete</a:t>
            </a:r>
            <a:r>
              <a:rPr lang="en-US" dirty="0" smtClean="0"/>
              <a:t> </a:t>
            </a:r>
            <a:r>
              <a:rPr lang="en-US" dirty="0" err="1" smtClean="0"/>
              <a:t>diferente</a:t>
            </a:r>
            <a:r>
              <a:rPr lang="en-US" dirty="0" smtClean="0"/>
              <a:t>. </a:t>
            </a:r>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bwMode="auto">
          <a:xfrm>
            <a:off x="1166813" y="652463"/>
            <a:ext cx="4646612" cy="3486150"/>
          </a:xfrm>
          <a:noFill/>
          <a:ln>
            <a:solidFill>
              <a:srgbClr val="000000"/>
            </a:solidFill>
            <a:miter lim="800000"/>
            <a:headEnd/>
            <a:tailEnd/>
          </a:ln>
        </p:spPr>
      </p:sp>
      <p:sp>
        <p:nvSpPr>
          <p:cNvPr id="134147" name="Rectangle 3"/>
          <p:cNvSpPr>
            <a:spLocks noGrp="1" noChangeArrowheads="1"/>
          </p:cNvSpPr>
          <p:nvPr>
            <p:ph type="body" idx="1"/>
          </p:nvPr>
        </p:nvSpPr>
        <p:spPr bwMode="auto">
          <a:xfrm>
            <a:off x="876300" y="4494213"/>
            <a:ext cx="5432427" cy="4260850"/>
          </a:xfrm>
        </p:spPr>
        <p:txBody>
          <a:bodyPr wrap="square" numCol="1" anchor="t" anchorCtr="0" compatLnSpc="1">
            <a:prstTxWarp prst="textNoShape">
              <a:avLst/>
            </a:prstTxWarp>
            <a:normAutofit fontScale="92500"/>
          </a:bodyPr>
          <a:lstStyle/>
          <a:p>
            <a:r>
              <a:rPr lang="es-ES" dirty="0" smtClean="0"/>
              <a:t>■  Cuando usted está inscrito en el Medicare Original, usa su tarjeta de Medicare roja, blanca y azul cuando recibe  los servicios médicos. Esta es una muestra de la tarjeta de Medicare. La tarjeta de Medicare indica qué cobertura de Medicare tiene (Parte A para seguro de hospital y/o Parte B para seguro médico) y la fecha en la que se inicia la cobertura. Aviso: Su tarjeta tal vez sea un poco diferente pero sigue siendo válida.</a:t>
            </a:r>
            <a:endParaRPr lang="en-US" dirty="0" smtClean="0"/>
          </a:p>
          <a:p>
            <a:r>
              <a:rPr lang="es-ES" dirty="0" smtClean="0"/>
              <a:t>■   En la tarjeta de Medicare también encontrará su número de reclamación. Para la mayoría de los beneficiarios el número de reclamación está formado por 9 números y 1 letra. También podría tener otra letra o número, después de la primera letra. Los 9 números muestran el archivo del Seguro Social en el que se basaron para otorgarle Medicare. La letra o letras y números indican su relación con la persona a la</a:t>
            </a:r>
            <a:r>
              <a:rPr lang="es-ES" baseline="0" dirty="0" smtClean="0"/>
              <a:t> que</a:t>
            </a:r>
            <a:r>
              <a:rPr lang="es-ES" dirty="0" smtClean="0"/>
              <a:t> pertenece ese número. Por ejemplo, si usted obtiene Medicare basándose en </a:t>
            </a:r>
            <a:r>
              <a:rPr lang="es-ES" b="1" dirty="0" smtClean="0"/>
              <a:t>su propio </a:t>
            </a:r>
            <a:r>
              <a:rPr lang="es-ES" dirty="0" smtClean="0"/>
              <a:t>archivo del Seguro Social, puede que su tarjeta tenga una letra “A,” “T,” o “M” dependiendo de si</a:t>
            </a:r>
            <a:r>
              <a:rPr lang="es-ES" baseline="0" dirty="0" smtClean="0"/>
              <a:t> </a:t>
            </a:r>
            <a:r>
              <a:rPr lang="es-ES" dirty="0" smtClean="0"/>
              <a:t>recibe los beneficios de Medicare y del Seguro Social o solamente de Medicare. Si usted tiene Medicare por su cónyuge, tal vez tenga una letra B o D. Los jubilados ferroviarios tendrán números y letras delante de su número de Seguro Social. Estas letras y números no indican</a:t>
            </a:r>
            <a:r>
              <a:rPr lang="es-ES" baseline="0" dirty="0" smtClean="0"/>
              <a:t> </a:t>
            </a:r>
            <a:r>
              <a:rPr lang="es-ES" dirty="0" smtClean="0"/>
              <a:t>si usted tiene la Parte A o la Parte B de Medicare. </a:t>
            </a:r>
            <a:endParaRPr lang="en-US" dirty="0" smtClean="0"/>
          </a:p>
          <a:p>
            <a:r>
              <a:rPr lang="es-ES" dirty="0" smtClean="0"/>
              <a:t>■  Si usted elije otro plan de salud de Medicare, su plan tal vez le entregue una tarjeta para utilizarla cuando obtenga servicios y suministros. Comuníquese con el Seguro Social (o con la Junta de Retiro Ferroviario si recibe los beneficios de RRB), si la información en la tarjeta es incorrecta. </a:t>
            </a:r>
            <a:endParaRPr lang="en-US" dirty="0" smtClean="0"/>
          </a:p>
          <a:p>
            <a:r>
              <a:rPr lang="es-ES" dirty="0" smtClean="0"/>
              <a:t>■  Si usted no quiere la Parte B, siga las instrucciones y devuelva la tarjeta.  Más adelante</a:t>
            </a:r>
            <a:r>
              <a:rPr lang="es-ES" baseline="0" dirty="0" smtClean="0"/>
              <a:t> le explicaremos </a:t>
            </a:r>
            <a:r>
              <a:rPr lang="es-ES" dirty="0" smtClean="0"/>
              <a:t>por qué usted tal vez no quiera obtener la Parte B. </a:t>
            </a:r>
            <a:endParaRPr lang="en-US" dirty="0" smtClean="0"/>
          </a:p>
          <a:p>
            <a:pPr>
              <a:spcAft>
                <a:spcPts val="297"/>
              </a:spcAft>
              <a:defRPr/>
            </a:pPr>
            <a:endParaRPr lang="en-US" dirty="0"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F96F25-3DF9-4274-8658-E261D77BB235}" type="slidenum">
              <a:rPr lang="en-US" smtClean="0"/>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727075"/>
            <a:ext cx="4646612" cy="3486150"/>
          </a:xfrm>
        </p:spPr>
      </p:sp>
      <p:sp>
        <p:nvSpPr>
          <p:cNvPr id="3" name="Notes Placeholder 2"/>
          <p:cNvSpPr>
            <a:spLocks noGrp="1"/>
          </p:cNvSpPr>
          <p:nvPr>
            <p:ph type="body" idx="1"/>
          </p:nvPr>
        </p:nvSpPr>
        <p:spPr/>
        <p:txBody>
          <a:bodyPr>
            <a:normAutofit/>
          </a:bodyPr>
          <a:lstStyle/>
          <a:p>
            <a:pPr marL="218128" indent="-218128">
              <a:buFont typeface="Wingdings" pitchFamily="2" charset="2"/>
              <a:buChar char="§"/>
            </a:pPr>
            <a:r>
              <a:rPr lang="es-ES" noProof="0" dirty="0" smtClean="0"/>
              <a:t>Si no está recibiendo los beneficios del Seguro Social o de la Junta de Retiro Ferroviario (por ejemplo porque aún sigue trabajando) tendrá que inscribirse en la Parte A (aun si es elegible para la Parte A sin el pago de la prima). </a:t>
            </a:r>
            <a:r>
              <a:rPr lang="es-ES" dirty="0" smtClean="0"/>
              <a:t>D</a:t>
            </a:r>
            <a:r>
              <a:rPr lang="es-ES" noProof="0" dirty="0" err="1" smtClean="0"/>
              <a:t>ebe</a:t>
            </a:r>
            <a:r>
              <a:rPr lang="es-ES" noProof="0" dirty="0" smtClean="0"/>
              <a:t> comunicarse con el Seguro Social 3 meses antes de cumplir 65 años. Si es un jubilado ferroviario debe comunicarse con RRB para inscribirse.</a:t>
            </a:r>
            <a:r>
              <a:rPr lang="es-ES" dirty="0" smtClean="0"/>
              <a:t> </a:t>
            </a:r>
          </a:p>
          <a:p>
            <a:pPr marL="218128" indent="-218128">
              <a:buFont typeface="Wingdings" pitchFamily="2" charset="2"/>
              <a:buChar char="§"/>
            </a:pPr>
            <a:r>
              <a:rPr lang="es-ES" dirty="0" smtClean="0"/>
              <a:t>Si bien Medicare está administrado por los Centros de Servicios de Medicare y </a:t>
            </a:r>
            <a:r>
              <a:rPr lang="es-ES" dirty="0" err="1" smtClean="0"/>
              <a:t>Medicaid</a:t>
            </a:r>
            <a:r>
              <a:rPr lang="es-ES" dirty="0" smtClean="0"/>
              <a:t> (CMS por su sigla en inglés), el Seguro Social es responsable de inscribir a la mayoría de los beneficiarios en Medicare, mientras</a:t>
            </a:r>
            <a:r>
              <a:rPr lang="es-ES" baseline="0" dirty="0" smtClean="0"/>
              <a:t> que la </a:t>
            </a:r>
            <a:r>
              <a:rPr lang="es-ES" dirty="0" smtClean="0"/>
              <a:t>Junta de Retiro Ferroviario (RRB por su sigla en inglés) inscribe a los jubilados ferroviarios.</a:t>
            </a:r>
            <a:endParaRPr lang="es-ES" noProof="0" dirty="0" smtClean="0"/>
          </a:p>
          <a:p>
            <a:pPr marL="226297" indent="-226297"/>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18128" indent="-218128" defTabSz="872415">
              <a:spcAft>
                <a:spcPts val="573"/>
              </a:spcAft>
              <a:buFont typeface="Wingdings" pitchFamily="2" charset="2"/>
              <a:buChar char="§"/>
              <a:defRPr/>
            </a:pPr>
            <a:r>
              <a:rPr lang="en-US" dirty="0" smtClean="0"/>
              <a:t>Si</a:t>
            </a:r>
            <a:r>
              <a:rPr lang="en-US" baseline="0" dirty="0" smtClean="0"/>
              <a:t> no lo </a:t>
            </a:r>
            <a:r>
              <a:rPr lang="en-US" baseline="0" dirty="0" err="1" smtClean="0"/>
              <a:t>inscriben</a:t>
            </a:r>
            <a:r>
              <a:rPr lang="en-US" baseline="0" dirty="0" smtClean="0"/>
              <a:t> </a:t>
            </a:r>
            <a:r>
              <a:rPr lang="en-US" baseline="0" dirty="0" err="1" smtClean="0"/>
              <a:t>automáticamente</a:t>
            </a:r>
            <a:r>
              <a:rPr lang="en-US" baseline="0" dirty="0" smtClean="0"/>
              <a:t>, </a:t>
            </a:r>
            <a:r>
              <a:rPr lang="en-US" baseline="0" dirty="0" err="1" smtClean="0"/>
              <a:t>puede</a:t>
            </a:r>
            <a:r>
              <a:rPr lang="en-US" baseline="0" dirty="0" smtClean="0"/>
              <a:t> </a:t>
            </a:r>
            <a:r>
              <a:rPr lang="en-US" baseline="0" dirty="0" err="1" smtClean="0"/>
              <a:t>inscribirse</a:t>
            </a:r>
            <a:r>
              <a:rPr lang="en-US" baseline="0" dirty="0" smtClean="0"/>
              <a:t> en la Parte B </a:t>
            </a:r>
            <a:r>
              <a:rPr lang="en-US" baseline="0" dirty="0" err="1" smtClean="0"/>
              <a:t>durante</a:t>
            </a:r>
            <a:r>
              <a:rPr lang="en-US" baseline="0" dirty="0" smtClean="0"/>
              <a:t> el </a:t>
            </a:r>
            <a:r>
              <a:rPr lang="en-US" baseline="0" dirty="0" err="1" smtClean="0"/>
              <a:t>Período</a:t>
            </a:r>
            <a:r>
              <a:rPr lang="en-US" baseline="0" dirty="0" smtClean="0"/>
              <a:t> </a:t>
            </a:r>
            <a:r>
              <a:rPr lang="en-US" baseline="0" dirty="0" err="1" smtClean="0"/>
              <a:t>Inicial</a:t>
            </a:r>
            <a:r>
              <a:rPr lang="en-US" baseline="0" dirty="0" smtClean="0"/>
              <a:t> de </a:t>
            </a:r>
            <a:r>
              <a:rPr lang="en-US" baseline="0" dirty="0" err="1" smtClean="0"/>
              <a:t>Inscripción</a:t>
            </a:r>
            <a:r>
              <a:rPr lang="en-US" baseline="0" dirty="0" smtClean="0"/>
              <a:t> (IEP). </a:t>
            </a:r>
            <a:endParaRPr lang="en-US" dirty="0" smtClean="0"/>
          </a:p>
          <a:p>
            <a:pPr marL="218128" indent="-218128" defTabSz="872415">
              <a:spcAft>
                <a:spcPts val="573"/>
              </a:spcAft>
              <a:buFont typeface="Wingdings" pitchFamily="2" charset="2"/>
              <a:buChar char="§"/>
              <a:defRPr/>
            </a:pPr>
            <a:r>
              <a:rPr lang="en-US" dirty="0" err="1" smtClean="0"/>
              <a:t>Puede</a:t>
            </a:r>
            <a:r>
              <a:rPr lang="en-US" dirty="0" smtClean="0"/>
              <a:t> </a:t>
            </a:r>
            <a:r>
              <a:rPr lang="en-US" dirty="0" err="1" smtClean="0"/>
              <a:t>hacerlo</a:t>
            </a:r>
            <a:r>
              <a:rPr lang="en-US" dirty="0" smtClean="0"/>
              <a:t> en </a:t>
            </a:r>
            <a:r>
              <a:rPr lang="en-US" dirty="0" err="1" smtClean="0"/>
              <a:t>cualquier</a:t>
            </a:r>
            <a:r>
              <a:rPr lang="en-US" dirty="0" smtClean="0"/>
              <a:t> </a:t>
            </a:r>
            <a:r>
              <a:rPr lang="en-US" dirty="0" err="1" smtClean="0"/>
              <a:t>momento</a:t>
            </a:r>
            <a:r>
              <a:rPr lang="en-US" dirty="0" smtClean="0"/>
              <a:t> del IEP de 7 </a:t>
            </a:r>
            <a:r>
              <a:rPr lang="en-US" dirty="0" err="1" smtClean="0"/>
              <a:t>meses</a:t>
            </a:r>
            <a:r>
              <a:rPr lang="en-US" dirty="0" smtClean="0"/>
              <a:t> </a:t>
            </a:r>
            <a:r>
              <a:rPr lang="en-US" dirty="0" err="1" smtClean="0"/>
              <a:t>que</a:t>
            </a:r>
            <a:r>
              <a:rPr lang="en-US" dirty="0" smtClean="0"/>
              <a:t> </a:t>
            </a:r>
            <a:r>
              <a:rPr lang="en-US" dirty="0" err="1" smtClean="0"/>
              <a:t>comienz</a:t>
            </a:r>
            <a:r>
              <a:rPr lang="en-US" baseline="0" dirty="0" err="1" smtClean="0"/>
              <a:t>a</a:t>
            </a:r>
            <a:r>
              <a:rPr lang="en-US" baseline="0" dirty="0" smtClean="0"/>
              <a:t> </a:t>
            </a:r>
            <a:r>
              <a:rPr lang="en-US" baseline="0" dirty="0" err="1" smtClean="0"/>
              <a:t>tres</a:t>
            </a:r>
            <a:r>
              <a:rPr lang="en-US" baseline="0" dirty="0" smtClean="0"/>
              <a:t> </a:t>
            </a:r>
            <a:r>
              <a:rPr lang="en-US" baseline="0" dirty="0" err="1" smtClean="0"/>
              <a:t>meses</a:t>
            </a:r>
            <a:r>
              <a:rPr lang="en-US" baseline="0" dirty="0" smtClean="0"/>
              <a:t> antes del </a:t>
            </a:r>
            <a:r>
              <a:rPr lang="en-US" baseline="0" dirty="0" err="1" smtClean="0"/>
              <a:t>mes</a:t>
            </a:r>
            <a:r>
              <a:rPr lang="en-US" baseline="0" dirty="0" smtClean="0"/>
              <a:t> en </a:t>
            </a:r>
            <a:r>
              <a:rPr lang="en-US" baseline="0" dirty="0" err="1" smtClean="0"/>
              <a:t>que</a:t>
            </a:r>
            <a:r>
              <a:rPr lang="en-US" baseline="0" dirty="0" smtClean="0"/>
              <a:t> </a:t>
            </a:r>
            <a:r>
              <a:rPr lang="en-US" baseline="0" dirty="0" err="1" smtClean="0"/>
              <a:t>tiene</a:t>
            </a:r>
            <a:r>
              <a:rPr lang="en-US" baseline="0" dirty="0" smtClean="0"/>
              <a:t> </a:t>
            </a:r>
            <a:r>
              <a:rPr lang="en-US" baseline="0" dirty="0" err="1" smtClean="0"/>
              <a:t>derecho</a:t>
            </a:r>
            <a:r>
              <a:rPr lang="en-US" baseline="0" dirty="0" smtClean="0"/>
              <a:t> a Medicare. </a:t>
            </a:r>
            <a:r>
              <a:rPr lang="en-US" baseline="0" dirty="0" err="1" smtClean="0"/>
              <a:t>Usted</a:t>
            </a:r>
            <a:r>
              <a:rPr lang="en-US" baseline="0" dirty="0" smtClean="0"/>
              <a:t> </a:t>
            </a:r>
            <a:r>
              <a:rPr lang="en-US" baseline="0" dirty="0" err="1" smtClean="0"/>
              <a:t>puede</a:t>
            </a:r>
            <a:r>
              <a:rPr lang="en-US" baseline="0" dirty="0" smtClean="0"/>
              <a:t> </a:t>
            </a:r>
            <a:r>
              <a:rPr lang="en-US" baseline="0" dirty="0" err="1" smtClean="0"/>
              <a:t>escoger</a:t>
            </a:r>
            <a:r>
              <a:rPr lang="en-US" baseline="0" dirty="0" smtClean="0"/>
              <a:t> </a:t>
            </a:r>
            <a:r>
              <a:rPr lang="en-US" baseline="0" dirty="0" err="1" smtClean="0"/>
              <a:t>si</a:t>
            </a:r>
            <a:r>
              <a:rPr lang="en-US" baseline="0" dirty="0" smtClean="0"/>
              <a:t> se inscribe o no en la Parte B. Si lo </a:t>
            </a:r>
            <a:r>
              <a:rPr lang="en-US" baseline="0" dirty="0" err="1" smtClean="0"/>
              <a:t>hace</a:t>
            </a:r>
            <a:r>
              <a:rPr lang="en-US" baseline="0" dirty="0" smtClean="0"/>
              <a:t> </a:t>
            </a:r>
            <a:r>
              <a:rPr lang="en-US" baseline="0" dirty="0" err="1" smtClean="0"/>
              <a:t>tendrá</a:t>
            </a:r>
            <a:r>
              <a:rPr lang="en-US" baseline="0" dirty="0" smtClean="0"/>
              <a:t> </a:t>
            </a:r>
            <a:r>
              <a:rPr lang="en-US" baseline="0" dirty="0" err="1" smtClean="0"/>
              <a:t>que</a:t>
            </a:r>
            <a:r>
              <a:rPr lang="en-US" baseline="0" dirty="0" smtClean="0"/>
              <a:t> </a:t>
            </a:r>
            <a:r>
              <a:rPr lang="en-US" baseline="0" dirty="0" err="1" smtClean="0"/>
              <a:t>pagar</a:t>
            </a:r>
            <a:r>
              <a:rPr lang="en-US" baseline="0" dirty="0" smtClean="0"/>
              <a:t> </a:t>
            </a:r>
            <a:r>
              <a:rPr lang="en-US" baseline="0" dirty="0" err="1" smtClean="0"/>
              <a:t>una</a:t>
            </a:r>
            <a:r>
              <a:rPr lang="en-US" baseline="0" dirty="0" smtClean="0"/>
              <a:t> prima </a:t>
            </a:r>
            <a:r>
              <a:rPr lang="en-US" baseline="0" dirty="0" err="1" smtClean="0"/>
              <a:t>mensual</a:t>
            </a:r>
            <a:r>
              <a:rPr lang="en-US" baseline="0" dirty="0" smtClean="0"/>
              <a:t>. </a:t>
            </a:r>
            <a:endParaRPr lang="en-US" dirty="0" smtClean="0"/>
          </a:p>
          <a:p>
            <a:pPr marL="218128" indent="-218128" defTabSz="872415">
              <a:spcAft>
                <a:spcPts val="573"/>
              </a:spcAft>
              <a:buFont typeface="Wingdings" pitchFamily="2" charset="2"/>
              <a:buChar char="§"/>
              <a:defRPr/>
            </a:pPr>
            <a:r>
              <a:rPr lang="es-ES" noProof="0" dirty="0" smtClean="0"/>
              <a:t>El Seguro Social les aconseja a los beneficiarios que soliciten los beneficios de Medicare 3 meses antes de cumplir 65 años. Usted no tiene que estar jubilado para obtener Medicare. La edad para recibir los beneficios completos del Seguro Social en la actualidad es 66 años (para las personas nacidas entre 1943 y 1954) y se incrementará gradualmente a los 67 años para las personas nacidas en 1960 o más tarde, pero usted aún puede recibir los beneficios completos de Medicare al cumplir 65 años de edad</a:t>
            </a:r>
            <a:r>
              <a:rPr lang="en-US" dirty="0" smtClean="0"/>
              <a:t>.</a:t>
            </a:r>
          </a:p>
          <a:p>
            <a:pPr marL="218128" indent="-218128" defTabSz="872415">
              <a:spcAft>
                <a:spcPts val="573"/>
              </a:spcAft>
              <a:buFont typeface="Wingdings" pitchFamily="2" charset="2"/>
              <a:buChar char="§"/>
              <a:defRPr/>
            </a:pPr>
            <a:r>
              <a:rPr lang="en-US" dirty="0" err="1" smtClean="0"/>
              <a:t>Incríbase</a:t>
            </a:r>
            <a:r>
              <a:rPr lang="en-US" dirty="0" smtClean="0"/>
              <a:t> </a:t>
            </a:r>
            <a:r>
              <a:rPr lang="en-US" dirty="0" err="1" smtClean="0"/>
              <a:t>durante</a:t>
            </a:r>
            <a:r>
              <a:rPr lang="en-US" dirty="0" smtClean="0"/>
              <a:t> los</a:t>
            </a:r>
            <a:r>
              <a:rPr lang="en-US" baseline="0" dirty="0" smtClean="0"/>
              <a:t> </a:t>
            </a:r>
            <a:r>
              <a:rPr lang="en-US" dirty="0" smtClean="0"/>
              <a:t>3 </a:t>
            </a:r>
            <a:r>
              <a:rPr lang="en-US" dirty="0" err="1" smtClean="0"/>
              <a:t>primeros</a:t>
            </a:r>
            <a:r>
              <a:rPr lang="en-US" baseline="0" dirty="0" smtClean="0"/>
              <a:t> </a:t>
            </a:r>
            <a:r>
              <a:rPr lang="en-US" baseline="0" dirty="0" err="1" smtClean="0"/>
              <a:t>meses</a:t>
            </a:r>
            <a:r>
              <a:rPr lang="en-US" baseline="0" dirty="0" smtClean="0"/>
              <a:t> de su IEP </a:t>
            </a:r>
            <a:r>
              <a:rPr lang="en-US" baseline="0" dirty="0" err="1" smtClean="0"/>
              <a:t>para</a:t>
            </a:r>
            <a:r>
              <a:rPr lang="en-US" baseline="0" dirty="0" smtClean="0"/>
              <a:t> </a:t>
            </a:r>
            <a:r>
              <a:rPr lang="en-US" baseline="0" dirty="0" err="1" smtClean="0"/>
              <a:t>que</a:t>
            </a:r>
            <a:r>
              <a:rPr lang="en-US" baseline="0" dirty="0" smtClean="0"/>
              <a:t> la </a:t>
            </a:r>
            <a:r>
              <a:rPr lang="en-US" baseline="0" dirty="0" err="1" smtClean="0"/>
              <a:t>cobertura</a:t>
            </a:r>
            <a:r>
              <a:rPr lang="en-US" baseline="0" dirty="0" smtClean="0"/>
              <a:t> de la Parte B </a:t>
            </a:r>
            <a:r>
              <a:rPr lang="en-US" baseline="0" dirty="0" err="1" smtClean="0"/>
              <a:t>comience</a:t>
            </a:r>
            <a:r>
              <a:rPr lang="en-US" baseline="0" dirty="0" smtClean="0"/>
              <a:t> el </a:t>
            </a:r>
            <a:r>
              <a:rPr lang="en-US" baseline="0" dirty="0" err="1" smtClean="0"/>
              <a:t>mes</a:t>
            </a:r>
            <a:r>
              <a:rPr lang="en-US" baseline="0" dirty="0" smtClean="0"/>
              <a:t> en </a:t>
            </a:r>
            <a:r>
              <a:rPr lang="en-US" baseline="0" dirty="0" err="1" smtClean="0"/>
              <a:t>que</a:t>
            </a:r>
            <a:r>
              <a:rPr lang="en-US" baseline="0" dirty="0" smtClean="0"/>
              <a:t> </a:t>
            </a:r>
            <a:r>
              <a:rPr lang="en-US" baseline="0" dirty="0" err="1" smtClean="0"/>
              <a:t>cumple</a:t>
            </a:r>
            <a:r>
              <a:rPr lang="en-US" baseline="0" dirty="0" smtClean="0"/>
              <a:t> 65 </a:t>
            </a:r>
            <a:r>
              <a:rPr lang="en-US" baseline="0" dirty="0" err="1" smtClean="0"/>
              <a:t>años</a:t>
            </a:r>
            <a:r>
              <a:rPr lang="en-US" baseline="0" dirty="0" smtClean="0"/>
              <a:t>. Sin embargo, </a:t>
            </a:r>
            <a:r>
              <a:rPr lang="en-US" baseline="0" dirty="0" err="1" smtClean="0"/>
              <a:t>si</a:t>
            </a:r>
            <a:r>
              <a:rPr lang="en-US" baseline="0" dirty="0" smtClean="0"/>
              <a:t> su </a:t>
            </a:r>
            <a:r>
              <a:rPr lang="en-US" baseline="0" dirty="0" err="1" smtClean="0"/>
              <a:t>cumpleaños</a:t>
            </a:r>
            <a:r>
              <a:rPr lang="en-US" baseline="0" dirty="0" smtClean="0"/>
              <a:t> </a:t>
            </a:r>
            <a:r>
              <a:rPr lang="en-US" baseline="0" dirty="0" err="1" smtClean="0"/>
              <a:t>es</a:t>
            </a:r>
            <a:r>
              <a:rPr lang="en-US" baseline="0" dirty="0" smtClean="0"/>
              <a:t> el primer </a:t>
            </a:r>
            <a:r>
              <a:rPr lang="en-US" baseline="0" dirty="0" err="1" smtClean="0"/>
              <a:t>día</a:t>
            </a:r>
            <a:r>
              <a:rPr lang="en-US" baseline="0" dirty="0" smtClean="0"/>
              <a:t> del </a:t>
            </a:r>
            <a:r>
              <a:rPr lang="en-US" baseline="0" dirty="0" err="1" smtClean="0"/>
              <a:t>mes</a:t>
            </a:r>
            <a:r>
              <a:rPr lang="en-US" baseline="0" dirty="0" smtClean="0"/>
              <a:t>, la </a:t>
            </a:r>
            <a:r>
              <a:rPr lang="en-US" baseline="0" dirty="0" err="1" smtClean="0"/>
              <a:t>cobertura</a:t>
            </a:r>
            <a:r>
              <a:rPr lang="en-US" baseline="0" dirty="0" smtClean="0"/>
              <a:t> </a:t>
            </a:r>
            <a:r>
              <a:rPr lang="en-US" baseline="0" dirty="0" err="1" smtClean="0"/>
              <a:t>comenzará</a:t>
            </a:r>
            <a:r>
              <a:rPr lang="en-US" baseline="0" dirty="0" smtClean="0"/>
              <a:t> el </a:t>
            </a:r>
            <a:r>
              <a:rPr lang="en-US" baseline="0" dirty="0" err="1" smtClean="0"/>
              <a:t>pirmer</a:t>
            </a:r>
            <a:r>
              <a:rPr lang="en-US" baseline="0" dirty="0" smtClean="0"/>
              <a:t> </a:t>
            </a:r>
            <a:r>
              <a:rPr lang="en-US" baseline="0" dirty="0" err="1" smtClean="0"/>
              <a:t>día</a:t>
            </a:r>
            <a:r>
              <a:rPr lang="en-US" baseline="0" dirty="0" smtClean="0"/>
              <a:t> del </a:t>
            </a:r>
            <a:r>
              <a:rPr lang="en-US" baseline="0" dirty="0" err="1" smtClean="0"/>
              <a:t>mes</a:t>
            </a:r>
            <a:r>
              <a:rPr lang="en-US" baseline="0" dirty="0" smtClean="0"/>
              <a:t> anterior. </a:t>
            </a:r>
            <a:endParaRPr lang="en-US" dirty="0" smtClean="0"/>
          </a:p>
          <a:p>
            <a:pPr marL="218128" indent="-218128" defTabSz="872415">
              <a:spcAft>
                <a:spcPts val="573"/>
              </a:spcAft>
              <a:buFont typeface="Wingdings" pitchFamily="2" charset="2"/>
              <a:buChar char="§"/>
              <a:defRPr/>
            </a:pPr>
            <a:r>
              <a:rPr lang="en-US" dirty="0" smtClean="0"/>
              <a:t>Si</a:t>
            </a:r>
            <a:r>
              <a:rPr lang="en-US" baseline="0" dirty="0" smtClean="0"/>
              <a:t> </a:t>
            </a:r>
            <a:r>
              <a:rPr lang="en-US" baseline="0" dirty="0" err="1" smtClean="0"/>
              <a:t>usted</a:t>
            </a:r>
            <a:r>
              <a:rPr lang="en-US" baseline="0" dirty="0" smtClean="0"/>
              <a:t> </a:t>
            </a:r>
            <a:r>
              <a:rPr lang="en-US" baseline="0" dirty="0" err="1" smtClean="0"/>
              <a:t>espera</a:t>
            </a:r>
            <a:r>
              <a:rPr lang="en-US" baseline="0" dirty="0" smtClean="0"/>
              <a:t> </a:t>
            </a:r>
            <a:r>
              <a:rPr lang="en-US" baseline="0" dirty="0" err="1" smtClean="0"/>
              <a:t>para</a:t>
            </a:r>
            <a:r>
              <a:rPr lang="en-US" baseline="0" dirty="0" smtClean="0"/>
              <a:t> </a:t>
            </a:r>
            <a:r>
              <a:rPr lang="en-US" baseline="0" dirty="0" err="1" smtClean="0"/>
              <a:t>inscribirse</a:t>
            </a:r>
            <a:r>
              <a:rPr lang="en-US" baseline="0" dirty="0" smtClean="0"/>
              <a:t> </a:t>
            </a:r>
            <a:r>
              <a:rPr lang="en-US" baseline="0" dirty="0" err="1" smtClean="0"/>
              <a:t>hasta</a:t>
            </a:r>
            <a:r>
              <a:rPr lang="en-US" baseline="0" dirty="0" smtClean="0"/>
              <a:t> los 4 </a:t>
            </a:r>
            <a:r>
              <a:rPr lang="en-US" baseline="0" dirty="0" err="1" smtClean="0"/>
              <a:t>últimos</a:t>
            </a:r>
            <a:r>
              <a:rPr lang="en-US" baseline="0" dirty="0" smtClean="0"/>
              <a:t> </a:t>
            </a:r>
            <a:r>
              <a:rPr lang="en-US" baseline="0" dirty="0" err="1" smtClean="0"/>
              <a:t>meses</a:t>
            </a:r>
            <a:r>
              <a:rPr lang="en-US" baseline="0" dirty="0" smtClean="0"/>
              <a:t> de su IEP, la </a:t>
            </a:r>
            <a:r>
              <a:rPr lang="en-US" baseline="0" dirty="0" err="1" smtClean="0"/>
              <a:t>cobertura</a:t>
            </a:r>
            <a:r>
              <a:rPr lang="en-US" baseline="0" dirty="0" smtClean="0"/>
              <a:t> de la Parte B se </a:t>
            </a:r>
            <a:r>
              <a:rPr lang="en-US" baseline="0" dirty="0" err="1" smtClean="0"/>
              <a:t>retrasará</a:t>
            </a:r>
            <a:r>
              <a:rPr lang="en-US" baseline="0" dirty="0" smtClean="0"/>
              <a:t>. </a:t>
            </a:r>
            <a:endParaRPr lang="en-US" dirty="0" smtClean="0"/>
          </a:p>
          <a:p>
            <a:pPr marL="436254" indent="-436254" defTabSz="872415">
              <a:spcAft>
                <a:spcPts val="573"/>
              </a:spcAft>
              <a:defRPr/>
            </a:pPr>
            <a:r>
              <a:rPr lang="en-US" b="1" dirty="0" smtClean="0"/>
              <a:t>RECUERDE</a:t>
            </a:r>
            <a:r>
              <a:rPr lang="en-US" dirty="0" smtClean="0"/>
              <a:t>: 	</a:t>
            </a:r>
            <a:r>
              <a:rPr lang="en-US" baseline="0" dirty="0" smtClean="0"/>
              <a:t>Si su </a:t>
            </a:r>
            <a:r>
              <a:rPr lang="en-US" baseline="0" dirty="0" err="1" smtClean="0"/>
              <a:t>cumpleaños</a:t>
            </a:r>
            <a:r>
              <a:rPr lang="en-US" baseline="0" dirty="0" smtClean="0"/>
              <a:t> </a:t>
            </a:r>
            <a:r>
              <a:rPr lang="en-US" baseline="0" dirty="0" err="1" smtClean="0"/>
              <a:t>es</a:t>
            </a:r>
            <a:r>
              <a:rPr lang="en-US" baseline="0" dirty="0" smtClean="0"/>
              <a:t> el primer </a:t>
            </a:r>
            <a:r>
              <a:rPr lang="en-US" baseline="0" dirty="0" err="1" smtClean="0"/>
              <a:t>día</a:t>
            </a:r>
            <a:r>
              <a:rPr lang="en-US" baseline="0" dirty="0" smtClean="0"/>
              <a:t> del </a:t>
            </a:r>
            <a:r>
              <a:rPr lang="en-US" baseline="0" dirty="0" err="1" smtClean="0"/>
              <a:t>mes</a:t>
            </a:r>
            <a:r>
              <a:rPr lang="en-US" baseline="0" dirty="0" smtClean="0"/>
              <a:t>, la </a:t>
            </a:r>
            <a:r>
              <a:rPr lang="en-US" baseline="0" dirty="0" err="1" smtClean="0"/>
              <a:t>cobertura</a:t>
            </a:r>
            <a:r>
              <a:rPr lang="en-US" baseline="0" dirty="0" smtClean="0"/>
              <a:t> </a:t>
            </a:r>
            <a:r>
              <a:rPr lang="en-US" baseline="0" dirty="0" err="1" smtClean="0"/>
              <a:t>comenzará</a:t>
            </a:r>
            <a:r>
              <a:rPr lang="en-US" baseline="0" dirty="0" smtClean="0"/>
              <a:t> el 	primer </a:t>
            </a:r>
            <a:r>
              <a:rPr lang="en-US" baseline="0" dirty="0" err="1" smtClean="0"/>
              <a:t>día</a:t>
            </a:r>
            <a:r>
              <a:rPr lang="en-US" baseline="0" dirty="0" smtClean="0"/>
              <a:t> del </a:t>
            </a:r>
            <a:r>
              <a:rPr lang="en-US" baseline="0" dirty="0" err="1" smtClean="0"/>
              <a:t>mes</a:t>
            </a:r>
            <a:r>
              <a:rPr lang="en-US" baseline="0" dirty="0" smtClean="0"/>
              <a:t> anterior, </a:t>
            </a:r>
            <a:r>
              <a:rPr lang="en-US" baseline="0" dirty="0" err="1" smtClean="0"/>
              <a:t>si</a:t>
            </a:r>
            <a:r>
              <a:rPr lang="en-US" baseline="0" dirty="0" smtClean="0"/>
              <a:t> </a:t>
            </a:r>
            <a:r>
              <a:rPr lang="en-US" baseline="0" dirty="0" err="1" smtClean="0"/>
              <a:t>usted</a:t>
            </a:r>
            <a:r>
              <a:rPr lang="en-US" baseline="0" dirty="0" smtClean="0"/>
              <a:t> se inscribe </a:t>
            </a:r>
            <a:r>
              <a:rPr lang="en-US" baseline="0" dirty="0" err="1" smtClean="0"/>
              <a:t>durante</a:t>
            </a:r>
            <a:r>
              <a:rPr lang="en-US" baseline="0" dirty="0" smtClean="0"/>
              <a:t> los 2 </a:t>
            </a:r>
            <a:r>
              <a:rPr lang="en-US" baseline="0" dirty="0" err="1" smtClean="0"/>
              <a:t>primeros</a:t>
            </a:r>
            <a:r>
              <a:rPr lang="en-US" baseline="0" dirty="0" smtClean="0"/>
              <a:t> 	</a:t>
            </a:r>
            <a:r>
              <a:rPr lang="en-US" baseline="0" dirty="0" err="1" smtClean="0"/>
              <a:t>meses</a:t>
            </a:r>
            <a:r>
              <a:rPr lang="en-US" baseline="0" dirty="0" smtClean="0"/>
              <a:t> de su IEP.</a:t>
            </a:r>
            <a:endParaRPr lang="en-US" spc="-46" dirty="0" smtClean="0"/>
          </a:p>
          <a:p>
            <a:pPr>
              <a:spcAft>
                <a:spcPts val="594"/>
              </a:spcAft>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327191" indent="-325677">
              <a:lnSpc>
                <a:spcPct val="110000"/>
              </a:lnSpc>
              <a:spcAft>
                <a:spcPts val="286"/>
              </a:spcAft>
              <a:buFont typeface="Wingdings" pitchFamily="2" charset="2"/>
              <a:buChar char="§"/>
              <a:defRPr/>
            </a:pPr>
            <a:r>
              <a:rPr lang="es-ES" dirty="0" smtClean="0"/>
              <a:t>No tiene que pagar la prima de la Parte A de Medicare si usted o su cónyuge pagó los impuestos de Medicare o Ley de Contribuciones al Seguro Federal (FICA) mientras trabajaba (en la mayoría de los casos por un mínimo de 10 años). FICA financia al programa Medicare y al Seguro Social.</a:t>
            </a:r>
          </a:p>
          <a:p>
            <a:pPr marL="327191" indent="-325677">
              <a:lnSpc>
                <a:spcPct val="110000"/>
              </a:lnSpc>
              <a:spcAft>
                <a:spcPts val="286"/>
              </a:spcAft>
              <a:buFont typeface="Wingdings" pitchFamily="2" charset="2"/>
              <a:buChar char="§"/>
              <a:defRPr/>
            </a:pPr>
            <a:r>
              <a:rPr lang="es-ES" dirty="0" smtClean="0"/>
              <a:t>Si usted o su cónyuge no puede obtener  la Parte A de Medicare sin pago de la prima, puede hacerlo pagando una prima mensual. El monto de la prima dependerá de la cantidad de tiempo que usted o su cónyuge haya tenido un empleo cubierto por Medicare. El Seguro Social determina si usted tiene que pagar una prima por la Parte A. En el 2012, la prima mensual que paga por la Parte A es $248 (para una persona que ha trabajado 30-39 trimestres) ó $451 (para una persona que ha trabajado menos de 30 trimestres).</a:t>
            </a:r>
          </a:p>
          <a:p>
            <a:pPr marL="327191" indent="-325677">
              <a:lnSpc>
                <a:spcPct val="110000"/>
              </a:lnSpc>
              <a:spcAft>
                <a:spcPts val="286"/>
              </a:spcAft>
              <a:buFont typeface="Wingdings" pitchFamily="2" charset="2"/>
              <a:buChar char="§"/>
              <a:defRPr/>
            </a:pPr>
            <a:r>
              <a:rPr lang="es-ES" b="1" i="1" dirty="0" smtClean="0"/>
              <a:t>Si usted no adquiere la Parte A de Medicare cuando tiene derecho por primera vez, tal vez tenga que pagar una multa mensual. La misma puede aumentar un 10% a </a:t>
            </a:r>
            <a:r>
              <a:rPr lang="es-ES" b="1" i="1" u="sng" dirty="0" smtClean="0"/>
              <a:t>pagar  por el doble del número de años completos  (12 meses) </a:t>
            </a:r>
            <a:r>
              <a:rPr lang="es-ES" b="1" i="1" dirty="0" smtClean="0"/>
              <a:t>en los que podría haber obtenido la Parte A y no lo hizo. </a:t>
            </a:r>
            <a:r>
              <a:rPr lang="es-ES" dirty="0" smtClean="0"/>
              <a:t>El 10% de sobrecargo en la prima se aplicará solamente después de hayan transcurrido 12 meses, desde el último día del IEP hasta el último día del período de inscripción que usted usó para inscribirse. En pocas palabras, si han transcurrido menos de 12 meses, la multa no se aplicará. </a:t>
            </a:r>
            <a:r>
              <a:rPr lang="es-ES" i="1" dirty="0" smtClean="0"/>
              <a:t>La multa tampoco se aplicará si le otorgan un Período Especial de Inscripción.</a:t>
            </a:r>
            <a:r>
              <a:rPr lang="es-ES" b="1" i="1" dirty="0" smtClean="0"/>
              <a:t> </a:t>
            </a:r>
            <a:r>
              <a:rPr lang="es-ES" dirty="0" smtClean="0"/>
              <a:t>Este período se le otorgará si usted o su cónyuge (o miembro familiar, si está discapacitado) está trabajando y  tiene un plan de salud de grupo a través de un empleador o sindicato basado en ese trabajo, o durante el período de ocho meses que empieza en el mes siguiente de terminarse el empleo o cuando la cobertura del plan de salud del grupo termine, lo que ocurra primero).</a:t>
            </a:r>
            <a:r>
              <a:rPr lang="es-ES" i="1" dirty="0" smtClean="0"/>
              <a:t> </a:t>
            </a:r>
          </a:p>
          <a:p>
            <a:pPr marL="327191" indent="-325677">
              <a:lnSpc>
                <a:spcPct val="110000"/>
              </a:lnSpc>
              <a:spcAft>
                <a:spcPts val="286"/>
              </a:spcAft>
              <a:buFont typeface="Wingdings" pitchFamily="2" charset="2"/>
              <a:buChar char="§"/>
              <a:defRPr/>
            </a:pPr>
            <a:r>
              <a:rPr lang="es-ES" dirty="0" smtClean="0"/>
              <a:t>Si desea información sobre su derecho a la Parte A, la inscripción o las primas llame a SSA al 1-800-772-1213. Los usuarios de TTY deben llamar al 1-800-325-0778.</a:t>
            </a:r>
          </a:p>
          <a:p>
            <a:pPr>
              <a:spcAft>
                <a:spcPts val="286"/>
              </a:spcAft>
            </a:pPr>
            <a:endParaRPr lang="en-US" dirty="0" smtClean="0"/>
          </a:p>
          <a:p>
            <a:pPr>
              <a:spcAft>
                <a:spcPts val="297"/>
              </a:spcAft>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727075"/>
            <a:ext cx="4646612" cy="3486150"/>
          </a:xfrm>
        </p:spPr>
      </p:sp>
      <p:sp>
        <p:nvSpPr>
          <p:cNvPr id="3" name="Notes Placeholder 2"/>
          <p:cNvSpPr>
            <a:spLocks noGrp="1"/>
          </p:cNvSpPr>
          <p:nvPr>
            <p:ph type="body" idx="1"/>
          </p:nvPr>
        </p:nvSpPr>
        <p:spPr>
          <a:xfrm>
            <a:off x="712362" y="4353077"/>
            <a:ext cx="5608320" cy="4669161"/>
          </a:xfrm>
        </p:spPr>
        <p:txBody>
          <a:bodyPr>
            <a:normAutofit fontScale="85000" lnSpcReduction="20000"/>
          </a:bodyPr>
          <a:lstStyle/>
          <a:p>
            <a:r>
              <a:rPr lang="es-ES" sz="1300" dirty="0" smtClean="0"/>
              <a:t>Si tiene la cobertura de un empleador o sindicato suya, de su cónyuge o de un familiar que está trabajando si usted está discapacitado, puede influir en su derecho a obtener la Parte B. Esto es válido para un empleo estatal o federal pero no se aplica si es un militar en servicio. Usted debe comunicarse con su administrador de beneficios para averiguar cómo funciona su cobertura de salud grupal con Medicare y si le conviene obtener la Parte B.</a:t>
            </a:r>
            <a:endParaRPr lang="en-US" sz="1300" dirty="0" smtClean="0"/>
          </a:p>
          <a:p>
            <a:r>
              <a:rPr lang="es-ES" sz="1300" dirty="0" smtClean="0"/>
              <a:t>Para mantener la cobertura de TRICARE (cobertura para militares en actividad o jubilados y sus familias) tiene que tener las Partes A y B de Medicare. Sin embargo, si es un miembro de las Fuerzas Armadas </a:t>
            </a:r>
            <a:r>
              <a:rPr lang="es-ES" sz="1300" b="1" dirty="0" smtClean="0"/>
              <a:t>en actividad</a:t>
            </a:r>
            <a:r>
              <a:rPr lang="es-ES" sz="1300" dirty="0" smtClean="0"/>
              <a:t> o el cónyuge o dependiente de un miembro </a:t>
            </a:r>
            <a:r>
              <a:rPr lang="es-ES" sz="1300" b="1" dirty="0" smtClean="0"/>
              <a:t>en actividad</a:t>
            </a:r>
            <a:r>
              <a:rPr lang="es-ES" sz="1300" dirty="0" smtClean="0"/>
              <a:t>, no tiene que estar inscrito en la Parte B para mantener la cobertura de TRICARE. Cuando el miembro de las Fuerzas Armadas en actividad se jubila, usted se tiene que inscribir en la Parte B para mantener la cobertura de TRICARE. Puede inscribirse en la Parte B durante un Período Especial de Inscripción si tiene Medicare porque tiene 65 años o más o por una discapacidad. </a:t>
            </a:r>
            <a:r>
              <a:rPr lang="es-ES" sz="1300" b="1" dirty="0" smtClean="0"/>
              <a:t>Nota: </a:t>
            </a:r>
            <a:r>
              <a:rPr lang="es-ES" sz="1300" dirty="0" smtClean="0"/>
              <a:t>Si está inscrito en un plan Medicare </a:t>
            </a:r>
            <a:r>
              <a:rPr lang="es-ES" sz="1300" dirty="0" err="1" smtClean="0"/>
              <a:t>Advantage</a:t>
            </a:r>
            <a:r>
              <a:rPr lang="es-ES" sz="1300" dirty="0" smtClean="0"/>
              <a:t> o decide inscribirse en uno, dígale al plan que tiene TRICARE para que sus facturas sean pagadas correctamente.</a:t>
            </a:r>
            <a:endParaRPr lang="en-US" sz="1300" dirty="0" smtClean="0"/>
          </a:p>
          <a:p>
            <a:r>
              <a:rPr lang="es-ES" sz="1300" dirty="0" smtClean="0"/>
              <a:t>La prima de la Parte B generalmente se deduce del cheque del Seguro Social, de la Junta de Retiro Ferroviario o de la jubilación que recibe como empleado federal. La cantidad depende de sus ingresos. Vea el Apéndice B. </a:t>
            </a:r>
            <a:endParaRPr lang="en-US" sz="1300" dirty="0" smtClean="0"/>
          </a:p>
          <a:p>
            <a:r>
              <a:rPr lang="es-ES" sz="1300" dirty="0" smtClean="0"/>
              <a:t>Medicare les enviará una factura trimestral por el importe de la prima de la Parte B a los beneficiarios que no reciben estos pagos jubilatorios o cuyos cheques no llegan a cubrir el monto de la prima. La factura puede pagarse con tarjeta de crédito, cheque o giro postal.</a:t>
            </a:r>
            <a:endParaRPr lang="en-US" sz="1300" dirty="0" smtClean="0"/>
          </a:p>
          <a:p>
            <a:r>
              <a:rPr lang="es-ES" sz="1300" dirty="0" smtClean="0"/>
              <a:t>Si no se inscribe en la Parte B cuando tiene derecho por primera vez, y decirle hacerlo más tarde, tal vez tenga que pagar una multa por todo el tiempo que tenga Medicare.</a:t>
            </a:r>
            <a:endParaRPr lang="en-US" sz="1300" dirty="0" smtClean="0"/>
          </a:p>
          <a:p>
            <a:r>
              <a:rPr lang="es-ES" sz="1300" dirty="0" smtClean="0"/>
              <a:t>La prima mensual de la Parte B puede aumentar 10% por cada 12 meses que usted podría haberse inscrito en la Parte B y no lo hizo. Por lo general no tendrá que pagar la multa por inscripción tardía si se inscribe en la Parte B durante un Período Especial de Inscripción (SEP por su sigla en inglés). </a:t>
            </a:r>
            <a:endParaRPr lang="en-US" sz="1300" dirty="0" smtClean="0"/>
          </a:p>
          <a:p>
            <a:pPr marL="4591" indent="-4591"/>
            <a:r>
              <a:rPr lang="en-US" dirty="0" smtClean="0"/>
              <a:t>	</a:t>
            </a:r>
          </a:p>
          <a:p>
            <a:pPr marL="4591" indent="-4591"/>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0348" indent="-220348">
              <a:buFont typeface="Arial" pitchFamily="34" charset="0"/>
              <a:buChar char="•"/>
            </a:pPr>
            <a:r>
              <a:rPr lang="en-US" dirty="0" smtClean="0"/>
              <a:t>Este </a:t>
            </a:r>
            <a:r>
              <a:rPr lang="en-US" dirty="0" err="1" smtClean="0"/>
              <a:t>módulo</a:t>
            </a:r>
            <a:r>
              <a:rPr lang="en-US" baseline="0" dirty="0" smtClean="0"/>
              <a:t> le </a:t>
            </a:r>
            <a:r>
              <a:rPr lang="en-US" baseline="0" dirty="0" err="1" smtClean="0"/>
              <a:t>brinda</a:t>
            </a:r>
            <a:r>
              <a:rPr lang="en-US" baseline="0" dirty="0" smtClean="0"/>
              <a:t> </a:t>
            </a:r>
            <a:r>
              <a:rPr lang="en-US" baseline="0" dirty="0" err="1" smtClean="0"/>
              <a:t>información</a:t>
            </a:r>
            <a:r>
              <a:rPr lang="en-US" baseline="0" dirty="0" smtClean="0"/>
              <a:t> </a:t>
            </a:r>
            <a:r>
              <a:rPr lang="en-US" baseline="0" dirty="0" err="1" smtClean="0"/>
              <a:t>básica</a:t>
            </a:r>
            <a:r>
              <a:rPr lang="en-US" baseline="0" dirty="0" smtClean="0"/>
              <a:t> </a:t>
            </a:r>
            <a:r>
              <a:rPr lang="en-US" baseline="0" dirty="0" err="1" smtClean="0"/>
              <a:t>sobre</a:t>
            </a:r>
            <a:r>
              <a:rPr lang="en-US" baseline="0" dirty="0" smtClean="0"/>
              <a:t> </a:t>
            </a:r>
            <a:r>
              <a:rPr lang="en-US" dirty="0" smtClean="0"/>
              <a:t>Medicare</a:t>
            </a:r>
            <a:r>
              <a:rPr lang="en-US" baseline="0" dirty="0" smtClean="0"/>
              <a:t> y </a:t>
            </a:r>
            <a:r>
              <a:rPr lang="en-US" baseline="0" dirty="0" err="1" smtClean="0"/>
              <a:t>otros</a:t>
            </a:r>
            <a:r>
              <a:rPr lang="en-US" baseline="0" dirty="0" smtClean="0"/>
              <a:t> </a:t>
            </a:r>
            <a:r>
              <a:rPr lang="en-US" baseline="0" dirty="0" err="1" smtClean="0"/>
              <a:t>programas</a:t>
            </a:r>
            <a:r>
              <a:rPr lang="en-US" baseline="0" dirty="0" smtClean="0"/>
              <a:t>,</a:t>
            </a:r>
            <a:r>
              <a:rPr lang="en-US" dirty="0" smtClean="0"/>
              <a:t> y </a:t>
            </a:r>
            <a:r>
              <a:rPr lang="en-US" dirty="0" err="1" smtClean="0"/>
              <a:t>recursos</a:t>
            </a:r>
            <a:r>
              <a:rPr lang="en-US" dirty="0" smtClean="0"/>
              <a:t> </a:t>
            </a:r>
            <a:r>
              <a:rPr lang="en-US" dirty="0" err="1" smtClean="0"/>
              <a:t>que</a:t>
            </a:r>
            <a:r>
              <a:rPr lang="en-US" dirty="0" smtClean="0"/>
              <a:t> le </a:t>
            </a:r>
            <a:r>
              <a:rPr lang="en-US" dirty="0" err="1" smtClean="0"/>
              <a:t>ayudarán</a:t>
            </a:r>
            <a:r>
              <a:rPr lang="en-US" dirty="0" smtClean="0"/>
              <a:t> a </a:t>
            </a:r>
            <a:r>
              <a:rPr lang="en-US" dirty="0" err="1" smtClean="0"/>
              <a:t>tomar</a:t>
            </a:r>
            <a:r>
              <a:rPr lang="en-US" dirty="0" smtClean="0"/>
              <a:t> </a:t>
            </a:r>
            <a:r>
              <a:rPr lang="en-US" dirty="0" err="1" smtClean="0"/>
              <a:t>decisiones</a:t>
            </a:r>
            <a:r>
              <a:rPr lang="en-US" dirty="0" smtClean="0"/>
              <a:t> </a:t>
            </a:r>
            <a:r>
              <a:rPr lang="en-US" dirty="0" err="1" smtClean="0"/>
              <a:t>informadas</a:t>
            </a:r>
            <a:r>
              <a:rPr lang="en-US" dirty="0" smtClean="0"/>
              <a:t> </a:t>
            </a:r>
            <a:r>
              <a:rPr lang="en-US" dirty="0" err="1" smtClean="0"/>
              <a:t>sobre</a:t>
            </a:r>
            <a:r>
              <a:rPr lang="en-US" dirty="0" smtClean="0"/>
              <a:t> la</a:t>
            </a:r>
            <a:r>
              <a:rPr lang="en-US" baseline="0" dirty="0" smtClean="0"/>
              <a:t> </a:t>
            </a:r>
            <a:r>
              <a:rPr lang="en-US" baseline="0" dirty="0" err="1" smtClean="0"/>
              <a:t>cobertura</a:t>
            </a:r>
            <a:r>
              <a:rPr lang="en-US" baseline="0" dirty="0" smtClean="0"/>
              <a:t> de Medicare. </a:t>
            </a:r>
            <a:endParaRPr lang="en-US" dirty="0" smtClean="0"/>
          </a:p>
          <a:p>
            <a:pPr marL="220348" indent="-220348" defTabSz="881390">
              <a:spcAft>
                <a:spcPts val="578"/>
              </a:spcAft>
              <a:buFont typeface="Arial" pitchFamily="34" charset="0"/>
              <a:buChar char="•"/>
              <a:defRPr/>
            </a:pPr>
            <a:r>
              <a:rPr lang="en-US" dirty="0" err="1" smtClean="0"/>
              <a:t>Usted</a:t>
            </a:r>
            <a:r>
              <a:rPr lang="en-US" dirty="0" smtClean="0"/>
              <a:t> </a:t>
            </a:r>
            <a:r>
              <a:rPr lang="en-US" dirty="0" err="1" smtClean="0"/>
              <a:t>tiene</a:t>
            </a:r>
            <a:r>
              <a:rPr lang="en-US" dirty="0" smtClean="0"/>
              <a:t> </a:t>
            </a:r>
            <a:r>
              <a:rPr lang="en-US" dirty="0" err="1" smtClean="0"/>
              <a:t>opciones</a:t>
            </a:r>
            <a:r>
              <a:rPr lang="en-US" dirty="0" smtClean="0"/>
              <a:t> </a:t>
            </a:r>
            <a:r>
              <a:rPr lang="en-US" dirty="0" err="1" smtClean="0"/>
              <a:t>para</a:t>
            </a:r>
            <a:r>
              <a:rPr lang="en-US" baseline="0" dirty="0" smtClean="0"/>
              <a:t> </a:t>
            </a:r>
            <a:r>
              <a:rPr lang="en-US" baseline="0" dirty="0" err="1" smtClean="0"/>
              <a:t>obtener</a:t>
            </a:r>
            <a:r>
              <a:rPr lang="en-US" baseline="0" dirty="0" smtClean="0"/>
              <a:t> la </a:t>
            </a:r>
            <a:r>
              <a:rPr lang="en-US" baseline="0" dirty="0" err="1" smtClean="0"/>
              <a:t>cobertura</a:t>
            </a:r>
            <a:r>
              <a:rPr lang="en-US" baseline="0" dirty="0" smtClean="0"/>
              <a:t> </a:t>
            </a:r>
            <a:r>
              <a:rPr lang="en-US" baseline="0" dirty="0" err="1" smtClean="0"/>
              <a:t>médica</a:t>
            </a:r>
            <a:r>
              <a:rPr lang="en-US" baseline="0" dirty="0" smtClean="0"/>
              <a:t> y de los </a:t>
            </a:r>
            <a:r>
              <a:rPr lang="en-US" baseline="0" dirty="0" err="1" smtClean="0"/>
              <a:t>medicamentos</a:t>
            </a:r>
            <a:r>
              <a:rPr lang="en-US" baseline="0" dirty="0" smtClean="0"/>
              <a:t> </a:t>
            </a:r>
            <a:r>
              <a:rPr lang="en-US" baseline="0" dirty="0" err="1" smtClean="0"/>
              <a:t>recetados</a:t>
            </a:r>
            <a:r>
              <a:rPr lang="en-US" baseline="0" dirty="0" smtClean="0"/>
              <a:t>.</a:t>
            </a:r>
            <a:endParaRPr lang="en-US" dirty="0" smtClean="0"/>
          </a:p>
          <a:p>
            <a:pPr marL="220348" indent="-220348">
              <a:buFont typeface="Arial" pitchFamily="34" charset="0"/>
              <a:buChar char="•"/>
            </a:pPr>
            <a:r>
              <a:rPr lang="en-US" dirty="0" err="1" smtClean="0"/>
              <a:t>Sus</a:t>
            </a:r>
            <a:r>
              <a:rPr lang="en-US" dirty="0" smtClean="0"/>
              <a:t> </a:t>
            </a:r>
            <a:r>
              <a:rPr lang="en-US" dirty="0" err="1" smtClean="0"/>
              <a:t>decisiones</a:t>
            </a:r>
            <a:r>
              <a:rPr lang="en-US" baseline="0" dirty="0" smtClean="0"/>
              <a:t> </a:t>
            </a:r>
            <a:r>
              <a:rPr lang="en-US" baseline="0" dirty="0" err="1" smtClean="0"/>
              <a:t>influirán</a:t>
            </a:r>
            <a:r>
              <a:rPr lang="en-US" baseline="0" dirty="0" smtClean="0"/>
              <a:t> en el </a:t>
            </a:r>
            <a:r>
              <a:rPr lang="en-US" baseline="0" dirty="0" err="1" smtClean="0"/>
              <a:t>tipo</a:t>
            </a:r>
            <a:r>
              <a:rPr lang="en-US" baseline="0" dirty="0" smtClean="0"/>
              <a:t> de </a:t>
            </a:r>
            <a:r>
              <a:rPr lang="en-US" baseline="0" dirty="0" err="1" smtClean="0"/>
              <a:t>cobertura</a:t>
            </a:r>
            <a:r>
              <a:rPr lang="en-US" baseline="0" dirty="0" smtClean="0"/>
              <a:t> </a:t>
            </a:r>
            <a:r>
              <a:rPr lang="en-US" baseline="0" dirty="0" err="1" smtClean="0"/>
              <a:t>que</a:t>
            </a:r>
            <a:r>
              <a:rPr lang="en-US" baseline="0" dirty="0" smtClean="0"/>
              <a:t> </a:t>
            </a:r>
            <a:r>
              <a:rPr lang="en-US" baseline="0" dirty="0" err="1" smtClean="0"/>
              <a:t>obtenga</a:t>
            </a:r>
            <a:r>
              <a:rPr lang="en-US" baseline="0" dirty="0" smtClean="0"/>
              <a:t>.</a:t>
            </a:r>
            <a:endParaRPr lang="en-US" dirty="0" smtClean="0"/>
          </a:p>
          <a:p>
            <a:pPr marL="220348" indent="-220348">
              <a:buFont typeface="Arial" pitchFamily="34" charset="0"/>
              <a:buChar char="•"/>
            </a:pPr>
            <a:r>
              <a:rPr lang="en-US" dirty="0" smtClean="0"/>
              <a:t>El </a:t>
            </a:r>
            <a:r>
              <a:rPr lang="en-US" dirty="0" err="1" smtClean="0"/>
              <a:t>momento</a:t>
            </a:r>
            <a:r>
              <a:rPr lang="en-US" dirty="0" smtClean="0"/>
              <a:t> en </a:t>
            </a:r>
            <a:r>
              <a:rPr lang="en-US" dirty="0" err="1" smtClean="0"/>
              <a:t>que</a:t>
            </a:r>
            <a:r>
              <a:rPr lang="en-US" dirty="0" smtClean="0"/>
              <a:t> tome </a:t>
            </a:r>
            <a:r>
              <a:rPr lang="en-US" dirty="0" err="1" smtClean="0"/>
              <a:t>las</a:t>
            </a:r>
            <a:r>
              <a:rPr lang="en-US" dirty="0" smtClean="0"/>
              <a:t> </a:t>
            </a:r>
            <a:r>
              <a:rPr lang="en-US" dirty="0" err="1" smtClean="0"/>
              <a:t>decisiones</a:t>
            </a:r>
            <a:r>
              <a:rPr lang="en-US" baseline="0" dirty="0" smtClean="0"/>
              <a:t> </a:t>
            </a:r>
            <a:r>
              <a:rPr lang="en-US" baseline="0" dirty="0" err="1" smtClean="0"/>
              <a:t>también</a:t>
            </a:r>
            <a:r>
              <a:rPr lang="en-US" baseline="0" dirty="0" smtClean="0"/>
              <a:t> </a:t>
            </a:r>
            <a:r>
              <a:rPr lang="en-US" baseline="0" dirty="0" err="1" smtClean="0"/>
              <a:t>es</a:t>
            </a:r>
            <a:r>
              <a:rPr lang="en-US" baseline="0" dirty="0" smtClean="0"/>
              <a:t> </a:t>
            </a:r>
            <a:r>
              <a:rPr lang="en-US" baseline="0" dirty="0" err="1" smtClean="0"/>
              <a:t>importante</a:t>
            </a:r>
            <a:r>
              <a:rPr lang="en-US" baseline="0" dirty="0" smtClean="0"/>
              <a:t>. Hay </a:t>
            </a:r>
            <a:r>
              <a:rPr lang="en-US" baseline="0" dirty="0" err="1" smtClean="0"/>
              <a:t>ciertas</a:t>
            </a:r>
            <a:r>
              <a:rPr lang="en-US" baseline="0" dirty="0" smtClean="0"/>
              <a:t> </a:t>
            </a:r>
            <a:r>
              <a:rPr lang="en-US" baseline="0" dirty="0" err="1" smtClean="0"/>
              <a:t>decisiones</a:t>
            </a:r>
            <a:r>
              <a:rPr lang="en-US" baseline="0" dirty="0" smtClean="0"/>
              <a:t> </a:t>
            </a:r>
            <a:r>
              <a:rPr lang="en-US" baseline="0" dirty="0" err="1" smtClean="0"/>
              <a:t>que</a:t>
            </a:r>
            <a:r>
              <a:rPr lang="en-US" baseline="0" dirty="0" smtClean="0"/>
              <a:t> </a:t>
            </a:r>
            <a:r>
              <a:rPr lang="en-US" baseline="0" dirty="0" err="1" smtClean="0"/>
              <a:t>deben</a:t>
            </a:r>
            <a:r>
              <a:rPr lang="en-US" baseline="0" dirty="0" smtClean="0"/>
              <a:t> </a:t>
            </a:r>
            <a:r>
              <a:rPr lang="en-US" baseline="0" dirty="0" err="1" smtClean="0"/>
              <a:t>tomarse</a:t>
            </a:r>
            <a:r>
              <a:rPr lang="en-US" baseline="0" dirty="0" smtClean="0"/>
              <a:t> en un </a:t>
            </a:r>
            <a:r>
              <a:rPr lang="en-US" baseline="0" dirty="0" err="1" smtClean="0"/>
              <a:t>momento</a:t>
            </a:r>
            <a:r>
              <a:rPr lang="en-US" baseline="0" dirty="0" smtClean="0"/>
              <a:t> </a:t>
            </a:r>
            <a:r>
              <a:rPr lang="en-US" baseline="0" dirty="0" err="1" smtClean="0"/>
              <a:t>determinado</a:t>
            </a:r>
            <a:r>
              <a:rPr lang="en-US" baseline="0" dirty="0" smtClean="0"/>
              <a:t> </a:t>
            </a:r>
            <a:r>
              <a:rPr lang="en-US" baseline="0" dirty="0" err="1" smtClean="0"/>
              <a:t>para</a:t>
            </a:r>
            <a:r>
              <a:rPr lang="en-US" baseline="0" dirty="0" smtClean="0"/>
              <a:t> </a:t>
            </a:r>
            <a:r>
              <a:rPr lang="en-US" baseline="0" dirty="0" err="1" smtClean="0"/>
              <a:t>que</a:t>
            </a:r>
            <a:r>
              <a:rPr lang="en-US" baseline="0" dirty="0" smtClean="0"/>
              <a:t> le </a:t>
            </a:r>
            <a:r>
              <a:rPr lang="en-US" baseline="0" dirty="0" err="1" smtClean="0"/>
              <a:t>garanticen</a:t>
            </a:r>
            <a:r>
              <a:rPr lang="en-US" baseline="0" dirty="0" smtClean="0"/>
              <a:t> la </a:t>
            </a:r>
            <a:r>
              <a:rPr lang="en-US" baseline="0" dirty="0" err="1" smtClean="0"/>
              <a:t>cobertura</a:t>
            </a:r>
            <a:r>
              <a:rPr lang="en-US" baseline="0" dirty="0" smtClean="0"/>
              <a:t> y </a:t>
            </a:r>
            <a:r>
              <a:rPr lang="en-US" baseline="0" dirty="0" err="1" smtClean="0"/>
              <a:t>para</a:t>
            </a:r>
            <a:r>
              <a:rPr lang="en-US" baseline="0" dirty="0" smtClean="0"/>
              <a:t> </a:t>
            </a:r>
            <a:r>
              <a:rPr lang="en-US" baseline="0" dirty="0" err="1" smtClean="0"/>
              <a:t>que</a:t>
            </a:r>
            <a:r>
              <a:rPr lang="en-US" baseline="0" dirty="0" smtClean="0"/>
              <a:t> no </a:t>
            </a:r>
            <a:r>
              <a:rPr lang="en-US" baseline="0" dirty="0" err="1" smtClean="0"/>
              <a:t>tenga</a:t>
            </a:r>
            <a:r>
              <a:rPr lang="en-US" baseline="0" dirty="0" smtClean="0"/>
              <a:t> </a:t>
            </a:r>
            <a:r>
              <a:rPr lang="en-US" baseline="0" dirty="0" err="1" smtClean="0"/>
              <a:t>que</a:t>
            </a:r>
            <a:r>
              <a:rPr lang="en-US" baseline="0" dirty="0" smtClean="0"/>
              <a:t> </a:t>
            </a:r>
            <a:r>
              <a:rPr lang="en-US" baseline="0" dirty="0" err="1" smtClean="0"/>
              <a:t>pagar</a:t>
            </a:r>
            <a:r>
              <a:rPr lang="en-US" baseline="0" dirty="0" smtClean="0"/>
              <a:t> </a:t>
            </a:r>
            <a:r>
              <a:rPr lang="en-US" baseline="0" dirty="0" err="1" smtClean="0"/>
              <a:t>multas</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None/>
            </a:pPr>
            <a:r>
              <a:rPr lang="en-US" dirty="0" smtClean="0"/>
              <a:t>A </a:t>
            </a:r>
            <a:r>
              <a:rPr lang="en-US" dirty="0" err="1" smtClean="0"/>
              <a:t>veces</a:t>
            </a:r>
            <a:r>
              <a:rPr lang="en-US" dirty="0" smtClean="0"/>
              <a:t> </a:t>
            </a:r>
            <a:r>
              <a:rPr lang="en-US" dirty="0" err="1" smtClean="0"/>
              <a:t>usted</a:t>
            </a:r>
            <a:r>
              <a:rPr lang="en-US" dirty="0" smtClean="0"/>
              <a:t> </a:t>
            </a:r>
            <a:r>
              <a:rPr lang="en-US" dirty="0" err="1" smtClean="0"/>
              <a:t>debe</a:t>
            </a:r>
            <a:r>
              <a:rPr lang="en-US" dirty="0" smtClean="0"/>
              <a:t> </a:t>
            </a:r>
            <a:r>
              <a:rPr lang="en-US" dirty="0" err="1" smtClean="0"/>
              <a:t>tener</a:t>
            </a:r>
            <a:r>
              <a:rPr lang="en-US" dirty="0" smtClean="0"/>
              <a:t> la Parte B </a:t>
            </a:r>
            <a:r>
              <a:rPr lang="en-US" dirty="0" err="1" smtClean="0"/>
              <a:t>si</a:t>
            </a:r>
            <a:r>
              <a:rPr lang="en-US" dirty="0" smtClean="0"/>
              <a:t>:</a:t>
            </a:r>
          </a:p>
          <a:p>
            <a:pPr marL="286014" lvl="1" indent="-113148" defTabSz="881390">
              <a:spcAft>
                <a:spcPts val="578"/>
              </a:spcAft>
              <a:buFont typeface="Arial" pitchFamily="34" charset="0"/>
              <a:buChar char="•"/>
              <a:defRPr/>
            </a:pPr>
            <a:r>
              <a:rPr lang="en-US" dirty="0" err="1" smtClean="0"/>
              <a:t>Quiere</a:t>
            </a:r>
            <a:r>
              <a:rPr lang="en-US" dirty="0" smtClean="0"/>
              <a:t> </a:t>
            </a:r>
            <a:r>
              <a:rPr lang="en-US" dirty="0" err="1" smtClean="0"/>
              <a:t>comprar</a:t>
            </a:r>
            <a:r>
              <a:rPr lang="en-US" dirty="0" smtClean="0"/>
              <a:t> </a:t>
            </a:r>
            <a:r>
              <a:rPr lang="en-US" dirty="0" err="1" smtClean="0"/>
              <a:t>una</a:t>
            </a:r>
            <a:r>
              <a:rPr lang="en-US" dirty="0" smtClean="0"/>
              <a:t> </a:t>
            </a:r>
            <a:r>
              <a:rPr lang="en-US" dirty="0" err="1" smtClean="0"/>
              <a:t>póliza</a:t>
            </a:r>
            <a:r>
              <a:rPr lang="en-US" dirty="0" smtClean="0"/>
              <a:t> </a:t>
            </a:r>
            <a:r>
              <a:rPr lang="en-US" dirty="0" err="1" smtClean="0"/>
              <a:t>Medigap</a:t>
            </a:r>
            <a:endParaRPr lang="en-US" dirty="0" smtClean="0"/>
          </a:p>
          <a:p>
            <a:pPr marL="286014" lvl="1" indent="-113148" defTabSz="881390">
              <a:spcAft>
                <a:spcPts val="578"/>
              </a:spcAft>
              <a:buFont typeface="Arial" pitchFamily="34" charset="0"/>
              <a:buChar char="•"/>
              <a:defRPr/>
            </a:pPr>
            <a:r>
              <a:rPr lang="en-US" dirty="0" err="1" smtClean="0"/>
              <a:t>Quiere</a:t>
            </a:r>
            <a:r>
              <a:rPr lang="en-US" dirty="0" smtClean="0"/>
              <a:t> </a:t>
            </a:r>
            <a:r>
              <a:rPr lang="en-US" dirty="0" err="1" smtClean="0"/>
              <a:t>inscribirse</a:t>
            </a:r>
            <a:r>
              <a:rPr lang="en-US" dirty="0" smtClean="0"/>
              <a:t> en un plan Medicare Advantage</a:t>
            </a:r>
          </a:p>
          <a:p>
            <a:pPr marL="286014" lvl="1" indent="-113148" defTabSz="881390">
              <a:spcAft>
                <a:spcPts val="578"/>
              </a:spcAft>
              <a:buFont typeface="Arial" pitchFamily="34" charset="0"/>
              <a:buChar char="•"/>
              <a:defRPr/>
            </a:pPr>
            <a:r>
              <a:rPr lang="en-US" dirty="0" err="1" smtClean="0"/>
              <a:t>Tiene</a:t>
            </a:r>
            <a:r>
              <a:rPr lang="en-US" dirty="0" smtClean="0"/>
              <a:t> </a:t>
            </a:r>
            <a:r>
              <a:rPr lang="en-US" dirty="0" err="1" smtClean="0"/>
              <a:t>derecho</a:t>
            </a:r>
            <a:r>
              <a:rPr lang="en-US" dirty="0" smtClean="0"/>
              <a:t> a TRICARE</a:t>
            </a:r>
          </a:p>
          <a:p>
            <a:pPr marL="286014" lvl="1" indent="-113148" defTabSz="881390">
              <a:spcAft>
                <a:spcPts val="578"/>
              </a:spcAft>
              <a:buFont typeface="Arial" pitchFamily="34" charset="0"/>
              <a:buChar char="•"/>
              <a:defRPr/>
            </a:pPr>
            <a:r>
              <a:rPr lang="en-US" dirty="0" smtClean="0"/>
              <a:t>Si el </a:t>
            </a:r>
            <a:r>
              <a:rPr lang="en-US" dirty="0" err="1" smtClean="0"/>
              <a:t>seguro</a:t>
            </a:r>
            <a:r>
              <a:rPr lang="en-US" dirty="0" smtClean="0"/>
              <a:t> de su </a:t>
            </a:r>
            <a:r>
              <a:rPr lang="en-US" dirty="0" err="1" smtClean="0"/>
              <a:t>empleador</a:t>
            </a:r>
            <a:r>
              <a:rPr lang="en-US" dirty="0" smtClean="0"/>
              <a:t> lo </a:t>
            </a:r>
            <a:r>
              <a:rPr lang="en-US" dirty="0" err="1" smtClean="0"/>
              <a:t>requiere</a:t>
            </a:r>
            <a:r>
              <a:rPr lang="en-US" dirty="0" smtClean="0"/>
              <a:t> (</a:t>
            </a:r>
            <a:r>
              <a:rPr lang="en-US" dirty="0" err="1" smtClean="0"/>
              <a:t>hable</a:t>
            </a:r>
            <a:r>
              <a:rPr lang="en-US" dirty="0" smtClean="0"/>
              <a:t> con el </a:t>
            </a:r>
            <a:r>
              <a:rPr lang="en-US" dirty="0" err="1" smtClean="0"/>
              <a:t>administrador</a:t>
            </a:r>
            <a:r>
              <a:rPr lang="en-US" dirty="0" smtClean="0"/>
              <a:t> de </a:t>
            </a:r>
            <a:r>
              <a:rPr lang="en-US" dirty="0" err="1" smtClean="0"/>
              <a:t>beneficios</a:t>
            </a:r>
            <a:r>
              <a:rPr lang="en-US" dirty="0" smtClean="0"/>
              <a:t> de su </a:t>
            </a:r>
            <a:r>
              <a:rPr lang="en-US" dirty="0" err="1" smtClean="0"/>
              <a:t>empleador</a:t>
            </a:r>
            <a:r>
              <a:rPr lang="en-US" dirty="0" smtClean="0"/>
              <a:t>)</a:t>
            </a:r>
          </a:p>
          <a:p>
            <a:pPr defTabSz="881390">
              <a:spcAft>
                <a:spcPts val="578"/>
              </a:spcAft>
              <a:defRPr/>
            </a:pPr>
            <a:r>
              <a:rPr lang="es-ES" dirty="0" smtClean="0"/>
              <a:t>Si recibe los beneficios para veteranos es optativo, pero si no se inscribió durante el IEP y lo hace más tarde, tendrá que pagar una multa.</a:t>
            </a:r>
            <a:endParaRPr lang="en-US" dirty="0" smtClean="0"/>
          </a:p>
          <a:p>
            <a:endParaRPr lang="en-US" dirty="0">
              <a:solidFill>
                <a:sysClr val="windowText" lastClr="000000"/>
              </a:solidFill>
            </a:endParaRPr>
          </a:p>
        </p:txBody>
      </p:sp>
      <p:sp>
        <p:nvSpPr>
          <p:cNvPr id="4" name="Slide Number Placeholder 3"/>
          <p:cNvSpPr>
            <a:spLocks noGrp="1"/>
          </p:cNvSpPr>
          <p:nvPr>
            <p:ph type="sldNum" sz="quarter" idx="10"/>
          </p:nvPr>
        </p:nvSpPr>
        <p:spPr/>
        <p:txBody>
          <a:bodyPr/>
          <a:lstStyle/>
          <a:p>
            <a:fld id="{BB7BC668-EF9E-4008-A594-DB84396FB3E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18128" indent="-218128">
              <a:buFont typeface="Wingdings" pitchFamily="2" charset="2"/>
              <a:buChar char="§"/>
            </a:pPr>
            <a:r>
              <a:rPr lang="en-US" dirty="0" smtClean="0"/>
              <a:t>Si </a:t>
            </a:r>
            <a:r>
              <a:rPr lang="en-US" dirty="0" err="1" smtClean="0"/>
              <a:t>usted</a:t>
            </a:r>
            <a:r>
              <a:rPr lang="en-US" dirty="0" smtClean="0"/>
              <a:t> </a:t>
            </a:r>
            <a:r>
              <a:rPr lang="en-US" dirty="0" err="1" smtClean="0"/>
              <a:t>tiene</a:t>
            </a:r>
            <a:r>
              <a:rPr lang="en-US" dirty="0" smtClean="0"/>
              <a:t> un </a:t>
            </a:r>
            <a:r>
              <a:rPr lang="en-US" dirty="0" err="1" smtClean="0"/>
              <a:t>seguro</a:t>
            </a:r>
            <a:r>
              <a:rPr lang="en-US" dirty="0" smtClean="0"/>
              <a:t> </a:t>
            </a:r>
            <a:r>
              <a:rPr lang="en-US" dirty="0" err="1" smtClean="0"/>
              <a:t>médico</a:t>
            </a:r>
            <a:r>
              <a:rPr lang="en-US" dirty="0" smtClean="0"/>
              <a:t> </a:t>
            </a:r>
            <a:r>
              <a:rPr lang="en-US" dirty="0" err="1" smtClean="0"/>
              <a:t>grupal</a:t>
            </a:r>
            <a:r>
              <a:rPr lang="en-US" dirty="0" smtClean="0"/>
              <a:t> a </a:t>
            </a:r>
            <a:r>
              <a:rPr lang="en-US" dirty="0" err="1" smtClean="0"/>
              <a:t>través</a:t>
            </a:r>
            <a:r>
              <a:rPr lang="en-US" dirty="0" smtClean="0"/>
              <a:t> de su </a:t>
            </a:r>
            <a:r>
              <a:rPr lang="en-US" dirty="0" err="1" smtClean="0"/>
              <a:t>empleador</a:t>
            </a:r>
            <a:r>
              <a:rPr lang="en-US" dirty="0" smtClean="0"/>
              <a:t> o </a:t>
            </a:r>
            <a:r>
              <a:rPr lang="en-US" dirty="0" err="1" smtClean="0"/>
              <a:t>sindicato</a:t>
            </a:r>
            <a:r>
              <a:rPr lang="en-US" dirty="0" smtClean="0"/>
              <a:t> (</a:t>
            </a:r>
            <a:r>
              <a:rPr lang="en-US" dirty="0" err="1" smtClean="0"/>
              <a:t>incluido</a:t>
            </a:r>
            <a:r>
              <a:rPr lang="en-US" dirty="0" smtClean="0"/>
              <a:t> un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 </a:t>
            </a:r>
            <a:r>
              <a:rPr lang="en-US" dirty="0" err="1" smtClean="0"/>
              <a:t>empleados</a:t>
            </a:r>
            <a:r>
              <a:rPr lang="en-US" dirty="0" smtClean="0"/>
              <a:t> </a:t>
            </a:r>
            <a:r>
              <a:rPr lang="en-US" dirty="0" err="1" smtClean="0"/>
              <a:t>estatales</a:t>
            </a:r>
            <a:r>
              <a:rPr lang="en-US" dirty="0" smtClean="0"/>
              <a:t> o </a:t>
            </a:r>
            <a:r>
              <a:rPr lang="en-US" dirty="0" err="1" smtClean="0"/>
              <a:t>federales</a:t>
            </a:r>
            <a:r>
              <a:rPr lang="en-US" dirty="0" smtClean="0"/>
              <a:t>, </a:t>
            </a:r>
            <a:r>
              <a:rPr lang="en-US" dirty="0" err="1" smtClean="0"/>
              <a:t>excepto</a:t>
            </a:r>
            <a:r>
              <a:rPr lang="en-US" dirty="0" smtClean="0"/>
              <a:t> </a:t>
            </a:r>
            <a:r>
              <a:rPr lang="en-US" dirty="0" err="1" smtClean="0"/>
              <a:t>para</a:t>
            </a:r>
            <a:r>
              <a:rPr lang="en-US" dirty="0" smtClean="0"/>
              <a:t> los </a:t>
            </a:r>
            <a:r>
              <a:rPr lang="en-US" dirty="0" err="1" smtClean="0"/>
              <a:t>militares</a:t>
            </a:r>
            <a:r>
              <a:rPr lang="en-US" dirty="0" smtClean="0"/>
              <a:t>) </a:t>
            </a:r>
            <a:r>
              <a:rPr lang="en-US" dirty="0" err="1" smtClean="0"/>
              <a:t>mientras</a:t>
            </a:r>
            <a:r>
              <a:rPr lang="en-US" dirty="0" smtClean="0"/>
              <a:t> </a:t>
            </a:r>
            <a:r>
              <a:rPr lang="en-US" dirty="0" err="1" smtClean="0"/>
              <a:t>usted</a:t>
            </a:r>
            <a:r>
              <a:rPr lang="en-US" dirty="0" smtClean="0"/>
              <a:t>, su </a:t>
            </a:r>
            <a:r>
              <a:rPr lang="en-US" dirty="0" err="1" smtClean="0"/>
              <a:t>cónyuge</a:t>
            </a:r>
            <a:r>
              <a:rPr lang="en-US" dirty="0" smtClean="0"/>
              <a:t> o su familiar </a:t>
            </a:r>
            <a:r>
              <a:rPr lang="en-US" dirty="0" err="1" smtClean="0"/>
              <a:t>si</a:t>
            </a:r>
            <a:r>
              <a:rPr lang="en-US" dirty="0" smtClean="0"/>
              <a:t> </a:t>
            </a:r>
            <a:r>
              <a:rPr lang="en-US" dirty="0" err="1" smtClean="0"/>
              <a:t>usted</a:t>
            </a:r>
            <a:r>
              <a:rPr lang="en-US" dirty="0" smtClean="0"/>
              <a:t> </a:t>
            </a:r>
            <a:r>
              <a:rPr lang="en-US" dirty="0" err="1" smtClean="0"/>
              <a:t>está</a:t>
            </a:r>
            <a:r>
              <a:rPr lang="en-US" dirty="0" smtClean="0"/>
              <a:t> </a:t>
            </a:r>
            <a:r>
              <a:rPr lang="en-US" dirty="0" err="1" smtClean="0"/>
              <a:t>discapacitado</a:t>
            </a:r>
            <a:r>
              <a:rPr lang="en-US" dirty="0" smtClean="0"/>
              <a:t> </a:t>
            </a:r>
            <a:r>
              <a:rPr lang="en-US" dirty="0" err="1" smtClean="0"/>
              <a:t>está</a:t>
            </a:r>
            <a:r>
              <a:rPr lang="en-US" dirty="0" smtClean="0"/>
              <a:t> </a:t>
            </a:r>
            <a:r>
              <a:rPr lang="en-US" dirty="0" err="1" smtClean="0"/>
              <a:t>trabajando</a:t>
            </a:r>
            <a:r>
              <a:rPr lang="en-US" dirty="0" smtClean="0"/>
              <a:t>, su </a:t>
            </a:r>
            <a:r>
              <a:rPr lang="en-US" dirty="0" err="1" smtClean="0"/>
              <a:t>derecho</a:t>
            </a:r>
            <a:r>
              <a:rPr lang="en-US" dirty="0" smtClean="0"/>
              <a:t> a </a:t>
            </a:r>
            <a:r>
              <a:rPr lang="en-US" dirty="0" err="1" smtClean="0"/>
              <a:t>inscribirse</a:t>
            </a:r>
            <a:r>
              <a:rPr lang="en-US" dirty="0" smtClean="0"/>
              <a:t> en la Parte B </a:t>
            </a:r>
            <a:r>
              <a:rPr lang="en-US" dirty="0" err="1" smtClean="0"/>
              <a:t>puede</a:t>
            </a:r>
            <a:r>
              <a:rPr lang="en-US" dirty="0" smtClean="0"/>
              <a:t> verse </a:t>
            </a:r>
            <a:r>
              <a:rPr lang="en-US" dirty="0" err="1" smtClean="0"/>
              <a:t>afectado</a:t>
            </a:r>
            <a:r>
              <a:rPr lang="en-US" dirty="0" smtClean="0"/>
              <a:t>. Si </a:t>
            </a:r>
            <a:r>
              <a:rPr lang="en-US" dirty="0" err="1" smtClean="0"/>
              <a:t>usted</a:t>
            </a:r>
            <a:r>
              <a:rPr lang="en-US" dirty="0" smtClean="0"/>
              <a:t> </a:t>
            </a:r>
            <a:r>
              <a:rPr lang="en-US" dirty="0" err="1" smtClean="0"/>
              <a:t>tiene</a:t>
            </a:r>
            <a:r>
              <a:rPr lang="en-US" dirty="0" smtClean="0"/>
              <a:t> la </a:t>
            </a:r>
            <a:r>
              <a:rPr lang="en-US" dirty="0" err="1" smtClean="0"/>
              <a:t>cobertura</a:t>
            </a:r>
            <a:r>
              <a:rPr lang="en-US" dirty="0" smtClean="0"/>
              <a:t> de su </a:t>
            </a:r>
            <a:r>
              <a:rPr lang="en-US" dirty="0" err="1" smtClean="0"/>
              <a:t>empleador</a:t>
            </a:r>
            <a:r>
              <a:rPr lang="en-US" dirty="0" smtClean="0"/>
              <a:t> actual (o el de su </a:t>
            </a:r>
            <a:r>
              <a:rPr lang="en-US" dirty="0" err="1" smtClean="0"/>
              <a:t>cónyuge</a:t>
            </a:r>
            <a:r>
              <a:rPr lang="en-US" dirty="0" smtClean="0"/>
              <a:t>) se le </a:t>
            </a:r>
            <a:r>
              <a:rPr lang="en-US" dirty="0" err="1" smtClean="0"/>
              <a:t>otorgará</a:t>
            </a:r>
            <a:r>
              <a:rPr lang="en-US" dirty="0" smtClean="0"/>
              <a:t> un </a:t>
            </a:r>
            <a:r>
              <a:rPr lang="en-US" dirty="0" err="1" smtClean="0"/>
              <a:t>Período</a:t>
            </a:r>
            <a:r>
              <a:rPr lang="en-US" dirty="0" smtClean="0"/>
              <a:t> Especial de </a:t>
            </a:r>
            <a:r>
              <a:rPr lang="en-US" dirty="0" err="1" smtClean="0"/>
              <a:t>Inscripción</a:t>
            </a:r>
            <a:r>
              <a:rPr lang="en-US" dirty="0" smtClean="0"/>
              <a:t>. Lo </a:t>
            </a:r>
            <a:r>
              <a:rPr lang="en-US" dirty="0" err="1" smtClean="0"/>
              <a:t>que</a:t>
            </a:r>
            <a:r>
              <a:rPr lang="en-US" dirty="0" smtClean="0"/>
              <a:t> </a:t>
            </a:r>
            <a:r>
              <a:rPr lang="en-US" dirty="0" err="1" smtClean="0"/>
              <a:t>significa</a:t>
            </a:r>
            <a:r>
              <a:rPr lang="en-US" dirty="0" smtClean="0"/>
              <a:t> </a:t>
            </a:r>
            <a:r>
              <a:rPr lang="en-US" dirty="0" err="1" smtClean="0"/>
              <a:t>que</a:t>
            </a:r>
            <a:r>
              <a:rPr lang="en-US" dirty="0" smtClean="0"/>
              <a:t> </a:t>
            </a:r>
            <a:r>
              <a:rPr lang="en-US" dirty="0" err="1" smtClean="0"/>
              <a:t>puede</a:t>
            </a:r>
            <a:r>
              <a:rPr lang="en-US" dirty="0" smtClean="0"/>
              <a:t> </a:t>
            </a:r>
            <a:r>
              <a:rPr lang="en-US" dirty="0" err="1" smtClean="0"/>
              <a:t>inscribirse</a:t>
            </a:r>
            <a:r>
              <a:rPr lang="en-US" dirty="0" smtClean="0"/>
              <a:t> en la Parte B en </a:t>
            </a:r>
            <a:r>
              <a:rPr lang="en-US" dirty="0" err="1" smtClean="0"/>
              <a:t>cualquier</a:t>
            </a:r>
            <a:r>
              <a:rPr lang="en-US" dirty="0" smtClean="0"/>
              <a:t> </a:t>
            </a:r>
            <a:r>
              <a:rPr lang="en-US" dirty="0" err="1" smtClean="0"/>
              <a:t>momento</a:t>
            </a:r>
            <a:r>
              <a:rPr lang="en-US" dirty="0" smtClean="0"/>
              <a:t> en el </a:t>
            </a:r>
            <a:r>
              <a:rPr lang="en-US" dirty="0" err="1" smtClean="0"/>
              <a:t>que</a:t>
            </a:r>
            <a:r>
              <a:rPr lang="en-US" dirty="0" smtClean="0"/>
              <a:t> </a:t>
            </a:r>
            <a:r>
              <a:rPr lang="en-US" dirty="0" err="1" smtClean="0"/>
              <a:t>usted</a:t>
            </a:r>
            <a:r>
              <a:rPr lang="en-US" dirty="0" smtClean="0"/>
              <a:t>, su </a:t>
            </a:r>
            <a:r>
              <a:rPr lang="en-US" dirty="0" err="1" smtClean="0"/>
              <a:t>cónyuge</a:t>
            </a:r>
            <a:r>
              <a:rPr lang="en-US" dirty="0" smtClean="0"/>
              <a:t> o un familiar </a:t>
            </a:r>
            <a:r>
              <a:rPr lang="en-US" dirty="0" err="1" smtClean="0"/>
              <a:t>si</a:t>
            </a:r>
            <a:r>
              <a:rPr lang="en-US" dirty="0" smtClean="0"/>
              <a:t> </a:t>
            </a:r>
            <a:r>
              <a:rPr lang="en-US" dirty="0" err="1" smtClean="0"/>
              <a:t>usted</a:t>
            </a:r>
            <a:r>
              <a:rPr lang="en-US" dirty="0" smtClean="0"/>
              <a:t> </a:t>
            </a:r>
            <a:r>
              <a:rPr lang="en-US" dirty="0" err="1" smtClean="0"/>
              <a:t>está</a:t>
            </a:r>
            <a:r>
              <a:rPr lang="en-US" dirty="0" smtClean="0"/>
              <a:t> </a:t>
            </a:r>
            <a:r>
              <a:rPr lang="en-US" dirty="0" err="1" smtClean="0"/>
              <a:t>incapacitado</a:t>
            </a:r>
            <a:r>
              <a:rPr lang="en-US" dirty="0" smtClean="0"/>
              <a:t>, </a:t>
            </a:r>
            <a:r>
              <a:rPr lang="en-US" dirty="0" err="1" smtClean="0"/>
              <a:t>esté</a:t>
            </a:r>
            <a:r>
              <a:rPr lang="en-US" dirty="0" smtClean="0"/>
              <a:t> </a:t>
            </a:r>
            <a:r>
              <a:rPr lang="en-US" dirty="0" err="1" smtClean="0"/>
              <a:t>trabajando</a:t>
            </a:r>
            <a:r>
              <a:rPr lang="en-US" dirty="0" smtClean="0"/>
              <a:t> y </a:t>
            </a:r>
            <a:r>
              <a:rPr lang="en-US" dirty="0" err="1" smtClean="0"/>
              <a:t>tenga</a:t>
            </a:r>
            <a:r>
              <a:rPr lang="en-US" dirty="0" smtClean="0"/>
              <a:t> un plan de </a:t>
            </a:r>
            <a:r>
              <a:rPr lang="en-US" dirty="0" err="1" smtClean="0"/>
              <a:t>salud</a:t>
            </a:r>
            <a:r>
              <a:rPr lang="en-US" dirty="0" smtClean="0"/>
              <a:t> </a:t>
            </a:r>
            <a:r>
              <a:rPr lang="en-US" dirty="0" err="1" smtClean="0"/>
              <a:t>grupal</a:t>
            </a:r>
            <a:r>
              <a:rPr lang="en-US" dirty="0" smtClean="0"/>
              <a:t> de su </a:t>
            </a:r>
            <a:r>
              <a:rPr lang="en-US" dirty="0" err="1" smtClean="0"/>
              <a:t>empleador</a:t>
            </a:r>
            <a:r>
              <a:rPr lang="en-US" dirty="0" smtClean="0"/>
              <a:t> o </a:t>
            </a:r>
            <a:r>
              <a:rPr lang="en-US" dirty="0" err="1" smtClean="0"/>
              <a:t>sindicato</a:t>
            </a:r>
            <a:r>
              <a:rPr lang="en-US" dirty="0" smtClean="0"/>
              <a:t>. O, </a:t>
            </a:r>
            <a:r>
              <a:rPr lang="en-US" dirty="0" err="1" smtClean="0"/>
              <a:t>durante</a:t>
            </a:r>
            <a:r>
              <a:rPr lang="en-US" dirty="0" smtClean="0"/>
              <a:t> el </a:t>
            </a:r>
            <a:r>
              <a:rPr lang="en-US" dirty="0" err="1" smtClean="0"/>
              <a:t>período</a:t>
            </a:r>
            <a:r>
              <a:rPr lang="en-US" dirty="0" smtClean="0"/>
              <a:t> de 8 </a:t>
            </a:r>
            <a:r>
              <a:rPr lang="en-US" dirty="0" err="1" smtClean="0"/>
              <a:t>meses</a:t>
            </a:r>
            <a:r>
              <a:rPr lang="en-US" dirty="0" smtClean="0"/>
              <a:t> </a:t>
            </a:r>
            <a:r>
              <a:rPr lang="en-US" dirty="0" err="1" smtClean="0"/>
              <a:t>que</a:t>
            </a:r>
            <a:r>
              <a:rPr lang="en-US" dirty="0" smtClean="0"/>
              <a:t> </a:t>
            </a:r>
            <a:r>
              <a:rPr lang="en-US" dirty="0" err="1" smtClean="0"/>
              <a:t>comienza</a:t>
            </a:r>
            <a:r>
              <a:rPr lang="en-US" dirty="0" smtClean="0"/>
              <a:t> al </a:t>
            </a:r>
            <a:r>
              <a:rPr lang="en-US" dirty="0" err="1" smtClean="0"/>
              <a:t>mes</a:t>
            </a:r>
            <a:r>
              <a:rPr lang="en-US" dirty="0" smtClean="0"/>
              <a:t> </a:t>
            </a:r>
            <a:r>
              <a:rPr lang="en-US" dirty="0" err="1" smtClean="0"/>
              <a:t>siguiente</a:t>
            </a:r>
            <a:r>
              <a:rPr lang="en-US" dirty="0" smtClean="0"/>
              <a:t> </a:t>
            </a:r>
            <a:r>
              <a:rPr lang="en-US" dirty="0" err="1" smtClean="0"/>
              <a:t>que</a:t>
            </a:r>
            <a:r>
              <a:rPr lang="en-US" dirty="0" smtClean="0"/>
              <a:t> </a:t>
            </a:r>
            <a:r>
              <a:rPr lang="en-US" dirty="0" err="1" smtClean="0"/>
              <a:t>termine</a:t>
            </a:r>
            <a:r>
              <a:rPr lang="en-US" dirty="0" smtClean="0"/>
              <a:t> su </a:t>
            </a:r>
            <a:r>
              <a:rPr lang="en-US" dirty="0" err="1" smtClean="0"/>
              <a:t>empleo</a:t>
            </a:r>
            <a:r>
              <a:rPr lang="en-US" dirty="0" smtClean="0"/>
              <a:t> o </a:t>
            </a:r>
            <a:r>
              <a:rPr lang="en-US" dirty="0" err="1" smtClean="0"/>
              <a:t>que</a:t>
            </a:r>
            <a:r>
              <a:rPr lang="en-US" dirty="0" smtClean="0"/>
              <a:t> </a:t>
            </a:r>
            <a:r>
              <a:rPr lang="en-US" dirty="0" err="1" smtClean="0"/>
              <a:t>termine</a:t>
            </a:r>
            <a:r>
              <a:rPr lang="en-US" dirty="0" smtClean="0"/>
              <a:t> la </a:t>
            </a:r>
            <a:r>
              <a:rPr lang="en-US" dirty="0" err="1" smtClean="0"/>
              <a:t>cobertura</a:t>
            </a:r>
            <a:r>
              <a:rPr lang="en-US" dirty="0" smtClean="0"/>
              <a:t> del plan </a:t>
            </a:r>
            <a:r>
              <a:rPr lang="en-US" dirty="0" err="1" smtClean="0"/>
              <a:t>grupal</a:t>
            </a:r>
            <a:r>
              <a:rPr lang="en-US" dirty="0" smtClean="0"/>
              <a:t>, lo </a:t>
            </a:r>
            <a:r>
              <a:rPr lang="en-US" dirty="0" err="1" smtClean="0"/>
              <a:t>que</a:t>
            </a:r>
            <a:r>
              <a:rPr lang="en-US" dirty="0" smtClean="0"/>
              <a:t> </a:t>
            </a:r>
            <a:r>
              <a:rPr lang="en-US" dirty="0" err="1" smtClean="0"/>
              <a:t>ocurra</a:t>
            </a:r>
            <a:r>
              <a:rPr lang="en-US" dirty="0" smtClean="0"/>
              <a:t> </a:t>
            </a:r>
            <a:r>
              <a:rPr lang="en-US" dirty="0" err="1" smtClean="0"/>
              <a:t>primero</a:t>
            </a:r>
            <a:r>
              <a:rPr lang="en-US" dirty="0" smtClean="0"/>
              <a:t>. </a:t>
            </a:r>
            <a:r>
              <a:rPr lang="en-US" dirty="0" err="1" smtClean="0"/>
              <a:t>Generalmente</a:t>
            </a:r>
            <a:r>
              <a:rPr lang="en-US" dirty="0" smtClean="0"/>
              <a:t> </a:t>
            </a:r>
            <a:r>
              <a:rPr lang="en-US" dirty="0" err="1" smtClean="0"/>
              <a:t>usted</a:t>
            </a:r>
            <a:r>
              <a:rPr lang="en-US" dirty="0" smtClean="0"/>
              <a:t> no </a:t>
            </a:r>
            <a:r>
              <a:rPr lang="en-US" dirty="0" err="1" smtClean="0"/>
              <a:t>tendrá</a:t>
            </a:r>
            <a:r>
              <a:rPr lang="en-US" dirty="0" smtClean="0"/>
              <a:t> </a:t>
            </a:r>
            <a:r>
              <a:rPr lang="en-US" dirty="0" err="1" smtClean="0"/>
              <a:t>que</a:t>
            </a:r>
            <a:r>
              <a:rPr lang="en-US" dirty="0" smtClean="0"/>
              <a:t> </a:t>
            </a:r>
            <a:r>
              <a:rPr lang="en-US" dirty="0" err="1" smtClean="0"/>
              <a:t>pagar</a:t>
            </a:r>
            <a:r>
              <a:rPr lang="en-US" dirty="0" smtClean="0"/>
              <a:t> la </a:t>
            </a:r>
            <a:r>
              <a:rPr lang="en-US" dirty="0" err="1" smtClean="0"/>
              <a:t>multa</a:t>
            </a:r>
            <a:r>
              <a:rPr lang="en-US" dirty="0" smtClean="0"/>
              <a:t> </a:t>
            </a:r>
            <a:r>
              <a:rPr lang="en-US" dirty="0" err="1" smtClean="0"/>
              <a:t>por</a:t>
            </a:r>
            <a:r>
              <a:rPr lang="en-US" dirty="0" smtClean="0"/>
              <a:t> </a:t>
            </a:r>
            <a:r>
              <a:rPr lang="en-US" dirty="0" err="1" smtClean="0"/>
              <a:t>inscripción</a:t>
            </a:r>
            <a:r>
              <a:rPr lang="en-US" dirty="0" smtClean="0"/>
              <a:t> </a:t>
            </a:r>
            <a:r>
              <a:rPr lang="en-US" dirty="0" err="1" smtClean="0"/>
              <a:t>tardía</a:t>
            </a:r>
            <a:r>
              <a:rPr lang="en-US" dirty="0" smtClean="0"/>
              <a:t> </a:t>
            </a:r>
            <a:r>
              <a:rPr lang="en-US" dirty="0" err="1" smtClean="0"/>
              <a:t>si</a:t>
            </a:r>
            <a:r>
              <a:rPr lang="en-US" dirty="0" smtClean="0"/>
              <a:t> se inscribe </a:t>
            </a:r>
            <a:r>
              <a:rPr lang="en-US" dirty="0" err="1" smtClean="0"/>
              <a:t>durante</a:t>
            </a:r>
            <a:r>
              <a:rPr lang="en-US" dirty="0" smtClean="0"/>
              <a:t> un </a:t>
            </a:r>
            <a:r>
              <a:rPr lang="en-US" dirty="0" err="1" smtClean="0"/>
              <a:t>Período</a:t>
            </a:r>
            <a:r>
              <a:rPr lang="en-US" dirty="0" smtClean="0"/>
              <a:t> Especial de </a:t>
            </a:r>
            <a:r>
              <a:rPr lang="en-US" dirty="0" err="1" smtClean="0"/>
              <a:t>Inscripción</a:t>
            </a:r>
            <a:r>
              <a:rPr lang="en-US" dirty="0" smtClean="0"/>
              <a:t>. Este </a:t>
            </a:r>
            <a:r>
              <a:rPr lang="en-US" dirty="0" err="1" smtClean="0"/>
              <a:t>período</a:t>
            </a:r>
            <a:r>
              <a:rPr lang="en-US" dirty="0" smtClean="0"/>
              <a:t> no se </a:t>
            </a:r>
            <a:r>
              <a:rPr lang="en-US" dirty="0" err="1" smtClean="0"/>
              <a:t>aplica</a:t>
            </a:r>
            <a:r>
              <a:rPr lang="en-US" dirty="0" smtClean="0"/>
              <a:t> a </a:t>
            </a:r>
            <a:r>
              <a:rPr lang="en-US" dirty="0" err="1" smtClean="0"/>
              <a:t>las</a:t>
            </a:r>
            <a:r>
              <a:rPr lang="en-US" dirty="0" smtClean="0"/>
              <a:t> personas </a:t>
            </a:r>
            <a:r>
              <a:rPr lang="en-US" dirty="0" err="1" smtClean="0"/>
              <a:t>que</a:t>
            </a:r>
            <a:r>
              <a:rPr lang="en-US" dirty="0" smtClean="0"/>
              <a:t> </a:t>
            </a:r>
            <a:r>
              <a:rPr lang="en-US" dirty="0" err="1" smtClean="0"/>
              <a:t>padecen</a:t>
            </a:r>
            <a:r>
              <a:rPr lang="en-US" dirty="0" smtClean="0"/>
              <a:t> de </a:t>
            </a:r>
            <a:r>
              <a:rPr lang="en-US" dirty="0" err="1" smtClean="0"/>
              <a:t>Enfermedad</a:t>
            </a:r>
            <a:r>
              <a:rPr lang="en-US" dirty="0" smtClean="0"/>
              <a:t> Renal Terminal (ESRD).</a:t>
            </a:r>
          </a:p>
          <a:p>
            <a:pPr marL="218128" indent="-218128">
              <a:buFont typeface="Wingdings" pitchFamily="2" charset="2"/>
              <a:buChar char="§"/>
            </a:pPr>
            <a:r>
              <a:rPr lang="en-US" dirty="0" smtClean="0"/>
              <a:t>Para </a:t>
            </a:r>
            <a:r>
              <a:rPr lang="en-US" dirty="0" err="1" smtClean="0"/>
              <a:t>averiguar</a:t>
            </a:r>
            <a:r>
              <a:rPr lang="en-US" dirty="0" smtClean="0"/>
              <a:t> </a:t>
            </a:r>
            <a:r>
              <a:rPr lang="en-US" dirty="0" err="1" smtClean="0"/>
              <a:t>cómo</a:t>
            </a:r>
            <a:r>
              <a:rPr lang="en-US" dirty="0" smtClean="0"/>
              <a:t> </a:t>
            </a:r>
            <a:r>
              <a:rPr lang="en-US" dirty="0" err="1" smtClean="0"/>
              <a:t>funciona</a:t>
            </a:r>
            <a:r>
              <a:rPr lang="en-US" dirty="0" smtClean="0"/>
              <a:t> su </a:t>
            </a:r>
            <a:r>
              <a:rPr lang="en-US" dirty="0" err="1" smtClean="0"/>
              <a:t>seguro</a:t>
            </a:r>
            <a:r>
              <a:rPr lang="en-US" dirty="0" smtClean="0"/>
              <a:t> </a:t>
            </a:r>
            <a:r>
              <a:rPr lang="en-US" dirty="0" err="1" smtClean="0"/>
              <a:t>médico</a:t>
            </a:r>
            <a:r>
              <a:rPr lang="en-US" dirty="0" smtClean="0"/>
              <a:t> </a:t>
            </a:r>
            <a:r>
              <a:rPr lang="en-US" dirty="0" err="1" smtClean="0"/>
              <a:t>grupal</a:t>
            </a:r>
            <a:r>
              <a:rPr lang="en-US" dirty="0" smtClean="0"/>
              <a:t> con Medicare y </a:t>
            </a:r>
            <a:r>
              <a:rPr lang="en-US" dirty="0" err="1" smtClean="0"/>
              <a:t>si</a:t>
            </a:r>
            <a:r>
              <a:rPr lang="en-US" dirty="0" smtClean="0"/>
              <a:t> le </a:t>
            </a:r>
            <a:r>
              <a:rPr lang="en-US" dirty="0" err="1" smtClean="0"/>
              <a:t>conviene</a:t>
            </a:r>
            <a:r>
              <a:rPr lang="en-US" dirty="0" smtClean="0"/>
              <a:t> </a:t>
            </a:r>
            <a:r>
              <a:rPr lang="en-US" dirty="0" err="1" smtClean="0"/>
              <a:t>esperar</a:t>
            </a:r>
            <a:r>
              <a:rPr lang="en-US" dirty="0" smtClean="0"/>
              <a:t> </a:t>
            </a:r>
            <a:r>
              <a:rPr lang="en-US" dirty="0" err="1" smtClean="0"/>
              <a:t>para</a:t>
            </a:r>
            <a:r>
              <a:rPr lang="en-US" dirty="0" smtClean="0"/>
              <a:t> </a:t>
            </a:r>
            <a:r>
              <a:rPr lang="en-US" dirty="0" err="1" smtClean="0"/>
              <a:t>inscribirse</a:t>
            </a:r>
            <a:r>
              <a:rPr lang="en-US" dirty="0" smtClean="0"/>
              <a:t> en la Parte B, </a:t>
            </a:r>
            <a:r>
              <a:rPr lang="en-US" dirty="0" err="1" smtClean="0"/>
              <a:t>llame</a:t>
            </a:r>
            <a:r>
              <a:rPr lang="en-US" dirty="0" smtClean="0"/>
              <a:t> al </a:t>
            </a:r>
            <a:r>
              <a:rPr lang="en-US" dirty="0" err="1" smtClean="0"/>
              <a:t>administrador</a:t>
            </a:r>
            <a:r>
              <a:rPr lang="en-US" dirty="0" smtClean="0"/>
              <a:t> de </a:t>
            </a:r>
            <a:r>
              <a:rPr lang="en-US" dirty="0" err="1" smtClean="0"/>
              <a:t>beneficios</a:t>
            </a:r>
            <a:r>
              <a:rPr lang="en-US" dirty="0" smtClean="0"/>
              <a:t> de su </a:t>
            </a:r>
            <a:r>
              <a:rPr lang="en-US" dirty="0" err="1" smtClean="0"/>
              <a:t>empleador</a:t>
            </a:r>
            <a:r>
              <a:rPr lang="en-US" dirty="0" smtClean="0"/>
              <a:t> o </a:t>
            </a:r>
            <a:r>
              <a:rPr lang="en-US" dirty="0" err="1" smtClean="0"/>
              <a:t>sindicato</a:t>
            </a:r>
            <a:r>
              <a:rPr lang="en-US" dirty="0" smtClean="0"/>
              <a:t>. </a:t>
            </a:r>
          </a:p>
          <a:p>
            <a:pPr marL="218128" indent="-218128">
              <a:buFont typeface="Wingdings" pitchFamily="2" charset="2"/>
              <a:buChar char="§"/>
            </a:pPr>
            <a:r>
              <a:rPr lang="en-US" dirty="0" smtClean="0"/>
              <a:t>Si no se inscribe en la Parte B </a:t>
            </a:r>
            <a:r>
              <a:rPr lang="en-US" dirty="0" err="1" smtClean="0"/>
              <a:t>cuando</a:t>
            </a:r>
            <a:r>
              <a:rPr lang="en-US" dirty="0" smtClean="0"/>
              <a:t> </a:t>
            </a:r>
            <a:r>
              <a:rPr lang="en-US" dirty="0" err="1" smtClean="0"/>
              <a:t>tiene</a:t>
            </a:r>
            <a:r>
              <a:rPr lang="en-US" dirty="0" smtClean="0"/>
              <a:t> </a:t>
            </a:r>
            <a:r>
              <a:rPr lang="en-US" dirty="0" err="1" smtClean="0"/>
              <a:t>derecho</a:t>
            </a:r>
            <a:r>
              <a:rPr lang="en-US" dirty="0" smtClean="0"/>
              <a:t> </a:t>
            </a:r>
            <a:r>
              <a:rPr lang="en-US" dirty="0" err="1" smtClean="0"/>
              <a:t>por</a:t>
            </a:r>
            <a:r>
              <a:rPr lang="en-US" dirty="0" smtClean="0"/>
              <a:t> </a:t>
            </a:r>
            <a:r>
              <a:rPr lang="en-US" dirty="0" err="1" smtClean="0"/>
              <a:t>primera</a:t>
            </a:r>
            <a:r>
              <a:rPr lang="en-US" dirty="0" smtClean="0"/>
              <a:t> </a:t>
            </a:r>
            <a:r>
              <a:rPr lang="en-US" dirty="0" err="1" smtClean="0"/>
              <a:t>vez</a:t>
            </a:r>
            <a:r>
              <a:rPr lang="en-US" dirty="0" smtClean="0"/>
              <a:t>, </a:t>
            </a:r>
            <a:r>
              <a:rPr lang="en-US" dirty="0" err="1" smtClean="0"/>
              <a:t>tendrá</a:t>
            </a:r>
            <a:r>
              <a:rPr lang="en-US" dirty="0" smtClean="0"/>
              <a:t> </a:t>
            </a:r>
            <a:r>
              <a:rPr lang="en-US" dirty="0" err="1" smtClean="0"/>
              <a:t>que</a:t>
            </a:r>
            <a:r>
              <a:rPr lang="en-US" dirty="0" smtClean="0"/>
              <a:t> </a:t>
            </a:r>
            <a:r>
              <a:rPr lang="en-US" dirty="0" err="1" smtClean="0"/>
              <a:t>esperar</a:t>
            </a:r>
            <a:r>
              <a:rPr lang="en-US" dirty="0" smtClean="0"/>
              <a:t> </a:t>
            </a:r>
            <a:r>
              <a:rPr lang="en-US" dirty="0" err="1" smtClean="0"/>
              <a:t>hasta</a:t>
            </a:r>
            <a:r>
              <a:rPr lang="en-US" dirty="0" smtClean="0"/>
              <a:t> el </a:t>
            </a:r>
            <a:r>
              <a:rPr lang="en-US" dirty="0" err="1" smtClean="0"/>
              <a:t>Período</a:t>
            </a:r>
            <a:r>
              <a:rPr lang="en-US" dirty="0" smtClean="0"/>
              <a:t> General de </a:t>
            </a:r>
            <a:r>
              <a:rPr lang="en-US" dirty="0" err="1" smtClean="0"/>
              <a:t>Inscripción</a:t>
            </a:r>
            <a:r>
              <a:rPr lang="en-US" dirty="0" smtClean="0"/>
              <a:t> </a:t>
            </a:r>
            <a:r>
              <a:rPr lang="en-US" dirty="0" err="1" smtClean="0"/>
              <a:t>anual</a:t>
            </a:r>
            <a:r>
              <a:rPr lang="en-US" dirty="0" smtClean="0"/>
              <a:t> </a:t>
            </a:r>
            <a:r>
              <a:rPr lang="en-US" dirty="0" err="1" smtClean="0"/>
              <a:t>que</a:t>
            </a:r>
            <a:r>
              <a:rPr lang="en-US" dirty="0" smtClean="0"/>
              <a:t> </a:t>
            </a:r>
            <a:r>
              <a:rPr lang="en-US" dirty="0" err="1" smtClean="0"/>
              <a:t>va</a:t>
            </a:r>
            <a:r>
              <a:rPr lang="en-US" dirty="0" smtClean="0"/>
              <a:t> del 1 de </a:t>
            </a:r>
            <a:r>
              <a:rPr lang="en-US" dirty="0" err="1" smtClean="0"/>
              <a:t>enero</a:t>
            </a:r>
            <a:r>
              <a:rPr lang="en-US" dirty="0" smtClean="0"/>
              <a:t> al 31 de </a:t>
            </a:r>
            <a:r>
              <a:rPr lang="en-US" dirty="0" err="1" smtClean="0"/>
              <a:t>marzo</a:t>
            </a:r>
            <a:r>
              <a:rPr lang="en-US" dirty="0" smtClean="0"/>
              <a:t> de </a:t>
            </a:r>
            <a:r>
              <a:rPr lang="en-US" dirty="0" err="1" smtClean="0"/>
              <a:t>cada</a:t>
            </a:r>
            <a:r>
              <a:rPr lang="en-US" dirty="0" smtClean="0"/>
              <a:t> </a:t>
            </a:r>
            <a:r>
              <a:rPr lang="en-US" dirty="0" err="1" smtClean="0"/>
              <a:t>año</a:t>
            </a:r>
            <a:r>
              <a:rPr lang="en-US" dirty="0" smtClean="0"/>
              <a:t> y su </a:t>
            </a:r>
            <a:r>
              <a:rPr lang="en-US" dirty="0" err="1" smtClean="0"/>
              <a:t>cobertura</a:t>
            </a:r>
            <a:r>
              <a:rPr lang="en-US" dirty="0" smtClean="0"/>
              <a:t> </a:t>
            </a:r>
            <a:r>
              <a:rPr lang="en-US" dirty="0" err="1" smtClean="0"/>
              <a:t>comenzará</a:t>
            </a:r>
            <a:r>
              <a:rPr lang="en-US" dirty="0" smtClean="0"/>
              <a:t> el 1 de </a:t>
            </a:r>
            <a:r>
              <a:rPr lang="en-US" dirty="0" err="1" smtClean="0"/>
              <a:t>julio</a:t>
            </a:r>
            <a:r>
              <a:rPr lang="en-US" dirty="0" smtClean="0"/>
              <a:t> del </a:t>
            </a:r>
            <a:r>
              <a:rPr lang="en-US" dirty="0" err="1" smtClean="0"/>
              <a:t>dicho</a:t>
            </a:r>
            <a:r>
              <a:rPr lang="en-US" dirty="0" smtClean="0"/>
              <a:t> </a:t>
            </a:r>
            <a:r>
              <a:rPr lang="en-US" dirty="0" err="1" smtClean="0"/>
              <a:t>año</a:t>
            </a:r>
            <a:r>
              <a:rPr lang="en-US" dirty="0" smtClean="0"/>
              <a:t>. </a:t>
            </a:r>
          </a:p>
          <a:p>
            <a:pPr marL="218128" indent="-218128">
              <a:buFont typeface="Wingdings" pitchFamily="2" charset="2"/>
              <a:buChar char="§"/>
            </a:pPr>
            <a:r>
              <a:rPr lang="en-US" dirty="0" smtClean="0"/>
              <a:t>Si no se inscribe en la Parte B </a:t>
            </a:r>
            <a:r>
              <a:rPr lang="en-US" dirty="0" err="1" smtClean="0"/>
              <a:t>cuando</a:t>
            </a:r>
            <a:r>
              <a:rPr lang="en-US" dirty="0" smtClean="0"/>
              <a:t> </a:t>
            </a:r>
            <a:r>
              <a:rPr lang="en-US" dirty="0" err="1" smtClean="0"/>
              <a:t>tiene</a:t>
            </a:r>
            <a:r>
              <a:rPr lang="en-US" dirty="0" smtClean="0"/>
              <a:t> </a:t>
            </a:r>
            <a:r>
              <a:rPr lang="en-US" dirty="0" err="1" smtClean="0"/>
              <a:t>derecho</a:t>
            </a:r>
            <a:r>
              <a:rPr lang="en-US" dirty="0" smtClean="0"/>
              <a:t> </a:t>
            </a:r>
            <a:r>
              <a:rPr lang="en-US" dirty="0" err="1" smtClean="0"/>
              <a:t>por</a:t>
            </a:r>
            <a:r>
              <a:rPr lang="en-US" dirty="0" smtClean="0"/>
              <a:t> </a:t>
            </a:r>
            <a:r>
              <a:rPr lang="en-US" dirty="0" err="1" smtClean="0"/>
              <a:t>primera</a:t>
            </a:r>
            <a:r>
              <a:rPr lang="en-US" dirty="0" smtClean="0"/>
              <a:t> </a:t>
            </a:r>
            <a:r>
              <a:rPr lang="en-US" dirty="0" err="1" smtClean="0"/>
              <a:t>vez</a:t>
            </a:r>
            <a:r>
              <a:rPr lang="en-US" dirty="0" smtClean="0"/>
              <a:t>, </a:t>
            </a:r>
            <a:r>
              <a:rPr lang="en-US" dirty="0" err="1" smtClean="0"/>
              <a:t>tendrá</a:t>
            </a:r>
            <a:r>
              <a:rPr lang="en-US" dirty="0" smtClean="0"/>
              <a:t> </a:t>
            </a:r>
            <a:r>
              <a:rPr lang="en-US" dirty="0" err="1" smtClean="0"/>
              <a:t>que</a:t>
            </a:r>
            <a:r>
              <a:rPr lang="en-US" dirty="0" smtClean="0"/>
              <a:t> </a:t>
            </a:r>
            <a:r>
              <a:rPr lang="en-US" dirty="0" err="1" smtClean="0"/>
              <a:t>pagar</a:t>
            </a:r>
            <a:r>
              <a:rPr lang="en-US" dirty="0" smtClean="0"/>
              <a:t> </a:t>
            </a:r>
            <a:r>
              <a:rPr lang="en-US" dirty="0" err="1" smtClean="0"/>
              <a:t>una</a:t>
            </a:r>
            <a:r>
              <a:rPr lang="en-US" dirty="0" smtClean="0"/>
              <a:t> </a:t>
            </a:r>
            <a:r>
              <a:rPr lang="en-US" dirty="0" err="1" smtClean="0"/>
              <a:t>multa</a:t>
            </a:r>
            <a:r>
              <a:rPr lang="en-US" dirty="0" smtClean="0"/>
              <a:t> </a:t>
            </a:r>
            <a:r>
              <a:rPr lang="en-US" dirty="0" err="1" smtClean="0"/>
              <a:t>equivalente</a:t>
            </a:r>
            <a:r>
              <a:rPr lang="en-US" dirty="0" smtClean="0"/>
              <a:t> al 10% </a:t>
            </a:r>
            <a:r>
              <a:rPr lang="en-US" dirty="0" err="1" smtClean="0"/>
              <a:t>por</a:t>
            </a:r>
            <a:r>
              <a:rPr lang="en-US" dirty="0" smtClean="0"/>
              <a:t> </a:t>
            </a:r>
            <a:r>
              <a:rPr lang="en-US" dirty="0" err="1" smtClean="0"/>
              <a:t>cada</a:t>
            </a:r>
            <a:r>
              <a:rPr lang="en-US" dirty="0" smtClean="0"/>
              <a:t> 12 </a:t>
            </a:r>
            <a:r>
              <a:rPr lang="en-US" dirty="0" err="1" smtClean="0"/>
              <a:t>meses</a:t>
            </a:r>
            <a:r>
              <a:rPr lang="en-US" dirty="0" smtClean="0"/>
              <a:t> en los  </a:t>
            </a:r>
            <a:r>
              <a:rPr lang="en-US" dirty="0" err="1" smtClean="0"/>
              <a:t>que</a:t>
            </a:r>
            <a:r>
              <a:rPr lang="en-US" dirty="0" smtClean="0"/>
              <a:t> </a:t>
            </a:r>
            <a:r>
              <a:rPr lang="en-US" dirty="0" err="1" smtClean="0"/>
              <a:t>usted</a:t>
            </a:r>
            <a:r>
              <a:rPr lang="en-US" dirty="0" smtClean="0"/>
              <a:t> </a:t>
            </a:r>
            <a:r>
              <a:rPr lang="en-US" dirty="0" err="1" smtClean="0"/>
              <a:t>podría</a:t>
            </a:r>
            <a:r>
              <a:rPr lang="en-US" dirty="0" smtClean="0"/>
              <a:t> </a:t>
            </a:r>
            <a:r>
              <a:rPr lang="en-US" dirty="0" err="1" smtClean="0"/>
              <a:t>haberse</a:t>
            </a:r>
            <a:r>
              <a:rPr lang="en-US" dirty="0" smtClean="0"/>
              <a:t> </a:t>
            </a:r>
            <a:r>
              <a:rPr lang="en-US" dirty="0" err="1" smtClean="0"/>
              <a:t>inscrito</a:t>
            </a:r>
            <a:r>
              <a:rPr lang="en-US" dirty="0" smtClean="0"/>
              <a:t> en la Parte B y no lo </a:t>
            </a:r>
            <a:r>
              <a:rPr lang="en-US" dirty="0" err="1" smtClean="0"/>
              <a:t>hizo</a:t>
            </a:r>
            <a:r>
              <a:rPr lang="en-US" dirty="0" smtClean="0"/>
              <a:t>, </a:t>
            </a:r>
            <a:r>
              <a:rPr lang="en-US" dirty="0" err="1" smtClean="0"/>
              <a:t>excepto</a:t>
            </a:r>
            <a:r>
              <a:rPr lang="en-US" dirty="0" smtClean="0"/>
              <a:t> en </a:t>
            </a:r>
            <a:r>
              <a:rPr lang="en-US" dirty="0" err="1" smtClean="0"/>
              <a:t>casos</a:t>
            </a:r>
            <a:r>
              <a:rPr lang="en-US" dirty="0" smtClean="0"/>
              <a:t> </a:t>
            </a:r>
            <a:r>
              <a:rPr lang="en-US" dirty="0" err="1" smtClean="0"/>
              <a:t>especiales</a:t>
            </a:r>
            <a:r>
              <a:rPr lang="en-US" dirty="0" smtClean="0"/>
              <a:t>. </a:t>
            </a:r>
            <a:r>
              <a:rPr lang="en-US" dirty="0" err="1" smtClean="0"/>
              <a:t>Usted</a:t>
            </a:r>
            <a:r>
              <a:rPr lang="en-US" dirty="0" smtClean="0"/>
              <a:t> </a:t>
            </a:r>
            <a:r>
              <a:rPr lang="en-US" dirty="0" err="1" smtClean="0"/>
              <a:t>tendrá</a:t>
            </a:r>
            <a:r>
              <a:rPr lang="en-US" dirty="0" smtClean="0"/>
              <a:t> </a:t>
            </a:r>
            <a:r>
              <a:rPr lang="en-US" dirty="0" err="1" smtClean="0"/>
              <a:t>que</a:t>
            </a:r>
            <a:r>
              <a:rPr lang="en-US" dirty="0" smtClean="0"/>
              <a:t> </a:t>
            </a:r>
            <a:r>
              <a:rPr lang="en-US" dirty="0" err="1" smtClean="0"/>
              <a:t>pagar</a:t>
            </a:r>
            <a:r>
              <a:rPr lang="en-US" dirty="0" smtClean="0"/>
              <a:t> </a:t>
            </a:r>
            <a:r>
              <a:rPr lang="en-US" dirty="0" err="1" smtClean="0"/>
              <a:t>esta</a:t>
            </a:r>
            <a:r>
              <a:rPr lang="en-US" dirty="0" smtClean="0"/>
              <a:t> </a:t>
            </a:r>
            <a:r>
              <a:rPr lang="en-US" dirty="0" err="1" smtClean="0"/>
              <a:t>multa</a:t>
            </a:r>
            <a:r>
              <a:rPr lang="en-US" dirty="0" smtClean="0"/>
              <a:t> </a:t>
            </a:r>
            <a:r>
              <a:rPr lang="en-US" dirty="0" err="1" smtClean="0"/>
              <a:t>durante</a:t>
            </a:r>
            <a:r>
              <a:rPr lang="en-US" dirty="0" smtClean="0"/>
              <a:t> </a:t>
            </a:r>
            <a:r>
              <a:rPr lang="en-US" dirty="0" err="1" smtClean="0"/>
              <a:t>todo</a:t>
            </a:r>
            <a:r>
              <a:rPr lang="en-US" dirty="0" smtClean="0"/>
              <a:t> el </a:t>
            </a:r>
            <a:r>
              <a:rPr lang="en-US" dirty="0" err="1" smtClean="0"/>
              <a:t>tiempo</a:t>
            </a:r>
            <a:r>
              <a:rPr lang="en-US" dirty="0" smtClean="0"/>
              <a:t> </a:t>
            </a:r>
            <a:r>
              <a:rPr lang="en-US" dirty="0" err="1" smtClean="0"/>
              <a:t>que</a:t>
            </a:r>
            <a:r>
              <a:rPr lang="en-US" dirty="0" smtClean="0"/>
              <a:t> </a:t>
            </a:r>
            <a:r>
              <a:rPr lang="en-US" dirty="0" err="1" smtClean="0"/>
              <a:t>tenga</a:t>
            </a:r>
            <a:r>
              <a:rPr lang="en-US" dirty="0" smtClean="0"/>
              <a:t> la Parte B.</a:t>
            </a:r>
          </a:p>
          <a:p>
            <a:pPr marL="226297" indent="-226297">
              <a:defRPr/>
            </a:pPr>
            <a:r>
              <a:rPr lang="en-US" dirty="0" smtClean="0"/>
              <a:t>	</a:t>
            </a:r>
          </a:p>
          <a:p>
            <a:pPr marL="226297" indent="-226297">
              <a:buFont typeface="Wingdings" pitchFamily="2" charset="2"/>
              <a:buChar char="§"/>
              <a:defRPr/>
            </a:pPr>
            <a:endParaRPr lang="en-US" dirty="0" smtClean="0"/>
          </a:p>
          <a:p>
            <a:pPr>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267200"/>
            <a:ext cx="5928361" cy="4528794"/>
          </a:xfrm>
        </p:spPr>
        <p:txBody>
          <a:bodyPr>
            <a:normAutofit fontScale="25000" lnSpcReduction="20000"/>
          </a:bodyPr>
          <a:lstStyle/>
          <a:p>
            <a:pPr marL="218128" indent="-218128">
              <a:lnSpc>
                <a:spcPct val="120000"/>
              </a:lnSpc>
              <a:spcAft>
                <a:spcPts val="0"/>
              </a:spcAft>
              <a:buFont typeface="Wingdings" pitchFamily="2" charset="2"/>
              <a:buChar char="§"/>
              <a:defRPr/>
            </a:pPr>
            <a:r>
              <a:rPr lang="es-ES" sz="3900" dirty="0" smtClean="0"/>
              <a:t>Las pólizas </a:t>
            </a:r>
            <a:r>
              <a:rPr lang="es-ES" sz="3900" dirty="0" err="1" smtClean="0"/>
              <a:t>Medigap</a:t>
            </a:r>
            <a:r>
              <a:rPr lang="es-ES" sz="3900" dirty="0" smtClean="0"/>
              <a:t> (Seguro Suplementario a Medicare) son seguros médicos privados que solamente cubren al titular de la póliza, no a los cónyuges. Las pólizas </a:t>
            </a:r>
            <a:r>
              <a:rPr lang="es-ES" sz="3900" dirty="0" err="1" smtClean="0"/>
              <a:t>Medigap</a:t>
            </a:r>
            <a:r>
              <a:rPr lang="es-ES" sz="3900" dirty="0" smtClean="0"/>
              <a:t> son vendidas por compañías privadas para complementar al Medicare Original (ayudan a pagar por lo que el Medicare Original no cubre- como deducibles, copago o </a:t>
            </a:r>
            <a:r>
              <a:rPr lang="es-ES" sz="3900" dirty="0" err="1" smtClean="0"/>
              <a:t>coseguro</a:t>
            </a:r>
            <a:r>
              <a:rPr lang="es-ES" sz="3900" dirty="0" smtClean="0"/>
              <a:t>).</a:t>
            </a:r>
          </a:p>
          <a:p>
            <a:pPr marL="218128" indent="-218128">
              <a:lnSpc>
                <a:spcPct val="120000"/>
              </a:lnSpc>
              <a:spcAft>
                <a:spcPts val="0"/>
              </a:spcAft>
              <a:buFont typeface="Wingdings" pitchFamily="2" charset="2"/>
              <a:buChar char="§"/>
              <a:defRPr/>
            </a:pPr>
            <a:r>
              <a:rPr lang="es-ES" sz="3900" dirty="0" smtClean="0"/>
              <a:t>Pagan por los servicios cubiertos por Medicare brindados por cualquier médico, hospital o proveedor que acepte Medicare (a excepción de las pólizas Medicare SELECT que requieren que use hospitales específicos, y en algunos casos a médicos específicos para recibir los beneficios completos).</a:t>
            </a:r>
          </a:p>
          <a:p>
            <a:pPr marL="218128" indent="-218128">
              <a:lnSpc>
                <a:spcPct val="120000"/>
              </a:lnSpc>
              <a:spcAft>
                <a:spcPts val="0"/>
              </a:spcAft>
              <a:buFont typeface="Wingdings" pitchFamily="2" charset="2"/>
              <a:buChar char="§"/>
              <a:defRPr/>
            </a:pPr>
            <a:r>
              <a:rPr lang="es-ES" sz="3900" dirty="0" smtClean="0"/>
              <a:t>Según la póliza </a:t>
            </a:r>
            <a:r>
              <a:rPr lang="es-ES" sz="3900" dirty="0" err="1" smtClean="0"/>
              <a:t>Medigap</a:t>
            </a:r>
            <a:r>
              <a:rPr lang="es-ES" sz="3900" dirty="0" smtClean="0"/>
              <a:t> que usted tenga podría cubrir algunos servicios que Medicare no cubre.</a:t>
            </a:r>
          </a:p>
          <a:p>
            <a:pPr marL="218128" indent="-218128">
              <a:lnSpc>
                <a:spcPct val="120000"/>
              </a:lnSpc>
              <a:spcAft>
                <a:spcPts val="0"/>
              </a:spcAft>
              <a:buFont typeface="Wingdings" pitchFamily="2" charset="2"/>
              <a:buChar char="§"/>
              <a:defRPr/>
            </a:pPr>
            <a:r>
              <a:rPr lang="es-ES" sz="3900" dirty="0" smtClean="0"/>
              <a:t>Deben cumplir las leyes federales y estatales promulgadas para proteger a los beneficiarios de Medicare.</a:t>
            </a:r>
          </a:p>
          <a:p>
            <a:pPr marL="218128" lvl="1" indent="-218128">
              <a:lnSpc>
                <a:spcPct val="120000"/>
              </a:lnSpc>
              <a:spcAft>
                <a:spcPts val="0"/>
              </a:spcAft>
              <a:buFont typeface="Wingdings" pitchFamily="2" charset="2"/>
              <a:buChar char="§"/>
              <a:defRPr/>
            </a:pPr>
            <a:r>
              <a:rPr lang="es-ES" sz="3900" dirty="0" smtClean="0"/>
              <a:t>En todos los estados excepto en Massachusetts, Minnesota y Wisconsin, las pólizas </a:t>
            </a:r>
            <a:r>
              <a:rPr lang="es-ES" sz="3900" dirty="0" err="1" smtClean="0"/>
              <a:t>Medigap</a:t>
            </a:r>
            <a:r>
              <a:rPr lang="es-ES" sz="3900" dirty="0" smtClean="0"/>
              <a:t> deben ser uno de los planes estandarizados A, B, C, D, F, G, K, L, M o N para que se las pueda comparar fácilmente. Cada plan tiene un conjunto de beneficios diferentes y es lo mismo para cualquier empresa de seguro. Es importante que compare las pólizas </a:t>
            </a:r>
            <a:r>
              <a:rPr lang="es-ES" sz="3900" dirty="0" err="1" smtClean="0"/>
              <a:t>Medigap</a:t>
            </a:r>
            <a:r>
              <a:rPr lang="es-ES" sz="3900" dirty="0" smtClean="0"/>
              <a:t> porque los precios pueden variar. (Nota: Cada compañía decide cuáles son las pólizas </a:t>
            </a:r>
            <a:r>
              <a:rPr lang="es-ES" sz="3900" dirty="0" err="1" smtClean="0"/>
              <a:t>Medigap</a:t>
            </a:r>
            <a:r>
              <a:rPr lang="es-ES" sz="3900" dirty="0" smtClean="0"/>
              <a:t> que venderá y el precio de cada una, con la aprobación del estado.) </a:t>
            </a:r>
          </a:p>
          <a:p>
            <a:pPr marL="218128" lvl="1" indent="-218128">
              <a:lnSpc>
                <a:spcPct val="120000"/>
              </a:lnSpc>
              <a:spcAft>
                <a:spcPts val="0"/>
              </a:spcAft>
              <a:buFont typeface="Wingdings" pitchFamily="2" charset="2"/>
              <a:buChar char="§"/>
              <a:defRPr/>
            </a:pPr>
            <a:r>
              <a:rPr lang="es-ES" sz="3900" dirty="0" smtClean="0"/>
              <a:t>La póliza </a:t>
            </a:r>
            <a:r>
              <a:rPr lang="es-ES" sz="3900" dirty="0" err="1" smtClean="0"/>
              <a:t>Medigap</a:t>
            </a:r>
            <a:r>
              <a:rPr lang="es-ES" sz="3900" dirty="0" smtClean="0"/>
              <a:t> solamente trabaja con el Medicare Original (no con los planes Medicare </a:t>
            </a:r>
            <a:r>
              <a:rPr lang="es-ES" sz="3900" dirty="0" err="1" smtClean="0"/>
              <a:t>Advantage</a:t>
            </a:r>
            <a:r>
              <a:rPr lang="es-ES" sz="3900" dirty="0" smtClean="0"/>
              <a:t> (MA) u otros planes de Medicare). Es ilegal que traten de venderle una póliza </a:t>
            </a:r>
            <a:r>
              <a:rPr lang="es-ES" sz="3900" dirty="0" err="1" smtClean="0"/>
              <a:t>Medigap</a:t>
            </a:r>
            <a:r>
              <a:rPr lang="es-ES" sz="3900" dirty="0" smtClean="0"/>
              <a:t> si usted: </a:t>
            </a:r>
          </a:p>
          <a:p>
            <a:pPr marL="270814" lvl="1" indent="-161848">
              <a:lnSpc>
                <a:spcPct val="120000"/>
              </a:lnSpc>
              <a:spcAft>
                <a:spcPts val="0"/>
              </a:spcAft>
              <a:buFont typeface="Arial" charset="0"/>
              <a:buChar char="•"/>
              <a:defRPr/>
            </a:pPr>
            <a:r>
              <a:rPr lang="es-ES" sz="3900" dirty="0" smtClean="0"/>
              <a:t>Está inscrito en un Plan Medicare </a:t>
            </a:r>
            <a:r>
              <a:rPr lang="es-ES" sz="3900" dirty="0" err="1" smtClean="0"/>
              <a:t>Advantage</a:t>
            </a:r>
            <a:r>
              <a:rPr lang="es-ES" sz="3900" dirty="0" smtClean="0"/>
              <a:t> (a menos que su </a:t>
            </a:r>
            <a:r>
              <a:rPr lang="es-ES" sz="3900" dirty="0" err="1" smtClean="0"/>
              <a:t>membresía</a:t>
            </a:r>
            <a:r>
              <a:rPr lang="es-ES" sz="3900" dirty="0" smtClean="0"/>
              <a:t> esté acabando).</a:t>
            </a:r>
          </a:p>
          <a:p>
            <a:pPr marL="270814" lvl="1" indent="-161848">
              <a:lnSpc>
                <a:spcPct val="120000"/>
              </a:lnSpc>
              <a:spcAft>
                <a:spcPts val="0"/>
              </a:spcAft>
              <a:buFont typeface="Arial" charset="0"/>
              <a:buChar char="•"/>
              <a:defRPr/>
            </a:pPr>
            <a:r>
              <a:rPr lang="es-ES" sz="3900" dirty="0" smtClean="0"/>
              <a:t>Tiene </a:t>
            </a:r>
            <a:r>
              <a:rPr lang="es-ES" sz="3900" dirty="0" err="1" smtClean="0"/>
              <a:t>Medicaid</a:t>
            </a:r>
            <a:r>
              <a:rPr lang="es-ES" sz="3900" dirty="0" smtClean="0"/>
              <a:t> (a menos que </a:t>
            </a:r>
            <a:r>
              <a:rPr lang="es-ES" sz="3900" dirty="0" err="1" smtClean="0"/>
              <a:t>Medicaid</a:t>
            </a:r>
            <a:r>
              <a:rPr lang="es-ES" sz="3900" dirty="0" smtClean="0"/>
              <a:t> pague por su póliza </a:t>
            </a:r>
            <a:r>
              <a:rPr lang="es-ES" sz="3900" dirty="0" err="1" smtClean="0"/>
              <a:t>Medigap</a:t>
            </a:r>
            <a:r>
              <a:rPr lang="es-ES" sz="3900" dirty="0" smtClean="0"/>
              <a:t> o paga solamente la prima de la Parte B).</a:t>
            </a:r>
          </a:p>
          <a:p>
            <a:pPr marL="270814" lvl="1" indent="-161848">
              <a:lnSpc>
                <a:spcPct val="120000"/>
              </a:lnSpc>
              <a:spcAft>
                <a:spcPts val="0"/>
              </a:spcAft>
              <a:buFont typeface="Arial" charset="0"/>
              <a:buChar char="•"/>
              <a:defRPr/>
            </a:pPr>
            <a:r>
              <a:rPr lang="es-ES" sz="3900" dirty="0" smtClean="0"/>
              <a:t>Ya tiene una póliza </a:t>
            </a:r>
            <a:r>
              <a:rPr lang="es-ES" sz="3900" dirty="0" err="1" smtClean="0"/>
              <a:t>Medigap</a:t>
            </a:r>
            <a:r>
              <a:rPr lang="es-ES" sz="3900" dirty="0" smtClean="0"/>
              <a:t> (a menos que cancele su póliza anterior).</a:t>
            </a:r>
          </a:p>
          <a:p>
            <a:pPr marL="218128" lvl="1" indent="-218128">
              <a:lnSpc>
                <a:spcPct val="120000"/>
              </a:lnSpc>
              <a:spcAft>
                <a:spcPts val="0"/>
              </a:spcAft>
              <a:buFont typeface="Wingdings" pitchFamily="2" charset="2"/>
              <a:buChar char="§"/>
              <a:defRPr/>
            </a:pPr>
            <a:r>
              <a:rPr lang="es-ES" sz="3900" dirty="0" smtClean="0"/>
              <a:t>Si se inscribe en un plan Medicare </a:t>
            </a:r>
            <a:r>
              <a:rPr lang="es-ES" sz="3900" dirty="0" err="1" smtClean="0"/>
              <a:t>Advantage</a:t>
            </a:r>
            <a:r>
              <a:rPr lang="es-ES" sz="3900" dirty="0" smtClean="0"/>
              <a:t> o en otro plan de Medicare, tal vez le convenga cancelar su póliza </a:t>
            </a:r>
            <a:r>
              <a:rPr lang="es-ES" sz="3900" dirty="0" err="1" smtClean="0"/>
              <a:t>Medigap</a:t>
            </a:r>
            <a:r>
              <a:rPr lang="es-ES" sz="3900" dirty="0" smtClean="0"/>
              <a:t>. Si bien usted tiene derecho a quedársela, no podrá usarla para pagar por los servicios que recibe de un plan MA o de otro plan de Medicare, ni por los costos compartidos de estos planes.</a:t>
            </a:r>
          </a:p>
          <a:p>
            <a:pPr marL="218128" lvl="1" indent="-218128">
              <a:lnSpc>
                <a:spcPct val="120000"/>
              </a:lnSpc>
              <a:spcAft>
                <a:spcPts val="0"/>
              </a:spcAft>
              <a:buFont typeface="Wingdings" pitchFamily="2" charset="2"/>
              <a:buChar char="§"/>
              <a:defRPr/>
            </a:pPr>
            <a:r>
              <a:rPr lang="es-ES" sz="3900" dirty="0" smtClean="0"/>
              <a:t>Si está inscrito en el Medicare Original y tiene una póliza </a:t>
            </a:r>
            <a:r>
              <a:rPr lang="es-ES" sz="3900" dirty="0" err="1" smtClean="0"/>
              <a:t>Medigap</a:t>
            </a:r>
            <a:r>
              <a:rPr lang="es-ES" sz="3900" dirty="0" smtClean="0"/>
              <a:t>, puede atenderse con cualquier médico, proveedor o en cualquier hospital que acepte Medicare. Sin embargo, si tiene una póliza </a:t>
            </a:r>
            <a:r>
              <a:rPr lang="es-ES" sz="3900" b="1" dirty="0" smtClean="0"/>
              <a:t>Medicare SELECT</a:t>
            </a:r>
            <a:r>
              <a:rPr lang="es-ES" sz="3900" dirty="0" smtClean="0"/>
              <a:t>, debe atenderse en hospitales específicos y, en algunos casos, con médicos específicos para recibir los beneficios completos. </a:t>
            </a:r>
          </a:p>
          <a:p>
            <a:pPr marL="218128" indent="-218128">
              <a:buFont typeface="Wingdings" pitchFamily="2" charset="2"/>
              <a:buChar char="§"/>
            </a:pPr>
            <a:endParaRPr lang="en-US" dirty="0" smtClean="0"/>
          </a:p>
          <a:p>
            <a:pPr marL="226297" indent="-226297">
              <a:spcAft>
                <a:spcPts val="0"/>
              </a:spcAft>
              <a:buFont typeface="Wingdings" pitchFamily="2" charset="2"/>
              <a:buChar char="§"/>
            </a:pPr>
            <a:endParaRPr lang="en-US" sz="1100"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indent="-172866">
              <a:buFont typeface="Arial" pitchFamily="34" charset="0"/>
              <a:buChar char="•"/>
            </a:pPr>
            <a:r>
              <a:rPr lang="en-US" dirty="0" smtClean="0"/>
              <a:t>Para </a:t>
            </a:r>
            <a:r>
              <a:rPr lang="en-US" dirty="0" err="1" smtClean="0"/>
              <a:t>comprar</a:t>
            </a:r>
            <a:r>
              <a:rPr lang="en-US" baseline="0" dirty="0" smtClean="0"/>
              <a:t> </a:t>
            </a:r>
            <a:r>
              <a:rPr lang="en-US" baseline="0" dirty="0" err="1" smtClean="0"/>
              <a:t>una</a:t>
            </a:r>
            <a:r>
              <a:rPr lang="en-US" baseline="0" dirty="0" smtClean="0"/>
              <a:t> </a:t>
            </a:r>
            <a:r>
              <a:rPr lang="en-US" baseline="0" dirty="0" err="1" smtClean="0"/>
              <a:t>póliza</a:t>
            </a:r>
            <a:r>
              <a:rPr lang="en-US" baseline="0" dirty="0" smtClean="0"/>
              <a:t> </a:t>
            </a:r>
            <a:r>
              <a:rPr lang="en-US" baseline="0" dirty="0" err="1" smtClean="0"/>
              <a:t>Medigap</a:t>
            </a:r>
            <a:r>
              <a:rPr lang="en-US" baseline="0" dirty="0" smtClean="0"/>
              <a:t> </a:t>
            </a:r>
            <a:r>
              <a:rPr lang="en-US" baseline="0" dirty="0" err="1" smtClean="0"/>
              <a:t>u</a:t>
            </a:r>
            <a:r>
              <a:rPr lang="en-US" dirty="0" err="1" smtClean="0"/>
              <a:t>sted</a:t>
            </a:r>
            <a:r>
              <a:rPr lang="en-US" baseline="0" dirty="0" smtClean="0"/>
              <a:t> </a:t>
            </a:r>
            <a:r>
              <a:rPr lang="en-US" baseline="0" dirty="0" err="1" smtClean="0"/>
              <a:t>debe</a:t>
            </a:r>
            <a:r>
              <a:rPr lang="en-US" baseline="0" dirty="0" smtClean="0"/>
              <a:t> </a:t>
            </a:r>
            <a:r>
              <a:rPr lang="en-US" baseline="0" dirty="0" err="1" smtClean="0"/>
              <a:t>tener</a:t>
            </a:r>
            <a:r>
              <a:rPr lang="en-US" baseline="0" dirty="0" smtClean="0"/>
              <a:t> el Medicare Original. </a:t>
            </a:r>
            <a:r>
              <a:rPr lang="en-US" baseline="0" dirty="0" err="1" smtClean="0"/>
              <a:t>Medigap</a:t>
            </a:r>
            <a:r>
              <a:rPr lang="en-US" baseline="0" dirty="0" smtClean="0"/>
              <a:t> no </a:t>
            </a:r>
            <a:r>
              <a:rPr lang="en-US" baseline="0" dirty="0" err="1" smtClean="0"/>
              <a:t>trabaja</a:t>
            </a:r>
            <a:r>
              <a:rPr lang="en-US" baseline="0" dirty="0" smtClean="0"/>
              <a:t> con los planes </a:t>
            </a:r>
            <a:r>
              <a:rPr lang="en-US" dirty="0" smtClean="0"/>
              <a:t>Medicare Advantage.</a:t>
            </a:r>
            <a:r>
              <a:rPr lang="en-US" baseline="0" dirty="0" smtClean="0"/>
              <a:t> </a:t>
            </a:r>
          </a:p>
          <a:p>
            <a:pPr lvl="1" indent="-172866">
              <a:buFont typeface="Arial" pitchFamily="34" charset="0"/>
              <a:buChar char="•"/>
            </a:pPr>
            <a:r>
              <a:rPr lang="en-US" baseline="0" dirty="0" smtClean="0"/>
              <a:t>Si </a:t>
            </a:r>
            <a:r>
              <a:rPr lang="en-US" baseline="0" dirty="0" err="1" smtClean="0"/>
              <a:t>usted</a:t>
            </a:r>
            <a:r>
              <a:rPr lang="en-US" baseline="0" dirty="0" smtClean="0"/>
              <a:t> </a:t>
            </a:r>
            <a:r>
              <a:rPr lang="en-US" baseline="0" dirty="0" err="1" smtClean="0"/>
              <a:t>tiene</a:t>
            </a:r>
            <a:r>
              <a:rPr lang="en-US" baseline="0" dirty="0" smtClean="0"/>
              <a:t> </a:t>
            </a:r>
            <a:r>
              <a:rPr lang="en-US" baseline="0" dirty="0" err="1" smtClean="0"/>
              <a:t>otra</a:t>
            </a:r>
            <a:r>
              <a:rPr lang="en-US" baseline="0" dirty="0" smtClean="0"/>
              <a:t> </a:t>
            </a:r>
            <a:r>
              <a:rPr lang="en-US" baseline="0" dirty="0" err="1" smtClean="0"/>
              <a:t>cobertura</a:t>
            </a:r>
            <a:r>
              <a:rPr lang="en-US" baseline="0" dirty="0" smtClean="0"/>
              <a:t> </a:t>
            </a:r>
            <a:r>
              <a:rPr lang="en-US" baseline="0" dirty="0" err="1" smtClean="0"/>
              <a:t>que</a:t>
            </a:r>
            <a:r>
              <a:rPr lang="en-US" baseline="0" dirty="0" smtClean="0"/>
              <a:t> </a:t>
            </a:r>
            <a:r>
              <a:rPr lang="en-US" baseline="0" dirty="0" err="1" smtClean="0"/>
              <a:t>complemente</a:t>
            </a:r>
            <a:r>
              <a:rPr lang="en-US" baseline="0" dirty="0" smtClean="0"/>
              <a:t> a Medicare, </a:t>
            </a:r>
            <a:r>
              <a:rPr lang="en-US" baseline="0" dirty="0" err="1" smtClean="0"/>
              <a:t>tal</a:t>
            </a:r>
            <a:r>
              <a:rPr lang="en-US" baseline="0" dirty="0" smtClean="0"/>
              <a:t> </a:t>
            </a:r>
            <a:r>
              <a:rPr lang="en-US" baseline="0" dirty="0" err="1" smtClean="0"/>
              <a:t>vez</a:t>
            </a:r>
            <a:r>
              <a:rPr lang="en-US" baseline="0" dirty="0" smtClean="0"/>
              <a:t> no </a:t>
            </a:r>
            <a:r>
              <a:rPr lang="en-US" baseline="0" dirty="0" err="1" smtClean="0"/>
              <a:t>necesite</a:t>
            </a:r>
            <a:r>
              <a:rPr lang="en-US" baseline="0" dirty="0" smtClean="0"/>
              <a:t> </a:t>
            </a:r>
            <a:r>
              <a:rPr lang="en-US" baseline="0" dirty="0" err="1" smtClean="0"/>
              <a:t>una</a:t>
            </a:r>
            <a:r>
              <a:rPr lang="en-US" baseline="0" dirty="0" smtClean="0"/>
              <a:t> </a:t>
            </a:r>
            <a:r>
              <a:rPr lang="en-US" baseline="0" dirty="0" err="1" smtClean="0"/>
              <a:t>póliza</a:t>
            </a:r>
            <a:r>
              <a:rPr lang="en-US" baseline="0" dirty="0" smtClean="0"/>
              <a:t> </a:t>
            </a:r>
            <a:r>
              <a:rPr lang="en-US" baseline="0" dirty="0" err="1" smtClean="0"/>
              <a:t>Medigap</a:t>
            </a:r>
            <a:r>
              <a:rPr lang="en-US" baseline="0" dirty="0" smtClean="0"/>
              <a:t>. </a:t>
            </a:r>
            <a:endParaRPr lang="en-US" dirty="0" smtClean="0"/>
          </a:p>
          <a:p>
            <a:pPr lvl="1" indent="-172866">
              <a:buFont typeface="Arial" pitchFamily="34" charset="0"/>
              <a:buChar char="•"/>
            </a:pPr>
            <a:r>
              <a:rPr lang="en-US" dirty="0" err="1" smtClean="0"/>
              <a:t>Debe</a:t>
            </a:r>
            <a:r>
              <a:rPr lang="en-US" baseline="0" dirty="0" smtClean="0"/>
              <a:t> </a:t>
            </a:r>
            <a:r>
              <a:rPr lang="en-US" baseline="0" dirty="0" err="1" smtClean="0"/>
              <a:t>tener</a:t>
            </a:r>
            <a:r>
              <a:rPr lang="en-US" baseline="0" dirty="0" smtClean="0"/>
              <a:t> en </a:t>
            </a:r>
            <a:r>
              <a:rPr lang="en-US" baseline="0" dirty="0" err="1" smtClean="0"/>
              <a:t>cuenta</a:t>
            </a:r>
            <a:r>
              <a:rPr lang="en-US" baseline="0" dirty="0" smtClean="0"/>
              <a:t> </a:t>
            </a:r>
            <a:r>
              <a:rPr lang="en-US" baseline="0" dirty="0" err="1" smtClean="0"/>
              <a:t>si</a:t>
            </a:r>
            <a:r>
              <a:rPr lang="en-US" baseline="0" dirty="0" smtClean="0"/>
              <a:t> </a:t>
            </a:r>
            <a:r>
              <a:rPr lang="en-US" baseline="0" dirty="0" err="1" smtClean="0"/>
              <a:t>podrá</a:t>
            </a:r>
            <a:r>
              <a:rPr lang="en-US" baseline="0" dirty="0" smtClean="0"/>
              <a:t> </a:t>
            </a:r>
            <a:r>
              <a:rPr lang="en-US" baseline="0" dirty="0" err="1" smtClean="0"/>
              <a:t>pagar</a:t>
            </a:r>
            <a:r>
              <a:rPr lang="en-US" baseline="0" dirty="0" smtClean="0"/>
              <a:t> los </a:t>
            </a:r>
            <a:r>
              <a:rPr lang="en-US" baseline="0" dirty="0" err="1" smtClean="0"/>
              <a:t>deducibles</a:t>
            </a:r>
            <a:r>
              <a:rPr lang="en-US" baseline="0" dirty="0" smtClean="0"/>
              <a:t> y </a:t>
            </a:r>
            <a:r>
              <a:rPr lang="en-US" baseline="0" dirty="0" err="1" smtClean="0"/>
              <a:t>copagos</a:t>
            </a:r>
            <a:r>
              <a:rPr lang="en-US" baseline="0" dirty="0" smtClean="0"/>
              <a:t> de Medicare y la prima </a:t>
            </a:r>
            <a:r>
              <a:rPr lang="en-US" baseline="0" dirty="0" err="1" smtClean="0"/>
              <a:t>mensual</a:t>
            </a:r>
            <a:r>
              <a:rPr lang="en-US" baseline="0" dirty="0" smtClean="0"/>
              <a:t> de </a:t>
            </a:r>
            <a:r>
              <a:rPr lang="en-US" baseline="0" dirty="0" err="1" smtClean="0"/>
              <a:t>Medigap</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18128" indent="-218128">
              <a:buFont typeface="Wingdings" pitchFamily="2" charset="2"/>
              <a:buChar char="§"/>
            </a:pPr>
            <a:r>
              <a:rPr lang="en-US" dirty="0" err="1" smtClean="0"/>
              <a:t>Generalmente</a:t>
            </a:r>
            <a:r>
              <a:rPr lang="en-US" dirty="0" smtClean="0"/>
              <a:t>, el </a:t>
            </a:r>
            <a:r>
              <a:rPr lang="en-US" dirty="0" err="1" smtClean="0"/>
              <a:t>mejor</a:t>
            </a:r>
            <a:r>
              <a:rPr lang="en-US" baseline="0" dirty="0" smtClean="0"/>
              <a:t> </a:t>
            </a:r>
            <a:r>
              <a:rPr lang="en-US" baseline="0" dirty="0" err="1" smtClean="0"/>
              <a:t>momento</a:t>
            </a:r>
            <a:r>
              <a:rPr lang="en-US" baseline="0" dirty="0" smtClean="0"/>
              <a:t> </a:t>
            </a:r>
            <a:r>
              <a:rPr lang="en-US" baseline="0" dirty="0" err="1" smtClean="0"/>
              <a:t>para</a:t>
            </a:r>
            <a:r>
              <a:rPr lang="en-US" baseline="0" dirty="0" smtClean="0"/>
              <a:t> </a:t>
            </a:r>
            <a:r>
              <a:rPr lang="en-US" baseline="0" dirty="0" err="1" smtClean="0"/>
              <a:t>comprar</a:t>
            </a:r>
            <a:r>
              <a:rPr lang="en-US" baseline="0" dirty="0" smtClean="0"/>
              <a:t> </a:t>
            </a:r>
            <a:r>
              <a:rPr lang="en-US" baseline="0" dirty="0" err="1" smtClean="0"/>
              <a:t>una</a:t>
            </a:r>
            <a:r>
              <a:rPr lang="en-US" baseline="0" dirty="0" smtClean="0"/>
              <a:t> </a:t>
            </a:r>
            <a:r>
              <a:rPr lang="en-US" baseline="0" dirty="0" err="1" smtClean="0"/>
              <a:t>póliza</a:t>
            </a:r>
            <a:r>
              <a:rPr lang="en-US" baseline="0" dirty="0" smtClean="0"/>
              <a:t> </a:t>
            </a:r>
            <a:r>
              <a:rPr lang="en-US" baseline="0" dirty="0" err="1" smtClean="0"/>
              <a:t>Medigap</a:t>
            </a:r>
            <a:r>
              <a:rPr lang="en-US" baseline="0" dirty="0" smtClean="0"/>
              <a:t> </a:t>
            </a:r>
            <a:r>
              <a:rPr lang="en-US" baseline="0" dirty="0" err="1" smtClean="0"/>
              <a:t>es</a:t>
            </a:r>
            <a:r>
              <a:rPr lang="en-US" baseline="0" dirty="0" smtClean="0"/>
              <a:t> </a:t>
            </a:r>
            <a:r>
              <a:rPr lang="en-US" baseline="0" dirty="0" err="1" smtClean="0"/>
              <a:t>durante</a:t>
            </a:r>
            <a:r>
              <a:rPr lang="en-US" baseline="0" dirty="0" smtClean="0"/>
              <a:t> el </a:t>
            </a:r>
            <a:r>
              <a:rPr lang="en-US" baseline="0" dirty="0" err="1" smtClean="0"/>
              <a:t>Período</a:t>
            </a:r>
            <a:r>
              <a:rPr lang="en-US" baseline="0" dirty="0" smtClean="0"/>
              <a:t> </a:t>
            </a:r>
            <a:r>
              <a:rPr lang="en-US" baseline="0" dirty="0" err="1" smtClean="0"/>
              <a:t>Abierto</a:t>
            </a:r>
            <a:r>
              <a:rPr lang="en-US" baseline="0" dirty="0" smtClean="0"/>
              <a:t> a </a:t>
            </a:r>
            <a:r>
              <a:rPr lang="en-US" baseline="0" dirty="0" err="1" smtClean="0"/>
              <a:t>Medigap</a:t>
            </a:r>
            <a:r>
              <a:rPr lang="en-US" baseline="0" dirty="0" smtClean="0"/>
              <a:t>. Este </a:t>
            </a:r>
            <a:r>
              <a:rPr lang="en-US" baseline="0" dirty="0" err="1" smtClean="0"/>
              <a:t>período</a:t>
            </a:r>
            <a:r>
              <a:rPr lang="en-US" baseline="0" dirty="0" smtClean="0"/>
              <a:t> </a:t>
            </a:r>
            <a:r>
              <a:rPr lang="en-US" baseline="0" dirty="0" err="1" smtClean="0"/>
              <a:t>empieza</a:t>
            </a:r>
            <a:r>
              <a:rPr lang="en-US" baseline="0" dirty="0" smtClean="0"/>
              <a:t> </a:t>
            </a:r>
            <a:r>
              <a:rPr lang="en-US" baseline="0" dirty="0" err="1" smtClean="0"/>
              <a:t>cuando</a:t>
            </a:r>
            <a:r>
              <a:rPr lang="en-US" baseline="0" dirty="0" smtClean="0"/>
              <a:t> </a:t>
            </a:r>
            <a:r>
              <a:rPr lang="en-US" baseline="0" dirty="0" err="1" smtClean="0"/>
              <a:t>usted</a:t>
            </a:r>
            <a:r>
              <a:rPr lang="en-US" baseline="0" dirty="0" smtClean="0"/>
              <a:t> </a:t>
            </a:r>
            <a:r>
              <a:rPr lang="en-US" baseline="0" dirty="0" err="1" smtClean="0"/>
              <a:t>tiene</a:t>
            </a:r>
            <a:r>
              <a:rPr lang="en-US" baseline="0" dirty="0" smtClean="0"/>
              <a:t> 65 </a:t>
            </a:r>
            <a:r>
              <a:rPr lang="en-US" baseline="0" dirty="0" err="1" smtClean="0"/>
              <a:t>años</a:t>
            </a:r>
            <a:r>
              <a:rPr lang="en-US" baseline="0" dirty="0" smtClean="0"/>
              <a:t> o </a:t>
            </a:r>
            <a:r>
              <a:rPr lang="en-US" baseline="0" dirty="0" err="1" smtClean="0"/>
              <a:t>más</a:t>
            </a:r>
            <a:r>
              <a:rPr lang="en-US" baseline="0" dirty="0" smtClean="0"/>
              <a:t> y </a:t>
            </a:r>
            <a:r>
              <a:rPr lang="en-US" baseline="0" dirty="0" err="1" smtClean="0"/>
              <a:t>está</a:t>
            </a:r>
            <a:r>
              <a:rPr lang="en-US" baseline="0" dirty="0" smtClean="0"/>
              <a:t> </a:t>
            </a:r>
            <a:r>
              <a:rPr lang="en-US" baseline="0" dirty="0" err="1" smtClean="0"/>
              <a:t>inscrito</a:t>
            </a:r>
            <a:r>
              <a:rPr lang="en-US" baseline="0" dirty="0" smtClean="0"/>
              <a:t> en la Parte B. </a:t>
            </a:r>
            <a:endParaRPr lang="en-US" dirty="0" smtClean="0"/>
          </a:p>
          <a:p>
            <a:pPr marL="218128" indent="-218128">
              <a:buFont typeface="Wingdings" pitchFamily="2" charset="2"/>
              <a:buChar char="§"/>
            </a:pPr>
            <a:r>
              <a:rPr lang="en-US" dirty="0" smtClean="0"/>
              <a:t>El </a:t>
            </a:r>
            <a:r>
              <a:rPr lang="en-US" dirty="0" err="1" smtClean="0"/>
              <a:t>período</a:t>
            </a:r>
            <a:r>
              <a:rPr lang="en-US" dirty="0" smtClean="0"/>
              <a:t> </a:t>
            </a:r>
            <a:r>
              <a:rPr lang="en-US" dirty="0" err="1" smtClean="0"/>
              <a:t>dura</a:t>
            </a:r>
            <a:r>
              <a:rPr lang="en-US" dirty="0" smtClean="0"/>
              <a:t> </a:t>
            </a:r>
            <a:r>
              <a:rPr lang="en-US" dirty="0" err="1" smtClean="0"/>
              <a:t>seis</a:t>
            </a:r>
            <a:r>
              <a:rPr lang="en-US" dirty="0" smtClean="0"/>
              <a:t> </a:t>
            </a:r>
            <a:r>
              <a:rPr lang="en-US" dirty="0" err="1" smtClean="0"/>
              <a:t>meses</a:t>
            </a:r>
            <a:r>
              <a:rPr lang="en-US" baseline="0" dirty="0" smtClean="0"/>
              <a:t> </a:t>
            </a:r>
            <a:r>
              <a:rPr lang="en-US" baseline="0" dirty="0" err="1" smtClean="0"/>
              <a:t>durante</a:t>
            </a:r>
            <a:r>
              <a:rPr lang="en-US" baseline="0" dirty="0" smtClean="0"/>
              <a:t> el </a:t>
            </a:r>
            <a:r>
              <a:rPr lang="en-US" baseline="0" dirty="0" err="1" smtClean="0"/>
              <a:t>cual</a:t>
            </a:r>
            <a:r>
              <a:rPr lang="en-US" baseline="0" dirty="0" smtClean="0"/>
              <a:t> se le </a:t>
            </a:r>
            <a:r>
              <a:rPr lang="en-US" baseline="0" dirty="0" err="1" smtClean="0"/>
              <a:t>otorga</a:t>
            </a:r>
            <a:r>
              <a:rPr lang="en-US" baseline="0" dirty="0" smtClean="0"/>
              <a:t> el </a:t>
            </a:r>
            <a:r>
              <a:rPr lang="en-US" baseline="0" dirty="0" err="1" smtClean="0"/>
              <a:t>derecho</a:t>
            </a:r>
            <a:r>
              <a:rPr lang="en-US" baseline="0" dirty="0" smtClean="0"/>
              <a:t> </a:t>
            </a:r>
            <a:r>
              <a:rPr lang="en-US" baseline="0" dirty="0" err="1" smtClean="0"/>
              <a:t>garantizado</a:t>
            </a:r>
            <a:r>
              <a:rPr lang="en-US" baseline="0" dirty="0" smtClean="0"/>
              <a:t> de </a:t>
            </a:r>
            <a:r>
              <a:rPr lang="en-US" baseline="0" dirty="0" err="1" smtClean="0"/>
              <a:t>compra</a:t>
            </a:r>
            <a:r>
              <a:rPr lang="en-US" baseline="0" dirty="0" smtClean="0"/>
              <a:t> de </a:t>
            </a:r>
            <a:r>
              <a:rPr lang="en-US" baseline="0" dirty="0" err="1" smtClean="0"/>
              <a:t>una</a:t>
            </a:r>
            <a:r>
              <a:rPr lang="en-US" baseline="0" dirty="0" smtClean="0"/>
              <a:t> </a:t>
            </a:r>
            <a:r>
              <a:rPr lang="en-US" baseline="0" dirty="0" err="1" smtClean="0"/>
              <a:t>póliza</a:t>
            </a:r>
            <a:r>
              <a:rPr lang="en-US" baseline="0" dirty="0" smtClean="0"/>
              <a:t> </a:t>
            </a:r>
            <a:r>
              <a:rPr lang="en-US" baseline="0" dirty="0" err="1" smtClean="0"/>
              <a:t>Medigap</a:t>
            </a:r>
            <a:r>
              <a:rPr lang="en-US" baseline="0" dirty="0" smtClean="0"/>
              <a:t> (</a:t>
            </a:r>
            <a:r>
              <a:rPr lang="en-US" baseline="0" dirty="0" err="1" smtClean="0"/>
              <a:t>Seguro</a:t>
            </a:r>
            <a:r>
              <a:rPr lang="en-US" baseline="0" dirty="0" smtClean="0"/>
              <a:t> </a:t>
            </a:r>
            <a:r>
              <a:rPr lang="en-US" baseline="0" dirty="0" err="1" smtClean="0"/>
              <a:t>suplementario</a:t>
            </a:r>
            <a:r>
              <a:rPr lang="en-US" baseline="0" dirty="0" smtClean="0"/>
              <a:t> a Medicare). En </a:t>
            </a:r>
            <a:r>
              <a:rPr lang="en-US" baseline="0" dirty="0" err="1" smtClean="0"/>
              <a:t>algunos</a:t>
            </a:r>
            <a:r>
              <a:rPr lang="en-US" baseline="0" dirty="0" smtClean="0"/>
              <a:t> </a:t>
            </a:r>
            <a:r>
              <a:rPr lang="en-US" baseline="0" dirty="0" err="1" smtClean="0"/>
              <a:t>estados</a:t>
            </a:r>
            <a:r>
              <a:rPr lang="en-US" baseline="0" dirty="0" smtClean="0"/>
              <a:t> el </a:t>
            </a:r>
            <a:r>
              <a:rPr lang="en-US" baseline="0" dirty="0" err="1" smtClean="0"/>
              <a:t>período</a:t>
            </a:r>
            <a:r>
              <a:rPr lang="en-US" baseline="0" dirty="0" smtClean="0"/>
              <a:t> </a:t>
            </a:r>
            <a:r>
              <a:rPr lang="en-US" baseline="0" dirty="0" err="1" smtClean="0"/>
              <a:t>puede</a:t>
            </a:r>
            <a:r>
              <a:rPr lang="en-US" baseline="0" dirty="0" smtClean="0"/>
              <a:t> ser </a:t>
            </a:r>
            <a:r>
              <a:rPr lang="en-US" baseline="0" dirty="0" err="1" smtClean="0"/>
              <a:t>más</a:t>
            </a:r>
            <a:r>
              <a:rPr lang="en-US" baseline="0" dirty="0" smtClean="0"/>
              <a:t> largo. </a:t>
            </a:r>
            <a:r>
              <a:rPr lang="en-US" baseline="0" dirty="0" err="1" smtClean="0"/>
              <a:t>Una</a:t>
            </a:r>
            <a:r>
              <a:rPr lang="en-US" baseline="0" dirty="0" smtClean="0"/>
              <a:t> </a:t>
            </a:r>
            <a:r>
              <a:rPr lang="en-US" baseline="0" dirty="0" err="1" smtClean="0"/>
              <a:t>vez</a:t>
            </a:r>
            <a:r>
              <a:rPr lang="en-US" baseline="0" dirty="0" smtClean="0"/>
              <a:t> </a:t>
            </a:r>
            <a:r>
              <a:rPr lang="en-US" baseline="0" dirty="0" err="1" smtClean="0"/>
              <a:t>que</a:t>
            </a:r>
            <a:r>
              <a:rPr lang="en-US" baseline="0" dirty="0" smtClean="0"/>
              <a:t> el </a:t>
            </a:r>
            <a:r>
              <a:rPr lang="en-US" baseline="0" dirty="0" err="1" smtClean="0"/>
              <a:t>período</a:t>
            </a:r>
            <a:r>
              <a:rPr lang="en-US" baseline="0" dirty="0" smtClean="0"/>
              <a:t> </a:t>
            </a:r>
            <a:r>
              <a:rPr lang="en-US" baseline="0" dirty="0" err="1" smtClean="0"/>
              <a:t>comienza</a:t>
            </a:r>
            <a:r>
              <a:rPr lang="en-US" baseline="0" dirty="0" smtClean="0"/>
              <a:t>, no </a:t>
            </a:r>
            <a:r>
              <a:rPr lang="en-US" baseline="0" dirty="0" err="1" smtClean="0"/>
              <a:t>puede</a:t>
            </a:r>
            <a:r>
              <a:rPr lang="en-US" baseline="0" dirty="0" smtClean="0"/>
              <a:t> </a:t>
            </a:r>
            <a:r>
              <a:rPr lang="en-US" baseline="0" dirty="0" err="1" smtClean="0"/>
              <a:t>retrasarse</a:t>
            </a:r>
            <a:r>
              <a:rPr lang="en-US" baseline="0" dirty="0" smtClean="0"/>
              <a:t> </a:t>
            </a:r>
            <a:r>
              <a:rPr lang="en-US" baseline="0" dirty="0" err="1" smtClean="0"/>
              <a:t>ni</a:t>
            </a:r>
            <a:r>
              <a:rPr lang="en-US" baseline="0" dirty="0" smtClean="0"/>
              <a:t> </a:t>
            </a:r>
            <a:r>
              <a:rPr lang="en-US" baseline="0" dirty="0" err="1" smtClean="0"/>
              <a:t>repetirse</a:t>
            </a:r>
            <a:r>
              <a:rPr lang="en-US" baseline="0" dirty="0" smtClean="0"/>
              <a:t>. </a:t>
            </a:r>
            <a:endParaRPr lang="en-US" dirty="0" smtClean="0"/>
          </a:p>
          <a:p>
            <a:pPr marL="218128" lvl="1" indent="-218128" defTabSz="881390">
              <a:spcAft>
                <a:spcPts val="578"/>
              </a:spcAft>
              <a:buFont typeface="Wingdings" pitchFamily="2" charset="2"/>
              <a:buChar char="§"/>
              <a:defRPr/>
            </a:pPr>
            <a:r>
              <a:rPr lang="en-US" dirty="0" err="1" smtClean="0"/>
              <a:t>Usted</a:t>
            </a:r>
            <a:r>
              <a:rPr lang="en-US" dirty="0" smtClean="0"/>
              <a:t> </a:t>
            </a:r>
            <a:r>
              <a:rPr lang="en-US" dirty="0" err="1" smtClean="0"/>
              <a:t>puede</a:t>
            </a:r>
            <a:r>
              <a:rPr lang="en-US" dirty="0" smtClean="0"/>
              <a:t> </a:t>
            </a:r>
            <a:r>
              <a:rPr lang="en-US" dirty="0" err="1" smtClean="0"/>
              <a:t>comprar</a:t>
            </a:r>
            <a:r>
              <a:rPr lang="en-US" dirty="0" smtClean="0"/>
              <a:t> </a:t>
            </a:r>
            <a:r>
              <a:rPr lang="en-US" dirty="0" err="1" smtClean="0"/>
              <a:t>una</a:t>
            </a:r>
            <a:r>
              <a:rPr lang="en-US" dirty="0" smtClean="0"/>
              <a:t> </a:t>
            </a:r>
            <a:r>
              <a:rPr lang="en-US" dirty="0" err="1" smtClean="0"/>
              <a:t>póliza</a:t>
            </a:r>
            <a:r>
              <a:rPr lang="en-US" dirty="0" smtClean="0"/>
              <a:t> </a:t>
            </a:r>
            <a:r>
              <a:rPr lang="en-US" dirty="0" err="1" smtClean="0"/>
              <a:t>Medigap</a:t>
            </a:r>
            <a:r>
              <a:rPr lang="en-US" dirty="0" smtClean="0"/>
              <a:t> en </a:t>
            </a:r>
            <a:r>
              <a:rPr lang="en-US" dirty="0" err="1" smtClean="0"/>
              <a:t>cualquier</a:t>
            </a:r>
            <a:r>
              <a:rPr lang="en-US" dirty="0" smtClean="0"/>
              <a:t> </a:t>
            </a:r>
            <a:r>
              <a:rPr lang="en-US" dirty="0" err="1" smtClean="0"/>
              <a:t>momento</a:t>
            </a:r>
            <a:r>
              <a:rPr lang="en-US" dirty="0" smtClean="0"/>
              <a:t> en </a:t>
            </a:r>
            <a:r>
              <a:rPr lang="en-US" dirty="0" err="1" smtClean="0"/>
              <a:t>que</a:t>
            </a:r>
            <a:r>
              <a:rPr lang="en-US" dirty="0" smtClean="0"/>
              <a:t> la </a:t>
            </a:r>
            <a:r>
              <a:rPr lang="en-US" dirty="0" err="1" smtClean="0"/>
              <a:t>compañía</a:t>
            </a:r>
            <a:r>
              <a:rPr lang="en-US" dirty="0" smtClean="0"/>
              <a:t> </a:t>
            </a:r>
            <a:r>
              <a:rPr lang="en-US" dirty="0" err="1" smtClean="0"/>
              <a:t>acepte</a:t>
            </a:r>
            <a:r>
              <a:rPr lang="en-US" dirty="0" smtClean="0"/>
              <a:t> </a:t>
            </a:r>
            <a:r>
              <a:rPr lang="en-US" dirty="0" err="1" smtClean="0"/>
              <a:t>vendérsela</a:t>
            </a:r>
            <a:r>
              <a:rPr lang="en-US" baseline="0" dirty="0" smtClean="0"/>
              <a:t> </a:t>
            </a:r>
            <a:r>
              <a:rPr lang="en-US" baseline="0" dirty="0" err="1" smtClean="0"/>
              <a:t>pero</a:t>
            </a:r>
            <a:r>
              <a:rPr lang="en-US" baseline="0" dirty="0" smtClean="0"/>
              <a:t> </a:t>
            </a:r>
            <a:r>
              <a:rPr lang="en-US" baseline="0" dirty="0" err="1" smtClean="0"/>
              <a:t>podrían</a:t>
            </a:r>
            <a:r>
              <a:rPr lang="en-US" baseline="0" dirty="0" smtClean="0"/>
              <a:t> </a:t>
            </a:r>
            <a:r>
              <a:rPr lang="en-US" baseline="0" dirty="0" err="1" smtClean="0"/>
              <a:t>tener</a:t>
            </a:r>
            <a:r>
              <a:rPr lang="en-US" baseline="0" dirty="0" smtClean="0"/>
              <a:t> </a:t>
            </a:r>
            <a:r>
              <a:rPr lang="en-US" baseline="0" dirty="0" err="1" smtClean="0"/>
              <a:t>ciertas</a:t>
            </a:r>
            <a:r>
              <a:rPr lang="en-US" baseline="0" dirty="0" smtClean="0"/>
              <a:t> </a:t>
            </a:r>
            <a:r>
              <a:rPr lang="en-US" baseline="0" dirty="0" err="1" smtClean="0"/>
              <a:t>restricciones</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5039" indent="-115039">
              <a:spcBef>
                <a:spcPts val="573"/>
              </a:spcBef>
              <a:defRPr/>
            </a:pPr>
            <a:r>
              <a:rPr lang="en-US" dirty="0" smtClean="0"/>
              <a:t>Los</a:t>
            </a:r>
            <a:r>
              <a:rPr lang="en-US" baseline="0" dirty="0" smtClean="0"/>
              <a:t> </a:t>
            </a:r>
            <a:r>
              <a:rPr lang="en-US" baseline="0" dirty="0" err="1" smtClean="0"/>
              <a:t>beneficios</a:t>
            </a:r>
            <a:r>
              <a:rPr lang="en-US" baseline="0" dirty="0" smtClean="0"/>
              <a:t> </a:t>
            </a:r>
            <a:r>
              <a:rPr lang="en-US" baseline="0" dirty="0" err="1" smtClean="0"/>
              <a:t>básicos</a:t>
            </a:r>
            <a:r>
              <a:rPr lang="en-US" baseline="0" dirty="0" smtClean="0"/>
              <a:t> </a:t>
            </a:r>
            <a:r>
              <a:rPr lang="en-US" baseline="0" dirty="0" err="1" smtClean="0"/>
              <a:t>están</a:t>
            </a:r>
            <a:r>
              <a:rPr lang="en-US" baseline="0" dirty="0" smtClean="0"/>
              <a:t> </a:t>
            </a:r>
            <a:r>
              <a:rPr lang="en-US" baseline="0" dirty="0" err="1" smtClean="0"/>
              <a:t>cubiertos</a:t>
            </a:r>
            <a:r>
              <a:rPr lang="en-US" baseline="0" dirty="0" smtClean="0"/>
              <a:t> </a:t>
            </a:r>
            <a:r>
              <a:rPr lang="en-US" baseline="0" dirty="0" err="1" smtClean="0"/>
              <a:t>por</a:t>
            </a:r>
            <a:r>
              <a:rPr lang="en-US" baseline="0" dirty="0" smtClean="0"/>
              <a:t> </a:t>
            </a:r>
            <a:r>
              <a:rPr lang="en-US" baseline="0" dirty="0" err="1" smtClean="0"/>
              <a:t>todos</a:t>
            </a:r>
            <a:r>
              <a:rPr lang="en-US" baseline="0" dirty="0" smtClean="0"/>
              <a:t> los planes </a:t>
            </a:r>
            <a:r>
              <a:rPr lang="en-US" baseline="0" dirty="0" err="1" smtClean="0"/>
              <a:t>Medigap</a:t>
            </a:r>
            <a:r>
              <a:rPr lang="en-US" baseline="0" dirty="0" smtClean="0"/>
              <a:t>. </a:t>
            </a:r>
            <a:r>
              <a:rPr lang="en-US" baseline="0" dirty="0" err="1" smtClean="0"/>
              <a:t>Ellos</a:t>
            </a:r>
            <a:r>
              <a:rPr lang="en-US" baseline="0" dirty="0" smtClean="0"/>
              <a:t> </a:t>
            </a:r>
            <a:r>
              <a:rPr lang="en-US" baseline="0" dirty="0" err="1" smtClean="0"/>
              <a:t>incluyen</a:t>
            </a:r>
            <a:r>
              <a:rPr lang="en-US" baseline="0" dirty="0" smtClean="0"/>
              <a:t>:</a:t>
            </a:r>
            <a:endParaRPr lang="en-US" dirty="0" smtClean="0"/>
          </a:p>
          <a:p>
            <a:pPr marL="340747" lvl="1" indent="-167218" defTabSz="881390">
              <a:spcAft>
                <a:spcPts val="578"/>
              </a:spcAft>
              <a:buFont typeface="Arial" pitchFamily="34" charset="0"/>
              <a:buChar char="•"/>
              <a:defRPr/>
            </a:pPr>
            <a:r>
              <a:rPr lang="es-ES" noProof="0" dirty="0" smtClean="0"/>
              <a:t>El</a:t>
            </a:r>
            <a:r>
              <a:rPr lang="es-ES" baseline="0" noProof="0" dirty="0" smtClean="0"/>
              <a:t> </a:t>
            </a:r>
            <a:r>
              <a:rPr lang="es-ES" baseline="0" noProof="0" dirty="0" err="1" smtClean="0"/>
              <a:t>c</a:t>
            </a:r>
            <a:r>
              <a:rPr lang="es-ES" noProof="0" dirty="0" err="1" smtClean="0"/>
              <a:t>oseguro</a:t>
            </a:r>
            <a:r>
              <a:rPr lang="es-ES" noProof="0" dirty="0" smtClean="0"/>
              <a:t> de la Parte A de Medicare y los costos del hospital hasta 365 días adicionales después de agotar los beneficios de Medicare.</a:t>
            </a:r>
          </a:p>
          <a:p>
            <a:pPr marL="340747" lvl="1" indent="-167218" defTabSz="881390">
              <a:spcAft>
                <a:spcPts val="578"/>
              </a:spcAft>
              <a:buFont typeface="Arial" pitchFamily="34" charset="0"/>
              <a:buChar char="•"/>
              <a:defRPr/>
            </a:pPr>
            <a:r>
              <a:rPr lang="es-ES" noProof="0" dirty="0" smtClean="0"/>
              <a:t>El</a:t>
            </a:r>
            <a:r>
              <a:rPr lang="es-ES" baseline="0" noProof="0" dirty="0" smtClean="0"/>
              <a:t> </a:t>
            </a:r>
            <a:r>
              <a:rPr lang="es-ES" baseline="0" noProof="0" dirty="0" err="1" smtClean="0"/>
              <a:t>c</a:t>
            </a:r>
            <a:r>
              <a:rPr lang="es-ES" noProof="0" dirty="0" err="1" smtClean="0"/>
              <a:t>oseguro</a:t>
            </a:r>
            <a:r>
              <a:rPr lang="es-ES" noProof="0" dirty="0" smtClean="0"/>
              <a:t> o copago de la Parte B de Medicare</a:t>
            </a:r>
          </a:p>
          <a:p>
            <a:pPr marL="340747" lvl="1" indent="-167218" defTabSz="881390">
              <a:spcAft>
                <a:spcPts val="578"/>
              </a:spcAft>
              <a:buFont typeface="Arial" pitchFamily="34" charset="0"/>
              <a:buChar char="•"/>
              <a:defRPr/>
            </a:pPr>
            <a:r>
              <a:rPr lang="es-ES" noProof="0" dirty="0" smtClean="0"/>
              <a:t>Sangre (las tres primeras pintas)</a:t>
            </a:r>
          </a:p>
          <a:p>
            <a:pPr marL="340747" lvl="1" indent="-167218" defTabSz="881390">
              <a:spcAft>
                <a:spcPts val="578"/>
              </a:spcAft>
              <a:buFont typeface="Arial" pitchFamily="34" charset="0"/>
              <a:buChar char="•"/>
              <a:defRPr/>
            </a:pPr>
            <a:r>
              <a:rPr lang="es-ES" noProof="0" dirty="0" smtClean="0"/>
              <a:t>El</a:t>
            </a:r>
            <a:r>
              <a:rPr lang="es-ES" baseline="0" noProof="0" dirty="0" smtClean="0"/>
              <a:t> </a:t>
            </a:r>
            <a:r>
              <a:rPr lang="es-ES" baseline="0" noProof="0" dirty="0" err="1" smtClean="0"/>
              <a:t>c</a:t>
            </a:r>
            <a:r>
              <a:rPr lang="es-ES" noProof="0" dirty="0" err="1" smtClean="0"/>
              <a:t>oseguro</a:t>
            </a:r>
            <a:r>
              <a:rPr lang="es-ES" noProof="0" dirty="0" smtClean="0"/>
              <a:t> o copago de la Parte A por</a:t>
            </a:r>
            <a:r>
              <a:rPr lang="es-ES" baseline="0" noProof="0" dirty="0" smtClean="0"/>
              <a:t> el</a:t>
            </a:r>
            <a:r>
              <a:rPr lang="es-ES" noProof="0" dirty="0" smtClean="0"/>
              <a:t> cuidado de hospicio</a:t>
            </a:r>
          </a:p>
          <a:p>
            <a:pPr marL="509393" indent="-509393">
              <a:spcBef>
                <a:spcPts val="598"/>
              </a:spcBef>
              <a:defRPr/>
            </a:pPr>
            <a:r>
              <a:rPr lang="en-US" b="1" dirty="0" smtClean="0"/>
              <a:t>NOTA:  </a:t>
            </a:r>
            <a:r>
              <a:rPr lang="es-ES" baseline="0" noProof="0" dirty="0" smtClean="0"/>
              <a:t>El Plan N paga el 100% del </a:t>
            </a:r>
            <a:r>
              <a:rPr lang="es-ES" baseline="0" noProof="0" dirty="0" err="1" smtClean="0"/>
              <a:t>coseguro</a:t>
            </a:r>
            <a:r>
              <a:rPr lang="es-ES" baseline="0" noProof="0" dirty="0" smtClean="0"/>
              <a:t> de la Parte B, excepto por un copago de hasta $20 para algunas visitas médicas y hasta $50 para las visitas a la sala de emergencia que no resulten en una admisión</a:t>
            </a:r>
            <a:r>
              <a:rPr lang="es-ES" noProof="0" dirty="0" smtClean="0"/>
              <a:t> al hospital.</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0886" indent="-110886">
              <a:spcBef>
                <a:spcPts val="552"/>
              </a:spcBef>
              <a:defRPr/>
            </a:pPr>
            <a:r>
              <a:rPr lang="es-ES" dirty="0" smtClean="0"/>
              <a:t>Cada plan de </a:t>
            </a:r>
            <a:r>
              <a:rPr lang="es-ES" dirty="0" err="1" smtClean="0"/>
              <a:t>Medigap</a:t>
            </a:r>
            <a:r>
              <a:rPr lang="es-ES" dirty="0" smtClean="0"/>
              <a:t> cubre diferentes beneficios.</a:t>
            </a:r>
            <a:endParaRPr lang="en-US" dirty="0" smtClean="0"/>
          </a:p>
          <a:p>
            <a:pPr marL="330521" lvl="1" indent="-162200">
              <a:spcBef>
                <a:spcPts val="598"/>
              </a:spcBef>
              <a:buFont typeface="Arial" pitchFamily="34" charset="0"/>
              <a:buChar char="•"/>
            </a:pPr>
            <a:r>
              <a:rPr lang="es-ES" dirty="0" smtClean="0"/>
              <a:t>El </a:t>
            </a:r>
            <a:r>
              <a:rPr lang="es-ES" dirty="0" err="1" smtClean="0"/>
              <a:t>coseguro</a:t>
            </a:r>
            <a:r>
              <a:rPr lang="es-ES" dirty="0" smtClean="0"/>
              <a:t> de centro de enfermería especializada está cubierto por los planes </a:t>
            </a:r>
            <a:r>
              <a:rPr lang="es-ES" dirty="0" err="1" smtClean="0"/>
              <a:t>Medigap</a:t>
            </a:r>
            <a:r>
              <a:rPr lang="es-ES" dirty="0" smtClean="0"/>
              <a:t> C, D, F, G, K (50%), L (75%), M, y N (100%).</a:t>
            </a:r>
            <a:endParaRPr lang="en-US" dirty="0" smtClean="0"/>
          </a:p>
          <a:p>
            <a:pPr marL="330521" lvl="1" indent="-162200">
              <a:spcBef>
                <a:spcPts val="598"/>
              </a:spcBef>
              <a:buFont typeface="Arial" pitchFamily="34" charset="0"/>
              <a:buChar char="•"/>
            </a:pPr>
            <a:r>
              <a:rPr lang="en-US" baseline="0" dirty="0" smtClean="0"/>
              <a:t>El deducible de la </a:t>
            </a:r>
            <a:r>
              <a:rPr lang="en-US" dirty="0" smtClean="0"/>
              <a:t>Parte A </a:t>
            </a:r>
            <a:r>
              <a:rPr lang="es-ES" dirty="0" smtClean="0"/>
              <a:t>está cubierto por los planes </a:t>
            </a:r>
            <a:r>
              <a:rPr lang="es-ES" dirty="0" err="1" smtClean="0"/>
              <a:t>Medigap</a:t>
            </a:r>
            <a:r>
              <a:rPr lang="es-ES" dirty="0" smtClean="0"/>
              <a:t> </a:t>
            </a:r>
            <a:r>
              <a:rPr lang="en-US" dirty="0" smtClean="0"/>
              <a:t>B, C, D, F, G, K, M (50%), L (75%)</a:t>
            </a:r>
            <a:r>
              <a:rPr lang="en-US" baseline="0" dirty="0" smtClean="0"/>
              <a:t> y</a:t>
            </a:r>
            <a:r>
              <a:rPr lang="en-US" dirty="0" smtClean="0"/>
              <a:t> N (100%)</a:t>
            </a:r>
          </a:p>
          <a:p>
            <a:pPr marL="330521" lvl="1" indent="-162200">
              <a:spcBef>
                <a:spcPts val="598"/>
              </a:spcBef>
              <a:buFont typeface="Arial" pitchFamily="34" charset="0"/>
              <a:buChar char="•"/>
            </a:pPr>
            <a:r>
              <a:rPr lang="en-US" baseline="0" dirty="0" smtClean="0"/>
              <a:t>El deducible de la </a:t>
            </a:r>
            <a:r>
              <a:rPr lang="en-US" dirty="0" smtClean="0"/>
              <a:t>Parte B </a:t>
            </a:r>
            <a:r>
              <a:rPr lang="es-ES" dirty="0" smtClean="0"/>
              <a:t>está cubierto por los planes </a:t>
            </a:r>
            <a:r>
              <a:rPr lang="es-ES" dirty="0" err="1" smtClean="0"/>
              <a:t>Medigap</a:t>
            </a:r>
            <a:r>
              <a:rPr lang="es-ES" dirty="0" smtClean="0"/>
              <a:t> </a:t>
            </a:r>
            <a:r>
              <a:rPr lang="en-US" dirty="0" smtClean="0"/>
              <a:t>C y F</a:t>
            </a:r>
          </a:p>
          <a:p>
            <a:pPr marL="330521" lvl="1" indent="-162200">
              <a:spcBef>
                <a:spcPts val="598"/>
              </a:spcBef>
              <a:buFont typeface="Arial" pitchFamily="34" charset="0"/>
              <a:buChar char="•"/>
            </a:pPr>
            <a:r>
              <a:rPr lang="en-US" dirty="0" smtClean="0"/>
              <a:t>El</a:t>
            </a:r>
            <a:r>
              <a:rPr lang="en-US" baseline="0" dirty="0" smtClean="0"/>
              <a:t> </a:t>
            </a:r>
            <a:r>
              <a:rPr lang="en-US" baseline="0" dirty="0" err="1" smtClean="0"/>
              <a:t>recargo</a:t>
            </a:r>
            <a:r>
              <a:rPr lang="en-US" baseline="0" dirty="0" smtClean="0"/>
              <a:t> de la</a:t>
            </a:r>
            <a:r>
              <a:rPr lang="en-US" dirty="0" smtClean="0"/>
              <a:t> Parte B </a:t>
            </a:r>
            <a:r>
              <a:rPr lang="es-ES" dirty="0" smtClean="0"/>
              <a:t>está cubierto por los planes </a:t>
            </a:r>
            <a:r>
              <a:rPr lang="es-ES" dirty="0" err="1" smtClean="0"/>
              <a:t>Medigap</a:t>
            </a:r>
            <a:r>
              <a:rPr lang="en-US" dirty="0" smtClean="0"/>
              <a:t> F y G</a:t>
            </a:r>
          </a:p>
          <a:p>
            <a:pPr marL="330521" lvl="1" indent="-162200">
              <a:spcBef>
                <a:spcPts val="598"/>
              </a:spcBef>
              <a:buFont typeface="Arial" pitchFamily="34" charset="0"/>
              <a:buChar char="•"/>
            </a:pPr>
            <a:r>
              <a:rPr lang="es-ES" sz="1100" dirty="0" smtClean="0"/>
              <a:t>Los costos por emergencia en el extranjero hasta el límite del plan están cubiertos por los planes </a:t>
            </a:r>
            <a:r>
              <a:rPr lang="es-ES" sz="1100" dirty="0" err="1" smtClean="0"/>
              <a:t>Medigap</a:t>
            </a:r>
            <a:r>
              <a:rPr lang="es-ES" sz="1100" dirty="0" smtClean="0"/>
              <a:t> C, D, F, G, M y N.</a:t>
            </a:r>
          </a:p>
          <a:p>
            <a:pPr marL="460162" indent="-460162">
              <a:spcAft>
                <a:spcPts val="0"/>
              </a:spcAft>
            </a:pPr>
            <a:r>
              <a:rPr lang="es-ES" sz="1100" b="1" dirty="0" smtClean="0"/>
              <a:t>NOTA:</a:t>
            </a:r>
            <a:r>
              <a:rPr lang="es-ES" sz="1100" dirty="0" smtClean="0"/>
              <a:t> *El plan F ofrece una opción de deducible alto. En el 2012, el límite para los gastos del bolsillo de los planes K y L es $4,660 y $2,330 respectivamente.</a:t>
            </a:r>
          </a:p>
        </p:txBody>
      </p:sp>
      <p:sp>
        <p:nvSpPr>
          <p:cNvPr id="4" name="Slide Number Placeholder 3"/>
          <p:cNvSpPr>
            <a:spLocks noGrp="1"/>
          </p:cNvSpPr>
          <p:nvPr>
            <p:ph type="sldNum" sz="quarter" idx="10"/>
          </p:nvPr>
        </p:nvSpPr>
        <p:spPr/>
        <p:txBody>
          <a:bodyPr/>
          <a:lstStyle/>
          <a:p>
            <a:fld id="{BB7BC668-EF9E-4008-A594-DB84396FB3E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063" lvl="1" indent="-109063" defTabSz="881390">
              <a:spcAft>
                <a:spcPts val="578"/>
              </a:spcAft>
              <a:buFont typeface="Wingdings" pitchFamily="2" charset="2"/>
              <a:buChar char="§"/>
              <a:defRPr/>
            </a:pPr>
            <a:r>
              <a:rPr lang="en-US" dirty="0" err="1" smtClean="0"/>
              <a:t>Usted</a:t>
            </a:r>
            <a:r>
              <a:rPr lang="en-US" dirty="0" smtClean="0"/>
              <a:t> </a:t>
            </a:r>
            <a:r>
              <a:rPr lang="en-US" dirty="0" err="1" smtClean="0"/>
              <a:t>puede</a:t>
            </a:r>
            <a:r>
              <a:rPr lang="en-US" dirty="0" smtClean="0"/>
              <a:t> </a:t>
            </a:r>
            <a:r>
              <a:rPr lang="en-US" dirty="0" err="1" smtClean="0"/>
              <a:t>buscar</a:t>
            </a:r>
            <a:r>
              <a:rPr lang="en-US" baseline="0" dirty="0" smtClean="0"/>
              <a:t> </a:t>
            </a:r>
            <a:r>
              <a:rPr lang="en-US" baseline="0" dirty="0" err="1" smtClean="0"/>
              <a:t>una</a:t>
            </a:r>
            <a:r>
              <a:rPr lang="en-US" baseline="0" dirty="0" smtClean="0"/>
              <a:t> </a:t>
            </a:r>
            <a:r>
              <a:rPr lang="en-US" baseline="0" dirty="0" err="1" smtClean="0"/>
              <a:t>póliza</a:t>
            </a:r>
            <a:r>
              <a:rPr lang="en-US" baseline="0" dirty="0" smtClean="0"/>
              <a:t> </a:t>
            </a:r>
            <a:r>
              <a:rPr lang="en-US" baseline="0" dirty="0" err="1" smtClean="0"/>
              <a:t>Medigap</a:t>
            </a:r>
            <a:r>
              <a:rPr lang="en-US" baseline="0" dirty="0" smtClean="0"/>
              <a:t> </a:t>
            </a:r>
            <a:r>
              <a:rPr lang="en-US" baseline="0" dirty="0" err="1" smtClean="0"/>
              <a:t>por</a:t>
            </a:r>
            <a:r>
              <a:rPr lang="en-US" baseline="0" dirty="0" smtClean="0"/>
              <a:t> </a:t>
            </a:r>
            <a:r>
              <a:rPr lang="en-US" baseline="0" dirty="0" err="1" smtClean="0"/>
              <a:t>teléfono</a:t>
            </a:r>
            <a:r>
              <a:rPr lang="en-US" baseline="0" dirty="0" smtClean="0"/>
              <a:t> o </a:t>
            </a:r>
            <a:r>
              <a:rPr lang="en-US" baseline="0" dirty="0" err="1" smtClean="0"/>
              <a:t>usando</a:t>
            </a:r>
            <a:r>
              <a:rPr lang="en-US" baseline="0" dirty="0" smtClean="0"/>
              <a:t> la </a:t>
            </a:r>
            <a:r>
              <a:rPr lang="en-US" baseline="0" dirty="0" err="1" smtClean="0"/>
              <a:t>computadora</a:t>
            </a:r>
            <a:r>
              <a:rPr lang="en-US" baseline="0" dirty="0" smtClean="0"/>
              <a:t> </a:t>
            </a:r>
            <a:endParaRPr lang="en-US" dirty="0" smtClean="0"/>
          </a:p>
          <a:p>
            <a:pPr marL="286014" lvl="1" indent="-172866" defTabSz="881390">
              <a:spcAft>
                <a:spcPts val="578"/>
              </a:spcAft>
              <a:buFont typeface="Arial" pitchFamily="34" charset="0"/>
              <a:buChar char="•"/>
              <a:defRPr/>
            </a:pPr>
            <a:r>
              <a:rPr lang="en-US" dirty="0" err="1" smtClean="0"/>
              <a:t>Visite</a:t>
            </a:r>
            <a:r>
              <a:rPr lang="en-US" dirty="0" smtClean="0"/>
              <a:t> medicare.gov y use la </a:t>
            </a:r>
            <a:r>
              <a:rPr lang="en-US" dirty="0" err="1" smtClean="0"/>
              <a:t>herramienta</a:t>
            </a:r>
            <a:r>
              <a:rPr lang="en-US" dirty="0" smtClean="0"/>
              <a:t> de </a:t>
            </a:r>
            <a:r>
              <a:rPr lang="en-US" dirty="0" err="1" smtClean="0"/>
              <a:t>comparación</a:t>
            </a:r>
            <a:endParaRPr lang="en-US" dirty="0" smtClean="0"/>
          </a:p>
          <a:p>
            <a:pPr marL="286014" lvl="1" indent="-172866" defTabSz="881390">
              <a:spcAft>
                <a:spcPts val="578"/>
              </a:spcAft>
              <a:buFont typeface="Arial" pitchFamily="34" charset="0"/>
              <a:buChar char="•"/>
              <a:defRPr/>
            </a:pPr>
            <a:r>
              <a:rPr lang="en-US" dirty="0" err="1" smtClean="0"/>
              <a:t>Llame</a:t>
            </a:r>
            <a:r>
              <a:rPr lang="en-US" baseline="0" dirty="0" smtClean="0"/>
              <a:t> al</a:t>
            </a:r>
            <a:r>
              <a:rPr lang="en-US" dirty="0" smtClean="0"/>
              <a:t> 1 800 MEDICARE.</a:t>
            </a:r>
          </a:p>
          <a:p>
            <a:pPr marL="286014" lvl="1" indent="-172866" defTabSz="881390">
              <a:spcAft>
                <a:spcPts val="578"/>
              </a:spcAft>
              <a:buFont typeface="Arial" pitchFamily="34" charset="0"/>
              <a:buChar char="•"/>
              <a:defRPr/>
            </a:pPr>
            <a:r>
              <a:rPr lang="en-US" dirty="0" err="1" smtClean="0"/>
              <a:t>Llame</a:t>
            </a:r>
            <a:r>
              <a:rPr lang="en-US" dirty="0" smtClean="0"/>
              <a:t> a su </a:t>
            </a:r>
            <a:r>
              <a:rPr lang="en-US" dirty="0" err="1" smtClean="0"/>
              <a:t>Programa</a:t>
            </a:r>
            <a:r>
              <a:rPr lang="en-US" dirty="0" smtClean="0"/>
              <a:t> </a:t>
            </a:r>
            <a:r>
              <a:rPr lang="en-US" dirty="0" err="1" smtClean="0"/>
              <a:t>Estatal</a:t>
            </a:r>
            <a:r>
              <a:rPr lang="en-US" dirty="0" smtClean="0"/>
              <a:t> de </a:t>
            </a:r>
            <a:r>
              <a:rPr lang="en-US" dirty="0" err="1" smtClean="0"/>
              <a:t>Asistencia</a:t>
            </a:r>
            <a:r>
              <a:rPr lang="en-US" dirty="0" smtClean="0"/>
              <a:t> con el </a:t>
            </a:r>
            <a:r>
              <a:rPr lang="en-US" dirty="0" err="1" smtClean="0"/>
              <a:t>Seguro</a:t>
            </a:r>
            <a:r>
              <a:rPr lang="en-US" dirty="0" smtClean="0"/>
              <a:t> </a:t>
            </a:r>
            <a:r>
              <a:rPr lang="en-US" dirty="0" err="1" smtClean="0"/>
              <a:t>Médico</a:t>
            </a:r>
            <a:r>
              <a:rPr lang="en-US" dirty="0" smtClean="0"/>
              <a:t> (SHIP). </a:t>
            </a:r>
            <a:r>
              <a:rPr lang="en-US" dirty="0" err="1" smtClean="0"/>
              <a:t>Ellos</a:t>
            </a:r>
            <a:r>
              <a:rPr lang="en-US" dirty="0" smtClean="0"/>
              <a:t> le </a:t>
            </a:r>
            <a:r>
              <a:rPr lang="en-US" dirty="0" err="1" smtClean="0"/>
              <a:t>brindarán</a:t>
            </a:r>
            <a:r>
              <a:rPr lang="en-US" dirty="0" smtClean="0"/>
              <a:t> </a:t>
            </a:r>
            <a:r>
              <a:rPr lang="en-US" dirty="0" err="1" smtClean="0"/>
              <a:t>asesoría</a:t>
            </a:r>
            <a:r>
              <a:rPr lang="en-US" dirty="0" smtClean="0"/>
              <a:t> </a:t>
            </a:r>
            <a:r>
              <a:rPr lang="en-US" dirty="0" err="1" smtClean="0"/>
              <a:t>gratuita</a:t>
            </a:r>
            <a:r>
              <a:rPr lang="en-US" baseline="0" dirty="0" smtClean="0"/>
              <a:t> y le </a:t>
            </a:r>
            <a:r>
              <a:rPr lang="en-US" baseline="0" dirty="0" err="1" smtClean="0"/>
              <a:t>ayudarán</a:t>
            </a:r>
            <a:r>
              <a:rPr lang="en-US" baseline="0" dirty="0" smtClean="0"/>
              <a:t> a </a:t>
            </a:r>
            <a:r>
              <a:rPr lang="en-US" baseline="0" dirty="0" err="1" smtClean="0"/>
              <a:t>comparar</a:t>
            </a:r>
            <a:r>
              <a:rPr lang="en-US" baseline="0" dirty="0" smtClean="0"/>
              <a:t> </a:t>
            </a:r>
            <a:r>
              <a:rPr lang="en-US" baseline="0" dirty="0" err="1" smtClean="0"/>
              <a:t>las</a:t>
            </a:r>
            <a:r>
              <a:rPr lang="en-US" baseline="0" dirty="0" smtClean="0"/>
              <a:t> </a:t>
            </a:r>
            <a:r>
              <a:rPr lang="en-US" baseline="0" dirty="0" err="1" smtClean="0"/>
              <a:t>pólizas</a:t>
            </a:r>
            <a:r>
              <a:rPr lang="en-US" baseline="0" dirty="0" smtClean="0"/>
              <a:t> </a:t>
            </a:r>
            <a:r>
              <a:rPr lang="en-US" baseline="0" dirty="0" err="1" smtClean="0"/>
              <a:t>Medigap</a:t>
            </a:r>
            <a:r>
              <a:rPr lang="en-US" baseline="0" dirty="0" smtClean="0"/>
              <a:t>. </a:t>
            </a:r>
            <a:endParaRPr lang="en-US" dirty="0" smtClean="0"/>
          </a:p>
          <a:p>
            <a:pPr marL="113148" lvl="1" indent="-113148" defTabSz="881390">
              <a:spcAft>
                <a:spcPts val="578"/>
              </a:spcAft>
              <a:defRPr/>
            </a:pPr>
            <a:r>
              <a:rPr lang="en-US" dirty="0" smtClean="0"/>
              <a:t>El </a:t>
            </a:r>
            <a:r>
              <a:rPr lang="en-US" dirty="0" err="1" smtClean="0"/>
              <a:t>proceso</a:t>
            </a:r>
            <a:r>
              <a:rPr lang="en-US" dirty="0" smtClean="0"/>
              <a:t>:</a:t>
            </a:r>
          </a:p>
          <a:p>
            <a:pPr marL="286014" lvl="2" indent="-226297" defTabSz="881390">
              <a:spcAft>
                <a:spcPts val="578"/>
              </a:spcAft>
              <a:buFont typeface="Arial" pitchFamily="34" charset="0"/>
              <a:buChar char="•"/>
              <a:defRPr/>
            </a:pPr>
            <a:r>
              <a:rPr lang="en-US" dirty="0" err="1" smtClean="0"/>
              <a:t>Escoja</a:t>
            </a:r>
            <a:r>
              <a:rPr lang="en-US" dirty="0" smtClean="0"/>
              <a:t> un plan </a:t>
            </a:r>
            <a:r>
              <a:rPr lang="en-US" dirty="0" err="1" smtClean="0"/>
              <a:t>estandarizado</a:t>
            </a:r>
            <a:r>
              <a:rPr lang="en-US" dirty="0" smtClean="0"/>
              <a:t>, </a:t>
            </a:r>
            <a:r>
              <a:rPr lang="en-US" dirty="0" err="1" smtClean="0"/>
              <a:t>por</a:t>
            </a:r>
            <a:r>
              <a:rPr lang="en-US" dirty="0" smtClean="0"/>
              <a:t> </a:t>
            </a:r>
            <a:r>
              <a:rPr lang="en-US" dirty="0" err="1" smtClean="0"/>
              <a:t>ejemplo</a:t>
            </a:r>
            <a:r>
              <a:rPr lang="en-US" dirty="0" smtClean="0"/>
              <a:t> un Plan C</a:t>
            </a:r>
          </a:p>
          <a:p>
            <a:pPr marL="286014" lvl="2" indent="-226297" defTabSz="881390">
              <a:spcAft>
                <a:spcPts val="578"/>
              </a:spcAft>
              <a:buFont typeface="Arial" pitchFamily="34" charset="0"/>
              <a:buChar char="•"/>
              <a:defRPr/>
            </a:pPr>
            <a:r>
              <a:rPr lang="en-US" dirty="0" smtClean="0"/>
              <a:t>Compare los </a:t>
            </a:r>
            <a:r>
              <a:rPr lang="en-US" dirty="0" err="1" smtClean="0"/>
              <a:t>precios</a:t>
            </a:r>
            <a:r>
              <a:rPr lang="en-US" dirty="0" smtClean="0"/>
              <a:t> de </a:t>
            </a:r>
            <a:r>
              <a:rPr lang="en-US" dirty="0" err="1" smtClean="0"/>
              <a:t>todos</a:t>
            </a:r>
            <a:r>
              <a:rPr lang="en-US" dirty="0" smtClean="0"/>
              <a:t> los Planes C.</a:t>
            </a:r>
            <a:r>
              <a:rPr lang="en-US" baseline="0" dirty="0" smtClean="0"/>
              <a:t> </a:t>
            </a:r>
            <a:r>
              <a:rPr lang="en-US" dirty="0" smtClean="0"/>
              <a:t>La </a:t>
            </a:r>
            <a:r>
              <a:rPr lang="en-US" dirty="0" err="1" smtClean="0"/>
              <a:t>cobertura</a:t>
            </a:r>
            <a:r>
              <a:rPr lang="en-US" dirty="0" smtClean="0"/>
              <a:t> </a:t>
            </a:r>
            <a:r>
              <a:rPr lang="en-US" dirty="0" err="1" smtClean="0"/>
              <a:t>es</a:t>
            </a:r>
            <a:r>
              <a:rPr lang="en-US" dirty="0" smtClean="0"/>
              <a:t> la </a:t>
            </a:r>
            <a:r>
              <a:rPr lang="en-US" dirty="0" err="1" smtClean="0"/>
              <a:t>misma</a:t>
            </a:r>
            <a:r>
              <a:rPr lang="en-US" dirty="0" smtClean="0"/>
              <a:t> – los </a:t>
            </a:r>
            <a:r>
              <a:rPr lang="en-US" dirty="0" err="1" smtClean="0"/>
              <a:t>precios</a:t>
            </a:r>
            <a:r>
              <a:rPr lang="en-US" dirty="0" smtClean="0"/>
              <a:t> </a:t>
            </a:r>
            <a:r>
              <a:rPr lang="en-US" dirty="0" err="1" smtClean="0"/>
              <a:t>pueden</a:t>
            </a:r>
            <a:r>
              <a:rPr lang="en-US" dirty="0" smtClean="0"/>
              <a:t> </a:t>
            </a:r>
            <a:r>
              <a:rPr lang="en-US" dirty="0" err="1" smtClean="0"/>
              <a:t>variar</a:t>
            </a:r>
            <a:endParaRPr lang="en-US" dirty="0" smtClean="0"/>
          </a:p>
          <a:p>
            <a:pPr marL="286014" lvl="2" indent="-226297">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3148" indent="-113148">
              <a:buFont typeface="Arial" pitchFamily="34" charset="0"/>
              <a:buChar char="•"/>
            </a:pPr>
            <a:r>
              <a:rPr lang="en-US" dirty="0" smtClean="0"/>
              <a:t>A Medicare Advantage </a:t>
            </a:r>
            <a:r>
              <a:rPr lang="en-US" dirty="0" err="1" smtClean="0"/>
              <a:t>también</a:t>
            </a:r>
            <a:r>
              <a:rPr lang="en-US" dirty="0" smtClean="0"/>
              <a:t> se le </a:t>
            </a:r>
            <a:r>
              <a:rPr lang="en-US" dirty="0" err="1" smtClean="0"/>
              <a:t>conoce</a:t>
            </a:r>
            <a:r>
              <a:rPr lang="en-US" dirty="0" smtClean="0"/>
              <a:t> </a:t>
            </a:r>
            <a:r>
              <a:rPr lang="en-US" dirty="0" err="1" smtClean="0"/>
              <a:t>como</a:t>
            </a:r>
            <a:r>
              <a:rPr lang="en-US" dirty="0" smtClean="0"/>
              <a:t> la Parte C. </a:t>
            </a:r>
            <a:r>
              <a:rPr lang="en-US" baseline="0" dirty="0" smtClean="0"/>
              <a:t> </a:t>
            </a:r>
          </a:p>
          <a:p>
            <a:pPr marL="113148" lvl="1" indent="-113148" defTabSz="881390">
              <a:spcAft>
                <a:spcPts val="578"/>
              </a:spcAft>
              <a:buFont typeface="Arial" pitchFamily="34" charset="0"/>
              <a:buChar char="•"/>
              <a:defRPr/>
            </a:pPr>
            <a:r>
              <a:rPr lang="en-US" baseline="0" dirty="0" smtClean="0">
                <a:cs typeface="Arial" charset="0"/>
              </a:rPr>
              <a:t>Los planes Medicare Advantage s</a:t>
            </a:r>
            <a:r>
              <a:rPr lang="en-US" dirty="0" smtClean="0">
                <a:cs typeface="Arial" charset="0"/>
              </a:rPr>
              <a:t>on </a:t>
            </a:r>
            <a:r>
              <a:rPr lang="en-US" dirty="0" err="1" smtClean="0">
                <a:cs typeface="Arial" charset="0"/>
              </a:rPr>
              <a:t>opciones</a:t>
            </a:r>
            <a:r>
              <a:rPr lang="en-US" baseline="0" dirty="0" smtClean="0">
                <a:cs typeface="Arial" charset="0"/>
              </a:rPr>
              <a:t> de planes </a:t>
            </a:r>
            <a:r>
              <a:rPr lang="en-US" baseline="0" dirty="0" err="1" smtClean="0">
                <a:cs typeface="Arial" charset="0"/>
              </a:rPr>
              <a:t>médicos</a:t>
            </a:r>
            <a:r>
              <a:rPr lang="en-US" baseline="0" dirty="0" smtClean="0">
                <a:cs typeface="Arial" charset="0"/>
              </a:rPr>
              <a:t> </a:t>
            </a:r>
            <a:r>
              <a:rPr lang="en-US" baseline="0" dirty="0" err="1" smtClean="0">
                <a:cs typeface="Arial" charset="0"/>
              </a:rPr>
              <a:t>aprobados</a:t>
            </a:r>
            <a:r>
              <a:rPr lang="en-US" baseline="0" dirty="0" smtClean="0">
                <a:cs typeface="Arial" charset="0"/>
              </a:rPr>
              <a:t> </a:t>
            </a:r>
            <a:r>
              <a:rPr lang="en-US" baseline="0" dirty="0" err="1" smtClean="0">
                <a:cs typeface="Arial" charset="0"/>
              </a:rPr>
              <a:t>por</a:t>
            </a:r>
            <a:r>
              <a:rPr lang="en-US" baseline="0" dirty="0" smtClean="0">
                <a:cs typeface="Arial" charset="0"/>
              </a:rPr>
              <a:t> Medicare y </a:t>
            </a:r>
            <a:r>
              <a:rPr lang="en-US" baseline="0" dirty="0" err="1" smtClean="0">
                <a:cs typeface="Arial" charset="0"/>
              </a:rPr>
              <a:t>a</a:t>
            </a:r>
            <a:r>
              <a:rPr lang="en-US" dirty="0" err="1" smtClean="0">
                <a:cs typeface="Arial" charset="0"/>
              </a:rPr>
              <a:t>dministrados</a:t>
            </a:r>
            <a:r>
              <a:rPr lang="en-US" dirty="0" smtClean="0">
                <a:cs typeface="Arial" charset="0"/>
              </a:rPr>
              <a:t> </a:t>
            </a:r>
            <a:r>
              <a:rPr lang="en-US" dirty="0" err="1" smtClean="0">
                <a:cs typeface="Arial" charset="0"/>
              </a:rPr>
              <a:t>por</a:t>
            </a:r>
            <a:r>
              <a:rPr lang="en-US" dirty="0" smtClean="0">
                <a:cs typeface="Arial" charset="0"/>
              </a:rPr>
              <a:t> </a:t>
            </a:r>
            <a:r>
              <a:rPr lang="en-US" dirty="0" err="1" smtClean="0">
                <a:cs typeface="Arial" charset="0"/>
              </a:rPr>
              <a:t>compañías</a:t>
            </a:r>
            <a:r>
              <a:rPr lang="en-US" dirty="0" smtClean="0">
                <a:cs typeface="Arial" charset="0"/>
              </a:rPr>
              <a:t> </a:t>
            </a:r>
            <a:r>
              <a:rPr lang="en-US" dirty="0" err="1" smtClean="0">
                <a:cs typeface="Arial" charset="0"/>
              </a:rPr>
              <a:t>privadas</a:t>
            </a:r>
            <a:r>
              <a:rPr lang="en-US" dirty="0" smtClean="0">
                <a:cs typeface="Arial" charset="0"/>
              </a:rPr>
              <a:t>.</a:t>
            </a:r>
          </a:p>
          <a:p>
            <a:pPr marL="113148" indent="-113148" defTabSz="881390">
              <a:spcAft>
                <a:spcPts val="578"/>
              </a:spcAft>
              <a:buFont typeface="Arial" pitchFamily="34" charset="0"/>
              <a:buChar char="•"/>
              <a:defRPr/>
            </a:pPr>
            <a:r>
              <a:rPr lang="en-US" baseline="0" dirty="0" smtClean="0">
                <a:cs typeface="Arial" charset="0"/>
              </a:rPr>
              <a:t> </a:t>
            </a:r>
            <a:r>
              <a:rPr lang="en-US" dirty="0" smtClean="0">
                <a:cs typeface="Arial" charset="0"/>
              </a:rPr>
              <a:t>Son parte del </a:t>
            </a:r>
            <a:r>
              <a:rPr lang="en-US" dirty="0" err="1" smtClean="0">
                <a:cs typeface="Arial" charset="0"/>
              </a:rPr>
              <a:t>programa</a:t>
            </a:r>
            <a:r>
              <a:rPr lang="en-US" dirty="0" smtClean="0">
                <a:cs typeface="Arial" charset="0"/>
              </a:rPr>
              <a:t> Medicare; son </a:t>
            </a:r>
            <a:r>
              <a:rPr lang="en-US" dirty="0" err="1" smtClean="0">
                <a:cs typeface="Arial" charset="0"/>
              </a:rPr>
              <a:t>simplemente</a:t>
            </a:r>
            <a:r>
              <a:rPr lang="en-US" dirty="0" smtClean="0">
                <a:cs typeface="Arial" charset="0"/>
              </a:rPr>
              <a:t> </a:t>
            </a:r>
            <a:r>
              <a:rPr lang="en-US" dirty="0" err="1" smtClean="0">
                <a:cs typeface="Arial" charset="0"/>
              </a:rPr>
              <a:t>otra</a:t>
            </a:r>
            <a:r>
              <a:rPr lang="en-US" dirty="0" smtClean="0">
                <a:cs typeface="Arial" charset="0"/>
              </a:rPr>
              <a:t> </a:t>
            </a:r>
            <a:r>
              <a:rPr lang="en-US" dirty="0" err="1" smtClean="0">
                <a:cs typeface="Arial" charset="0"/>
              </a:rPr>
              <a:t>manera</a:t>
            </a:r>
            <a:r>
              <a:rPr lang="en-US" dirty="0" smtClean="0">
                <a:cs typeface="Arial" charset="0"/>
              </a:rPr>
              <a:t> de </a:t>
            </a:r>
            <a:r>
              <a:rPr lang="en-US" dirty="0" err="1" smtClean="0">
                <a:cs typeface="Arial" charset="0"/>
              </a:rPr>
              <a:t>recibir</a:t>
            </a:r>
            <a:r>
              <a:rPr lang="en-US" dirty="0" smtClean="0">
                <a:cs typeface="Arial" charset="0"/>
              </a:rPr>
              <a:t> la </a:t>
            </a:r>
            <a:r>
              <a:rPr lang="en-US" dirty="0" err="1" smtClean="0">
                <a:cs typeface="Arial" charset="0"/>
              </a:rPr>
              <a:t>cobertura</a:t>
            </a:r>
            <a:r>
              <a:rPr lang="en-US" dirty="0" smtClean="0">
                <a:cs typeface="Arial" charset="0"/>
              </a:rPr>
              <a:t> de Medicare.</a:t>
            </a:r>
          </a:p>
          <a:p>
            <a:pPr marL="113148" indent="-113148">
              <a:buFont typeface="Arial" pitchFamily="34" charset="0"/>
              <a:buChar char="•"/>
            </a:pPr>
            <a:r>
              <a:rPr lang="en-US" dirty="0" smtClean="0">
                <a:cs typeface="Arial" charset="0"/>
              </a:rPr>
              <a:t>Medicare </a:t>
            </a:r>
            <a:r>
              <a:rPr lang="en-US" dirty="0" err="1" smtClean="0">
                <a:cs typeface="Arial" charset="0"/>
              </a:rPr>
              <a:t>paga</a:t>
            </a:r>
            <a:r>
              <a:rPr lang="en-US" dirty="0" smtClean="0">
                <a:cs typeface="Arial" charset="0"/>
              </a:rPr>
              <a:t> </a:t>
            </a:r>
            <a:r>
              <a:rPr lang="en-US" dirty="0" err="1" smtClean="0">
                <a:cs typeface="Arial" charset="0"/>
              </a:rPr>
              <a:t>una</a:t>
            </a:r>
            <a:r>
              <a:rPr lang="en-US" dirty="0" smtClean="0">
                <a:cs typeface="Arial" charset="0"/>
              </a:rPr>
              <a:t> </a:t>
            </a:r>
            <a:r>
              <a:rPr lang="en-US" dirty="0" err="1" smtClean="0">
                <a:cs typeface="Arial" charset="0"/>
              </a:rPr>
              <a:t>cantidad</a:t>
            </a:r>
            <a:r>
              <a:rPr lang="en-US" baseline="0" dirty="0" smtClean="0">
                <a:cs typeface="Arial" charset="0"/>
              </a:rPr>
              <a:t> </a:t>
            </a:r>
            <a:r>
              <a:rPr lang="en-US" baseline="0" dirty="0" err="1" smtClean="0">
                <a:cs typeface="Arial" charset="0"/>
              </a:rPr>
              <a:t>por</a:t>
            </a:r>
            <a:r>
              <a:rPr lang="en-US" baseline="0" dirty="0" smtClean="0">
                <a:cs typeface="Arial" charset="0"/>
              </a:rPr>
              <a:t> la </a:t>
            </a:r>
            <a:r>
              <a:rPr lang="en-US" baseline="0" dirty="0" err="1" smtClean="0">
                <a:cs typeface="Arial" charset="0"/>
              </a:rPr>
              <a:t>atención</a:t>
            </a:r>
            <a:r>
              <a:rPr lang="en-US" baseline="0" dirty="0" smtClean="0">
                <a:cs typeface="Arial" charset="0"/>
              </a:rPr>
              <a:t> </a:t>
            </a:r>
            <a:r>
              <a:rPr lang="en-US" baseline="0" dirty="0" err="1" smtClean="0">
                <a:cs typeface="Arial" charset="0"/>
              </a:rPr>
              <a:t>médica</a:t>
            </a:r>
            <a:r>
              <a:rPr lang="en-US" baseline="0" dirty="0" smtClean="0">
                <a:cs typeface="Arial" charset="0"/>
              </a:rPr>
              <a:t> de </a:t>
            </a:r>
            <a:r>
              <a:rPr lang="en-US" baseline="0" dirty="0" err="1" smtClean="0">
                <a:cs typeface="Arial" charset="0"/>
              </a:rPr>
              <a:t>cada</a:t>
            </a:r>
            <a:r>
              <a:rPr lang="en-US" baseline="0" dirty="0" smtClean="0">
                <a:cs typeface="Arial" charset="0"/>
              </a:rPr>
              <a:t> </a:t>
            </a:r>
            <a:r>
              <a:rPr lang="en-US" baseline="0" dirty="0" err="1" smtClean="0">
                <a:cs typeface="Arial" charset="0"/>
              </a:rPr>
              <a:t>beneficiario</a:t>
            </a:r>
            <a:r>
              <a:rPr lang="en-US" baseline="0" dirty="0" smtClean="0">
                <a:cs typeface="Arial" charset="0"/>
              </a:rPr>
              <a:t>. Si se inscribe en un plan Medicare Advantage </a:t>
            </a:r>
            <a:r>
              <a:rPr lang="en-US" baseline="0" dirty="0" err="1" smtClean="0">
                <a:cs typeface="Arial" charset="0"/>
              </a:rPr>
              <a:t>tal</a:t>
            </a:r>
            <a:r>
              <a:rPr lang="en-US" baseline="0" dirty="0" smtClean="0">
                <a:cs typeface="Arial" charset="0"/>
              </a:rPr>
              <a:t> </a:t>
            </a:r>
            <a:r>
              <a:rPr lang="en-US" baseline="0" dirty="0" err="1" smtClean="0">
                <a:cs typeface="Arial" charset="0"/>
              </a:rPr>
              <a:t>vez</a:t>
            </a:r>
            <a:r>
              <a:rPr lang="en-US" baseline="0" dirty="0" smtClean="0">
                <a:cs typeface="Arial" charset="0"/>
              </a:rPr>
              <a:t> </a:t>
            </a:r>
            <a:r>
              <a:rPr lang="en-US" baseline="0" dirty="0" err="1" smtClean="0">
                <a:cs typeface="Arial" charset="0"/>
              </a:rPr>
              <a:t>tenga</a:t>
            </a:r>
            <a:r>
              <a:rPr lang="en-US" baseline="0" dirty="0" smtClean="0">
                <a:cs typeface="Arial" charset="0"/>
              </a:rPr>
              <a:t> </a:t>
            </a:r>
            <a:r>
              <a:rPr lang="en-US" baseline="0" dirty="0" err="1" smtClean="0">
                <a:cs typeface="Arial" charset="0"/>
              </a:rPr>
              <a:t>que</a:t>
            </a:r>
            <a:r>
              <a:rPr lang="en-US" baseline="0" dirty="0" smtClean="0">
                <a:cs typeface="Arial" charset="0"/>
              </a:rPr>
              <a:t> </a:t>
            </a:r>
            <a:r>
              <a:rPr lang="en-US" baseline="0" dirty="0" err="1" smtClean="0">
                <a:cs typeface="Arial" charset="0"/>
              </a:rPr>
              <a:t>usar</a:t>
            </a:r>
            <a:r>
              <a:rPr lang="en-US" baseline="0" dirty="0" smtClean="0">
                <a:cs typeface="Arial" charset="0"/>
              </a:rPr>
              <a:t> los </a:t>
            </a:r>
            <a:r>
              <a:rPr lang="en-US" baseline="0" dirty="0" err="1" smtClean="0">
                <a:cs typeface="Arial" charset="0"/>
              </a:rPr>
              <a:t>médicos</a:t>
            </a:r>
            <a:r>
              <a:rPr lang="en-US" baseline="0" dirty="0" smtClean="0">
                <a:cs typeface="Arial" charset="0"/>
              </a:rPr>
              <a:t> y hospital de la red del plan.</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3148" indent="-113148"/>
            <a:r>
              <a:rPr lang="en-US" dirty="0" smtClean="0">
                <a:cs typeface="Arial" charset="0"/>
              </a:rPr>
              <a:t>Si </a:t>
            </a:r>
            <a:r>
              <a:rPr lang="en-US" dirty="0" err="1" smtClean="0">
                <a:cs typeface="Arial" charset="0"/>
              </a:rPr>
              <a:t>usted</a:t>
            </a:r>
            <a:r>
              <a:rPr lang="en-US" dirty="0" smtClean="0">
                <a:cs typeface="Arial" charset="0"/>
              </a:rPr>
              <a:t> se inscribe</a:t>
            </a:r>
            <a:r>
              <a:rPr lang="en-US" baseline="0" dirty="0" smtClean="0">
                <a:cs typeface="Arial" charset="0"/>
              </a:rPr>
              <a:t> en un plan Medicare Advantage</a:t>
            </a:r>
            <a:endParaRPr lang="en-US" dirty="0" smtClean="0">
              <a:cs typeface="Arial" charset="0"/>
            </a:endParaRPr>
          </a:p>
          <a:p>
            <a:pPr marL="286014" indent="-172866">
              <a:buFont typeface="Arial" pitchFamily="34" charset="0"/>
              <a:buChar char="•"/>
            </a:pPr>
            <a:r>
              <a:rPr lang="en-US" dirty="0" err="1" smtClean="0">
                <a:cs typeface="Arial" charset="0"/>
              </a:rPr>
              <a:t>Sigue</a:t>
            </a:r>
            <a:r>
              <a:rPr lang="en-US" baseline="0" dirty="0" smtClean="0">
                <a:cs typeface="Arial" charset="0"/>
              </a:rPr>
              <a:t> </a:t>
            </a:r>
            <a:r>
              <a:rPr lang="en-US" baseline="0" dirty="0" err="1" smtClean="0">
                <a:cs typeface="Arial" charset="0"/>
              </a:rPr>
              <a:t>estando</a:t>
            </a:r>
            <a:r>
              <a:rPr lang="en-US" baseline="0" dirty="0" smtClean="0">
                <a:cs typeface="Arial" charset="0"/>
              </a:rPr>
              <a:t> en el </a:t>
            </a:r>
            <a:r>
              <a:rPr lang="en-US" baseline="0" dirty="0" err="1" smtClean="0">
                <a:cs typeface="Arial" charset="0"/>
              </a:rPr>
              <a:t>programa</a:t>
            </a:r>
            <a:r>
              <a:rPr lang="en-US" dirty="0" smtClean="0">
                <a:cs typeface="Arial" charset="0"/>
              </a:rPr>
              <a:t> Medicare y </a:t>
            </a:r>
            <a:r>
              <a:rPr lang="en-US" dirty="0" err="1" smtClean="0">
                <a:cs typeface="Arial" charset="0"/>
              </a:rPr>
              <a:t>teniendo</a:t>
            </a:r>
            <a:r>
              <a:rPr lang="en-US" dirty="0" smtClean="0">
                <a:cs typeface="Arial" charset="0"/>
              </a:rPr>
              <a:t> </a:t>
            </a:r>
            <a:r>
              <a:rPr lang="en-US" dirty="0" err="1" smtClean="0">
                <a:cs typeface="Arial" charset="0"/>
              </a:rPr>
              <a:t>todos</a:t>
            </a:r>
            <a:r>
              <a:rPr lang="en-US" dirty="0" smtClean="0">
                <a:cs typeface="Arial" charset="0"/>
              </a:rPr>
              <a:t> los </a:t>
            </a:r>
            <a:r>
              <a:rPr lang="en-US" dirty="0" err="1" smtClean="0">
                <a:cs typeface="Arial" charset="0"/>
              </a:rPr>
              <a:t>derechos</a:t>
            </a:r>
            <a:r>
              <a:rPr lang="en-US" dirty="0" smtClean="0">
                <a:cs typeface="Arial" charset="0"/>
              </a:rPr>
              <a:t> y </a:t>
            </a:r>
            <a:r>
              <a:rPr lang="en-US" dirty="0" err="1" smtClean="0">
                <a:cs typeface="Arial" charset="0"/>
              </a:rPr>
              <a:t>protecciones</a:t>
            </a:r>
            <a:endParaRPr lang="en-US" dirty="0" smtClean="0">
              <a:cs typeface="Arial" charset="0"/>
            </a:endParaRPr>
          </a:p>
          <a:p>
            <a:pPr marL="286014" indent="-172866">
              <a:buFont typeface="Arial" pitchFamily="34" charset="0"/>
              <a:buChar char="•"/>
            </a:pPr>
            <a:r>
              <a:rPr lang="en-US" dirty="0" err="1" smtClean="0">
                <a:cs typeface="Arial" charset="0"/>
              </a:rPr>
              <a:t>Sigue</a:t>
            </a:r>
            <a:r>
              <a:rPr lang="en-US" baseline="0" dirty="0" smtClean="0">
                <a:cs typeface="Arial" charset="0"/>
              </a:rPr>
              <a:t> </a:t>
            </a:r>
            <a:r>
              <a:rPr lang="en-US" baseline="0" dirty="0" err="1" smtClean="0">
                <a:cs typeface="Arial" charset="0"/>
              </a:rPr>
              <a:t>obteniendo</a:t>
            </a:r>
            <a:r>
              <a:rPr lang="en-US" baseline="0" dirty="0" smtClean="0">
                <a:cs typeface="Arial" charset="0"/>
              </a:rPr>
              <a:t> los </a:t>
            </a:r>
            <a:r>
              <a:rPr lang="en-US" baseline="0" dirty="0" err="1" smtClean="0">
                <a:cs typeface="Arial" charset="0"/>
              </a:rPr>
              <a:t>servicios</a:t>
            </a:r>
            <a:r>
              <a:rPr lang="en-US" baseline="0" dirty="0" smtClean="0">
                <a:cs typeface="Arial" charset="0"/>
              </a:rPr>
              <a:t> </a:t>
            </a:r>
            <a:r>
              <a:rPr lang="en-US" baseline="0" dirty="0" err="1" smtClean="0">
                <a:cs typeface="Arial" charset="0"/>
              </a:rPr>
              <a:t>cubiertos</a:t>
            </a:r>
            <a:r>
              <a:rPr lang="en-US" baseline="0" dirty="0" smtClean="0">
                <a:cs typeface="Arial" charset="0"/>
              </a:rPr>
              <a:t> </a:t>
            </a:r>
            <a:r>
              <a:rPr lang="en-US" baseline="0" dirty="0" err="1" smtClean="0">
                <a:cs typeface="Arial" charset="0"/>
              </a:rPr>
              <a:t>por</a:t>
            </a:r>
            <a:r>
              <a:rPr lang="en-US" baseline="0" dirty="0" smtClean="0">
                <a:cs typeface="Arial" charset="0"/>
              </a:rPr>
              <a:t> </a:t>
            </a:r>
            <a:r>
              <a:rPr lang="en-US" baseline="0" dirty="0" err="1" smtClean="0">
                <a:cs typeface="Arial" charset="0"/>
              </a:rPr>
              <a:t>las</a:t>
            </a:r>
            <a:r>
              <a:rPr lang="en-US" baseline="0" dirty="0" smtClean="0">
                <a:cs typeface="Arial" charset="0"/>
              </a:rPr>
              <a:t> </a:t>
            </a:r>
            <a:r>
              <a:rPr lang="en-US" baseline="0" dirty="0" err="1" smtClean="0">
                <a:cs typeface="Arial" charset="0"/>
              </a:rPr>
              <a:t>Partes</a:t>
            </a:r>
            <a:r>
              <a:rPr lang="en-US" baseline="0" dirty="0" smtClean="0">
                <a:cs typeface="Arial" charset="0"/>
              </a:rPr>
              <a:t> A y B</a:t>
            </a:r>
            <a:endParaRPr lang="en-US" dirty="0" smtClean="0">
              <a:cs typeface="Arial" charset="0"/>
            </a:endParaRPr>
          </a:p>
          <a:p>
            <a:pPr marL="286014" indent="-172866">
              <a:buFont typeface="Arial" pitchFamily="34" charset="0"/>
              <a:buChar char="•"/>
            </a:pPr>
            <a:r>
              <a:rPr lang="en-US" dirty="0" smtClean="0">
                <a:cs typeface="Arial" charset="0"/>
              </a:rPr>
              <a:t>Tal </a:t>
            </a:r>
            <a:r>
              <a:rPr lang="en-US" dirty="0" err="1" smtClean="0">
                <a:cs typeface="Arial" charset="0"/>
              </a:rPr>
              <a:t>vez</a:t>
            </a:r>
            <a:r>
              <a:rPr lang="en-US" dirty="0" smtClean="0">
                <a:cs typeface="Arial" charset="0"/>
              </a:rPr>
              <a:t> el</a:t>
            </a:r>
            <a:r>
              <a:rPr lang="en-US" baseline="0" dirty="0" smtClean="0">
                <a:cs typeface="Arial" charset="0"/>
              </a:rPr>
              <a:t> plan </a:t>
            </a:r>
            <a:r>
              <a:rPr lang="en-US" baseline="0" dirty="0" err="1" smtClean="0">
                <a:cs typeface="Arial" charset="0"/>
              </a:rPr>
              <a:t>incluya</a:t>
            </a:r>
            <a:r>
              <a:rPr lang="en-US" baseline="0" dirty="0" smtClean="0">
                <a:cs typeface="Arial" charset="0"/>
              </a:rPr>
              <a:t> la </a:t>
            </a:r>
            <a:r>
              <a:rPr lang="en-US" baseline="0" dirty="0" err="1" smtClean="0">
                <a:cs typeface="Arial" charset="0"/>
              </a:rPr>
              <a:t>cobertura</a:t>
            </a:r>
            <a:r>
              <a:rPr lang="en-US" baseline="0" dirty="0" smtClean="0">
                <a:cs typeface="Arial" charset="0"/>
              </a:rPr>
              <a:t> de </a:t>
            </a:r>
            <a:r>
              <a:rPr lang="en-US" baseline="0" dirty="0" err="1" smtClean="0">
                <a:cs typeface="Arial" charset="0"/>
              </a:rPr>
              <a:t>sus</a:t>
            </a:r>
            <a:r>
              <a:rPr lang="en-US" baseline="0" dirty="0" smtClean="0">
                <a:cs typeface="Arial" charset="0"/>
              </a:rPr>
              <a:t> </a:t>
            </a:r>
            <a:r>
              <a:rPr lang="en-US" baseline="0" dirty="0" err="1" smtClean="0">
                <a:cs typeface="Arial" charset="0"/>
              </a:rPr>
              <a:t>recetas</a:t>
            </a:r>
            <a:r>
              <a:rPr lang="en-US" baseline="0" dirty="0" smtClean="0">
                <a:cs typeface="Arial" charset="0"/>
              </a:rPr>
              <a:t> </a:t>
            </a:r>
            <a:r>
              <a:rPr lang="en-US" baseline="0" dirty="0" err="1" smtClean="0">
                <a:cs typeface="Arial" charset="0"/>
              </a:rPr>
              <a:t>médicas</a:t>
            </a:r>
            <a:endParaRPr lang="en-US" dirty="0" smtClean="0">
              <a:cs typeface="Arial" charset="0"/>
            </a:endParaRPr>
          </a:p>
          <a:p>
            <a:pPr marL="286014" indent="-172866">
              <a:buFont typeface="Arial" pitchFamily="34" charset="0"/>
              <a:buChar char="•"/>
            </a:pPr>
            <a:r>
              <a:rPr lang="en-US" dirty="0" err="1" smtClean="0">
                <a:cs typeface="Arial" charset="0"/>
              </a:rPr>
              <a:t>Podría</a:t>
            </a:r>
            <a:r>
              <a:rPr lang="en-US" dirty="0" smtClean="0">
                <a:cs typeface="Arial" charset="0"/>
              </a:rPr>
              <a:t> </a:t>
            </a:r>
            <a:r>
              <a:rPr lang="en-US" dirty="0" err="1" smtClean="0">
                <a:cs typeface="Arial" charset="0"/>
              </a:rPr>
              <a:t>obtener</a:t>
            </a:r>
            <a:r>
              <a:rPr lang="en-US" baseline="0" dirty="0" smtClean="0">
                <a:cs typeface="Arial" charset="0"/>
              </a:rPr>
              <a:t> </a:t>
            </a:r>
            <a:r>
              <a:rPr lang="en-US" baseline="0" dirty="0" err="1" smtClean="0">
                <a:cs typeface="Arial" charset="0"/>
              </a:rPr>
              <a:t>beneficios</a:t>
            </a:r>
            <a:r>
              <a:rPr lang="en-US" baseline="0" dirty="0" smtClean="0">
                <a:cs typeface="Arial" charset="0"/>
              </a:rPr>
              <a:t> </a:t>
            </a:r>
            <a:r>
              <a:rPr lang="en-US" baseline="0" dirty="0" err="1" smtClean="0">
                <a:cs typeface="Arial" charset="0"/>
              </a:rPr>
              <a:t>adicionales</a:t>
            </a:r>
            <a:r>
              <a:rPr lang="en-US" baseline="0" dirty="0" smtClean="0">
                <a:cs typeface="Arial" charset="0"/>
              </a:rPr>
              <a:t> </a:t>
            </a:r>
            <a:r>
              <a:rPr lang="en-US" baseline="0" dirty="0" err="1" smtClean="0">
                <a:cs typeface="Arial" charset="0"/>
              </a:rPr>
              <a:t>como</a:t>
            </a:r>
            <a:r>
              <a:rPr lang="en-US" baseline="0" dirty="0" smtClean="0">
                <a:cs typeface="Arial" charset="0"/>
              </a:rPr>
              <a:t> </a:t>
            </a:r>
            <a:r>
              <a:rPr lang="en-US" baseline="0" dirty="0" err="1" smtClean="0">
                <a:cs typeface="Arial" charset="0"/>
              </a:rPr>
              <a:t>dentales</a:t>
            </a:r>
            <a:r>
              <a:rPr lang="en-US" baseline="0" dirty="0" smtClean="0">
                <a:cs typeface="Arial" charset="0"/>
              </a:rPr>
              <a:t> y de la vista</a:t>
            </a:r>
            <a:endParaRPr lang="en-US" dirty="0" smtClean="0">
              <a:cs typeface="Arial" charset="0"/>
            </a:endParaRPr>
          </a:p>
          <a:p>
            <a:pPr marL="286014" indent="-172866">
              <a:buFont typeface="Arial" pitchFamily="34" charset="0"/>
              <a:buChar char="•"/>
            </a:pPr>
            <a:r>
              <a:rPr lang="en-US" dirty="0" err="1" smtClean="0">
                <a:cs typeface="Arial" charset="0"/>
              </a:rPr>
              <a:t>Podría</a:t>
            </a:r>
            <a:r>
              <a:rPr lang="en-US" dirty="0" smtClean="0">
                <a:cs typeface="Arial" charset="0"/>
              </a:rPr>
              <a:t> </a:t>
            </a:r>
            <a:r>
              <a:rPr lang="en-US" dirty="0" err="1" smtClean="0">
                <a:cs typeface="Arial" charset="0"/>
              </a:rPr>
              <a:t>pagar</a:t>
            </a:r>
            <a:r>
              <a:rPr lang="en-US" dirty="0" smtClean="0">
                <a:cs typeface="Arial" charset="0"/>
              </a:rPr>
              <a:t> </a:t>
            </a:r>
            <a:r>
              <a:rPr lang="en-US" dirty="0" err="1" smtClean="0">
                <a:cs typeface="Arial" charset="0"/>
              </a:rPr>
              <a:t>montos</a:t>
            </a:r>
            <a:r>
              <a:rPr lang="en-US" dirty="0" smtClean="0">
                <a:cs typeface="Arial" charset="0"/>
              </a:rPr>
              <a:t> </a:t>
            </a:r>
            <a:r>
              <a:rPr lang="en-US" dirty="0" err="1" smtClean="0">
                <a:cs typeface="Arial" charset="0"/>
              </a:rPr>
              <a:t>distintos</a:t>
            </a:r>
            <a:r>
              <a:rPr lang="en-US" dirty="0" smtClean="0">
                <a:cs typeface="Arial" charset="0"/>
              </a:rPr>
              <a:t> y </a:t>
            </a:r>
            <a:r>
              <a:rPr lang="en-US" dirty="0" err="1" smtClean="0">
                <a:cs typeface="Arial" charset="0"/>
              </a:rPr>
              <a:t>obtener</a:t>
            </a:r>
            <a:r>
              <a:rPr lang="en-US" dirty="0" smtClean="0">
                <a:cs typeface="Arial" charset="0"/>
              </a:rPr>
              <a:t> </a:t>
            </a:r>
            <a:r>
              <a:rPr lang="en-US" dirty="0" err="1" smtClean="0">
                <a:cs typeface="Arial" charset="0"/>
              </a:rPr>
              <a:t>beneficios</a:t>
            </a:r>
            <a:r>
              <a:rPr lang="en-US" dirty="0" smtClean="0">
                <a:cs typeface="Arial" charset="0"/>
              </a:rPr>
              <a:t> </a:t>
            </a:r>
            <a:r>
              <a:rPr lang="en-US" dirty="0" err="1" smtClean="0">
                <a:cs typeface="Arial" charset="0"/>
              </a:rPr>
              <a:t>diferentes</a:t>
            </a:r>
            <a:endParaRPr lang="en-US" dirty="0" smtClean="0">
              <a:cs typeface="Arial" charset="0"/>
            </a:endParaRPr>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18128" indent="-218128">
              <a:buFont typeface="Wingdings" pitchFamily="2" charset="2"/>
              <a:buChar char="§"/>
            </a:pPr>
            <a:r>
              <a:rPr lang="en-US" dirty="0" smtClean="0"/>
              <a:t>El </a:t>
            </a:r>
            <a:r>
              <a:rPr lang="en-US" dirty="0" err="1" smtClean="0"/>
              <a:t>presidente</a:t>
            </a:r>
            <a:r>
              <a:rPr lang="en-US" dirty="0" smtClean="0"/>
              <a:t> Lyndon Johnson </a:t>
            </a:r>
            <a:r>
              <a:rPr lang="en-US" dirty="0" err="1" smtClean="0"/>
              <a:t>promulgó</a:t>
            </a:r>
            <a:r>
              <a:rPr lang="en-US" dirty="0" smtClean="0"/>
              <a:t> la </a:t>
            </a:r>
            <a:r>
              <a:rPr lang="en-US" dirty="0" err="1" smtClean="0"/>
              <a:t>Ley</a:t>
            </a:r>
            <a:r>
              <a:rPr lang="en-US" dirty="0" smtClean="0"/>
              <a:t> de los </a:t>
            </a:r>
            <a:r>
              <a:rPr lang="en-US" dirty="0" err="1" smtClean="0"/>
              <a:t>programas</a:t>
            </a:r>
            <a:r>
              <a:rPr lang="en-US" dirty="0" smtClean="0"/>
              <a:t> Medicare y Medicaid el 30 de </a:t>
            </a:r>
            <a:r>
              <a:rPr lang="en-US" dirty="0" err="1" smtClean="0"/>
              <a:t>julio</a:t>
            </a:r>
            <a:r>
              <a:rPr lang="en-US" dirty="0" smtClean="0"/>
              <a:t> de 1965. Medicaid </a:t>
            </a:r>
            <a:r>
              <a:rPr lang="en-US" dirty="0" err="1" smtClean="0"/>
              <a:t>entró</a:t>
            </a:r>
            <a:r>
              <a:rPr lang="en-US" dirty="0" smtClean="0"/>
              <a:t> en </a:t>
            </a:r>
            <a:r>
              <a:rPr lang="en-US" dirty="0" err="1" smtClean="0"/>
              <a:t>vigencia</a:t>
            </a:r>
            <a:r>
              <a:rPr lang="en-US" dirty="0" smtClean="0"/>
              <a:t> el 1 de </a:t>
            </a:r>
            <a:r>
              <a:rPr lang="en-US" dirty="0" err="1" smtClean="0"/>
              <a:t>enero</a:t>
            </a:r>
            <a:r>
              <a:rPr lang="en-US" dirty="0" smtClean="0"/>
              <a:t> de 1966, y Medicare el 1 de </a:t>
            </a:r>
            <a:r>
              <a:rPr lang="en-US" dirty="0" err="1" smtClean="0"/>
              <a:t>julio</a:t>
            </a:r>
            <a:r>
              <a:rPr lang="en-US" dirty="0" smtClean="0"/>
              <a:t> de 1966. Medicare </a:t>
            </a:r>
            <a:r>
              <a:rPr lang="en-US" dirty="0" err="1" smtClean="0"/>
              <a:t>es</a:t>
            </a:r>
            <a:r>
              <a:rPr lang="en-US" dirty="0" smtClean="0"/>
              <a:t> el </a:t>
            </a:r>
            <a:r>
              <a:rPr lang="en-US" dirty="0" err="1" smtClean="0"/>
              <a:t>seguro</a:t>
            </a:r>
            <a:r>
              <a:rPr lang="en-US" dirty="0" smtClean="0"/>
              <a:t> </a:t>
            </a:r>
            <a:r>
              <a:rPr lang="en-US" dirty="0" err="1" smtClean="0"/>
              <a:t>médico</a:t>
            </a:r>
            <a:r>
              <a:rPr lang="en-US" dirty="0" smtClean="0"/>
              <a:t> </a:t>
            </a:r>
            <a:r>
              <a:rPr lang="en-US" dirty="0" err="1" smtClean="0"/>
              <a:t>más</a:t>
            </a:r>
            <a:r>
              <a:rPr lang="en-US" dirty="0" smtClean="0"/>
              <a:t> </a:t>
            </a:r>
            <a:r>
              <a:rPr lang="en-US" dirty="0" err="1" smtClean="0"/>
              <a:t>grande</a:t>
            </a:r>
            <a:r>
              <a:rPr lang="en-US" dirty="0" smtClean="0"/>
              <a:t> de la </a:t>
            </a:r>
            <a:r>
              <a:rPr lang="en-US" dirty="0" err="1" smtClean="0"/>
              <a:t>nación</a:t>
            </a:r>
            <a:r>
              <a:rPr lang="en-US" dirty="0" smtClean="0"/>
              <a:t> y </a:t>
            </a:r>
            <a:r>
              <a:rPr lang="en-US" dirty="0" err="1" smtClean="0"/>
              <a:t>actualmente</a:t>
            </a:r>
            <a:r>
              <a:rPr lang="en-US" dirty="0" smtClean="0"/>
              <a:t> </a:t>
            </a:r>
            <a:r>
              <a:rPr lang="en-US" dirty="0" err="1" smtClean="0"/>
              <a:t>brinda</a:t>
            </a:r>
            <a:r>
              <a:rPr lang="en-US" dirty="0" smtClean="0"/>
              <a:t> </a:t>
            </a:r>
            <a:r>
              <a:rPr lang="en-US" dirty="0" err="1" smtClean="0"/>
              <a:t>cobertura</a:t>
            </a:r>
            <a:r>
              <a:rPr lang="en-US" dirty="0" smtClean="0"/>
              <a:t> a 44 </a:t>
            </a:r>
            <a:r>
              <a:rPr lang="en-US" dirty="0" err="1" smtClean="0"/>
              <a:t>millones</a:t>
            </a:r>
            <a:r>
              <a:rPr lang="en-US" dirty="0" smtClean="0"/>
              <a:t> de </a:t>
            </a:r>
            <a:r>
              <a:rPr lang="en-US" dirty="0" err="1" smtClean="0"/>
              <a:t>estadounidenses</a:t>
            </a:r>
            <a:r>
              <a:rPr lang="en-US" dirty="0" smtClean="0"/>
              <a:t>. </a:t>
            </a:r>
          </a:p>
          <a:p>
            <a:pPr marL="218128" indent="-218128">
              <a:buFont typeface="Wingdings" pitchFamily="2" charset="2"/>
              <a:buChar char="§"/>
            </a:pPr>
            <a:r>
              <a:rPr lang="en-US" dirty="0" smtClean="0"/>
              <a:t>Medicare </a:t>
            </a:r>
            <a:r>
              <a:rPr lang="en-US" dirty="0" err="1" smtClean="0"/>
              <a:t>es</a:t>
            </a:r>
            <a:r>
              <a:rPr lang="en-US" dirty="0" smtClean="0"/>
              <a:t> un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a:t>
            </a:r>
          </a:p>
          <a:p>
            <a:pPr marL="214607" lvl="1" indent="-107303">
              <a:spcBef>
                <a:spcPct val="3000"/>
              </a:spcBef>
              <a:buFontTx/>
              <a:buChar char="-"/>
              <a:defRPr/>
            </a:pPr>
            <a:r>
              <a:rPr lang="en-US" dirty="0" smtClean="0"/>
              <a:t>Las personas de 65 </a:t>
            </a:r>
            <a:r>
              <a:rPr lang="en-US" dirty="0" err="1" smtClean="0"/>
              <a:t>años</a:t>
            </a:r>
            <a:r>
              <a:rPr lang="en-US" dirty="0" smtClean="0"/>
              <a:t> o </a:t>
            </a:r>
            <a:r>
              <a:rPr lang="en-US" dirty="0" err="1" smtClean="0"/>
              <a:t>mayores</a:t>
            </a:r>
            <a:endParaRPr lang="en-US" dirty="0" smtClean="0"/>
          </a:p>
          <a:p>
            <a:pPr marL="214607" lvl="1" indent="-107303">
              <a:spcBef>
                <a:spcPct val="3000"/>
              </a:spcBef>
              <a:buFontTx/>
              <a:buChar char="-"/>
              <a:defRPr/>
            </a:pPr>
            <a:r>
              <a:rPr lang="en-US" dirty="0" smtClean="0"/>
              <a:t>Las </a:t>
            </a:r>
            <a:r>
              <a:rPr lang="en-US" dirty="0" err="1" smtClean="0"/>
              <a:t>menores</a:t>
            </a:r>
            <a:r>
              <a:rPr lang="en-US" dirty="0" smtClean="0"/>
              <a:t> de 65 </a:t>
            </a:r>
            <a:r>
              <a:rPr lang="en-US" dirty="0" err="1" smtClean="0"/>
              <a:t>años</a:t>
            </a:r>
            <a:r>
              <a:rPr lang="en-US" dirty="0" smtClean="0"/>
              <a:t> con </a:t>
            </a:r>
            <a:r>
              <a:rPr lang="en-US" dirty="0" err="1" smtClean="0"/>
              <a:t>ciertas</a:t>
            </a:r>
            <a:r>
              <a:rPr lang="en-US" dirty="0" smtClean="0"/>
              <a:t> </a:t>
            </a:r>
            <a:r>
              <a:rPr lang="en-US" dirty="0" err="1" smtClean="0"/>
              <a:t>discapacidades</a:t>
            </a:r>
            <a:r>
              <a:rPr lang="en-US" dirty="0" smtClean="0"/>
              <a:t> </a:t>
            </a:r>
            <a:r>
              <a:rPr lang="en-US" dirty="0" err="1" smtClean="0"/>
              <a:t>que</a:t>
            </a:r>
            <a:r>
              <a:rPr lang="en-US" dirty="0" smtClean="0"/>
              <a:t> </a:t>
            </a:r>
            <a:r>
              <a:rPr lang="en-US" dirty="0" err="1" smtClean="0"/>
              <a:t>han</a:t>
            </a:r>
            <a:r>
              <a:rPr lang="en-US" dirty="0" smtClean="0"/>
              <a:t> </a:t>
            </a:r>
            <a:r>
              <a:rPr lang="en-US" dirty="0" err="1" smtClean="0"/>
              <a:t>estado</a:t>
            </a:r>
            <a:r>
              <a:rPr lang="en-US" dirty="0" smtClean="0"/>
              <a:t> </a:t>
            </a:r>
            <a:r>
              <a:rPr lang="en-US" dirty="0" err="1" smtClean="0"/>
              <a:t>recibiendo</a:t>
            </a:r>
            <a:r>
              <a:rPr lang="en-US" dirty="0" smtClean="0"/>
              <a:t> los </a:t>
            </a:r>
            <a:r>
              <a:rPr lang="en-US" dirty="0" err="1" smtClean="0"/>
              <a:t>beneficios</a:t>
            </a:r>
            <a:r>
              <a:rPr lang="en-US" dirty="0" smtClean="0"/>
              <a:t> </a:t>
            </a:r>
            <a:r>
              <a:rPr lang="en-US" dirty="0" err="1" smtClean="0"/>
              <a:t>por</a:t>
            </a:r>
            <a:r>
              <a:rPr lang="en-US" dirty="0" smtClean="0"/>
              <a:t> </a:t>
            </a:r>
            <a:r>
              <a:rPr lang="en-US" dirty="0" err="1" smtClean="0"/>
              <a:t>discapacidad</a:t>
            </a:r>
            <a:r>
              <a:rPr lang="en-US" dirty="0" smtClean="0"/>
              <a:t> del </a:t>
            </a:r>
            <a:r>
              <a:rPr lang="en-US" dirty="0" err="1" smtClean="0"/>
              <a:t>Seguro</a:t>
            </a:r>
            <a:r>
              <a:rPr lang="en-US" dirty="0" smtClean="0"/>
              <a:t> Social o de la Junta de </a:t>
            </a:r>
            <a:r>
              <a:rPr lang="en-US" dirty="0" err="1" smtClean="0"/>
              <a:t>Retiro</a:t>
            </a:r>
            <a:r>
              <a:rPr lang="en-US" dirty="0" smtClean="0"/>
              <a:t> </a:t>
            </a:r>
            <a:r>
              <a:rPr lang="en-US" dirty="0" err="1" smtClean="0"/>
              <a:t>Ferroviario</a:t>
            </a:r>
            <a:r>
              <a:rPr lang="en-US" dirty="0" smtClean="0"/>
              <a:t> </a:t>
            </a:r>
            <a:r>
              <a:rPr lang="en-US" dirty="0" err="1" smtClean="0"/>
              <a:t>por</a:t>
            </a:r>
            <a:r>
              <a:rPr lang="en-US" dirty="0" smtClean="0"/>
              <a:t> 24 </a:t>
            </a:r>
            <a:r>
              <a:rPr lang="en-US" dirty="0" err="1" smtClean="0"/>
              <a:t>meses</a:t>
            </a:r>
            <a:r>
              <a:rPr lang="en-US" dirty="0" smtClean="0"/>
              <a:t>. El </a:t>
            </a:r>
            <a:r>
              <a:rPr lang="en-US" dirty="0" err="1" smtClean="0"/>
              <a:t>período</a:t>
            </a:r>
            <a:r>
              <a:rPr lang="en-US" dirty="0" smtClean="0"/>
              <a:t> de </a:t>
            </a:r>
            <a:r>
              <a:rPr lang="en-US" dirty="0" err="1" smtClean="0"/>
              <a:t>espera</a:t>
            </a:r>
            <a:r>
              <a:rPr lang="en-US" dirty="0" smtClean="0"/>
              <a:t> de 24 </a:t>
            </a:r>
            <a:r>
              <a:rPr lang="en-US" dirty="0" err="1" smtClean="0"/>
              <a:t>meses</a:t>
            </a:r>
            <a:r>
              <a:rPr lang="en-US" dirty="0" smtClean="0"/>
              <a:t> </a:t>
            </a:r>
            <a:r>
              <a:rPr lang="en-US" dirty="0" err="1" smtClean="0"/>
              <a:t>estipulado</a:t>
            </a:r>
            <a:r>
              <a:rPr lang="en-US" dirty="0" smtClean="0"/>
              <a:t> </a:t>
            </a:r>
            <a:r>
              <a:rPr lang="en-US" dirty="0" err="1" smtClean="0"/>
              <a:t>por</a:t>
            </a:r>
            <a:r>
              <a:rPr lang="en-US" dirty="0" smtClean="0"/>
              <a:t> Medicare no se </a:t>
            </a:r>
            <a:r>
              <a:rPr lang="en-US" dirty="0" err="1" smtClean="0"/>
              <a:t>aplica</a:t>
            </a:r>
            <a:r>
              <a:rPr lang="en-US" dirty="0" smtClean="0"/>
              <a:t> a </a:t>
            </a:r>
            <a:r>
              <a:rPr lang="en-US" dirty="0" err="1" smtClean="0"/>
              <a:t>las</a:t>
            </a:r>
            <a:r>
              <a:rPr lang="en-US" dirty="0" smtClean="0"/>
              <a:t> personas </a:t>
            </a:r>
            <a:r>
              <a:rPr lang="en-US" dirty="0" err="1" smtClean="0"/>
              <a:t>que</a:t>
            </a:r>
            <a:r>
              <a:rPr lang="en-US" dirty="0" smtClean="0"/>
              <a:t> </a:t>
            </a:r>
            <a:r>
              <a:rPr lang="en-US" dirty="0" err="1" smtClean="0"/>
              <a:t>padecen</a:t>
            </a:r>
            <a:r>
              <a:rPr lang="en-US" dirty="0" smtClean="0"/>
              <a:t> de </a:t>
            </a:r>
            <a:r>
              <a:rPr lang="en-US" dirty="0" err="1" smtClean="0"/>
              <a:t>Esclerosis</a:t>
            </a:r>
            <a:r>
              <a:rPr lang="en-US" dirty="0" smtClean="0"/>
              <a:t> Lateral </a:t>
            </a:r>
            <a:r>
              <a:rPr lang="en-US" dirty="0" err="1" smtClean="0"/>
              <a:t>Amiotrófica</a:t>
            </a:r>
            <a:r>
              <a:rPr lang="en-US" dirty="0" smtClean="0"/>
              <a:t> (ALS, </a:t>
            </a:r>
            <a:r>
              <a:rPr lang="en-US" dirty="0" err="1" smtClean="0"/>
              <a:t>también</a:t>
            </a:r>
            <a:r>
              <a:rPr lang="en-US" dirty="0" smtClean="0"/>
              <a:t> </a:t>
            </a:r>
            <a:r>
              <a:rPr lang="en-US" dirty="0" err="1" smtClean="0"/>
              <a:t>conocida</a:t>
            </a:r>
            <a:r>
              <a:rPr lang="en-US" dirty="0" smtClean="0"/>
              <a:t> </a:t>
            </a:r>
            <a:r>
              <a:rPr lang="en-US" dirty="0" err="1" smtClean="0"/>
              <a:t>como</a:t>
            </a:r>
            <a:r>
              <a:rPr lang="en-US" dirty="0" smtClean="0"/>
              <a:t> </a:t>
            </a:r>
            <a:r>
              <a:rPr lang="en-US" dirty="0" err="1" smtClean="0"/>
              <a:t>enfermedad</a:t>
            </a:r>
            <a:r>
              <a:rPr lang="en-US" dirty="0" smtClean="0"/>
              <a:t> de Lou Gehrig). Las personas con ALS </a:t>
            </a:r>
            <a:r>
              <a:rPr lang="en-US" dirty="0" err="1" smtClean="0"/>
              <a:t>obtendrán</a:t>
            </a:r>
            <a:r>
              <a:rPr lang="en-US" dirty="0" smtClean="0"/>
              <a:t> la </a:t>
            </a:r>
            <a:r>
              <a:rPr lang="en-US" dirty="0" err="1" smtClean="0"/>
              <a:t>cobertura</a:t>
            </a:r>
            <a:r>
              <a:rPr lang="en-US" dirty="0" smtClean="0"/>
              <a:t> de Medicare el primer </a:t>
            </a:r>
            <a:r>
              <a:rPr lang="en-US" dirty="0" err="1" smtClean="0"/>
              <a:t>mes</a:t>
            </a:r>
            <a:r>
              <a:rPr lang="en-US" dirty="0" smtClean="0"/>
              <a:t> de </a:t>
            </a:r>
            <a:r>
              <a:rPr lang="en-US" dirty="0" err="1" smtClean="0"/>
              <a:t>sus</a:t>
            </a:r>
            <a:r>
              <a:rPr lang="en-US" dirty="0" smtClean="0"/>
              <a:t> </a:t>
            </a:r>
            <a:r>
              <a:rPr lang="en-US" dirty="0" err="1" smtClean="0"/>
              <a:t>beneficios</a:t>
            </a:r>
            <a:r>
              <a:rPr lang="en-US" dirty="0" smtClean="0"/>
              <a:t> </a:t>
            </a:r>
            <a:r>
              <a:rPr lang="en-US" dirty="0" err="1" smtClean="0"/>
              <a:t>por</a:t>
            </a:r>
            <a:r>
              <a:rPr lang="en-US" dirty="0" smtClean="0"/>
              <a:t> </a:t>
            </a:r>
            <a:r>
              <a:rPr lang="en-US" dirty="0" err="1" smtClean="0"/>
              <a:t>discapacidad</a:t>
            </a:r>
            <a:r>
              <a:rPr lang="en-US" dirty="0" smtClean="0"/>
              <a:t>. </a:t>
            </a:r>
            <a:r>
              <a:rPr lang="en-US" dirty="0" err="1" smtClean="0"/>
              <a:t>Esta</a:t>
            </a:r>
            <a:r>
              <a:rPr lang="en-US" dirty="0" smtClean="0"/>
              <a:t> </a:t>
            </a:r>
            <a:r>
              <a:rPr lang="en-US" dirty="0" err="1" smtClean="0"/>
              <a:t>norma</a:t>
            </a:r>
            <a:r>
              <a:rPr lang="en-US" dirty="0" smtClean="0"/>
              <a:t> </a:t>
            </a:r>
            <a:r>
              <a:rPr lang="en-US" dirty="0" err="1" smtClean="0"/>
              <a:t>entró</a:t>
            </a:r>
            <a:r>
              <a:rPr lang="en-US" dirty="0" smtClean="0"/>
              <a:t> en </a:t>
            </a:r>
            <a:r>
              <a:rPr lang="en-US" dirty="0" err="1" smtClean="0"/>
              <a:t>vigencia</a:t>
            </a:r>
            <a:r>
              <a:rPr lang="en-US" dirty="0" smtClean="0"/>
              <a:t> el 1 de </a:t>
            </a:r>
            <a:r>
              <a:rPr lang="en-US" dirty="0" err="1" smtClean="0"/>
              <a:t>julio</a:t>
            </a:r>
            <a:r>
              <a:rPr lang="en-US" dirty="0" smtClean="0"/>
              <a:t> de 2001. </a:t>
            </a:r>
          </a:p>
          <a:p>
            <a:pPr marL="214607" lvl="1" indent="-107303">
              <a:spcBef>
                <a:spcPct val="3000"/>
              </a:spcBef>
              <a:buFontTx/>
              <a:buChar char="-"/>
              <a:defRPr/>
            </a:pPr>
            <a:r>
              <a:rPr lang="en-US" dirty="0" smtClean="0"/>
              <a:t>Las personas de </a:t>
            </a:r>
            <a:r>
              <a:rPr lang="en-US" dirty="0" err="1" smtClean="0"/>
              <a:t>cualquier</a:t>
            </a:r>
            <a:r>
              <a:rPr lang="en-US" dirty="0" smtClean="0"/>
              <a:t> </a:t>
            </a:r>
            <a:r>
              <a:rPr lang="en-US" dirty="0" err="1" smtClean="0"/>
              <a:t>edad</a:t>
            </a:r>
            <a:r>
              <a:rPr lang="en-US" dirty="0" smtClean="0"/>
              <a:t> </a:t>
            </a:r>
            <a:r>
              <a:rPr lang="en-US" dirty="0" err="1" smtClean="0"/>
              <a:t>que</a:t>
            </a:r>
            <a:r>
              <a:rPr lang="en-US" dirty="0" smtClean="0"/>
              <a:t> </a:t>
            </a:r>
            <a:r>
              <a:rPr lang="en-US" dirty="0" err="1" smtClean="0"/>
              <a:t>padecen</a:t>
            </a:r>
            <a:r>
              <a:rPr lang="en-US" dirty="0" smtClean="0"/>
              <a:t> de </a:t>
            </a:r>
            <a:r>
              <a:rPr lang="en-US" dirty="0" err="1" smtClean="0"/>
              <a:t>Enfermedad</a:t>
            </a:r>
            <a:r>
              <a:rPr lang="en-US" dirty="0" smtClean="0"/>
              <a:t> Renal Terminal (ESRD, </a:t>
            </a:r>
            <a:r>
              <a:rPr lang="en-US" dirty="0" err="1" smtClean="0"/>
              <a:t>insuficiencia</a:t>
            </a:r>
            <a:r>
              <a:rPr lang="en-US" dirty="0" smtClean="0"/>
              <a:t> renal </a:t>
            </a:r>
            <a:r>
              <a:rPr lang="en-US" dirty="0" err="1" smtClean="0"/>
              <a:t>permanente</a:t>
            </a:r>
            <a:r>
              <a:rPr lang="en-US" dirty="0" smtClean="0"/>
              <a:t> </a:t>
            </a:r>
            <a:r>
              <a:rPr lang="en-US" dirty="0" err="1" smtClean="0"/>
              <a:t>que</a:t>
            </a:r>
            <a:r>
              <a:rPr lang="en-US" dirty="0" smtClean="0"/>
              <a:t> </a:t>
            </a:r>
            <a:r>
              <a:rPr lang="en-US" dirty="0" err="1" smtClean="0"/>
              <a:t>requiere</a:t>
            </a:r>
            <a:r>
              <a:rPr lang="en-US" dirty="0" smtClean="0"/>
              <a:t> </a:t>
            </a:r>
            <a:r>
              <a:rPr lang="en-US" dirty="0" err="1" smtClean="0"/>
              <a:t>tratamiento</a:t>
            </a:r>
            <a:r>
              <a:rPr lang="en-US" dirty="0" smtClean="0"/>
              <a:t> de </a:t>
            </a:r>
            <a:r>
              <a:rPr lang="en-US" dirty="0" err="1" smtClean="0"/>
              <a:t>diálisis</a:t>
            </a:r>
            <a:r>
              <a:rPr lang="en-US" dirty="0" smtClean="0"/>
              <a:t> o un </a:t>
            </a:r>
            <a:r>
              <a:rPr lang="en-US" dirty="0" err="1" smtClean="0"/>
              <a:t>trasplante</a:t>
            </a:r>
            <a:r>
              <a:rPr lang="en-US" dirty="0" smtClean="0"/>
              <a:t> de </a:t>
            </a:r>
            <a:r>
              <a:rPr lang="en-US" dirty="0" err="1" smtClean="0"/>
              <a:t>riñón</a:t>
            </a:r>
            <a:r>
              <a:rPr lang="en-US" dirty="0" smtClean="0"/>
              <a:t>).</a:t>
            </a:r>
          </a:p>
          <a:p>
            <a:pPr eaLnBrk="1" hangingPunct="1">
              <a:defRPr/>
            </a:pPr>
            <a:endParaRPr lang="en-US" dirty="0" smtClean="0"/>
          </a:p>
          <a:p>
            <a:pPr marL="220348" indent="-220348"/>
            <a:endParaRPr lang="en-US" sz="1300" i="1"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indent="-166626"/>
            <a:r>
              <a:rPr lang="en-US" dirty="0" smtClean="0"/>
              <a:t>Al </a:t>
            </a:r>
            <a:r>
              <a:rPr lang="en-US" dirty="0" err="1" smtClean="0"/>
              <a:t>decidir</a:t>
            </a:r>
            <a:r>
              <a:rPr lang="en-US" baseline="0" dirty="0" smtClean="0"/>
              <a:t> </a:t>
            </a:r>
            <a:r>
              <a:rPr lang="en-US" baseline="0" dirty="0" err="1" smtClean="0"/>
              <a:t>si</a:t>
            </a:r>
            <a:r>
              <a:rPr lang="en-US" baseline="0" dirty="0" smtClean="0"/>
              <a:t> </a:t>
            </a:r>
            <a:r>
              <a:rPr lang="en-US" baseline="0" dirty="0" err="1" smtClean="0"/>
              <a:t>desea</a:t>
            </a:r>
            <a:r>
              <a:rPr lang="en-US" baseline="0" dirty="0" smtClean="0"/>
              <a:t> </a:t>
            </a:r>
            <a:r>
              <a:rPr lang="en-US" baseline="0" dirty="0" err="1" smtClean="0"/>
              <a:t>inscribirse</a:t>
            </a:r>
            <a:r>
              <a:rPr lang="en-US" baseline="0" dirty="0" smtClean="0"/>
              <a:t> en un Plan Medicare Advantage, </a:t>
            </a:r>
            <a:r>
              <a:rPr lang="en-US" baseline="0" dirty="0" err="1" smtClean="0"/>
              <a:t>tenga</a:t>
            </a:r>
            <a:r>
              <a:rPr lang="en-US" baseline="0" dirty="0" smtClean="0"/>
              <a:t> en</a:t>
            </a:r>
            <a:r>
              <a:rPr lang="en-US" dirty="0" smtClean="0"/>
              <a:t> </a:t>
            </a:r>
            <a:r>
              <a:rPr lang="en-US" baseline="0" dirty="0" err="1" smtClean="0"/>
              <a:t>cuenta</a:t>
            </a:r>
            <a:r>
              <a:rPr lang="en-US" baseline="0" dirty="0" smtClean="0"/>
              <a:t>:</a:t>
            </a:r>
            <a:endParaRPr lang="en-US" dirty="0" smtClean="0"/>
          </a:p>
          <a:p>
            <a:pPr marL="168321" lvl="1" indent="-172866" defTabSz="881390">
              <a:spcAft>
                <a:spcPts val="578"/>
              </a:spcAft>
              <a:buFont typeface="Arial" pitchFamily="34" charset="0"/>
              <a:buChar char="•"/>
              <a:defRPr/>
            </a:pPr>
            <a:r>
              <a:rPr lang="en-US" dirty="0" smtClean="0"/>
              <a:t>La </a:t>
            </a:r>
            <a:r>
              <a:rPr lang="en-US" dirty="0" err="1" smtClean="0"/>
              <a:t>mayoría</a:t>
            </a:r>
            <a:r>
              <a:rPr lang="en-US" dirty="0" smtClean="0"/>
              <a:t> </a:t>
            </a:r>
            <a:r>
              <a:rPr lang="en-US" dirty="0" err="1" smtClean="0"/>
              <a:t>ofrecen</a:t>
            </a:r>
            <a:r>
              <a:rPr lang="en-US" dirty="0" smtClean="0"/>
              <a:t> </a:t>
            </a:r>
            <a:r>
              <a:rPr lang="en-US" dirty="0" err="1" smtClean="0"/>
              <a:t>una</a:t>
            </a:r>
            <a:r>
              <a:rPr lang="en-US" dirty="0" smtClean="0"/>
              <a:t> </a:t>
            </a:r>
            <a:r>
              <a:rPr lang="en-US" dirty="0" err="1" smtClean="0"/>
              <a:t>cobertura</a:t>
            </a:r>
            <a:r>
              <a:rPr lang="en-US" dirty="0" smtClean="0"/>
              <a:t> </a:t>
            </a:r>
            <a:r>
              <a:rPr lang="en-US" dirty="0" err="1" smtClean="0"/>
              <a:t>amplia</a:t>
            </a:r>
            <a:endParaRPr lang="en-US" dirty="0" smtClean="0"/>
          </a:p>
          <a:p>
            <a:pPr marL="345732" lvl="3" indent="-172866">
              <a:buFont typeface="Calibri" pitchFamily="34" charset="0"/>
              <a:buChar char="–"/>
            </a:pPr>
            <a:r>
              <a:rPr lang="en-US" dirty="0" err="1" smtClean="0"/>
              <a:t>Que</a:t>
            </a:r>
            <a:r>
              <a:rPr lang="en-US" dirty="0" smtClean="0"/>
              <a:t> </a:t>
            </a:r>
            <a:r>
              <a:rPr lang="en-US" dirty="0" err="1" smtClean="0"/>
              <a:t>incluye</a:t>
            </a:r>
            <a:r>
              <a:rPr lang="en-US" dirty="0" smtClean="0"/>
              <a:t> la </a:t>
            </a:r>
            <a:r>
              <a:rPr lang="en-US" dirty="0" err="1" smtClean="0"/>
              <a:t>cobertura</a:t>
            </a:r>
            <a:r>
              <a:rPr lang="en-US" dirty="0" smtClean="0"/>
              <a:t> de la Parte D</a:t>
            </a:r>
          </a:p>
          <a:p>
            <a:pPr marL="168321" lvl="1" indent="-172866" defTabSz="881390">
              <a:spcAft>
                <a:spcPts val="578"/>
              </a:spcAft>
              <a:buFont typeface="Arial" pitchFamily="34" charset="0"/>
              <a:buChar char="•"/>
              <a:defRPr/>
            </a:pPr>
            <a:r>
              <a:rPr lang="en-US" dirty="0" smtClean="0"/>
              <a:t>Tal </a:t>
            </a:r>
            <a:r>
              <a:rPr lang="en-US" dirty="0" err="1" smtClean="0"/>
              <a:t>vez</a:t>
            </a:r>
            <a:r>
              <a:rPr lang="en-US" dirty="0" smtClean="0"/>
              <a:t> </a:t>
            </a:r>
            <a:r>
              <a:rPr lang="en-US" dirty="0" err="1" smtClean="0"/>
              <a:t>tenga</a:t>
            </a:r>
            <a:r>
              <a:rPr lang="en-US" dirty="0" smtClean="0"/>
              <a:t> </a:t>
            </a:r>
            <a:r>
              <a:rPr lang="en-US" dirty="0" err="1" smtClean="0"/>
              <a:t>que</a:t>
            </a:r>
            <a:r>
              <a:rPr lang="en-US" dirty="0" smtClean="0"/>
              <a:t> </a:t>
            </a:r>
            <a:r>
              <a:rPr lang="en-US" dirty="0" err="1" smtClean="0"/>
              <a:t>usar</a:t>
            </a:r>
            <a:r>
              <a:rPr lang="en-US" dirty="0" smtClean="0"/>
              <a:t> </a:t>
            </a:r>
            <a:r>
              <a:rPr lang="en-US" dirty="0" err="1" smtClean="0"/>
              <a:t>proveedores</a:t>
            </a:r>
            <a:r>
              <a:rPr lang="en-US" dirty="0" smtClean="0"/>
              <a:t> de la red</a:t>
            </a:r>
          </a:p>
          <a:p>
            <a:pPr lvl="1" indent="-172866">
              <a:buFont typeface="Arial" pitchFamily="34" charset="0"/>
              <a:buChar char="•"/>
            </a:pPr>
            <a:r>
              <a:rPr lang="en-US" dirty="0" err="1" smtClean="0"/>
              <a:t>Debe</a:t>
            </a:r>
            <a:r>
              <a:rPr lang="en-US" dirty="0" smtClean="0"/>
              <a:t> </a:t>
            </a:r>
            <a:r>
              <a:rPr lang="en-US" dirty="0" err="1" smtClean="0"/>
              <a:t>pagar</a:t>
            </a:r>
            <a:r>
              <a:rPr lang="en-US" dirty="0" smtClean="0"/>
              <a:t> la prima </a:t>
            </a:r>
            <a:r>
              <a:rPr lang="en-US" dirty="0" err="1" smtClean="0"/>
              <a:t>mensual</a:t>
            </a:r>
            <a:r>
              <a:rPr lang="en-US" dirty="0" smtClean="0"/>
              <a:t> del plan</a:t>
            </a:r>
          </a:p>
          <a:p>
            <a:pPr marL="345732" lvl="3" indent="-172866">
              <a:buFont typeface="Calibri" pitchFamily="34" charset="0"/>
              <a:buChar char="–"/>
            </a:pPr>
            <a:r>
              <a:rPr lang="en-US" dirty="0" err="1" smtClean="0"/>
              <a:t>Debe</a:t>
            </a:r>
            <a:r>
              <a:rPr lang="en-US" dirty="0" smtClean="0"/>
              <a:t> </a:t>
            </a:r>
            <a:r>
              <a:rPr lang="en-US" dirty="0" err="1" smtClean="0"/>
              <a:t>seguir</a:t>
            </a:r>
            <a:r>
              <a:rPr lang="en-US" baseline="0" dirty="0" smtClean="0"/>
              <a:t> </a:t>
            </a:r>
            <a:r>
              <a:rPr lang="en-US" baseline="0" dirty="0" err="1" smtClean="0"/>
              <a:t>pagando</a:t>
            </a:r>
            <a:r>
              <a:rPr lang="en-US" baseline="0" dirty="0" smtClean="0"/>
              <a:t> la prima de la Parte B</a:t>
            </a:r>
            <a:endParaRPr lang="en-US" dirty="0" smtClean="0"/>
          </a:p>
          <a:p>
            <a:pPr lvl="1" indent="-172866">
              <a:buFont typeface="Arial" pitchFamily="34" charset="0"/>
              <a:buChar char="•"/>
            </a:pPr>
            <a:r>
              <a:rPr lang="en-US" dirty="0" smtClean="0"/>
              <a:t>Tal </a:t>
            </a:r>
            <a:r>
              <a:rPr lang="en-US" dirty="0" err="1" smtClean="0"/>
              <a:t>vez</a:t>
            </a:r>
            <a:r>
              <a:rPr lang="en-US" dirty="0" smtClean="0"/>
              <a:t> </a:t>
            </a:r>
            <a:r>
              <a:rPr lang="en-US" dirty="0" err="1" smtClean="0"/>
              <a:t>necesite</a:t>
            </a:r>
            <a:r>
              <a:rPr lang="en-US" dirty="0" smtClean="0"/>
              <a:t> </a:t>
            </a:r>
            <a:r>
              <a:rPr lang="en-US" dirty="0" err="1" smtClean="0"/>
              <a:t>una</a:t>
            </a:r>
            <a:r>
              <a:rPr lang="en-US" dirty="0" smtClean="0"/>
              <a:t> </a:t>
            </a:r>
            <a:r>
              <a:rPr lang="en-US" dirty="0" err="1" smtClean="0"/>
              <a:t>orden</a:t>
            </a:r>
            <a:r>
              <a:rPr lang="en-US" dirty="0" smtClean="0"/>
              <a:t> de</a:t>
            </a:r>
            <a:r>
              <a:rPr lang="en-US" baseline="0" dirty="0" smtClean="0"/>
              <a:t> su </a:t>
            </a:r>
            <a:r>
              <a:rPr lang="en-US" baseline="0" dirty="0" err="1" smtClean="0"/>
              <a:t>médico</a:t>
            </a:r>
            <a:r>
              <a:rPr lang="en-US" baseline="0" dirty="0" smtClean="0"/>
              <a:t> </a:t>
            </a:r>
            <a:r>
              <a:rPr lang="en-US" baseline="0" dirty="0" err="1" smtClean="0"/>
              <a:t>para</a:t>
            </a:r>
            <a:r>
              <a:rPr lang="en-US" baseline="0" dirty="0" smtClean="0"/>
              <a:t> </a:t>
            </a:r>
            <a:r>
              <a:rPr lang="en-US" baseline="0" dirty="0" err="1" smtClean="0"/>
              <a:t>ver</a:t>
            </a:r>
            <a:r>
              <a:rPr lang="en-US" baseline="0" dirty="0" smtClean="0"/>
              <a:t> un </a:t>
            </a:r>
            <a:r>
              <a:rPr lang="en-US" baseline="0" dirty="0" err="1" smtClean="0"/>
              <a:t>especialista</a:t>
            </a:r>
            <a:endParaRPr lang="en-US" dirty="0" smtClean="0"/>
          </a:p>
          <a:p>
            <a:pPr lvl="1" indent="-172866">
              <a:buFont typeface="Arial" pitchFamily="34" charset="0"/>
              <a:buChar char="•"/>
            </a:pPr>
            <a:r>
              <a:rPr lang="en-US" dirty="0" err="1" smtClean="0"/>
              <a:t>Solamente</a:t>
            </a:r>
            <a:r>
              <a:rPr lang="en-US" dirty="0" smtClean="0"/>
              <a:t> </a:t>
            </a:r>
            <a:r>
              <a:rPr lang="en-US" dirty="0" err="1" smtClean="0"/>
              <a:t>puede</a:t>
            </a:r>
            <a:r>
              <a:rPr lang="en-US" baseline="0" dirty="0" smtClean="0"/>
              <a:t> </a:t>
            </a:r>
            <a:r>
              <a:rPr lang="en-US" baseline="0" dirty="0" err="1" smtClean="0"/>
              <a:t>inscribirse</a:t>
            </a:r>
            <a:r>
              <a:rPr lang="en-US" baseline="0" dirty="0" smtClean="0"/>
              <a:t> o </a:t>
            </a:r>
            <a:r>
              <a:rPr lang="en-US" baseline="0" dirty="0" err="1" smtClean="0"/>
              <a:t>cancelar</a:t>
            </a:r>
            <a:r>
              <a:rPr lang="en-US" baseline="0" dirty="0" smtClean="0"/>
              <a:t> su plan en </a:t>
            </a:r>
            <a:r>
              <a:rPr lang="en-US" baseline="0" dirty="0" err="1" smtClean="0"/>
              <a:t>ciertos</a:t>
            </a:r>
            <a:r>
              <a:rPr lang="en-US" baseline="0" dirty="0" smtClean="0"/>
              <a:t> </a:t>
            </a:r>
            <a:r>
              <a:rPr lang="en-US" baseline="0" dirty="0" err="1" smtClean="0"/>
              <a:t>períodos</a:t>
            </a:r>
            <a:endParaRPr lang="en-US" dirty="0" smtClean="0"/>
          </a:p>
          <a:p>
            <a:pPr lvl="1" indent="-172866">
              <a:buFont typeface="Arial" pitchFamily="34" charset="0"/>
              <a:buChar char="•"/>
            </a:pPr>
            <a:r>
              <a:rPr lang="en-US" dirty="0" smtClean="0"/>
              <a:t>No </a:t>
            </a:r>
            <a:r>
              <a:rPr lang="en-US" dirty="0" err="1" smtClean="0"/>
              <a:t>trabajan</a:t>
            </a:r>
            <a:r>
              <a:rPr lang="en-US" dirty="0" smtClean="0"/>
              <a:t> con </a:t>
            </a:r>
            <a:r>
              <a:rPr lang="en-US" dirty="0" err="1" smtClean="0"/>
              <a:t>las</a:t>
            </a:r>
            <a:r>
              <a:rPr lang="en-US" dirty="0" smtClean="0"/>
              <a:t> </a:t>
            </a:r>
            <a:r>
              <a:rPr lang="en-US" dirty="0" err="1" smtClean="0"/>
              <a:t>pólizas</a:t>
            </a:r>
            <a:r>
              <a:rPr lang="en-US" dirty="0" smtClean="0"/>
              <a:t> </a:t>
            </a:r>
            <a:r>
              <a:rPr lang="en-US" dirty="0" err="1" smtClean="0"/>
              <a:t>Medigap</a:t>
            </a:r>
            <a:endParaRPr lang="en-US" dirty="0" smtClean="0"/>
          </a:p>
          <a:p>
            <a:pPr lvl="1" indent="-172866">
              <a:buFont typeface="Arial" pitchFamily="34" charset="0"/>
              <a:buChar char="•"/>
            </a:pPr>
            <a:r>
              <a:rPr lang="en-US" dirty="0" smtClean="0"/>
              <a:t>Para </a:t>
            </a:r>
            <a:r>
              <a:rPr lang="en-US" dirty="0" err="1" smtClean="0"/>
              <a:t>inscribirse</a:t>
            </a:r>
            <a:r>
              <a:rPr lang="en-US" dirty="0" smtClean="0"/>
              <a:t> </a:t>
            </a:r>
            <a:r>
              <a:rPr lang="en-US" dirty="0" err="1" smtClean="0"/>
              <a:t>debe</a:t>
            </a:r>
            <a:r>
              <a:rPr lang="en-US" dirty="0" smtClean="0"/>
              <a:t> </a:t>
            </a:r>
            <a:r>
              <a:rPr lang="en-US" dirty="0" err="1" smtClean="0"/>
              <a:t>tener</a:t>
            </a:r>
            <a:r>
              <a:rPr lang="en-US" dirty="0" smtClean="0"/>
              <a:t> </a:t>
            </a:r>
            <a:r>
              <a:rPr lang="en-US" dirty="0" err="1" smtClean="0"/>
              <a:t>las</a:t>
            </a:r>
            <a:r>
              <a:rPr lang="en-US" dirty="0" smtClean="0"/>
              <a:t> </a:t>
            </a:r>
            <a:r>
              <a:rPr lang="en-US" dirty="0" err="1" smtClean="0"/>
              <a:t>Partes</a:t>
            </a:r>
            <a:r>
              <a:rPr lang="en-US" dirty="0" smtClean="0"/>
              <a:t> A y B de Medicare</a:t>
            </a:r>
          </a:p>
          <a:p>
            <a:pPr marL="172866" indent="-172866">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279295"/>
            <a:ext cx="5943600" cy="4795762"/>
          </a:xfrm>
        </p:spPr>
        <p:txBody>
          <a:bodyPr>
            <a:noAutofit/>
          </a:bodyPr>
          <a:lstStyle/>
          <a:p>
            <a:pPr marL="116002" lvl="2" indent="-116002" fontAlgn="base">
              <a:buFont typeface="Wingdings" pitchFamily="2" charset="2"/>
              <a:buChar char="§"/>
              <a:defRPr/>
            </a:pPr>
            <a:r>
              <a:rPr lang="es-ES" sz="1000" dirty="0" smtClean="0"/>
              <a:t>Usted puede inscribirse en un Plan Medicare </a:t>
            </a:r>
            <a:r>
              <a:rPr lang="es-ES" sz="1000" dirty="0" err="1" smtClean="0"/>
              <a:t>Advantage</a:t>
            </a:r>
            <a:r>
              <a:rPr lang="es-ES" sz="1000" dirty="0" smtClean="0"/>
              <a:t> cuando es elegible para Medicare por primera vez, durante su Período Inicial de Inscripción que empieza 3 meses antes de su elegibilidad para las Partes A y B de Medicare, o durante el Período Anual de Inscripción, y en ciertas situaciones especiales en la que le ofrecen un Período Especial de Inscripción. Usted puede inscribirse en un solo Plan Medicare </a:t>
            </a:r>
            <a:r>
              <a:rPr lang="es-ES" sz="1000" dirty="0" err="1" smtClean="0"/>
              <a:t>Advantage</a:t>
            </a:r>
            <a:r>
              <a:rPr lang="es-ES" sz="1000" dirty="0" smtClean="0"/>
              <a:t> a la vez y la inscripción por lo general es por un año.</a:t>
            </a:r>
          </a:p>
          <a:p>
            <a:pPr marL="116002" lvl="2" indent="-116002" fontAlgn="base">
              <a:buFont typeface="Wingdings" pitchFamily="2" charset="2"/>
              <a:buChar char="§"/>
              <a:defRPr/>
            </a:pPr>
            <a:r>
              <a:rPr lang="es-ES" sz="1000" dirty="0" smtClean="0"/>
              <a:t>Usted puede cambiarse a otro Plan Medicare </a:t>
            </a:r>
            <a:r>
              <a:rPr lang="es-ES" sz="1000" dirty="0" err="1" smtClean="0"/>
              <a:t>Advantage</a:t>
            </a:r>
            <a:r>
              <a:rPr lang="es-ES" sz="1000" dirty="0" smtClean="0"/>
              <a:t> o al Medicare Original durante el Período Anual de Inscripción del 15 de octubre al 7 de diciembre. </a:t>
            </a:r>
          </a:p>
          <a:p>
            <a:pPr marL="116002" lvl="2" indent="-116002" fontAlgn="base">
              <a:buFont typeface="Wingdings" pitchFamily="2" charset="2"/>
              <a:buChar char="§"/>
              <a:defRPr/>
            </a:pPr>
            <a:r>
              <a:rPr lang="en-US" sz="1000" dirty="0" smtClean="0"/>
              <a:t>Si </a:t>
            </a:r>
            <a:r>
              <a:rPr lang="en-US" sz="1000" dirty="0" err="1" smtClean="0"/>
              <a:t>está</a:t>
            </a:r>
            <a:r>
              <a:rPr lang="en-US" sz="1000" dirty="0" smtClean="0"/>
              <a:t> </a:t>
            </a:r>
            <a:r>
              <a:rPr lang="en-US" sz="1000" dirty="0" err="1" smtClean="0"/>
              <a:t>inscrito</a:t>
            </a:r>
            <a:r>
              <a:rPr lang="en-US" sz="1000" dirty="0" smtClean="0"/>
              <a:t> en un plan MA </a:t>
            </a:r>
            <a:r>
              <a:rPr lang="en-US" sz="1000" dirty="0" err="1" smtClean="0"/>
              <a:t>puede</a:t>
            </a:r>
            <a:r>
              <a:rPr lang="en-US" sz="1000" dirty="0" smtClean="0"/>
              <a:t> </a:t>
            </a:r>
            <a:r>
              <a:rPr lang="en-US" sz="1000" dirty="0" err="1" smtClean="0"/>
              <a:t>cambiarse</a:t>
            </a:r>
            <a:r>
              <a:rPr lang="en-US" sz="1000" dirty="0" smtClean="0"/>
              <a:t> al Medicare Original entre el 1 de </a:t>
            </a:r>
            <a:r>
              <a:rPr lang="en-US" sz="1000" dirty="0" err="1" smtClean="0"/>
              <a:t>enero</a:t>
            </a:r>
            <a:r>
              <a:rPr lang="en-US" sz="1000" dirty="0" smtClean="0"/>
              <a:t> y el 14 de </a:t>
            </a:r>
            <a:r>
              <a:rPr lang="en-US" sz="1000" dirty="0" err="1" smtClean="0"/>
              <a:t>febrero</a:t>
            </a:r>
            <a:r>
              <a:rPr lang="en-US" sz="1000" dirty="0" smtClean="0"/>
              <a:t>. Si </a:t>
            </a:r>
            <a:r>
              <a:rPr lang="en-US" sz="1000" dirty="0" err="1" smtClean="0"/>
              <a:t>durante</a:t>
            </a:r>
            <a:r>
              <a:rPr lang="en-US" sz="1000" dirty="0" smtClean="0"/>
              <a:t> </a:t>
            </a:r>
            <a:r>
              <a:rPr lang="en-US" sz="1000" dirty="0" err="1" smtClean="0"/>
              <a:t>este</a:t>
            </a:r>
            <a:r>
              <a:rPr lang="en-US" sz="1000" dirty="0" smtClean="0"/>
              <a:t> </a:t>
            </a:r>
            <a:r>
              <a:rPr lang="en-US" sz="1000" dirty="0" err="1" smtClean="0"/>
              <a:t>tiempo</a:t>
            </a:r>
            <a:r>
              <a:rPr lang="en-US" sz="1000" dirty="0" smtClean="0"/>
              <a:t> </a:t>
            </a:r>
            <a:r>
              <a:rPr lang="en-US" sz="1000" dirty="0" err="1" smtClean="0"/>
              <a:t>regresa</a:t>
            </a:r>
            <a:r>
              <a:rPr lang="en-US" sz="1000" dirty="0" smtClean="0"/>
              <a:t> al Medicare Original, la </a:t>
            </a:r>
            <a:r>
              <a:rPr lang="en-US" sz="1000" dirty="0" err="1" smtClean="0"/>
              <a:t>cobertura</a:t>
            </a:r>
            <a:r>
              <a:rPr lang="en-US" sz="1000" dirty="0" smtClean="0"/>
              <a:t> </a:t>
            </a:r>
            <a:r>
              <a:rPr lang="en-US" sz="1000" dirty="0" err="1" smtClean="0"/>
              <a:t>comenzará</a:t>
            </a:r>
            <a:r>
              <a:rPr lang="en-US" sz="1000" dirty="0" smtClean="0"/>
              <a:t> el primer </a:t>
            </a:r>
            <a:r>
              <a:rPr lang="en-US" sz="1000" dirty="0" err="1" smtClean="0"/>
              <a:t>día</a:t>
            </a:r>
            <a:r>
              <a:rPr lang="en-US" sz="1000" dirty="0" smtClean="0"/>
              <a:t> del </a:t>
            </a:r>
            <a:r>
              <a:rPr lang="en-US" sz="1000" dirty="0" err="1" smtClean="0"/>
              <a:t>mes</a:t>
            </a:r>
            <a:r>
              <a:rPr lang="en-US" sz="1000" dirty="0" smtClean="0"/>
              <a:t> </a:t>
            </a:r>
            <a:r>
              <a:rPr lang="en-US" sz="1000" dirty="0" err="1" smtClean="0"/>
              <a:t>siguiente</a:t>
            </a:r>
            <a:r>
              <a:rPr lang="en-US" sz="1000" dirty="0" smtClean="0"/>
              <a:t> al </a:t>
            </a:r>
            <a:r>
              <a:rPr lang="en-US" sz="1000" dirty="0" err="1" smtClean="0"/>
              <a:t>mes</a:t>
            </a:r>
            <a:r>
              <a:rPr lang="en-US" sz="1000" dirty="0" smtClean="0"/>
              <a:t> en </a:t>
            </a:r>
            <a:r>
              <a:rPr lang="en-US" sz="1000" dirty="0" err="1" smtClean="0"/>
              <a:t>que</a:t>
            </a:r>
            <a:r>
              <a:rPr lang="en-US" sz="1000" dirty="0" smtClean="0"/>
              <a:t> se </a:t>
            </a:r>
            <a:r>
              <a:rPr lang="en-US" sz="1000" dirty="0" err="1" smtClean="0"/>
              <a:t>hizo</a:t>
            </a:r>
            <a:r>
              <a:rPr lang="en-US" sz="1000" dirty="0" smtClean="0"/>
              <a:t> el </a:t>
            </a:r>
            <a:r>
              <a:rPr lang="en-US" sz="1000" dirty="0" err="1" smtClean="0"/>
              <a:t>cambio</a:t>
            </a:r>
            <a:r>
              <a:rPr lang="en-US" sz="1000" dirty="0" smtClean="0"/>
              <a:t>.  </a:t>
            </a:r>
          </a:p>
          <a:p>
            <a:pPr marL="109063" lvl="1" indent="-109063">
              <a:spcBef>
                <a:spcPct val="3000"/>
              </a:spcBef>
              <a:buFont typeface="Wingdings" pitchFamily="2" charset="2"/>
              <a:buChar char="§"/>
            </a:pPr>
            <a:r>
              <a:rPr lang="en-US" sz="1000" dirty="0" smtClean="0"/>
              <a:t>Para </a:t>
            </a:r>
            <a:r>
              <a:rPr lang="en-US" sz="1000" dirty="0" err="1" smtClean="0"/>
              <a:t>cambiar</a:t>
            </a:r>
            <a:r>
              <a:rPr lang="en-US" sz="1000" dirty="0" smtClean="0"/>
              <a:t> de un plan MA y </a:t>
            </a:r>
            <a:r>
              <a:rPr lang="en-US" sz="1000" dirty="0" err="1" smtClean="0"/>
              <a:t>regresar</a:t>
            </a:r>
            <a:r>
              <a:rPr lang="en-US" sz="1000" dirty="0" smtClean="0"/>
              <a:t> al Medicare Original </a:t>
            </a:r>
            <a:r>
              <a:rPr lang="en-US" sz="1000" dirty="0" err="1" smtClean="0"/>
              <a:t>durante</a:t>
            </a:r>
            <a:r>
              <a:rPr lang="en-US" sz="1000" dirty="0" smtClean="0"/>
              <a:t> </a:t>
            </a:r>
            <a:r>
              <a:rPr lang="en-US" sz="1000" dirty="0" err="1" smtClean="0"/>
              <a:t>este</a:t>
            </a:r>
            <a:r>
              <a:rPr lang="en-US" sz="1000" dirty="0" smtClean="0"/>
              <a:t> </a:t>
            </a:r>
            <a:r>
              <a:rPr lang="en-US" sz="1000" dirty="0" err="1" smtClean="0"/>
              <a:t>período</a:t>
            </a:r>
            <a:r>
              <a:rPr lang="en-US" sz="1000" dirty="0" smtClean="0"/>
              <a:t>, </a:t>
            </a:r>
            <a:r>
              <a:rPr lang="en-US" sz="1000" dirty="0" err="1" smtClean="0"/>
              <a:t>debe</a:t>
            </a:r>
            <a:r>
              <a:rPr lang="en-US" sz="1000" dirty="0" smtClean="0"/>
              <a:t> </a:t>
            </a:r>
            <a:r>
              <a:rPr lang="en-US" sz="1000" dirty="0" err="1" smtClean="0"/>
              <a:t>solicitárselo</a:t>
            </a:r>
            <a:r>
              <a:rPr lang="en-US" sz="1000" dirty="0" smtClean="0"/>
              <a:t> a MA </a:t>
            </a:r>
            <a:r>
              <a:rPr lang="en-US" sz="1000" dirty="0" err="1" smtClean="0"/>
              <a:t>directamente</a:t>
            </a:r>
            <a:r>
              <a:rPr lang="en-US" sz="1000" dirty="0" smtClean="0"/>
              <a:t>. </a:t>
            </a:r>
            <a:r>
              <a:rPr lang="en-US" sz="1000" dirty="0" err="1" smtClean="0"/>
              <a:t>Puede</a:t>
            </a:r>
            <a:r>
              <a:rPr lang="en-US" sz="1000" dirty="0" smtClean="0"/>
              <a:t> </a:t>
            </a:r>
            <a:r>
              <a:rPr lang="en-US" sz="1000" dirty="0" err="1" smtClean="0"/>
              <a:t>llamar</a:t>
            </a:r>
            <a:r>
              <a:rPr lang="en-US" sz="1000" dirty="0" smtClean="0"/>
              <a:t> al 1-800-MEDICARE o </a:t>
            </a:r>
            <a:r>
              <a:rPr lang="en-US" sz="1000" dirty="0" err="1" smtClean="0"/>
              <a:t>inscribirse</a:t>
            </a:r>
            <a:r>
              <a:rPr lang="en-US" sz="1000" dirty="0" smtClean="0"/>
              <a:t> en un plan PDP individual. Si </a:t>
            </a:r>
            <a:r>
              <a:rPr lang="en-US" sz="1000" dirty="0" err="1" smtClean="0"/>
              <a:t>hace</a:t>
            </a:r>
            <a:r>
              <a:rPr lang="en-US" sz="1000" dirty="0" smtClean="0"/>
              <a:t> </a:t>
            </a:r>
            <a:r>
              <a:rPr lang="en-US" sz="1000" dirty="0" err="1" smtClean="0"/>
              <a:t>este</a:t>
            </a:r>
            <a:r>
              <a:rPr lang="en-US" sz="1000" dirty="0" smtClean="0"/>
              <a:t> </a:t>
            </a:r>
            <a:r>
              <a:rPr lang="en-US" sz="1000" dirty="0" err="1" smtClean="0"/>
              <a:t>cambio</a:t>
            </a:r>
            <a:r>
              <a:rPr lang="en-US" sz="1000" dirty="0" smtClean="0"/>
              <a:t> </a:t>
            </a:r>
            <a:r>
              <a:rPr lang="en-US" sz="1000" dirty="0" err="1" smtClean="0"/>
              <a:t>también</a:t>
            </a:r>
            <a:r>
              <a:rPr lang="en-US" sz="1000" dirty="0" smtClean="0"/>
              <a:t> </a:t>
            </a:r>
            <a:r>
              <a:rPr lang="en-US" sz="1000" dirty="0" err="1" smtClean="0"/>
              <a:t>puede</a:t>
            </a:r>
            <a:r>
              <a:rPr lang="en-US" sz="1000" dirty="0" smtClean="0"/>
              <a:t> </a:t>
            </a:r>
            <a:r>
              <a:rPr lang="en-US" sz="1000" dirty="0" err="1" smtClean="0"/>
              <a:t>inscribirse</a:t>
            </a:r>
            <a:r>
              <a:rPr lang="en-US" sz="1000" dirty="0" smtClean="0"/>
              <a:t> en un plan Medicare de </a:t>
            </a:r>
            <a:r>
              <a:rPr lang="en-US" sz="1000" dirty="0" err="1" smtClean="0"/>
              <a:t>medicamentos</a:t>
            </a:r>
            <a:r>
              <a:rPr lang="en-US" sz="1000" dirty="0" smtClean="0"/>
              <a:t> </a:t>
            </a:r>
            <a:r>
              <a:rPr lang="en-US" sz="1000" dirty="0" err="1" smtClean="0"/>
              <a:t>recetados</a:t>
            </a:r>
            <a:r>
              <a:rPr lang="en-US" sz="1000" dirty="0" smtClean="0"/>
              <a:t> </a:t>
            </a:r>
            <a:r>
              <a:rPr lang="en-US" sz="1000" dirty="0" err="1" smtClean="0"/>
              <a:t>para</a:t>
            </a:r>
            <a:r>
              <a:rPr lang="en-US" sz="1000" dirty="0" smtClean="0"/>
              <a:t> </a:t>
            </a:r>
            <a:r>
              <a:rPr lang="en-US" sz="1000" dirty="0" err="1" smtClean="0"/>
              <a:t>agregar</a:t>
            </a:r>
            <a:r>
              <a:rPr lang="en-US" sz="1000" dirty="0" smtClean="0"/>
              <a:t> </a:t>
            </a:r>
            <a:r>
              <a:rPr lang="en-US" sz="1000" dirty="0" err="1" smtClean="0"/>
              <a:t>dicha</a:t>
            </a:r>
            <a:r>
              <a:rPr lang="en-US" sz="1000" dirty="0" smtClean="0"/>
              <a:t> </a:t>
            </a:r>
            <a:r>
              <a:rPr lang="en-US" sz="1000" dirty="0" err="1" smtClean="0"/>
              <a:t>cobertura</a:t>
            </a:r>
            <a:r>
              <a:rPr lang="en-US" sz="1000" dirty="0" smtClean="0"/>
              <a:t>. La </a:t>
            </a:r>
            <a:r>
              <a:rPr lang="en-US" sz="1000" dirty="0" err="1" smtClean="0"/>
              <a:t>cobertura</a:t>
            </a:r>
            <a:r>
              <a:rPr lang="en-US" sz="1000" dirty="0" smtClean="0"/>
              <a:t> </a:t>
            </a:r>
            <a:r>
              <a:rPr lang="en-US" sz="1000" dirty="0" err="1" smtClean="0"/>
              <a:t>comenzará</a:t>
            </a:r>
            <a:r>
              <a:rPr lang="en-US" sz="1000" dirty="0" smtClean="0"/>
              <a:t> el primer </a:t>
            </a:r>
            <a:r>
              <a:rPr lang="en-US" sz="1000" dirty="0" err="1" smtClean="0"/>
              <a:t>día</a:t>
            </a:r>
            <a:r>
              <a:rPr lang="en-US" sz="1000" dirty="0" smtClean="0"/>
              <a:t> del </a:t>
            </a:r>
            <a:r>
              <a:rPr lang="en-US" sz="1000" dirty="0" err="1" smtClean="0"/>
              <a:t>mes</a:t>
            </a:r>
            <a:r>
              <a:rPr lang="en-US" sz="1000" dirty="0" smtClean="0"/>
              <a:t> </a:t>
            </a:r>
            <a:r>
              <a:rPr lang="en-US" sz="1000" dirty="0" err="1" smtClean="0"/>
              <a:t>después</a:t>
            </a:r>
            <a:r>
              <a:rPr lang="en-US" sz="1000" dirty="0" smtClean="0"/>
              <a:t> de </a:t>
            </a:r>
            <a:r>
              <a:rPr lang="en-US" sz="1000" dirty="0" err="1" smtClean="0"/>
              <a:t>que</a:t>
            </a:r>
            <a:r>
              <a:rPr lang="en-US" sz="1000" dirty="0" smtClean="0"/>
              <a:t> el plan </a:t>
            </a:r>
            <a:r>
              <a:rPr lang="en-US" sz="1000" dirty="0" err="1" smtClean="0"/>
              <a:t>haya</a:t>
            </a:r>
            <a:r>
              <a:rPr lang="en-US" sz="1000" dirty="0" smtClean="0"/>
              <a:t> </a:t>
            </a:r>
            <a:r>
              <a:rPr lang="en-US" sz="1000" dirty="0" err="1" smtClean="0"/>
              <a:t>recibido</a:t>
            </a:r>
            <a:r>
              <a:rPr lang="en-US" sz="1000" dirty="0" smtClean="0"/>
              <a:t> su </a:t>
            </a:r>
            <a:r>
              <a:rPr lang="en-US" sz="1000" dirty="0" err="1" smtClean="0"/>
              <a:t>formulario</a:t>
            </a:r>
            <a:r>
              <a:rPr lang="en-US" sz="1000" dirty="0" smtClean="0"/>
              <a:t> de </a:t>
            </a:r>
            <a:r>
              <a:rPr lang="en-US" sz="1000" dirty="0" err="1" smtClean="0"/>
              <a:t>inscripción</a:t>
            </a:r>
            <a:r>
              <a:rPr lang="en-US" sz="1000" dirty="0" smtClean="0"/>
              <a:t>. </a:t>
            </a:r>
          </a:p>
          <a:p>
            <a:pPr marL="109063" indent="-109063">
              <a:buFont typeface="Wingdings" pitchFamily="2" charset="2"/>
              <a:buChar char="§"/>
            </a:pPr>
            <a:r>
              <a:rPr lang="en-US" sz="1000" dirty="0" smtClean="0"/>
              <a:t>Los planes Medicare Advantage </a:t>
            </a:r>
            <a:r>
              <a:rPr lang="en-US" sz="1000" dirty="0" err="1" smtClean="0"/>
              <a:t>están</a:t>
            </a:r>
            <a:r>
              <a:rPr lang="en-US" sz="1000" dirty="0" smtClean="0"/>
              <a:t> </a:t>
            </a:r>
            <a:r>
              <a:rPr lang="en-US" sz="1000" dirty="0" err="1" smtClean="0"/>
              <a:t>disponibles</a:t>
            </a:r>
            <a:r>
              <a:rPr lang="en-US" sz="1000" dirty="0" smtClean="0"/>
              <a:t> </a:t>
            </a:r>
            <a:r>
              <a:rPr lang="en-US" sz="1000" dirty="0" err="1" smtClean="0"/>
              <a:t>para</a:t>
            </a:r>
            <a:r>
              <a:rPr lang="en-US" sz="1000" dirty="0" smtClean="0"/>
              <a:t> la </a:t>
            </a:r>
            <a:r>
              <a:rPr lang="en-US" sz="1000" dirty="0" err="1" smtClean="0"/>
              <a:t>mayoría</a:t>
            </a:r>
            <a:r>
              <a:rPr lang="en-US" sz="1000" dirty="0" smtClean="0"/>
              <a:t> de los </a:t>
            </a:r>
            <a:r>
              <a:rPr lang="en-US" sz="1000" dirty="0" err="1" smtClean="0"/>
              <a:t>beneficiarios</a:t>
            </a:r>
            <a:r>
              <a:rPr lang="en-US" sz="1000" dirty="0" smtClean="0"/>
              <a:t> de Medicare. Para </a:t>
            </a:r>
            <a:r>
              <a:rPr lang="en-US" sz="1000" dirty="0" err="1" smtClean="0"/>
              <a:t>inscribirse</a:t>
            </a:r>
            <a:r>
              <a:rPr lang="en-US" sz="1000" dirty="0" smtClean="0"/>
              <a:t> en un plan MA </a:t>
            </a:r>
            <a:r>
              <a:rPr lang="en-US" sz="1000" dirty="0" err="1" smtClean="0"/>
              <a:t>usted</a:t>
            </a:r>
            <a:r>
              <a:rPr lang="en-US" sz="1000" dirty="0" smtClean="0"/>
              <a:t> </a:t>
            </a:r>
            <a:r>
              <a:rPr lang="en-US" sz="1000" dirty="0" err="1" smtClean="0"/>
              <a:t>tiene</a:t>
            </a:r>
            <a:r>
              <a:rPr lang="en-US" sz="1000" dirty="0" smtClean="0"/>
              <a:t> </a:t>
            </a:r>
            <a:r>
              <a:rPr lang="en-US" sz="1000" dirty="0" err="1" smtClean="0"/>
              <a:t>que</a:t>
            </a:r>
            <a:r>
              <a:rPr lang="en-US" sz="1000" dirty="0" smtClean="0"/>
              <a:t> </a:t>
            </a:r>
            <a:r>
              <a:rPr lang="en-US" sz="1000" dirty="0" err="1" smtClean="0"/>
              <a:t>vivir</a:t>
            </a:r>
            <a:r>
              <a:rPr lang="en-US" sz="1000" dirty="0" smtClean="0"/>
              <a:t> en el </a:t>
            </a:r>
            <a:r>
              <a:rPr lang="en-US" sz="1000" dirty="0" err="1" smtClean="0"/>
              <a:t>área</a:t>
            </a:r>
            <a:r>
              <a:rPr lang="en-US" sz="1000" dirty="0" smtClean="0"/>
              <a:t> de </a:t>
            </a:r>
            <a:r>
              <a:rPr lang="en-US" sz="1000" dirty="0" err="1" smtClean="0"/>
              <a:t>servicio</a:t>
            </a:r>
            <a:r>
              <a:rPr lang="en-US" sz="1000" dirty="0" smtClean="0"/>
              <a:t> del plan o en el </a:t>
            </a:r>
            <a:r>
              <a:rPr lang="en-US" sz="1000" dirty="0" err="1" smtClean="0"/>
              <a:t>área</a:t>
            </a:r>
            <a:r>
              <a:rPr lang="en-US" sz="1000" dirty="0" smtClean="0"/>
              <a:t> de </a:t>
            </a:r>
            <a:r>
              <a:rPr lang="en-US" sz="1000" dirty="0" err="1" smtClean="0"/>
              <a:t>continuación</a:t>
            </a:r>
            <a:r>
              <a:rPr lang="en-US" sz="1000" dirty="0" smtClean="0"/>
              <a:t> de los </a:t>
            </a:r>
            <a:r>
              <a:rPr lang="en-US" sz="1000" dirty="0" err="1" smtClean="0"/>
              <a:t>servicios</a:t>
            </a:r>
            <a:r>
              <a:rPr lang="en-US" sz="1000" dirty="0" smtClean="0"/>
              <a:t>. </a:t>
            </a:r>
            <a:r>
              <a:rPr lang="en-US" sz="1000" dirty="0" err="1" smtClean="0"/>
              <a:t>Tiene</a:t>
            </a:r>
            <a:r>
              <a:rPr lang="en-US" sz="1000" dirty="0" smtClean="0"/>
              <a:t> </a:t>
            </a:r>
            <a:r>
              <a:rPr lang="en-US" sz="1000" dirty="0" err="1" smtClean="0"/>
              <a:t>que</a:t>
            </a:r>
            <a:r>
              <a:rPr lang="en-US" sz="1000" dirty="0" smtClean="0"/>
              <a:t> </a:t>
            </a:r>
            <a:r>
              <a:rPr lang="en-US" sz="1000" dirty="0" err="1" smtClean="0"/>
              <a:t>tener</a:t>
            </a:r>
            <a:r>
              <a:rPr lang="en-US" sz="1000" dirty="0" smtClean="0"/>
              <a:t> la Parte A </a:t>
            </a:r>
            <a:r>
              <a:rPr lang="en-US" sz="1000" b="1" dirty="0" smtClean="0"/>
              <a:t>y </a:t>
            </a:r>
            <a:r>
              <a:rPr lang="en-US" sz="1000" dirty="0" smtClean="0"/>
              <a:t>B de Medicare, no </a:t>
            </a:r>
            <a:r>
              <a:rPr lang="en-US" sz="1000" dirty="0" err="1" smtClean="0"/>
              <a:t>tiene</a:t>
            </a:r>
            <a:r>
              <a:rPr lang="en-US" sz="1000" dirty="0" smtClean="0"/>
              <a:t> </a:t>
            </a:r>
            <a:r>
              <a:rPr lang="en-US" sz="1000" dirty="0" err="1" smtClean="0"/>
              <a:t>que</a:t>
            </a:r>
            <a:r>
              <a:rPr lang="en-US" sz="1000" dirty="0" smtClean="0"/>
              <a:t> </a:t>
            </a:r>
            <a:r>
              <a:rPr lang="en-US" sz="1000" dirty="0" err="1" smtClean="0"/>
              <a:t>padecer</a:t>
            </a:r>
            <a:r>
              <a:rPr lang="en-US" sz="1000" dirty="0" smtClean="0"/>
              <a:t> de </a:t>
            </a:r>
            <a:r>
              <a:rPr lang="en-US" sz="1000" dirty="0" err="1" smtClean="0"/>
              <a:t>Enfermedad</a:t>
            </a:r>
            <a:r>
              <a:rPr lang="en-US" sz="1000" dirty="0" smtClean="0"/>
              <a:t> Renal Terminal (ESRD). Las personas </a:t>
            </a:r>
            <a:r>
              <a:rPr lang="en-US" sz="1000" dirty="0" err="1" smtClean="0"/>
              <a:t>que</a:t>
            </a:r>
            <a:r>
              <a:rPr lang="en-US" sz="1000" dirty="0" smtClean="0"/>
              <a:t> </a:t>
            </a:r>
            <a:r>
              <a:rPr lang="en-US" sz="1000" dirty="0" err="1" smtClean="0"/>
              <a:t>padecen</a:t>
            </a:r>
            <a:r>
              <a:rPr lang="en-US" sz="1000" dirty="0" smtClean="0"/>
              <a:t> de ESRD </a:t>
            </a:r>
            <a:r>
              <a:rPr lang="en-US" sz="1000" dirty="0" err="1" smtClean="0"/>
              <a:t>generalmente</a:t>
            </a:r>
            <a:r>
              <a:rPr lang="en-US" sz="1000" dirty="0" smtClean="0"/>
              <a:t> no </a:t>
            </a:r>
            <a:r>
              <a:rPr lang="en-US" sz="1000" dirty="0" err="1" smtClean="0"/>
              <a:t>pueden</a:t>
            </a:r>
            <a:r>
              <a:rPr lang="en-US" sz="1000" dirty="0" smtClean="0"/>
              <a:t> </a:t>
            </a:r>
            <a:r>
              <a:rPr lang="en-US" sz="1000" dirty="0" err="1" smtClean="0"/>
              <a:t>inscribirse</a:t>
            </a:r>
            <a:r>
              <a:rPr lang="en-US" sz="1000" dirty="0" smtClean="0"/>
              <a:t> en un plan MA o en </a:t>
            </a:r>
            <a:r>
              <a:rPr lang="en-US" sz="1000" dirty="0" err="1" smtClean="0"/>
              <a:t>otro</a:t>
            </a:r>
            <a:r>
              <a:rPr lang="en-US" sz="1000" dirty="0" smtClean="0"/>
              <a:t> plan de Medicare. Sin embargo, hay </a:t>
            </a:r>
            <a:r>
              <a:rPr lang="en-US" sz="1000" dirty="0" err="1" smtClean="0"/>
              <a:t>algunas</a:t>
            </a:r>
            <a:r>
              <a:rPr lang="en-US" sz="1000" dirty="0" smtClean="0"/>
              <a:t> </a:t>
            </a:r>
            <a:r>
              <a:rPr lang="en-US" sz="1000" dirty="0" err="1" smtClean="0"/>
              <a:t>excepciones</a:t>
            </a:r>
            <a:r>
              <a:rPr lang="en-US" sz="1000" dirty="0" smtClean="0"/>
              <a:t>. </a:t>
            </a:r>
          </a:p>
          <a:p>
            <a:pPr marL="109063" indent="-109063">
              <a:buFont typeface="Wingdings" pitchFamily="2" charset="2"/>
              <a:buChar char="§"/>
            </a:pPr>
            <a:r>
              <a:rPr lang="en-US" sz="1000" dirty="0" err="1" smtClean="0"/>
              <a:t>Además</a:t>
            </a:r>
            <a:r>
              <a:rPr lang="en-US" sz="1000" dirty="0" smtClean="0"/>
              <a:t>, </a:t>
            </a:r>
            <a:r>
              <a:rPr lang="en-US" sz="1000" dirty="0" err="1" smtClean="0"/>
              <a:t>usted</a:t>
            </a:r>
            <a:r>
              <a:rPr lang="en-US" sz="1000" dirty="0" smtClean="0"/>
              <a:t> </a:t>
            </a:r>
            <a:r>
              <a:rPr lang="en-US" sz="1000" dirty="0" err="1" smtClean="0"/>
              <a:t>debe</a:t>
            </a:r>
            <a:endParaRPr lang="en-US" sz="1000" dirty="0" smtClean="0"/>
          </a:p>
          <a:p>
            <a:pPr marL="218128" lvl="1" indent="-109063">
              <a:spcBef>
                <a:spcPct val="3000"/>
              </a:spcBef>
              <a:buFont typeface="Arial" pitchFamily="34" charset="0"/>
              <a:buChar char="•"/>
            </a:pPr>
            <a:r>
              <a:rPr lang="en-US" sz="1000" dirty="0" err="1" smtClean="0"/>
              <a:t>Estar</a:t>
            </a:r>
            <a:r>
              <a:rPr lang="en-US" sz="1000" dirty="0" smtClean="0"/>
              <a:t> de </a:t>
            </a:r>
            <a:r>
              <a:rPr lang="en-US" sz="1000" dirty="0" err="1" smtClean="0"/>
              <a:t>acuerdo</a:t>
            </a:r>
            <a:r>
              <a:rPr lang="en-US" sz="1000" dirty="0" smtClean="0"/>
              <a:t> en </a:t>
            </a:r>
            <a:r>
              <a:rPr lang="en-US" sz="1000" dirty="0" err="1" smtClean="0"/>
              <a:t>brindarle</a:t>
            </a:r>
            <a:r>
              <a:rPr lang="en-US" sz="1000" dirty="0" smtClean="0"/>
              <a:t> </a:t>
            </a:r>
            <a:r>
              <a:rPr lang="en-US" sz="1000" dirty="0" err="1" smtClean="0"/>
              <a:t>información</a:t>
            </a:r>
            <a:r>
              <a:rPr lang="en-US" sz="1000" dirty="0" smtClean="0"/>
              <a:t> al plan</a:t>
            </a:r>
          </a:p>
          <a:p>
            <a:pPr marL="218128" lvl="1" indent="-109063">
              <a:spcBef>
                <a:spcPct val="3000"/>
              </a:spcBef>
              <a:buFont typeface="Arial" pitchFamily="34" charset="0"/>
              <a:buChar char="•"/>
            </a:pPr>
            <a:r>
              <a:rPr lang="en-US" sz="1000" dirty="0" err="1" smtClean="0"/>
              <a:t>Seguir</a:t>
            </a:r>
            <a:r>
              <a:rPr lang="en-US" sz="1000" dirty="0" smtClean="0"/>
              <a:t> </a:t>
            </a:r>
            <a:r>
              <a:rPr lang="en-US" sz="1000" dirty="0" err="1" smtClean="0"/>
              <a:t>las</a:t>
            </a:r>
            <a:r>
              <a:rPr lang="en-US" sz="1000" dirty="0" smtClean="0"/>
              <a:t> </a:t>
            </a:r>
            <a:r>
              <a:rPr lang="en-US" sz="1000" dirty="0" err="1" smtClean="0"/>
              <a:t>normas</a:t>
            </a:r>
            <a:r>
              <a:rPr lang="en-US" sz="1000" dirty="0" smtClean="0"/>
              <a:t> del plan</a:t>
            </a:r>
          </a:p>
          <a:p>
            <a:pPr marL="218128" lvl="1" indent="-109063">
              <a:spcBef>
                <a:spcPct val="3000"/>
              </a:spcBef>
              <a:buFont typeface="Arial" pitchFamily="34" charset="0"/>
              <a:buChar char="•"/>
            </a:pPr>
            <a:r>
              <a:rPr lang="en-US" sz="1000" dirty="0" err="1" smtClean="0"/>
              <a:t>Estar</a:t>
            </a:r>
            <a:r>
              <a:rPr lang="en-US" sz="1000" dirty="0" smtClean="0"/>
              <a:t> </a:t>
            </a:r>
            <a:r>
              <a:rPr lang="en-US" sz="1000" dirty="0" err="1" smtClean="0"/>
              <a:t>inscrito</a:t>
            </a:r>
            <a:r>
              <a:rPr lang="en-US" sz="1000" dirty="0" smtClean="0"/>
              <a:t> </a:t>
            </a:r>
            <a:r>
              <a:rPr lang="en-US" sz="1000" dirty="0" err="1" smtClean="0"/>
              <a:t>solamente</a:t>
            </a:r>
            <a:r>
              <a:rPr lang="en-US" sz="1000" dirty="0" smtClean="0"/>
              <a:t> en un plan a la </a:t>
            </a:r>
            <a:r>
              <a:rPr lang="en-US" sz="1000" dirty="0" err="1" smtClean="0"/>
              <a:t>vez</a:t>
            </a:r>
            <a:endParaRPr lang="en-US" sz="1000" dirty="0" smtClean="0"/>
          </a:p>
          <a:p>
            <a:r>
              <a:rPr lang="en-US" sz="1000" dirty="0" smtClean="0"/>
              <a:t>Para </a:t>
            </a:r>
            <a:r>
              <a:rPr lang="en-US" sz="1000" dirty="0" err="1" smtClean="0"/>
              <a:t>averiguar</a:t>
            </a:r>
            <a:r>
              <a:rPr lang="en-US" sz="1000" dirty="0" smtClean="0"/>
              <a:t> </a:t>
            </a:r>
            <a:r>
              <a:rPr lang="en-US" sz="1000" dirty="0" err="1" smtClean="0"/>
              <a:t>cuáles</a:t>
            </a:r>
            <a:r>
              <a:rPr lang="en-US" sz="1000" dirty="0" smtClean="0"/>
              <a:t> son los planes MA </a:t>
            </a:r>
            <a:r>
              <a:rPr lang="en-US" sz="1000" dirty="0" err="1" smtClean="0"/>
              <a:t>disponibles</a:t>
            </a:r>
            <a:r>
              <a:rPr lang="en-US" sz="1000" dirty="0" smtClean="0"/>
              <a:t> en su </a:t>
            </a:r>
            <a:r>
              <a:rPr lang="en-US" sz="1000" dirty="0" err="1" smtClean="0"/>
              <a:t>zona</a:t>
            </a:r>
            <a:r>
              <a:rPr lang="en-US" sz="1000" dirty="0" smtClean="0"/>
              <a:t>, </a:t>
            </a:r>
            <a:r>
              <a:rPr lang="en-US" sz="1000" dirty="0" err="1" smtClean="0"/>
              <a:t>visite</a:t>
            </a:r>
            <a:r>
              <a:rPr lang="en-US" sz="1000" dirty="0" smtClean="0"/>
              <a:t> </a:t>
            </a:r>
            <a:r>
              <a:rPr lang="en-US" sz="1000" dirty="0" smtClean="0">
                <a:hlinkClick r:id="rId3"/>
              </a:rPr>
              <a:t>www.medicare.gov/find-a-plan</a:t>
            </a:r>
            <a:r>
              <a:rPr lang="en-US" sz="1000" dirty="0" smtClean="0"/>
              <a:t> </a:t>
            </a:r>
            <a:r>
              <a:rPr lang="en-US" sz="1000" dirty="0" err="1" smtClean="0"/>
              <a:t>para</a:t>
            </a:r>
            <a:r>
              <a:rPr lang="en-US" sz="1000" dirty="0" smtClean="0"/>
              <a:t> </a:t>
            </a:r>
            <a:r>
              <a:rPr lang="en-US" sz="1000" dirty="0" err="1" smtClean="0"/>
              <a:t>usar</a:t>
            </a:r>
            <a:r>
              <a:rPr lang="en-US" sz="1000" dirty="0" smtClean="0"/>
              <a:t> el </a:t>
            </a:r>
            <a:r>
              <a:rPr lang="en-US" sz="1000" dirty="0" err="1" smtClean="0"/>
              <a:t>Buscador</a:t>
            </a:r>
            <a:r>
              <a:rPr lang="en-US" sz="1000" dirty="0" smtClean="0"/>
              <a:t> de planes Medicare, o </a:t>
            </a:r>
            <a:r>
              <a:rPr lang="en-US" sz="1000" dirty="0" err="1" smtClean="0"/>
              <a:t>llame</a:t>
            </a:r>
            <a:r>
              <a:rPr lang="en-US" sz="1000" dirty="0" smtClean="0"/>
              <a:t> al 1-800-MEDICARE (1-800-633-4227).</a:t>
            </a:r>
          </a:p>
        </p:txBody>
      </p:sp>
      <p:sp>
        <p:nvSpPr>
          <p:cNvPr id="4" name="Slide Number Placeholder 3"/>
          <p:cNvSpPr>
            <a:spLocks noGrp="1"/>
          </p:cNvSpPr>
          <p:nvPr>
            <p:ph type="sldNum" sz="quarter" idx="10"/>
          </p:nvPr>
        </p:nvSpPr>
        <p:spPr/>
        <p:txBody>
          <a:bodyPr/>
          <a:lstStyle/>
          <a:p>
            <a:fld id="{BB7BC668-EF9E-4008-A594-DB84396FB3E9}"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2866" indent="-172866">
              <a:buFont typeface="Arial" pitchFamily="34" charset="0"/>
              <a:buChar char="•"/>
            </a:pPr>
            <a:r>
              <a:rPr lang="en-US" dirty="0" smtClean="0"/>
              <a:t>La</a:t>
            </a:r>
            <a:r>
              <a:rPr lang="en-US" baseline="0" dirty="0" smtClean="0"/>
              <a:t> Parte D </a:t>
            </a:r>
            <a:r>
              <a:rPr lang="en-US" baseline="0" dirty="0" err="1" smtClean="0"/>
              <a:t>es</a:t>
            </a:r>
            <a:r>
              <a:rPr lang="en-US" baseline="0" dirty="0" smtClean="0"/>
              <a:t> la </a:t>
            </a:r>
            <a:r>
              <a:rPr lang="en-US" baseline="0" dirty="0" err="1" smtClean="0"/>
              <a:t>cobertura</a:t>
            </a:r>
            <a:r>
              <a:rPr lang="en-US" baseline="0" dirty="0" smtClean="0"/>
              <a:t> de </a:t>
            </a:r>
            <a:r>
              <a:rPr lang="en-US" dirty="0" smtClean="0"/>
              <a:t>Medicare de </a:t>
            </a:r>
            <a:r>
              <a:rPr lang="en-US" dirty="0" err="1" smtClean="0"/>
              <a:t>las</a:t>
            </a:r>
            <a:r>
              <a:rPr lang="en-US" baseline="0" dirty="0" smtClean="0"/>
              <a:t> </a:t>
            </a:r>
            <a:r>
              <a:rPr lang="en-US" baseline="0" dirty="0" err="1" smtClean="0"/>
              <a:t>recetas</a:t>
            </a:r>
            <a:r>
              <a:rPr lang="en-US" baseline="0" dirty="0" smtClean="0"/>
              <a:t> </a:t>
            </a:r>
            <a:r>
              <a:rPr lang="en-US" baseline="0" dirty="0" err="1" smtClean="0"/>
              <a:t>médicas</a:t>
            </a:r>
            <a:r>
              <a:rPr lang="en-US" baseline="0" dirty="0" smtClean="0"/>
              <a:t>. </a:t>
            </a:r>
            <a:r>
              <a:rPr lang="en-US" baseline="0" dirty="0" err="1" smtClean="0"/>
              <a:t>Esta</a:t>
            </a:r>
            <a:r>
              <a:rPr lang="en-US" baseline="0" dirty="0" smtClean="0"/>
              <a:t> </a:t>
            </a:r>
            <a:r>
              <a:rPr lang="en-US" baseline="0" dirty="0" err="1" smtClean="0"/>
              <a:t>cobertura</a:t>
            </a:r>
            <a:r>
              <a:rPr lang="en-US" baseline="0" dirty="0" smtClean="0"/>
              <a:t> se </a:t>
            </a:r>
            <a:r>
              <a:rPr lang="en-US" baseline="0" dirty="0" err="1" smtClean="0"/>
              <a:t>brinda</a:t>
            </a:r>
            <a:r>
              <a:rPr lang="en-US" baseline="0" dirty="0" smtClean="0"/>
              <a:t> a </a:t>
            </a:r>
            <a:r>
              <a:rPr lang="en-US" baseline="0" dirty="0" err="1" smtClean="0"/>
              <a:t>través</a:t>
            </a:r>
            <a:r>
              <a:rPr lang="en-US" baseline="0" dirty="0" smtClean="0"/>
              <a:t> de los planes Medicare de </a:t>
            </a:r>
            <a:r>
              <a:rPr lang="en-US" baseline="0" dirty="0" err="1" smtClean="0"/>
              <a:t>medicamentos</a:t>
            </a:r>
            <a:r>
              <a:rPr lang="en-US" baseline="0" dirty="0" smtClean="0"/>
              <a:t> </a:t>
            </a:r>
            <a:r>
              <a:rPr lang="en-US" baseline="0" dirty="0" err="1" smtClean="0"/>
              <a:t>recetados</a:t>
            </a:r>
            <a:r>
              <a:rPr lang="en-US" baseline="0" dirty="0" smtClean="0"/>
              <a:t>, de los planes Medicare Advantage o de </a:t>
            </a:r>
            <a:r>
              <a:rPr lang="en-US" baseline="0" dirty="0" err="1" smtClean="0"/>
              <a:t>otros</a:t>
            </a:r>
            <a:r>
              <a:rPr lang="en-US" baseline="0" dirty="0" smtClean="0"/>
              <a:t> planes de </a:t>
            </a:r>
            <a:r>
              <a:rPr lang="en-US" baseline="0" dirty="0" err="1" smtClean="0"/>
              <a:t>salud</a:t>
            </a:r>
            <a:r>
              <a:rPr lang="en-US" baseline="0" dirty="0" smtClean="0"/>
              <a:t> de Medicare. </a:t>
            </a:r>
            <a:endParaRPr lang="en-US" dirty="0" smtClean="0"/>
          </a:p>
          <a:p>
            <a:pPr marL="172866" indent="-172866"/>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172866" indent="-172866">
              <a:buFont typeface="Arial" pitchFamily="34" charset="0"/>
              <a:buChar char="•"/>
            </a:pPr>
            <a:r>
              <a:rPr lang="en-US" dirty="0" err="1" smtClean="0"/>
              <a:t>Todos</a:t>
            </a:r>
            <a:r>
              <a:rPr lang="en-US" baseline="0" dirty="0" smtClean="0"/>
              <a:t> los </a:t>
            </a:r>
            <a:r>
              <a:rPr lang="en-US" baseline="0" dirty="0" err="1" smtClean="0"/>
              <a:t>beneficiarios</a:t>
            </a:r>
            <a:r>
              <a:rPr lang="en-US" baseline="0" dirty="0" smtClean="0"/>
              <a:t> de Medicare </a:t>
            </a:r>
            <a:r>
              <a:rPr lang="en-US" baseline="0" dirty="0" err="1" smtClean="0"/>
              <a:t>puede</a:t>
            </a:r>
            <a:r>
              <a:rPr lang="en-US" baseline="0" dirty="0" smtClean="0"/>
              <a:t> </a:t>
            </a:r>
            <a:r>
              <a:rPr lang="en-US" baseline="0" dirty="0" err="1" smtClean="0"/>
              <a:t>inscribirse</a:t>
            </a:r>
            <a:r>
              <a:rPr lang="en-US" baseline="0" dirty="0" smtClean="0"/>
              <a:t> en un plan de la Parte D. Medicare </a:t>
            </a:r>
            <a:r>
              <a:rPr lang="en-US" baseline="0" dirty="0" err="1" smtClean="0"/>
              <a:t>contrata</a:t>
            </a:r>
            <a:r>
              <a:rPr lang="en-US" baseline="0" dirty="0" smtClean="0"/>
              <a:t> </a:t>
            </a:r>
            <a:r>
              <a:rPr lang="en-US" baseline="0" dirty="0" err="1" smtClean="0"/>
              <a:t>compañías</a:t>
            </a:r>
            <a:r>
              <a:rPr lang="en-US" baseline="0" dirty="0" smtClean="0"/>
              <a:t> </a:t>
            </a:r>
            <a:r>
              <a:rPr lang="en-US" baseline="0" dirty="0" err="1" smtClean="0"/>
              <a:t>privadas</a:t>
            </a:r>
            <a:r>
              <a:rPr lang="en-US" baseline="0" dirty="0" smtClean="0"/>
              <a:t> </a:t>
            </a:r>
            <a:r>
              <a:rPr lang="en-US" baseline="0" dirty="0" err="1" smtClean="0"/>
              <a:t>que</a:t>
            </a:r>
            <a:r>
              <a:rPr lang="en-US" baseline="0" dirty="0" smtClean="0"/>
              <a:t> </a:t>
            </a:r>
            <a:r>
              <a:rPr lang="en-US" baseline="0" dirty="0" err="1" smtClean="0"/>
              <a:t>ofrecen</a:t>
            </a:r>
            <a:r>
              <a:rPr lang="en-US" baseline="0" dirty="0" smtClean="0"/>
              <a:t> la </a:t>
            </a:r>
            <a:r>
              <a:rPr lang="en-US" baseline="0" dirty="0" err="1" smtClean="0"/>
              <a:t>cobertura</a:t>
            </a:r>
            <a:r>
              <a:rPr lang="en-US" baseline="0" dirty="0" smtClean="0"/>
              <a:t> de </a:t>
            </a:r>
            <a:r>
              <a:rPr lang="en-US" baseline="0" dirty="0" err="1" smtClean="0"/>
              <a:t>las</a:t>
            </a:r>
            <a:r>
              <a:rPr lang="en-US" baseline="0" dirty="0" smtClean="0"/>
              <a:t> </a:t>
            </a:r>
            <a:r>
              <a:rPr lang="en-US" baseline="0" dirty="0" err="1" smtClean="0"/>
              <a:t>recetas</a:t>
            </a:r>
            <a:r>
              <a:rPr lang="en-US" baseline="0" dirty="0" smtClean="0"/>
              <a:t> </a:t>
            </a:r>
            <a:r>
              <a:rPr lang="en-US" baseline="0" dirty="0" err="1" smtClean="0"/>
              <a:t>médicas</a:t>
            </a:r>
            <a:r>
              <a:rPr lang="en-US" baseline="0" dirty="0" smtClean="0"/>
              <a:t> y </a:t>
            </a:r>
            <a:r>
              <a:rPr lang="en-US" baseline="0" dirty="0" err="1" smtClean="0"/>
              <a:t>negocia</a:t>
            </a:r>
            <a:r>
              <a:rPr lang="en-US" baseline="0" dirty="0" smtClean="0"/>
              <a:t> </a:t>
            </a:r>
            <a:r>
              <a:rPr lang="en-US" baseline="0" dirty="0" err="1" smtClean="0"/>
              <a:t>precios</a:t>
            </a:r>
            <a:r>
              <a:rPr lang="en-US" baseline="0" dirty="0" smtClean="0"/>
              <a:t> con </a:t>
            </a:r>
            <a:r>
              <a:rPr lang="en-US" baseline="0" dirty="0" err="1" smtClean="0"/>
              <a:t>descuento</a:t>
            </a:r>
            <a:r>
              <a:rPr lang="en-US" baseline="0" dirty="0" smtClean="0"/>
              <a:t> </a:t>
            </a:r>
            <a:r>
              <a:rPr lang="en-US" baseline="0" dirty="0" err="1" smtClean="0"/>
              <a:t>para</a:t>
            </a:r>
            <a:r>
              <a:rPr lang="en-US" baseline="0" dirty="0" smtClean="0"/>
              <a:t> los </a:t>
            </a:r>
            <a:r>
              <a:rPr lang="en-US" baseline="0" dirty="0" err="1" smtClean="0"/>
              <a:t>beneficiarios</a:t>
            </a:r>
            <a:r>
              <a:rPr lang="en-US" baseline="0" dirty="0" smtClean="0"/>
              <a:t>. Las personas con Medicare </a:t>
            </a:r>
            <a:r>
              <a:rPr lang="en-US" baseline="0" dirty="0" err="1" smtClean="0"/>
              <a:t>también</a:t>
            </a:r>
            <a:r>
              <a:rPr lang="en-US" baseline="0" dirty="0" smtClean="0"/>
              <a:t> </a:t>
            </a:r>
            <a:r>
              <a:rPr lang="en-US" baseline="0" dirty="0" err="1" smtClean="0"/>
              <a:t>pueden</a:t>
            </a:r>
            <a:r>
              <a:rPr lang="en-US" baseline="0" dirty="0" smtClean="0"/>
              <a:t> </a:t>
            </a:r>
            <a:r>
              <a:rPr lang="en-US" baseline="0" dirty="0" err="1" smtClean="0"/>
              <a:t>obtener</a:t>
            </a:r>
            <a:r>
              <a:rPr lang="en-US" baseline="0" dirty="0" smtClean="0"/>
              <a:t> la </a:t>
            </a:r>
            <a:r>
              <a:rPr lang="en-US" baseline="0" dirty="0" err="1" smtClean="0"/>
              <a:t>cobertura</a:t>
            </a:r>
            <a:r>
              <a:rPr lang="en-US" baseline="0" dirty="0" smtClean="0"/>
              <a:t> de </a:t>
            </a:r>
            <a:r>
              <a:rPr lang="en-US" baseline="0" dirty="0" err="1" smtClean="0"/>
              <a:t>sus</a:t>
            </a:r>
            <a:r>
              <a:rPr lang="en-US" baseline="0" dirty="0" smtClean="0"/>
              <a:t> </a:t>
            </a:r>
            <a:r>
              <a:rPr lang="en-US" baseline="0" dirty="0" err="1" smtClean="0"/>
              <a:t>recetas</a:t>
            </a:r>
            <a:r>
              <a:rPr lang="en-US" baseline="0" dirty="0" smtClean="0"/>
              <a:t> </a:t>
            </a:r>
            <a:r>
              <a:rPr lang="en-US" baseline="0" dirty="0" err="1" smtClean="0"/>
              <a:t>médicas</a:t>
            </a:r>
            <a:r>
              <a:rPr lang="en-US" baseline="0" dirty="0" smtClean="0"/>
              <a:t> a </a:t>
            </a:r>
            <a:r>
              <a:rPr lang="en-US" baseline="0" dirty="0" err="1" smtClean="0"/>
              <a:t>través</a:t>
            </a:r>
            <a:r>
              <a:rPr lang="en-US" baseline="0" dirty="0" smtClean="0"/>
              <a:t> de los planes Medicare Advantage y de </a:t>
            </a:r>
            <a:r>
              <a:rPr lang="en-US" baseline="0" dirty="0" err="1" smtClean="0"/>
              <a:t>otros</a:t>
            </a:r>
            <a:r>
              <a:rPr lang="en-US" baseline="0" dirty="0" smtClean="0"/>
              <a:t> planes de </a:t>
            </a:r>
            <a:r>
              <a:rPr lang="en-US" baseline="0" dirty="0" err="1" smtClean="0"/>
              <a:t>salud</a:t>
            </a:r>
            <a:r>
              <a:rPr lang="en-US" baseline="0" dirty="0" smtClean="0"/>
              <a:t> de Medicare </a:t>
            </a:r>
            <a:r>
              <a:rPr lang="en-US" baseline="0" dirty="0" err="1" smtClean="0"/>
              <a:t>si</a:t>
            </a:r>
            <a:r>
              <a:rPr lang="en-US" baseline="0" dirty="0" smtClean="0"/>
              <a:t> </a:t>
            </a:r>
            <a:r>
              <a:rPr lang="en-US" baseline="0" dirty="0" err="1" smtClean="0"/>
              <a:t>están</a:t>
            </a:r>
            <a:r>
              <a:rPr lang="en-US" baseline="0" dirty="0" smtClean="0"/>
              <a:t> </a:t>
            </a:r>
            <a:r>
              <a:rPr lang="en-US" baseline="0" dirty="0" err="1" smtClean="0"/>
              <a:t>inscritos</a:t>
            </a:r>
            <a:r>
              <a:rPr lang="en-US" baseline="0" dirty="0" smtClean="0"/>
              <a:t> en </a:t>
            </a:r>
            <a:r>
              <a:rPr lang="en-US" baseline="0" dirty="0" err="1" smtClean="0"/>
              <a:t>algunos</a:t>
            </a:r>
            <a:r>
              <a:rPr lang="en-US" baseline="0" dirty="0" smtClean="0"/>
              <a:t> de </a:t>
            </a:r>
            <a:r>
              <a:rPr lang="en-US" baseline="0" dirty="0" err="1" smtClean="0"/>
              <a:t>ellos</a:t>
            </a:r>
            <a:r>
              <a:rPr lang="en-US" baseline="0" dirty="0" smtClean="0"/>
              <a:t> (</a:t>
            </a:r>
            <a:r>
              <a:rPr lang="en-US" baseline="0" dirty="0" err="1" smtClean="0"/>
              <a:t>algunos</a:t>
            </a:r>
            <a:r>
              <a:rPr lang="en-US" baseline="0" dirty="0" smtClean="0"/>
              <a:t> </a:t>
            </a:r>
            <a:r>
              <a:rPr lang="en-US" baseline="0" dirty="0" err="1" smtClean="0"/>
              <a:t>empleadores</a:t>
            </a:r>
            <a:r>
              <a:rPr lang="en-US" baseline="0" dirty="0" smtClean="0"/>
              <a:t> o </a:t>
            </a:r>
            <a:r>
              <a:rPr lang="en-US" baseline="0" dirty="0" err="1" smtClean="0"/>
              <a:t>sindicatos</a:t>
            </a:r>
            <a:r>
              <a:rPr lang="en-US" baseline="0" dirty="0" smtClean="0"/>
              <a:t> </a:t>
            </a:r>
            <a:r>
              <a:rPr lang="en-US" baseline="0" dirty="0" err="1" smtClean="0"/>
              <a:t>también</a:t>
            </a:r>
            <a:r>
              <a:rPr lang="en-US" baseline="0" dirty="0" smtClean="0"/>
              <a:t> </a:t>
            </a:r>
            <a:r>
              <a:rPr lang="en-US" baseline="0" dirty="0" err="1" smtClean="0"/>
              <a:t>podrían</a:t>
            </a:r>
            <a:r>
              <a:rPr lang="en-US" baseline="0" dirty="0" smtClean="0"/>
              <a:t> </a:t>
            </a:r>
            <a:r>
              <a:rPr lang="en-US" baseline="0" dirty="0" err="1" smtClean="0"/>
              <a:t>ofrecer</a:t>
            </a:r>
            <a:r>
              <a:rPr lang="en-US" baseline="0" dirty="0" smtClean="0"/>
              <a:t> la </a:t>
            </a:r>
            <a:r>
              <a:rPr lang="en-US" baseline="0" dirty="0" err="1" smtClean="0"/>
              <a:t>cobertura</a:t>
            </a:r>
            <a:r>
              <a:rPr lang="en-US" baseline="0" dirty="0" smtClean="0"/>
              <a:t> de los </a:t>
            </a:r>
            <a:r>
              <a:rPr lang="en-US" baseline="0" dirty="0" err="1" smtClean="0"/>
              <a:t>medicamentos</a:t>
            </a:r>
            <a:r>
              <a:rPr lang="en-US" baseline="0" dirty="0" smtClean="0"/>
              <a:t> </a:t>
            </a:r>
            <a:r>
              <a:rPr lang="en-US" baseline="0" dirty="0" err="1" smtClean="0"/>
              <a:t>recetados</a:t>
            </a:r>
            <a:r>
              <a:rPr lang="en-US" baseline="0" dirty="0" smtClean="0"/>
              <a:t> a los </a:t>
            </a:r>
            <a:r>
              <a:rPr lang="en-US" baseline="0" dirty="0" err="1" smtClean="0"/>
              <a:t>beneficiarios</a:t>
            </a:r>
            <a:r>
              <a:rPr lang="en-US" baseline="0" dirty="0" smtClean="0"/>
              <a:t> de Medicare). </a:t>
            </a:r>
            <a:endParaRPr lang="en-US" dirty="0" smtClean="0"/>
          </a:p>
          <a:p>
            <a:pPr marL="172866" indent="-172866">
              <a:buFont typeface="Arial" pitchFamily="34" charset="0"/>
              <a:buChar char="•"/>
            </a:pPr>
            <a:r>
              <a:rPr lang="en-US" dirty="0" smtClean="0">
                <a:solidFill>
                  <a:prstClr val="black"/>
                </a:solidFill>
              </a:rPr>
              <a:t>La </a:t>
            </a:r>
            <a:r>
              <a:rPr lang="en-US" dirty="0" err="1" smtClean="0">
                <a:solidFill>
                  <a:prstClr val="black"/>
                </a:solidFill>
              </a:rPr>
              <a:t>lista</a:t>
            </a:r>
            <a:r>
              <a:rPr lang="en-US" dirty="0" smtClean="0">
                <a:solidFill>
                  <a:prstClr val="black"/>
                </a:solidFill>
              </a:rPr>
              <a:t> de </a:t>
            </a:r>
            <a:r>
              <a:rPr lang="en-US" dirty="0" err="1" smtClean="0">
                <a:solidFill>
                  <a:prstClr val="black"/>
                </a:solidFill>
              </a:rPr>
              <a:t>medicamentos</a:t>
            </a:r>
            <a:r>
              <a:rPr lang="en-US" dirty="0" smtClean="0">
                <a:solidFill>
                  <a:prstClr val="black"/>
                </a:solidFill>
              </a:rPr>
              <a:t> (</a:t>
            </a:r>
            <a:r>
              <a:rPr lang="en-US" dirty="0" err="1" smtClean="0">
                <a:solidFill>
                  <a:prstClr val="black"/>
                </a:solidFill>
              </a:rPr>
              <a:t>formulario</a:t>
            </a:r>
            <a:r>
              <a:rPr lang="en-US" dirty="0" smtClean="0">
                <a:solidFill>
                  <a:prstClr val="black"/>
                </a:solidFill>
              </a:rPr>
              <a:t>) de </a:t>
            </a:r>
            <a:r>
              <a:rPr lang="en-US" dirty="0" err="1" smtClean="0">
                <a:solidFill>
                  <a:prstClr val="black"/>
                </a:solidFill>
              </a:rPr>
              <a:t>cada</a:t>
            </a:r>
            <a:r>
              <a:rPr lang="en-US" dirty="0" smtClean="0">
                <a:solidFill>
                  <a:prstClr val="black"/>
                </a:solidFill>
              </a:rPr>
              <a:t> plan, </a:t>
            </a:r>
            <a:r>
              <a:rPr lang="en-US" dirty="0" err="1" smtClean="0">
                <a:solidFill>
                  <a:prstClr val="black"/>
                </a:solidFill>
              </a:rPr>
              <a:t>debe</a:t>
            </a:r>
            <a:r>
              <a:rPr lang="en-US" dirty="0" smtClean="0">
                <a:solidFill>
                  <a:prstClr val="black"/>
                </a:solidFill>
              </a:rPr>
              <a:t> </a:t>
            </a:r>
            <a:r>
              <a:rPr lang="en-US" dirty="0" err="1" smtClean="0">
                <a:solidFill>
                  <a:prstClr val="black"/>
                </a:solidFill>
              </a:rPr>
              <a:t>incluir</a:t>
            </a:r>
            <a:r>
              <a:rPr lang="en-US" dirty="0" smtClean="0">
                <a:solidFill>
                  <a:prstClr val="black"/>
                </a:solidFill>
              </a:rPr>
              <a:t> </a:t>
            </a:r>
            <a:r>
              <a:rPr lang="en-US" dirty="0" err="1" smtClean="0">
                <a:solidFill>
                  <a:prstClr val="black"/>
                </a:solidFill>
              </a:rPr>
              <a:t>una</a:t>
            </a:r>
            <a:r>
              <a:rPr lang="en-US" dirty="0" smtClean="0">
                <a:solidFill>
                  <a:prstClr val="black"/>
                </a:solidFill>
              </a:rPr>
              <a:t> </a:t>
            </a:r>
            <a:r>
              <a:rPr lang="en-US" dirty="0" err="1" smtClean="0">
                <a:solidFill>
                  <a:prstClr val="black"/>
                </a:solidFill>
              </a:rPr>
              <a:t>gama</a:t>
            </a:r>
            <a:r>
              <a:rPr lang="en-US" dirty="0" smtClean="0">
                <a:solidFill>
                  <a:prstClr val="black"/>
                </a:solidFill>
              </a:rPr>
              <a:t> de </a:t>
            </a:r>
            <a:r>
              <a:rPr lang="en-US" dirty="0" err="1" smtClean="0">
                <a:solidFill>
                  <a:prstClr val="black"/>
                </a:solidFill>
              </a:rPr>
              <a:t>medicamentos</a:t>
            </a:r>
            <a:r>
              <a:rPr lang="en-US" dirty="0" smtClean="0">
                <a:solidFill>
                  <a:prstClr val="black"/>
                </a:solidFill>
              </a:rPr>
              <a:t> </a:t>
            </a:r>
            <a:r>
              <a:rPr lang="en-US" dirty="0" err="1" smtClean="0">
                <a:solidFill>
                  <a:prstClr val="black"/>
                </a:solidFill>
              </a:rPr>
              <a:t>para</a:t>
            </a:r>
            <a:r>
              <a:rPr lang="en-US" dirty="0" smtClean="0">
                <a:solidFill>
                  <a:prstClr val="black"/>
                </a:solidFill>
              </a:rPr>
              <a:t> </a:t>
            </a:r>
            <a:r>
              <a:rPr lang="en-US" dirty="0" err="1" smtClean="0">
                <a:solidFill>
                  <a:prstClr val="black"/>
                </a:solidFill>
              </a:rPr>
              <a:t>cada</a:t>
            </a:r>
            <a:r>
              <a:rPr lang="en-US" dirty="0" smtClean="0">
                <a:solidFill>
                  <a:prstClr val="black"/>
                </a:solidFill>
              </a:rPr>
              <a:t> </a:t>
            </a:r>
            <a:r>
              <a:rPr lang="en-US" dirty="0" err="1" smtClean="0">
                <a:solidFill>
                  <a:prstClr val="black"/>
                </a:solidFill>
              </a:rPr>
              <a:t>categoría</a:t>
            </a:r>
            <a:r>
              <a:rPr lang="en-US" dirty="0" smtClean="0">
                <a:solidFill>
                  <a:prstClr val="black"/>
                </a:solidFill>
              </a:rPr>
              <a:t> </a:t>
            </a:r>
            <a:r>
              <a:rPr lang="en-US" dirty="0" err="1" smtClean="0">
                <a:solidFill>
                  <a:prstClr val="black"/>
                </a:solidFill>
              </a:rPr>
              <a:t>recetada</a:t>
            </a:r>
            <a:r>
              <a:rPr lang="en-US" dirty="0" smtClean="0">
                <a:solidFill>
                  <a:prstClr val="black"/>
                </a:solidFill>
              </a:rPr>
              <a:t>. </a:t>
            </a:r>
            <a:r>
              <a:rPr lang="en-US" dirty="0" err="1" smtClean="0">
                <a:solidFill>
                  <a:prstClr val="black"/>
                </a:solidFill>
              </a:rPr>
              <a:t>Esto</a:t>
            </a:r>
            <a:r>
              <a:rPr lang="en-US" dirty="0" smtClean="0">
                <a:solidFill>
                  <a:prstClr val="black"/>
                </a:solidFill>
              </a:rPr>
              <a:t> </a:t>
            </a:r>
            <a:r>
              <a:rPr lang="en-US" dirty="0" err="1" smtClean="0">
                <a:solidFill>
                  <a:prstClr val="black"/>
                </a:solidFill>
              </a:rPr>
              <a:t>garantiza</a:t>
            </a:r>
            <a:r>
              <a:rPr lang="en-US" dirty="0" smtClean="0">
                <a:solidFill>
                  <a:prstClr val="black"/>
                </a:solidFill>
              </a:rPr>
              <a:t> </a:t>
            </a:r>
            <a:r>
              <a:rPr lang="en-US" dirty="0" err="1" smtClean="0">
                <a:solidFill>
                  <a:prstClr val="black"/>
                </a:solidFill>
              </a:rPr>
              <a:t>que</a:t>
            </a:r>
            <a:r>
              <a:rPr lang="en-US" dirty="0" smtClean="0">
                <a:solidFill>
                  <a:prstClr val="black"/>
                </a:solidFill>
              </a:rPr>
              <a:t> </a:t>
            </a:r>
            <a:r>
              <a:rPr lang="en-US" dirty="0" err="1" smtClean="0">
                <a:solidFill>
                  <a:prstClr val="black"/>
                </a:solidFill>
              </a:rPr>
              <a:t>las</a:t>
            </a:r>
            <a:r>
              <a:rPr lang="en-US" dirty="0" smtClean="0">
                <a:solidFill>
                  <a:prstClr val="black"/>
                </a:solidFill>
              </a:rPr>
              <a:t> personas</a:t>
            </a:r>
            <a:r>
              <a:rPr lang="en-US" baseline="0" dirty="0" smtClean="0">
                <a:solidFill>
                  <a:prstClr val="black"/>
                </a:solidFill>
              </a:rPr>
              <a:t> </a:t>
            </a:r>
            <a:r>
              <a:rPr lang="en-US" baseline="0" dirty="0" err="1" smtClean="0">
                <a:solidFill>
                  <a:prstClr val="black"/>
                </a:solidFill>
              </a:rPr>
              <a:t>que</a:t>
            </a:r>
            <a:r>
              <a:rPr lang="en-US" baseline="0" dirty="0" smtClean="0">
                <a:solidFill>
                  <a:prstClr val="black"/>
                </a:solidFill>
              </a:rPr>
              <a:t> </a:t>
            </a:r>
            <a:r>
              <a:rPr lang="en-US" baseline="0" dirty="0" err="1" smtClean="0">
                <a:solidFill>
                  <a:prstClr val="black"/>
                </a:solidFill>
              </a:rPr>
              <a:t>padezcan</a:t>
            </a:r>
            <a:r>
              <a:rPr lang="en-US" baseline="0" dirty="0" smtClean="0">
                <a:solidFill>
                  <a:prstClr val="black"/>
                </a:solidFill>
              </a:rPr>
              <a:t> </a:t>
            </a:r>
            <a:r>
              <a:rPr lang="en-US" baseline="0" dirty="0" err="1" smtClean="0">
                <a:solidFill>
                  <a:prstClr val="black"/>
                </a:solidFill>
              </a:rPr>
              <a:t>distintas</a:t>
            </a:r>
            <a:r>
              <a:rPr lang="en-US" baseline="0" dirty="0" smtClean="0">
                <a:solidFill>
                  <a:prstClr val="black"/>
                </a:solidFill>
              </a:rPr>
              <a:t> </a:t>
            </a:r>
            <a:r>
              <a:rPr lang="en-US" baseline="0" dirty="0" err="1" smtClean="0">
                <a:solidFill>
                  <a:prstClr val="black"/>
                </a:solidFill>
              </a:rPr>
              <a:t>afecciones</a:t>
            </a:r>
            <a:r>
              <a:rPr lang="en-US" baseline="0" dirty="0" smtClean="0">
                <a:solidFill>
                  <a:prstClr val="black"/>
                </a:solidFill>
              </a:rPr>
              <a:t> </a:t>
            </a:r>
            <a:r>
              <a:rPr lang="en-US" baseline="0" dirty="0" err="1" smtClean="0">
                <a:solidFill>
                  <a:prstClr val="black"/>
                </a:solidFill>
              </a:rPr>
              <a:t>obtengan</a:t>
            </a:r>
            <a:r>
              <a:rPr lang="en-US" baseline="0" dirty="0" smtClean="0">
                <a:solidFill>
                  <a:prstClr val="black"/>
                </a:solidFill>
              </a:rPr>
              <a:t> el </a:t>
            </a:r>
            <a:r>
              <a:rPr lang="en-US" baseline="0" dirty="0" err="1" smtClean="0">
                <a:solidFill>
                  <a:prstClr val="black"/>
                </a:solidFill>
              </a:rPr>
              <a:t>tratamiento</a:t>
            </a:r>
            <a:r>
              <a:rPr lang="en-US" baseline="0" dirty="0" smtClean="0">
                <a:solidFill>
                  <a:prstClr val="black"/>
                </a:solidFill>
              </a:rPr>
              <a:t> </a:t>
            </a:r>
            <a:r>
              <a:rPr lang="en-US" baseline="0" dirty="0" err="1" smtClean="0">
                <a:solidFill>
                  <a:prstClr val="black"/>
                </a:solidFill>
              </a:rPr>
              <a:t>que</a:t>
            </a:r>
            <a:r>
              <a:rPr lang="en-US" baseline="0" dirty="0" smtClean="0">
                <a:solidFill>
                  <a:prstClr val="black"/>
                </a:solidFill>
              </a:rPr>
              <a:t> </a:t>
            </a:r>
            <a:r>
              <a:rPr lang="en-US" baseline="0" dirty="0" err="1" smtClean="0">
                <a:solidFill>
                  <a:prstClr val="black"/>
                </a:solidFill>
              </a:rPr>
              <a:t>necesitan</a:t>
            </a:r>
            <a:r>
              <a:rPr lang="en-US" baseline="0" dirty="0" smtClean="0">
                <a:solidFill>
                  <a:prstClr val="black"/>
                </a:solidFill>
              </a:rPr>
              <a:t>. </a:t>
            </a:r>
            <a:r>
              <a:rPr lang="en-US" baseline="0" dirty="0" err="1" smtClean="0">
                <a:solidFill>
                  <a:prstClr val="black"/>
                </a:solidFill>
              </a:rPr>
              <a:t>Todos</a:t>
            </a:r>
            <a:r>
              <a:rPr lang="en-US" baseline="0" dirty="0" smtClean="0">
                <a:solidFill>
                  <a:prstClr val="black"/>
                </a:solidFill>
              </a:rPr>
              <a:t> los planes de </a:t>
            </a:r>
            <a:r>
              <a:rPr lang="en-US" baseline="0" dirty="0" err="1" smtClean="0">
                <a:solidFill>
                  <a:prstClr val="black"/>
                </a:solidFill>
              </a:rPr>
              <a:t>medicamentos</a:t>
            </a:r>
            <a:r>
              <a:rPr lang="en-US" baseline="0" dirty="0" smtClean="0">
                <a:solidFill>
                  <a:prstClr val="black"/>
                </a:solidFill>
              </a:rPr>
              <a:t> de Medicare </a:t>
            </a:r>
            <a:r>
              <a:rPr lang="en-US" baseline="0" dirty="0" err="1" smtClean="0">
                <a:solidFill>
                  <a:prstClr val="black"/>
                </a:solidFill>
              </a:rPr>
              <a:t>deben</a:t>
            </a:r>
            <a:r>
              <a:rPr lang="en-US" baseline="0" dirty="0" smtClean="0">
                <a:solidFill>
                  <a:prstClr val="black"/>
                </a:solidFill>
              </a:rPr>
              <a:t> </a:t>
            </a:r>
            <a:r>
              <a:rPr lang="en-US" baseline="0" dirty="0" err="1" smtClean="0">
                <a:solidFill>
                  <a:prstClr val="black"/>
                </a:solidFill>
              </a:rPr>
              <a:t>cubrir</a:t>
            </a:r>
            <a:r>
              <a:rPr lang="en-US" baseline="0" dirty="0" smtClean="0">
                <a:solidFill>
                  <a:prstClr val="black"/>
                </a:solidFill>
              </a:rPr>
              <a:t> al </a:t>
            </a:r>
            <a:r>
              <a:rPr lang="en-US" baseline="0" dirty="0" err="1" smtClean="0">
                <a:solidFill>
                  <a:prstClr val="black"/>
                </a:solidFill>
              </a:rPr>
              <a:t>menos</a:t>
            </a:r>
            <a:r>
              <a:rPr lang="en-US" baseline="0" dirty="0" smtClean="0">
                <a:solidFill>
                  <a:prstClr val="black"/>
                </a:solidFill>
              </a:rPr>
              <a:t> dos </a:t>
            </a:r>
            <a:r>
              <a:rPr lang="en-US" baseline="0" dirty="0" err="1" smtClean="0">
                <a:solidFill>
                  <a:prstClr val="black"/>
                </a:solidFill>
              </a:rPr>
              <a:t>medicamentos</a:t>
            </a:r>
            <a:r>
              <a:rPr lang="en-US" baseline="0" dirty="0" smtClean="0">
                <a:solidFill>
                  <a:prstClr val="black"/>
                </a:solidFill>
              </a:rPr>
              <a:t>  de </a:t>
            </a:r>
            <a:r>
              <a:rPr lang="en-US" baseline="0" dirty="0" err="1" smtClean="0">
                <a:solidFill>
                  <a:prstClr val="black"/>
                </a:solidFill>
              </a:rPr>
              <a:t>cada</a:t>
            </a:r>
            <a:r>
              <a:rPr lang="en-US" baseline="0" dirty="0" smtClean="0">
                <a:solidFill>
                  <a:prstClr val="black"/>
                </a:solidFill>
              </a:rPr>
              <a:t> </a:t>
            </a:r>
            <a:r>
              <a:rPr lang="en-US" baseline="0" dirty="0" err="1" smtClean="0">
                <a:solidFill>
                  <a:prstClr val="black"/>
                </a:solidFill>
              </a:rPr>
              <a:t>categoría</a:t>
            </a:r>
            <a:r>
              <a:rPr lang="en-US" baseline="0" dirty="0" smtClean="0">
                <a:solidFill>
                  <a:prstClr val="black"/>
                </a:solidFill>
              </a:rPr>
              <a:t>, </a:t>
            </a:r>
            <a:r>
              <a:rPr lang="en-US" baseline="0" dirty="0" err="1" smtClean="0">
                <a:solidFill>
                  <a:prstClr val="black"/>
                </a:solidFill>
              </a:rPr>
              <a:t>pero</a:t>
            </a:r>
            <a:r>
              <a:rPr lang="en-US" baseline="0" dirty="0" smtClean="0">
                <a:solidFill>
                  <a:prstClr val="black"/>
                </a:solidFill>
              </a:rPr>
              <a:t> los planes </a:t>
            </a:r>
            <a:r>
              <a:rPr lang="en-US" baseline="0" dirty="0" err="1" smtClean="0">
                <a:solidFill>
                  <a:prstClr val="black"/>
                </a:solidFill>
              </a:rPr>
              <a:t>pueden</a:t>
            </a:r>
            <a:r>
              <a:rPr lang="en-US" baseline="0" dirty="0" smtClean="0">
                <a:solidFill>
                  <a:prstClr val="black"/>
                </a:solidFill>
              </a:rPr>
              <a:t> </a:t>
            </a:r>
            <a:r>
              <a:rPr lang="en-US" baseline="0" dirty="0" err="1" smtClean="0">
                <a:solidFill>
                  <a:prstClr val="black"/>
                </a:solidFill>
              </a:rPr>
              <a:t>escoger</a:t>
            </a:r>
            <a:r>
              <a:rPr lang="en-US" baseline="0" dirty="0" smtClean="0">
                <a:solidFill>
                  <a:prstClr val="black"/>
                </a:solidFill>
              </a:rPr>
              <a:t> </a:t>
            </a:r>
            <a:r>
              <a:rPr lang="en-US" baseline="0" dirty="0" err="1" smtClean="0">
                <a:solidFill>
                  <a:prstClr val="black"/>
                </a:solidFill>
              </a:rPr>
              <a:t>cuáles</a:t>
            </a:r>
            <a:r>
              <a:rPr lang="en-US" baseline="0" dirty="0" smtClean="0">
                <a:solidFill>
                  <a:prstClr val="black"/>
                </a:solidFill>
              </a:rPr>
              <a:t> son </a:t>
            </a:r>
            <a:r>
              <a:rPr lang="en-US" baseline="0" dirty="0" err="1" smtClean="0">
                <a:solidFill>
                  <a:prstClr val="black"/>
                </a:solidFill>
              </a:rPr>
              <a:t>esos</a:t>
            </a:r>
            <a:r>
              <a:rPr lang="en-US" baseline="0" dirty="0" smtClean="0">
                <a:solidFill>
                  <a:prstClr val="black"/>
                </a:solidFill>
              </a:rPr>
              <a:t> </a:t>
            </a:r>
            <a:r>
              <a:rPr lang="en-US" baseline="0" dirty="0" err="1" smtClean="0">
                <a:solidFill>
                  <a:prstClr val="black"/>
                </a:solidFill>
              </a:rPr>
              <a:t>medicamentos</a:t>
            </a:r>
            <a:r>
              <a:rPr lang="en-US" baseline="0" dirty="0" smtClean="0">
                <a:solidFill>
                  <a:prstClr val="black"/>
                </a:solidFill>
              </a:rPr>
              <a:t>. </a:t>
            </a:r>
            <a:endParaRPr lang="en-US" dirty="0" smtClean="0">
              <a:solidFill>
                <a:prstClr val="black"/>
              </a:solidFill>
            </a:endParaRPr>
          </a:p>
          <a:p>
            <a:pPr marL="172866" indent="-172866">
              <a:buFont typeface="Arial" pitchFamily="34" charset="0"/>
              <a:buChar char="•"/>
            </a:pPr>
            <a:r>
              <a:rPr lang="en-US" dirty="0" smtClean="0"/>
              <a:t>Toda persona </a:t>
            </a:r>
            <a:r>
              <a:rPr lang="en-US" dirty="0" err="1" smtClean="0"/>
              <a:t>que</a:t>
            </a:r>
            <a:r>
              <a:rPr lang="en-US" dirty="0" smtClean="0"/>
              <a:t> </a:t>
            </a:r>
            <a:r>
              <a:rPr lang="en-US" dirty="0" err="1" smtClean="0"/>
              <a:t>tenga</a:t>
            </a:r>
            <a:r>
              <a:rPr lang="en-US" dirty="0" smtClean="0"/>
              <a:t> la Parte A (</a:t>
            </a:r>
            <a:r>
              <a:rPr lang="en-US" dirty="0" err="1" smtClean="0"/>
              <a:t>seguro</a:t>
            </a:r>
            <a:r>
              <a:rPr lang="en-US" baseline="0" dirty="0" smtClean="0"/>
              <a:t> de hospital</a:t>
            </a:r>
            <a:r>
              <a:rPr lang="en-US" dirty="0" smtClean="0"/>
              <a:t>) y/o</a:t>
            </a:r>
            <a:r>
              <a:rPr lang="en-US" baseline="0" dirty="0" smtClean="0"/>
              <a:t> la</a:t>
            </a:r>
            <a:r>
              <a:rPr lang="en-US" dirty="0" smtClean="0"/>
              <a:t> Parte B (</a:t>
            </a:r>
            <a:r>
              <a:rPr lang="en-US" dirty="0" err="1" smtClean="0"/>
              <a:t>seguro</a:t>
            </a:r>
            <a:r>
              <a:rPr lang="en-US" dirty="0" smtClean="0"/>
              <a:t> </a:t>
            </a:r>
            <a:r>
              <a:rPr lang="en-US" dirty="0" err="1" smtClean="0"/>
              <a:t>médico</a:t>
            </a:r>
            <a:r>
              <a:rPr lang="en-US" dirty="0" smtClean="0"/>
              <a:t>) </a:t>
            </a:r>
            <a:r>
              <a:rPr lang="en-US" dirty="0" err="1" smtClean="0"/>
              <a:t>puede</a:t>
            </a:r>
            <a:r>
              <a:rPr lang="en-US" dirty="0" smtClean="0"/>
              <a:t> </a:t>
            </a:r>
            <a:r>
              <a:rPr lang="en-US" dirty="0" err="1" smtClean="0"/>
              <a:t>inscribirse</a:t>
            </a:r>
            <a:r>
              <a:rPr lang="en-US" dirty="0" smtClean="0"/>
              <a:t> en un plan Medicare de </a:t>
            </a:r>
            <a:r>
              <a:rPr lang="en-US" dirty="0" err="1" smtClean="0"/>
              <a:t>medicamentos</a:t>
            </a:r>
            <a:r>
              <a:rPr lang="en-US" dirty="0" smtClean="0"/>
              <a:t> </a:t>
            </a:r>
            <a:r>
              <a:rPr lang="en-US" dirty="0" err="1" smtClean="0"/>
              <a:t>recetados</a:t>
            </a:r>
            <a:r>
              <a:rPr lang="en-US" dirty="0" smtClean="0"/>
              <a:t>. </a:t>
            </a:r>
            <a:r>
              <a:rPr lang="en-US" dirty="0" err="1" smtClean="0"/>
              <a:t>Usted</a:t>
            </a:r>
            <a:r>
              <a:rPr lang="en-US" dirty="0" smtClean="0"/>
              <a:t> </a:t>
            </a:r>
            <a:r>
              <a:rPr lang="en-US" dirty="0" err="1" smtClean="0"/>
              <a:t>tiene</a:t>
            </a:r>
            <a:r>
              <a:rPr lang="en-US" dirty="0" smtClean="0"/>
              <a:t> </a:t>
            </a:r>
            <a:r>
              <a:rPr lang="en-US" dirty="0" err="1" smtClean="0"/>
              <a:t>que</a:t>
            </a:r>
            <a:r>
              <a:rPr lang="en-US" dirty="0" smtClean="0"/>
              <a:t> </a:t>
            </a:r>
            <a:r>
              <a:rPr lang="en-US" dirty="0" err="1" smtClean="0"/>
              <a:t>vivir</a:t>
            </a:r>
            <a:r>
              <a:rPr lang="en-US" baseline="0" dirty="0" smtClean="0"/>
              <a:t> en el </a:t>
            </a:r>
            <a:r>
              <a:rPr lang="en-US" baseline="0" dirty="0" err="1" smtClean="0"/>
              <a:t>área</a:t>
            </a:r>
            <a:r>
              <a:rPr lang="en-US" baseline="0" dirty="0" smtClean="0"/>
              <a:t> de </a:t>
            </a:r>
            <a:r>
              <a:rPr lang="en-US" baseline="0" dirty="0" err="1" smtClean="0"/>
              <a:t>servicio</a:t>
            </a:r>
            <a:r>
              <a:rPr lang="en-US" baseline="0" dirty="0" smtClean="0"/>
              <a:t> del plan </a:t>
            </a:r>
            <a:r>
              <a:rPr lang="en-US" baseline="0" dirty="0" err="1" smtClean="0"/>
              <a:t>para</a:t>
            </a:r>
            <a:r>
              <a:rPr lang="en-US" baseline="0" dirty="0" smtClean="0"/>
              <a:t> </a:t>
            </a:r>
            <a:r>
              <a:rPr lang="en-US" baseline="0" dirty="0" err="1" smtClean="0"/>
              <a:t>inscribirse</a:t>
            </a:r>
            <a:r>
              <a:rPr lang="en-US" baseline="0" dirty="0" smtClean="0"/>
              <a:t>. Los </a:t>
            </a:r>
            <a:r>
              <a:rPr lang="en-US" baseline="0" dirty="0" err="1" smtClean="0"/>
              <a:t>individuos</a:t>
            </a:r>
            <a:r>
              <a:rPr lang="en-US" baseline="0" dirty="0" smtClean="0"/>
              <a:t> </a:t>
            </a:r>
            <a:r>
              <a:rPr lang="en-US" baseline="0" dirty="0" err="1" smtClean="0"/>
              <a:t>que</a:t>
            </a:r>
            <a:r>
              <a:rPr lang="en-US" baseline="0" dirty="0" smtClean="0"/>
              <a:t> </a:t>
            </a:r>
            <a:r>
              <a:rPr lang="en-US" baseline="0" dirty="0" err="1" smtClean="0"/>
              <a:t>viven</a:t>
            </a:r>
            <a:r>
              <a:rPr lang="en-US" baseline="0" dirty="0" smtClean="0"/>
              <a:t> </a:t>
            </a:r>
            <a:r>
              <a:rPr lang="en-US" baseline="0" dirty="0" err="1" smtClean="0"/>
              <a:t>fuera</a:t>
            </a:r>
            <a:r>
              <a:rPr lang="en-US" baseline="0" dirty="0" smtClean="0"/>
              <a:t> del </a:t>
            </a:r>
            <a:r>
              <a:rPr lang="en-US" baseline="0" dirty="0" err="1" smtClean="0"/>
              <a:t>área</a:t>
            </a:r>
            <a:r>
              <a:rPr lang="en-US" baseline="0" dirty="0" smtClean="0"/>
              <a:t> de </a:t>
            </a:r>
            <a:r>
              <a:rPr lang="en-US" baseline="0" dirty="0" err="1" smtClean="0"/>
              <a:t>servicio</a:t>
            </a:r>
            <a:r>
              <a:rPr lang="en-US" baseline="0" dirty="0" smtClean="0"/>
              <a:t> o </a:t>
            </a:r>
            <a:r>
              <a:rPr lang="en-US" baseline="0" dirty="0" err="1" smtClean="0"/>
              <a:t>que</a:t>
            </a:r>
            <a:r>
              <a:rPr lang="en-US" baseline="0" dirty="0" smtClean="0"/>
              <a:t> </a:t>
            </a:r>
            <a:r>
              <a:rPr lang="en-US" baseline="0" dirty="0" err="1" smtClean="0"/>
              <a:t>están</a:t>
            </a:r>
            <a:r>
              <a:rPr lang="en-US" baseline="0" dirty="0" smtClean="0"/>
              <a:t> en </a:t>
            </a:r>
            <a:r>
              <a:rPr lang="en-US" baseline="0" dirty="0" err="1" smtClean="0"/>
              <a:t>prisión</a:t>
            </a:r>
            <a:r>
              <a:rPr lang="en-US" baseline="0" dirty="0" smtClean="0"/>
              <a:t> no </a:t>
            </a:r>
            <a:r>
              <a:rPr lang="en-US" baseline="0" dirty="0" err="1" smtClean="0"/>
              <a:t>pueden</a:t>
            </a:r>
            <a:r>
              <a:rPr lang="en-US" baseline="0" dirty="0" smtClean="0"/>
              <a:t> </a:t>
            </a:r>
            <a:r>
              <a:rPr lang="en-US" baseline="0" dirty="0" err="1" smtClean="0"/>
              <a:t>inscribirse</a:t>
            </a:r>
            <a:r>
              <a:rPr lang="en-US" baseline="0" dirty="0" smtClean="0"/>
              <a:t>. En la </a:t>
            </a:r>
            <a:r>
              <a:rPr lang="en-US" baseline="0" dirty="0" err="1" smtClean="0"/>
              <a:t>mayoría</a:t>
            </a:r>
            <a:r>
              <a:rPr lang="en-US" baseline="0" dirty="0" smtClean="0"/>
              <a:t> de los </a:t>
            </a:r>
            <a:r>
              <a:rPr lang="en-US" baseline="0" dirty="0" err="1" smtClean="0"/>
              <a:t>casos</a:t>
            </a:r>
            <a:r>
              <a:rPr lang="en-US" baseline="0" dirty="0" smtClean="0"/>
              <a:t>, </a:t>
            </a:r>
            <a:r>
              <a:rPr lang="en-US" baseline="0" dirty="0" err="1" smtClean="0"/>
              <a:t>usted</a:t>
            </a:r>
            <a:r>
              <a:rPr lang="en-US" baseline="0" dirty="0" smtClean="0"/>
              <a:t> </a:t>
            </a:r>
            <a:r>
              <a:rPr lang="en-US" baseline="0" dirty="0" err="1" smtClean="0"/>
              <a:t>tiene</a:t>
            </a:r>
            <a:r>
              <a:rPr lang="en-US" baseline="0" dirty="0" smtClean="0"/>
              <a:t> </a:t>
            </a:r>
            <a:r>
              <a:rPr lang="en-US" baseline="0" dirty="0" err="1" smtClean="0"/>
              <a:t>que</a:t>
            </a:r>
            <a:r>
              <a:rPr lang="en-US" baseline="0" dirty="0" smtClean="0"/>
              <a:t> </a:t>
            </a:r>
            <a:r>
              <a:rPr lang="en-US" baseline="0" dirty="0" err="1" smtClean="0"/>
              <a:t>llenar</a:t>
            </a:r>
            <a:r>
              <a:rPr lang="en-US" baseline="0" dirty="0" smtClean="0"/>
              <a:t> </a:t>
            </a:r>
            <a:r>
              <a:rPr lang="en-US" baseline="0" dirty="0" err="1" smtClean="0"/>
              <a:t>una</a:t>
            </a:r>
            <a:r>
              <a:rPr lang="en-US" baseline="0" dirty="0" smtClean="0"/>
              <a:t> </a:t>
            </a:r>
            <a:r>
              <a:rPr lang="en-US" baseline="0" dirty="0" err="1" smtClean="0"/>
              <a:t>solicitud</a:t>
            </a:r>
            <a:r>
              <a:rPr lang="en-US" baseline="0" dirty="0" smtClean="0"/>
              <a:t> e </a:t>
            </a:r>
            <a:r>
              <a:rPr lang="en-US" baseline="0" dirty="0" err="1" smtClean="0"/>
              <a:t>inscribirse</a:t>
            </a:r>
            <a:r>
              <a:rPr lang="en-US" baseline="0" dirty="0" smtClean="0"/>
              <a:t>. </a:t>
            </a:r>
            <a:r>
              <a:rPr lang="en-US" dirty="0" smtClean="0"/>
              <a:t>Sin embargo, </a:t>
            </a:r>
            <a:r>
              <a:rPr lang="en-US" dirty="0" err="1" smtClean="0"/>
              <a:t>si</a:t>
            </a:r>
            <a:r>
              <a:rPr lang="en-US" dirty="0" smtClean="0"/>
              <a:t> </a:t>
            </a:r>
            <a:r>
              <a:rPr lang="en-US" dirty="0" err="1" smtClean="0"/>
              <a:t>las</a:t>
            </a:r>
            <a:r>
              <a:rPr lang="en-US" dirty="0" smtClean="0"/>
              <a:t> personas </a:t>
            </a:r>
            <a:r>
              <a:rPr lang="en-US" dirty="0" err="1" smtClean="0"/>
              <a:t>que</a:t>
            </a:r>
            <a:r>
              <a:rPr lang="en-US" dirty="0" smtClean="0"/>
              <a:t> </a:t>
            </a:r>
            <a:r>
              <a:rPr lang="en-US" dirty="0" err="1" smtClean="0"/>
              <a:t>reúnen</a:t>
            </a:r>
            <a:r>
              <a:rPr lang="en-US" baseline="0" dirty="0" smtClean="0"/>
              <a:t> los </a:t>
            </a:r>
            <a:r>
              <a:rPr lang="en-US" baseline="0" dirty="0" err="1" smtClean="0"/>
              <a:t>requisitos</a:t>
            </a:r>
            <a:r>
              <a:rPr lang="en-US" baseline="0" dirty="0" smtClean="0"/>
              <a:t> </a:t>
            </a:r>
            <a:r>
              <a:rPr lang="en-US" baseline="0" dirty="0" err="1" smtClean="0"/>
              <a:t>para</a:t>
            </a:r>
            <a:r>
              <a:rPr lang="en-US" baseline="0" dirty="0" smtClean="0"/>
              <a:t> </a:t>
            </a:r>
            <a:r>
              <a:rPr lang="en-US" baseline="0" dirty="0" err="1" smtClean="0"/>
              <a:t>recibir</a:t>
            </a:r>
            <a:r>
              <a:rPr lang="en-US" baseline="0" dirty="0" smtClean="0"/>
              <a:t> la “</a:t>
            </a:r>
            <a:r>
              <a:rPr lang="en-US" baseline="0" dirty="0" err="1" smtClean="0"/>
              <a:t>Ayuda</a:t>
            </a:r>
            <a:r>
              <a:rPr lang="en-US" baseline="0" dirty="0" smtClean="0"/>
              <a:t> </a:t>
            </a:r>
            <a:r>
              <a:rPr lang="en-US" baseline="0" dirty="0" err="1" smtClean="0"/>
              <a:t>Adicional</a:t>
            </a:r>
            <a:r>
              <a:rPr lang="en-US" baseline="0" dirty="0" smtClean="0"/>
              <a:t>” no </a:t>
            </a:r>
            <a:r>
              <a:rPr lang="en-US" baseline="0" dirty="0" err="1" smtClean="0"/>
              <a:t>escogen</a:t>
            </a:r>
            <a:r>
              <a:rPr lang="en-US" baseline="0" dirty="0" smtClean="0"/>
              <a:t> un plan, Medicare los </a:t>
            </a:r>
            <a:r>
              <a:rPr lang="en-US" baseline="0" dirty="0" err="1" smtClean="0"/>
              <a:t>inscribirá</a:t>
            </a:r>
            <a:r>
              <a:rPr lang="en-US" baseline="0" dirty="0" smtClean="0"/>
              <a:t> en </a:t>
            </a:r>
            <a:r>
              <a:rPr lang="en-US" baseline="0" dirty="0" err="1" smtClean="0"/>
              <a:t>uno</a:t>
            </a:r>
            <a:r>
              <a:rPr lang="en-US" baseline="0" dirty="0" smtClean="0"/>
              <a:t>. Los </a:t>
            </a:r>
            <a:r>
              <a:rPr lang="en-US" baseline="0" dirty="0" err="1" smtClean="0"/>
              <a:t>precios</a:t>
            </a:r>
            <a:r>
              <a:rPr lang="en-US" baseline="0" dirty="0" smtClean="0"/>
              <a:t> </a:t>
            </a:r>
            <a:r>
              <a:rPr lang="en-US" baseline="0" dirty="0" err="1" smtClean="0"/>
              <a:t>varían</a:t>
            </a:r>
            <a:r>
              <a:rPr lang="en-US" baseline="0" dirty="0" smtClean="0"/>
              <a:t> en </a:t>
            </a:r>
            <a:r>
              <a:rPr lang="en-US" baseline="0" dirty="0" err="1" smtClean="0"/>
              <a:t>cada</a:t>
            </a:r>
            <a:r>
              <a:rPr lang="en-US" baseline="0" dirty="0" smtClean="0"/>
              <a:t> plan.  La </a:t>
            </a:r>
            <a:r>
              <a:rPr lang="en-US" baseline="0" dirty="0" err="1" smtClean="0"/>
              <a:t>mayoría</a:t>
            </a:r>
            <a:r>
              <a:rPr lang="en-US" baseline="0" dirty="0" smtClean="0"/>
              <a:t> de </a:t>
            </a:r>
            <a:r>
              <a:rPr lang="en-US" baseline="0" dirty="0" err="1" smtClean="0"/>
              <a:t>las</a:t>
            </a:r>
            <a:r>
              <a:rPr lang="en-US" baseline="0" dirty="0" smtClean="0"/>
              <a:t> personas </a:t>
            </a:r>
            <a:r>
              <a:rPr lang="en-US" baseline="0" dirty="0" err="1" smtClean="0"/>
              <a:t>tiene</a:t>
            </a:r>
            <a:r>
              <a:rPr lang="en-US" baseline="0" dirty="0" smtClean="0"/>
              <a:t> </a:t>
            </a:r>
            <a:r>
              <a:rPr lang="en-US" baseline="0" dirty="0" err="1" smtClean="0"/>
              <a:t>que</a:t>
            </a:r>
            <a:r>
              <a:rPr lang="en-US" baseline="0" dirty="0" smtClean="0"/>
              <a:t> </a:t>
            </a:r>
            <a:r>
              <a:rPr lang="en-US" baseline="0" dirty="0" err="1" smtClean="0"/>
              <a:t>pagar</a:t>
            </a:r>
            <a:r>
              <a:rPr lang="en-US" baseline="0" dirty="0" smtClean="0"/>
              <a:t> </a:t>
            </a:r>
            <a:r>
              <a:rPr lang="en-US" baseline="0" dirty="0" err="1" smtClean="0"/>
              <a:t>una</a:t>
            </a:r>
            <a:r>
              <a:rPr lang="en-US" baseline="0" dirty="0" smtClean="0"/>
              <a:t> prima </a:t>
            </a:r>
            <a:r>
              <a:rPr lang="en-US" baseline="0" dirty="0" err="1" smtClean="0"/>
              <a:t>mensual</a:t>
            </a:r>
            <a:r>
              <a:rPr lang="en-US" dirty="0" smtClean="0"/>
              <a:t> </a:t>
            </a:r>
            <a:r>
              <a:rPr lang="en-US" baseline="0" dirty="0" smtClean="0"/>
              <a:t> </a:t>
            </a:r>
            <a:r>
              <a:rPr lang="en-US" baseline="0" dirty="0" err="1" smtClean="0"/>
              <a:t>así</a:t>
            </a:r>
            <a:r>
              <a:rPr lang="en-US" baseline="0" dirty="0" smtClean="0"/>
              <a:t> </a:t>
            </a:r>
            <a:r>
              <a:rPr lang="en-US" baseline="0" dirty="0" err="1" smtClean="0"/>
              <a:t>como</a:t>
            </a:r>
            <a:r>
              <a:rPr lang="en-US" baseline="0" dirty="0" smtClean="0"/>
              <a:t> </a:t>
            </a:r>
            <a:r>
              <a:rPr lang="en-US" baseline="0" dirty="0" err="1" smtClean="0"/>
              <a:t>una</a:t>
            </a:r>
            <a:r>
              <a:rPr lang="en-US" baseline="0" dirty="0" smtClean="0"/>
              <a:t> parte del </a:t>
            </a:r>
            <a:r>
              <a:rPr lang="en-US" baseline="0" dirty="0" err="1" smtClean="0"/>
              <a:t>costo</a:t>
            </a:r>
            <a:r>
              <a:rPr lang="en-US" baseline="0" dirty="0" smtClean="0"/>
              <a:t> del </a:t>
            </a:r>
            <a:r>
              <a:rPr lang="en-US" baseline="0" dirty="0" err="1" smtClean="0"/>
              <a:t>medicamento</a:t>
            </a:r>
            <a:r>
              <a:rPr lang="en-US" baseline="0" dirty="0" smtClean="0"/>
              <a:t> </a:t>
            </a:r>
            <a:r>
              <a:rPr lang="en-US" baseline="0" dirty="0" err="1" smtClean="0"/>
              <a:t>que</a:t>
            </a:r>
            <a:r>
              <a:rPr lang="en-US" baseline="0" dirty="0" smtClean="0"/>
              <a:t> </a:t>
            </a:r>
            <a:r>
              <a:rPr lang="en-US" baseline="0" dirty="0" err="1" smtClean="0"/>
              <a:t>incluye</a:t>
            </a:r>
            <a:r>
              <a:rPr lang="en-US" baseline="0" dirty="0" smtClean="0"/>
              <a:t> el deducible (</a:t>
            </a:r>
            <a:r>
              <a:rPr lang="en-US" baseline="0" dirty="0" err="1" smtClean="0"/>
              <a:t>si</a:t>
            </a:r>
            <a:r>
              <a:rPr lang="en-US" baseline="0" dirty="0" smtClean="0"/>
              <a:t> lo </a:t>
            </a:r>
            <a:r>
              <a:rPr lang="en-US" baseline="0" dirty="0" err="1" smtClean="0"/>
              <a:t>hubiera</a:t>
            </a:r>
            <a:r>
              <a:rPr lang="en-US" baseline="0" dirty="0" smtClean="0"/>
              <a:t>), los </a:t>
            </a:r>
            <a:r>
              <a:rPr lang="en-US" baseline="0" dirty="0" err="1" smtClean="0"/>
              <a:t>copagos</a:t>
            </a:r>
            <a:r>
              <a:rPr lang="en-US" baseline="0" dirty="0" smtClean="0"/>
              <a:t> y/o el </a:t>
            </a:r>
            <a:r>
              <a:rPr lang="en-US" baseline="0" dirty="0" err="1" smtClean="0"/>
              <a:t>coseguro</a:t>
            </a:r>
            <a:r>
              <a:rPr lang="en-US" baseline="0" dirty="0" smtClean="0"/>
              <a:t>. </a:t>
            </a:r>
            <a:r>
              <a:rPr lang="en-US" baseline="0" dirty="0" err="1" smtClean="0"/>
              <a:t>Todos</a:t>
            </a:r>
            <a:r>
              <a:rPr lang="en-US" baseline="0" dirty="0" smtClean="0"/>
              <a:t> los planes Medicare de </a:t>
            </a:r>
            <a:r>
              <a:rPr lang="en-US" baseline="0" dirty="0" err="1" smtClean="0"/>
              <a:t>medicamentos</a:t>
            </a:r>
            <a:r>
              <a:rPr lang="en-US" baseline="0" dirty="0" smtClean="0"/>
              <a:t> </a:t>
            </a:r>
            <a:r>
              <a:rPr lang="en-US" baseline="0" dirty="0" err="1" smtClean="0"/>
              <a:t>recetados</a:t>
            </a:r>
            <a:r>
              <a:rPr lang="en-US" baseline="0" dirty="0" smtClean="0"/>
              <a:t> </a:t>
            </a:r>
            <a:r>
              <a:rPr lang="en-US" baseline="0" dirty="0" err="1" smtClean="0"/>
              <a:t>deben</a:t>
            </a:r>
            <a:r>
              <a:rPr lang="en-US" baseline="0" dirty="0" smtClean="0"/>
              <a:t> </a:t>
            </a:r>
            <a:r>
              <a:rPr lang="en-US" baseline="0" dirty="0" err="1" smtClean="0"/>
              <a:t>ofrecer</a:t>
            </a:r>
            <a:r>
              <a:rPr lang="en-US" baseline="0" dirty="0" smtClean="0"/>
              <a:t> </a:t>
            </a:r>
            <a:r>
              <a:rPr lang="en-US" baseline="0" dirty="0" err="1" smtClean="0"/>
              <a:t>como</a:t>
            </a:r>
            <a:r>
              <a:rPr lang="en-US" baseline="0" dirty="0" smtClean="0"/>
              <a:t> </a:t>
            </a:r>
            <a:r>
              <a:rPr lang="en-US" baseline="0" dirty="0" err="1" smtClean="0"/>
              <a:t>mínimo</a:t>
            </a:r>
            <a:r>
              <a:rPr lang="en-US" baseline="0" dirty="0" smtClean="0"/>
              <a:t> el </a:t>
            </a:r>
            <a:r>
              <a:rPr lang="en-US" baseline="0" dirty="0" err="1" smtClean="0"/>
              <a:t>nivel</a:t>
            </a:r>
            <a:r>
              <a:rPr lang="en-US" baseline="0" dirty="0" smtClean="0"/>
              <a:t> </a:t>
            </a:r>
            <a:r>
              <a:rPr lang="en-US" baseline="0" dirty="0" err="1" smtClean="0"/>
              <a:t>estándar</a:t>
            </a:r>
            <a:r>
              <a:rPr lang="en-US" baseline="0" dirty="0" smtClean="0"/>
              <a:t> de </a:t>
            </a:r>
            <a:r>
              <a:rPr lang="en-US" baseline="0" dirty="0" err="1" smtClean="0"/>
              <a:t>cobertura</a:t>
            </a:r>
            <a:r>
              <a:rPr lang="en-US" baseline="0" dirty="0" smtClean="0"/>
              <a:t> </a:t>
            </a:r>
            <a:r>
              <a:rPr lang="en-US" baseline="0" dirty="0" err="1" smtClean="0"/>
              <a:t>estipulado</a:t>
            </a:r>
            <a:r>
              <a:rPr lang="en-US" baseline="0" dirty="0" smtClean="0"/>
              <a:t> </a:t>
            </a:r>
            <a:r>
              <a:rPr lang="en-US" baseline="0" dirty="0" err="1" smtClean="0"/>
              <a:t>por</a:t>
            </a:r>
            <a:r>
              <a:rPr lang="en-US" baseline="0" dirty="0" smtClean="0"/>
              <a:t> Medicare. Sin embargo, </a:t>
            </a:r>
            <a:r>
              <a:rPr lang="en-US" baseline="0" dirty="0" err="1" smtClean="0"/>
              <a:t>algunos</a:t>
            </a:r>
            <a:r>
              <a:rPr lang="en-US" baseline="0" dirty="0" smtClean="0"/>
              <a:t> planes </a:t>
            </a:r>
            <a:r>
              <a:rPr lang="en-US" baseline="0" dirty="0" err="1" smtClean="0"/>
              <a:t>pueden</a:t>
            </a:r>
            <a:r>
              <a:rPr lang="en-US" baseline="0" dirty="0" smtClean="0"/>
              <a:t> </a:t>
            </a:r>
            <a:r>
              <a:rPr lang="en-US" baseline="0" dirty="0" err="1" smtClean="0"/>
              <a:t>ofrecer</a:t>
            </a:r>
            <a:r>
              <a:rPr lang="en-US" baseline="0" dirty="0" smtClean="0"/>
              <a:t> </a:t>
            </a:r>
            <a:r>
              <a:rPr lang="en-US" baseline="0" dirty="0" err="1" smtClean="0"/>
              <a:t>más</a:t>
            </a:r>
            <a:r>
              <a:rPr lang="en-US" baseline="0" dirty="0" smtClean="0"/>
              <a:t> </a:t>
            </a:r>
            <a:r>
              <a:rPr lang="en-US" baseline="0" dirty="0" err="1" smtClean="0"/>
              <a:t>cobertura</a:t>
            </a:r>
            <a:r>
              <a:rPr lang="en-US" baseline="0" dirty="0" smtClean="0"/>
              <a:t> o </a:t>
            </a:r>
            <a:r>
              <a:rPr lang="en-US" baseline="0" dirty="0" err="1" smtClean="0"/>
              <a:t>más</a:t>
            </a:r>
            <a:r>
              <a:rPr lang="en-US" baseline="0" dirty="0" smtClean="0"/>
              <a:t> </a:t>
            </a:r>
            <a:r>
              <a:rPr lang="en-US" baseline="0" dirty="0" err="1" smtClean="0"/>
              <a:t>medicamentos</a:t>
            </a:r>
            <a:r>
              <a:rPr lang="en-US" baseline="0" dirty="0" smtClean="0"/>
              <a:t>, </a:t>
            </a:r>
            <a:r>
              <a:rPr lang="en-US" baseline="0" dirty="0" err="1" smtClean="0"/>
              <a:t>generalmente</a:t>
            </a:r>
            <a:r>
              <a:rPr lang="en-US" baseline="0" dirty="0" smtClean="0"/>
              <a:t> </a:t>
            </a:r>
            <a:r>
              <a:rPr lang="en-US" baseline="0" dirty="0" err="1" smtClean="0"/>
              <a:t>por</a:t>
            </a:r>
            <a:r>
              <a:rPr lang="en-US" baseline="0" dirty="0" smtClean="0"/>
              <a:t> </a:t>
            </a:r>
            <a:r>
              <a:rPr lang="en-US" baseline="0" dirty="0" err="1" smtClean="0"/>
              <a:t>una</a:t>
            </a:r>
            <a:r>
              <a:rPr lang="en-US" baseline="0" dirty="0" smtClean="0"/>
              <a:t> prima </a:t>
            </a:r>
            <a:r>
              <a:rPr lang="en-US" baseline="0" dirty="0" err="1" smtClean="0"/>
              <a:t>más</a:t>
            </a:r>
            <a:r>
              <a:rPr lang="en-US" baseline="0" dirty="0" smtClean="0"/>
              <a:t> </a:t>
            </a:r>
            <a:r>
              <a:rPr lang="en-US" baseline="0" dirty="0" err="1" smtClean="0"/>
              <a:t>cara</a:t>
            </a:r>
            <a:r>
              <a:rPr lang="en-US" baseline="0" dirty="0" smtClean="0"/>
              <a:t>. En </a:t>
            </a:r>
            <a:r>
              <a:rPr lang="en-US" baseline="0" dirty="0" err="1" smtClean="0"/>
              <a:t>cada</a:t>
            </a:r>
            <a:r>
              <a:rPr lang="en-US" baseline="0" dirty="0" smtClean="0"/>
              <a:t> plan en el 2012, </a:t>
            </a:r>
            <a:r>
              <a:rPr lang="en-US" baseline="0" dirty="0" err="1" smtClean="0"/>
              <a:t>una</a:t>
            </a:r>
            <a:r>
              <a:rPr lang="en-US" baseline="0" dirty="0" smtClean="0"/>
              <a:t> </a:t>
            </a:r>
            <a:r>
              <a:rPr lang="en-US" baseline="0" dirty="0" err="1" smtClean="0"/>
              <a:t>vez</a:t>
            </a:r>
            <a:r>
              <a:rPr lang="en-US" baseline="0" dirty="0" smtClean="0"/>
              <a:t> </a:t>
            </a:r>
            <a:r>
              <a:rPr lang="en-US" baseline="0" dirty="0" err="1" smtClean="0"/>
              <a:t>que</a:t>
            </a:r>
            <a:r>
              <a:rPr lang="en-US" baseline="0" dirty="0" smtClean="0"/>
              <a:t> </a:t>
            </a:r>
            <a:r>
              <a:rPr lang="en-US" baseline="0" dirty="0" err="1" smtClean="0"/>
              <a:t>usted</a:t>
            </a:r>
            <a:r>
              <a:rPr lang="en-US" baseline="0" dirty="0" smtClean="0"/>
              <a:t> </a:t>
            </a:r>
            <a:r>
              <a:rPr lang="en-US" baseline="0" dirty="0" err="1" smtClean="0"/>
              <a:t>haya</a:t>
            </a:r>
            <a:r>
              <a:rPr lang="en-US" baseline="0" dirty="0" smtClean="0"/>
              <a:t> </a:t>
            </a:r>
            <a:r>
              <a:rPr lang="en-US" baseline="0" dirty="0" err="1" smtClean="0"/>
              <a:t>gastado</a:t>
            </a:r>
            <a:r>
              <a:rPr lang="en-US" baseline="0" dirty="0" smtClean="0"/>
              <a:t> $4,550 de su </a:t>
            </a:r>
            <a:r>
              <a:rPr lang="en-US" baseline="0" dirty="0" err="1" smtClean="0"/>
              <a:t>bolsillo</a:t>
            </a:r>
            <a:r>
              <a:rPr lang="en-US" baseline="0" dirty="0" smtClean="0"/>
              <a:t>, </a:t>
            </a:r>
            <a:r>
              <a:rPr lang="en-US" baseline="0" dirty="0" err="1" smtClean="0"/>
              <a:t>tendrá</a:t>
            </a:r>
            <a:r>
              <a:rPr lang="en-US" baseline="0" dirty="0" smtClean="0"/>
              <a:t> </a:t>
            </a:r>
            <a:r>
              <a:rPr lang="en-US" baseline="0" dirty="0" err="1" smtClean="0"/>
              <a:t>que</a:t>
            </a:r>
            <a:r>
              <a:rPr lang="en-US" baseline="0" dirty="0" smtClean="0"/>
              <a:t> </a:t>
            </a:r>
            <a:r>
              <a:rPr lang="en-US" baseline="0" dirty="0" err="1" smtClean="0"/>
              <a:t>pagar</a:t>
            </a:r>
            <a:r>
              <a:rPr lang="en-US" baseline="0" dirty="0" smtClean="0"/>
              <a:t> el 5% (o un </a:t>
            </a:r>
            <a:r>
              <a:rPr lang="en-US" baseline="0" dirty="0" err="1" smtClean="0"/>
              <a:t>copago</a:t>
            </a:r>
            <a:r>
              <a:rPr lang="en-US" baseline="0" dirty="0" smtClean="0"/>
              <a:t> </a:t>
            </a:r>
            <a:r>
              <a:rPr lang="en-US" baseline="0" dirty="0" err="1" smtClean="0"/>
              <a:t>pequeño</a:t>
            </a:r>
            <a:r>
              <a:rPr lang="en-US" baseline="0" dirty="0" smtClean="0"/>
              <a:t>) </a:t>
            </a:r>
            <a:r>
              <a:rPr lang="en-US" baseline="0" dirty="0" err="1" smtClean="0"/>
              <a:t>por</a:t>
            </a:r>
            <a:r>
              <a:rPr lang="en-US" baseline="0" dirty="0" smtClean="0"/>
              <a:t> </a:t>
            </a:r>
            <a:r>
              <a:rPr lang="en-US" baseline="0" dirty="0" err="1" smtClean="0"/>
              <a:t>cada</a:t>
            </a:r>
            <a:r>
              <a:rPr lang="en-US" baseline="0" dirty="0" smtClean="0"/>
              <a:t> </a:t>
            </a:r>
            <a:r>
              <a:rPr lang="en-US" baseline="0" dirty="0" err="1" smtClean="0"/>
              <a:t>medicamento</a:t>
            </a:r>
            <a:r>
              <a:rPr lang="en-US" baseline="0" dirty="0" smtClean="0"/>
              <a:t> </a:t>
            </a:r>
            <a:r>
              <a:rPr lang="en-US" baseline="0" dirty="0" err="1" smtClean="0"/>
              <a:t>por</a:t>
            </a:r>
            <a:r>
              <a:rPr lang="en-US" baseline="0" dirty="0" smtClean="0"/>
              <a:t> el </a:t>
            </a:r>
            <a:r>
              <a:rPr lang="en-US" baseline="0" dirty="0" err="1" smtClean="0"/>
              <a:t>resto</a:t>
            </a:r>
            <a:r>
              <a:rPr lang="en-US" baseline="0" dirty="0" smtClean="0"/>
              <a:t> del </a:t>
            </a:r>
            <a:r>
              <a:rPr lang="en-US" baseline="0" dirty="0" err="1" smtClean="0"/>
              <a:t>año</a:t>
            </a:r>
            <a:r>
              <a:rPr lang="en-US" baseline="0" dirty="0" smtClean="0"/>
              <a:t>. </a:t>
            </a:r>
            <a:endParaRPr lang="en-US" dirty="0" smtClean="0"/>
          </a:p>
          <a:p>
            <a:pPr marL="172866" indent="-172866">
              <a:buFont typeface="Arial" pitchFamily="34" charset="0"/>
              <a:buChar char="•"/>
            </a:pPr>
            <a:r>
              <a:rPr lang="en-US" dirty="0" smtClean="0"/>
              <a:t>Las personas </a:t>
            </a:r>
            <a:r>
              <a:rPr lang="en-US" dirty="0" err="1" smtClean="0"/>
              <a:t>que</a:t>
            </a:r>
            <a:r>
              <a:rPr lang="en-US" dirty="0" smtClean="0"/>
              <a:t> </a:t>
            </a:r>
            <a:r>
              <a:rPr lang="en-US" dirty="0" err="1" smtClean="0"/>
              <a:t>tienen</a:t>
            </a:r>
            <a:r>
              <a:rPr lang="en-US" dirty="0" smtClean="0"/>
              <a:t> </a:t>
            </a:r>
            <a:r>
              <a:rPr lang="en-US" dirty="0" err="1" smtClean="0"/>
              <a:t>ingresos</a:t>
            </a:r>
            <a:r>
              <a:rPr lang="en-US" dirty="0" smtClean="0"/>
              <a:t> y </a:t>
            </a:r>
            <a:r>
              <a:rPr lang="en-US" dirty="0" err="1" smtClean="0"/>
              <a:t>recursos</a:t>
            </a:r>
            <a:r>
              <a:rPr lang="en-US" dirty="0" smtClean="0"/>
              <a:t> </a:t>
            </a:r>
            <a:r>
              <a:rPr lang="en-US" dirty="0" err="1" smtClean="0"/>
              <a:t>limitados</a:t>
            </a:r>
            <a:r>
              <a:rPr lang="en-US" baseline="0" dirty="0" smtClean="0"/>
              <a:t> </a:t>
            </a:r>
            <a:r>
              <a:rPr lang="en-US" baseline="0" dirty="0" err="1" smtClean="0"/>
              <a:t>podrían</a:t>
            </a:r>
            <a:r>
              <a:rPr lang="en-US" baseline="0" dirty="0" smtClean="0"/>
              <a:t> </a:t>
            </a:r>
            <a:r>
              <a:rPr lang="en-US" baseline="0" dirty="0" err="1" smtClean="0"/>
              <a:t>obtener</a:t>
            </a:r>
            <a:r>
              <a:rPr lang="en-US" baseline="0" dirty="0" smtClean="0"/>
              <a:t> “</a:t>
            </a:r>
            <a:r>
              <a:rPr lang="en-US" baseline="0" dirty="0" err="1" smtClean="0"/>
              <a:t>Ayuda</a:t>
            </a:r>
            <a:r>
              <a:rPr lang="en-US" baseline="0" dirty="0" smtClean="0"/>
              <a:t> </a:t>
            </a:r>
            <a:r>
              <a:rPr lang="en-US" baseline="0" dirty="0" err="1" smtClean="0"/>
              <a:t>Adicional</a:t>
            </a:r>
            <a:r>
              <a:rPr lang="en-US" baseline="0" dirty="0" smtClean="0"/>
              <a:t>” </a:t>
            </a:r>
            <a:r>
              <a:rPr lang="en-US" baseline="0" dirty="0" err="1" smtClean="0"/>
              <a:t>para</a:t>
            </a:r>
            <a:r>
              <a:rPr lang="en-US" baseline="0" dirty="0" smtClean="0"/>
              <a:t> </a:t>
            </a:r>
            <a:r>
              <a:rPr lang="en-US" baseline="0" dirty="0" err="1" smtClean="0"/>
              <a:t>pagar</a:t>
            </a:r>
            <a:r>
              <a:rPr lang="en-US" baseline="0" dirty="0" smtClean="0"/>
              <a:t> </a:t>
            </a:r>
            <a:r>
              <a:rPr lang="en-US" baseline="0" dirty="0" err="1" smtClean="0"/>
              <a:t>por</a:t>
            </a:r>
            <a:r>
              <a:rPr lang="en-US" baseline="0" dirty="0" smtClean="0"/>
              <a:t> la </a:t>
            </a:r>
            <a:r>
              <a:rPr lang="en-US" baseline="0" dirty="0" err="1" smtClean="0"/>
              <a:t>cobertura</a:t>
            </a:r>
            <a:r>
              <a:rPr lang="en-US" baseline="0" dirty="0" smtClean="0"/>
              <a:t> de </a:t>
            </a:r>
            <a:r>
              <a:rPr lang="en-US" baseline="0" dirty="0" err="1" smtClean="0"/>
              <a:t>las</a:t>
            </a:r>
            <a:r>
              <a:rPr lang="en-US" baseline="0" dirty="0" smtClean="0"/>
              <a:t> </a:t>
            </a:r>
            <a:r>
              <a:rPr lang="en-US" baseline="0" dirty="0" err="1" smtClean="0"/>
              <a:t>recetas</a:t>
            </a:r>
            <a:r>
              <a:rPr lang="en-US" baseline="0" dirty="0" smtClean="0"/>
              <a:t> </a:t>
            </a:r>
            <a:r>
              <a:rPr lang="en-US" baseline="0" dirty="0" err="1" smtClean="0"/>
              <a:t>médicas</a:t>
            </a:r>
            <a:r>
              <a:rPr lang="en-US" baseline="0" dirty="0" smtClean="0"/>
              <a:t>. </a:t>
            </a:r>
            <a:r>
              <a:rPr lang="en-US" baseline="0" dirty="0" err="1" smtClean="0"/>
              <a:t>Vea</a:t>
            </a:r>
            <a:r>
              <a:rPr lang="en-US" baseline="0" dirty="0" smtClean="0"/>
              <a:t> la </a:t>
            </a:r>
            <a:r>
              <a:rPr lang="en-US" baseline="0" dirty="0" err="1" smtClean="0"/>
              <a:t>diapositiva</a:t>
            </a:r>
            <a:r>
              <a:rPr lang="en-US" baseline="0" dirty="0" smtClean="0"/>
              <a:t> 40. </a:t>
            </a:r>
            <a:endParaRPr lang="en-US" dirty="0" smtClean="0"/>
          </a:p>
          <a:p>
            <a:pPr>
              <a:buFont typeface="Arial" pitchFamily="34" charset="0"/>
              <a:buChar cha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2866" indent="-172866" defTabSz="881390">
              <a:spcAft>
                <a:spcPts val="578"/>
              </a:spcAft>
              <a:buFont typeface="Arial" pitchFamily="34" charset="0"/>
              <a:buChar char="•"/>
            </a:pPr>
            <a:r>
              <a:rPr lang="en-US" dirty="0" smtClean="0"/>
              <a:t>La Parte D </a:t>
            </a:r>
            <a:r>
              <a:rPr lang="en-US" dirty="0" err="1" smtClean="0"/>
              <a:t>está</a:t>
            </a:r>
            <a:r>
              <a:rPr lang="en-US" baseline="0" dirty="0" smtClean="0"/>
              <a:t> </a:t>
            </a:r>
            <a:r>
              <a:rPr lang="en-US" baseline="0" dirty="0" err="1" smtClean="0"/>
              <a:t>disponible</a:t>
            </a:r>
            <a:r>
              <a:rPr lang="en-US" baseline="0" dirty="0" smtClean="0"/>
              <a:t> </a:t>
            </a:r>
            <a:r>
              <a:rPr lang="en-US" baseline="0" dirty="0" err="1" smtClean="0"/>
              <a:t>para</a:t>
            </a:r>
            <a:r>
              <a:rPr lang="en-US" baseline="0" dirty="0" smtClean="0"/>
              <a:t> </a:t>
            </a:r>
            <a:r>
              <a:rPr lang="en-US" baseline="0" dirty="0" err="1" smtClean="0"/>
              <a:t>todos</a:t>
            </a:r>
            <a:r>
              <a:rPr lang="en-US" baseline="0" dirty="0" smtClean="0"/>
              <a:t> lo</a:t>
            </a:r>
            <a:r>
              <a:rPr lang="en-US" dirty="0" smtClean="0"/>
              <a:t>s </a:t>
            </a:r>
            <a:r>
              <a:rPr lang="en-US" dirty="0" err="1" smtClean="0"/>
              <a:t>beneficiarios</a:t>
            </a:r>
            <a:r>
              <a:rPr lang="en-US" dirty="0" smtClean="0"/>
              <a:t> de Medicare. </a:t>
            </a:r>
            <a:r>
              <a:rPr lang="en-US" dirty="0" err="1" smtClean="0"/>
              <a:t>Usted</a:t>
            </a:r>
            <a:r>
              <a:rPr lang="en-US" baseline="0" dirty="0" smtClean="0"/>
              <a:t> </a:t>
            </a:r>
            <a:r>
              <a:rPr lang="en-US" baseline="0" dirty="0" err="1" smtClean="0"/>
              <a:t>puede</a:t>
            </a:r>
            <a:r>
              <a:rPr lang="en-US" baseline="0" dirty="0" smtClean="0"/>
              <a:t> </a:t>
            </a:r>
            <a:r>
              <a:rPr lang="en-US" baseline="0" dirty="0" err="1" smtClean="0"/>
              <a:t>tener</a:t>
            </a:r>
            <a:r>
              <a:rPr lang="en-US" baseline="0" dirty="0" smtClean="0"/>
              <a:t> </a:t>
            </a:r>
            <a:r>
              <a:rPr lang="en-US" baseline="0" dirty="0" err="1" smtClean="0"/>
              <a:t>solamente</a:t>
            </a:r>
            <a:r>
              <a:rPr lang="en-US" baseline="0" dirty="0" smtClean="0"/>
              <a:t> la Parte A, la Parte B o </a:t>
            </a:r>
            <a:r>
              <a:rPr lang="en-US" baseline="0" dirty="0" err="1" smtClean="0"/>
              <a:t>ambas</a:t>
            </a:r>
            <a:r>
              <a:rPr lang="en-US" baseline="0" dirty="0" smtClean="0"/>
              <a:t>. </a:t>
            </a:r>
            <a:r>
              <a:rPr lang="en-US" dirty="0" smtClean="0"/>
              <a:t> </a:t>
            </a:r>
          </a:p>
          <a:p>
            <a:pPr marL="172866" indent="-172866" defTabSz="881390">
              <a:spcAft>
                <a:spcPts val="578"/>
              </a:spcAft>
              <a:buFont typeface="Arial" pitchFamily="34" charset="0"/>
              <a:buChar char="•"/>
            </a:pPr>
            <a:r>
              <a:rPr lang="en-US" dirty="0" err="1" smtClean="0"/>
              <a:t>Debe</a:t>
            </a:r>
            <a:r>
              <a:rPr lang="en-US" dirty="0" smtClean="0"/>
              <a:t> </a:t>
            </a:r>
            <a:r>
              <a:rPr lang="en-US" dirty="0" err="1" smtClean="0"/>
              <a:t>vivir</a:t>
            </a:r>
            <a:r>
              <a:rPr lang="en-US" dirty="0" smtClean="0"/>
              <a:t> en el </a:t>
            </a:r>
            <a:r>
              <a:rPr lang="en-US" dirty="0" err="1" smtClean="0"/>
              <a:t>área</a:t>
            </a:r>
            <a:r>
              <a:rPr lang="en-US" dirty="0" smtClean="0"/>
              <a:t> de </a:t>
            </a:r>
            <a:r>
              <a:rPr lang="en-US" dirty="0" err="1" smtClean="0"/>
              <a:t>servicio</a:t>
            </a:r>
            <a:r>
              <a:rPr lang="en-US" baseline="0" dirty="0" smtClean="0"/>
              <a:t> del plan</a:t>
            </a:r>
            <a:endParaRPr lang="en-US" dirty="0" smtClean="0"/>
          </a:p>
          <a:p>
            <a:pPr marL="172866" indent="-172866" defTabSz="881390">
              <a:spcAft>
                <a:spcPts val="578"/>
              </a:spcAft>
              <a:buFont typeface="Arial" pitchFamily="34" charset="0"/>
              <a:buChar char="•"/>
            </a:pPr>
            <a:r>
              <a:rPr lang="en-US" dirty="0" smtClean="0"/>
              <a:t>No </a:t>
            </a:r>
            <a:r>
              <a:rPr lang="en-US" dirty="0" err="1" smtClean="0"/>
              <a:t>puede</a:t>
            </a:r>
            <a:r>
              <a:rPr lang="en-US" dirty="0" smtClean="0"/>
              <a:t> </a:t>
            </a:r>
            <a:r>
              <a:rPr lang="en-US" dirty="0" err="1" smtClean="0"/>
              <a:t>vivir</a:t>
            </a:r>
            <a:r>
              <a:rPr lang="en-US" dirty="0" smtClean="0"/>
              <a:t> </a:t>
            </a:r>
            <a:r>
              <a:rPr lang="en-US" dirty="0" err="1" smtClean="0"/>
              <a:t>fuera</a:t>
            </a:r>
            <a:r>
              <a:rPr lang="en-US" dirty="0" smtClean="0"/>
              <a:t> de los </a:t>
            </a:r>
            <a:r>
              <a:rPr lang="en-US" dirty="0" err="1" smtClean="0"/>
              <a:t>Estados</a:t>
            </a:r>
            <a:r>
              <a:rPr lang="en-US" dirty="0" smtClean="0"/>
              <a:t> </a:t>
            </a:r>
            <a:r>
              <a:rPr lang="en-US" dirty="0" err="1" smtClean="0"/>
              <a:t>Unidos</a:t>
            </a:r>
            <a:endParaRPr lang="en-US" dirty="0" smtClean="0"/>
          </a:p>
          <a:p>
            <a:pPr marL="172866" indent="-172866" defTabSz="881390">
              <a:spcAft>
                <a:spcPts val="578"/>
              </a:spcAft>
              <a:buFont typeface="Arial" pitchFamily="34" charset="0"/>
              <a:buChar char="•"/>
            </a:pPr>
            <a:r>
              <a:rPr lang="en-US" dirty="0" smtClean="0"/>
              <a:t>En la </a:t>
            </a:r>
            <a:r>
              <a:rPr lang="en-US" dirty="0" err="1" smtClean="0"/>
              <a:t>mayoría</a:t>
            </a:r>
            <a:r>
              <a:rPr lang="en-US" dirty="0" smtClean="0"/>
              <a:t> de los </a:t>
            </a:r>
            <a:r>
              <a:rPr lang="en-US" dirty="0" err="1" smtClean="0"/>
              <a:t>casos</a:t>
            </a:r>
            <a:r>
              <a:rPr lang="en-US" dirty="0" smtClean="0"/>
              <a:t> </a:t>
            </a:r>
            <a:r>
              <a:rPr lang="en-US" dirty="0" err="1" smtClean="0"/>
              <a:t>debe</a:t>
            </a:r>
            <a:r>
              <a:rPr lang="en-US" dirty="0" smtClean="0"/>
              <a:t> </a:t>
            </a:r>
            <a:r>
              <a:rPr lang="en-US" dirty="0" err="1" smtClean="0"/>
              <a:t>inscribirse</a:t>
            </a:r>
            <a:r>
              <a:rPr lang="en-US" dirty="0" smtClean="0"/>
              <a:t> </a:t>
            </a:r>
            <a:r>
              <a:rPr lang="en-US" dirty="0" err="1" smtClean="0"/>
              <a:t>usted</a:t>
            </a:r>
            <a:r>
              <a:rPr lang="en-US" dirty="0" smtClean="0"/>
              <a:t> </a:t>
            </a:r>
            <a:r>
              <a:rPr lang="en-US" dirty="0" err="1" smtClean="0"/>
              <a:t>mismo</a:t>
            </a:r>
            <a:r>
              <a:rPr lang="en-US" dirty="0" smtClean="0"/>
              <a:t> </a:t>
            </a:r>
            <a:r>
              <a:rPr lang="en-US" dirty="0" err="1" smtClean="0"/>
              <a:t>llenando</a:t>
            </a:r>
            <a:r>
              <a:rPr lang="en-US" dirty="0" smtClean="0"/>
              <a:t> </a:t>
            </a:r>
            <a:r>
              <a:rPr lang="en-US" dirty="0" err="1" smtClean="0"/>
              <a:t>una</a:t>
            </a:r>
            <a:r>
              <a:rPr lang="en-US" dirty="0" smtClean="0"/>
              <a:t> </a:t>
            </a:r>
            <a:r>
              <a:rPr lang="en-US" dirty="0" err="1" smtClean="0"/>
              <a:t>solicitud</a:t>
            </a:r>
            <a:r>
              <a:rPr lang="en-US" dirty="0" smtClean="0"/>
              <a:t>. A</a:t>
            </a:r>
            <a:r>
              <a:rPr lang="en-US" baseline="0" dirty="0" smtClean="0"/>
              <a:t> </a:t>
            </a:r>
            <a:r>
              <a:rPr lang="en-US" baseline="0" dirty="0" err="1" smtClean="0"/>
              <a:t>ciertas</a:t>
            </a:r>
            <a:r>
              <a:rPr lang="en-US" baseline="0" dirty="0" smtClean="0"/>
              <a:t> personas con </a:t>
            </a:r>
            <a:r>
              <a:rPr lang="en-US" baseline="0" dirty="0" err="1" smtClean="0"/>
              <a:t>ingresos</a:t>
            </a:r>
            <a:r>
              <a:rPr lang="en-US" baseline="0" dirty="0" smtClean="0"/>
              <a:t> y </a:t>
            </a:r>
            <a:r>
              <a:rPr lang="en-US" baseline="0" dirty="0" err="1" smtClean="0"/>
              <a:t>recursos</a:t>
            </a:r>
            <a:r>
              <a:rPr lang="en-US" baseline="0" dirty="0" smtClean="0"/>
              <a:t> </a:t>
            </a:r>
            <a:r>
              <a:rPr lang="en-US" baseline="0" dirty="0" err="1" smtClean="0"/>
              <a:t>limitados</a:t>
            </a:r>
            <a:r>
              <a:rPr lang="en-US" baseline="0" dirty="0" smtClean="0"/>
              <a:t> se </a:t>
            </a:r>
            <a:r>
              <a:rPr lang="en-US" baseline="0" dirty="0" err="1" smtClean="0"/>
              <a:t>las</a:t>
            </a:r>
            <a:r>
              <a:rPr lang="en-US" baseline="0" dirty="0" smtClean="0"/>
              <a:t> </a:t>
            </a:r>
            <a:r>
              <a:rPr lang="en-US" baseline="0" dirty="0" err="1" smtClean="0"/>
              <a:t>inscribirá</a:t>
            </a:r>
            <a:r>
              <a:rPr lang="en-US" baseline="0" dirty="0" smtClean="0"/>
              <a:t> </a:t>
            </a:r>
            <a:r>
              <a:rPr lang="en-US" baseline="0" dirty="0" err="1" smtClean="0"/>
              <a:t>automáticamente</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415790"/>
            <a:ext cx="5608320" cy="4531033"/>
          </a:xfrm>
        </p:spPr>
        <p:txBody>
          <a:bodyPr>
            <a:normAutofit/>
          </a:bodyPr>
          <a:lstStyle/>
          <a:p>
            <a:pPr marL="109063" indent="-109063">
              <a:buFont typeface="Wingdings" pitchFamily="2" charset="2"/>
              <a:buChar char="§"/>
              <a:defRPr/>
            </a:pPr>
            <a:r>
              <a:rPr lang="en-US" sz="1000" dirty="0" smtClean="0"/>
              <a:t>Si no se inscribe en un plan Medicare de </a:t>
            </a:r>
            <a:r>
              <a:rPr lang="en-US" sz="1000" dirty="0" err="1" smtClean="0"/>
              <a:t>medicamentos</a:t>
            </a:r>
            <a:r>
              <a:rPr lang="en-US" sz="1000" dirty="0" smtClean="0"/>
              <a:t> </a:t>
            </a:r>
            <a:r>
              <a:rPr lang="en-US" sz="1000" dirty="0" err="1" smtClean="0"/>
              <a:t>recetados</a:t>
            </a:r>
            <a:r>
              <a:rPr lang="en-US" sz="1000" dirty="0" smtClean="0"/>
              <a:t> </a:t>
            </a:r>
            <a:r>
              <a:rPr lang="en-US" sz="1000" dirty="0" err="1" smtClean="0"/>
              <a:t>cuando</a:t>
            </a:r>
            <a:r>
              <a:rPr lang="en-US" sz="1000" dirty="0" smtClean="0"/>
              <a:t> </a:t>
            </a:r>
            <a:r>
              <a:rPr lang="en-US" sz="1000" dirty="0" err="1" smtClean="0"/>
              <a:t>es</a:t>
            </a:r>
            <a:r>
              <a:rPr lang="en-US" sz="1000" dirty="0" smtClean="0"/>
              <a:t> </a:t>
            </a:r>
            <a:r>
              <a:rPr lang="en-US" sz="1000" dirty="0" err="1" smtClean="0"/>
              <a:t>elegible</a:t>
            </a:r>
            <a:r>
              <a:rPr lang="en-US" sz="1000" dirty="0" smtClean="0"/>
              <a:t> </a:t>
            </a:r>
            <a:r>
              <a:rPr lang="en-US" sz="1000" dirty="0" err="1" smtClean="0"/>
              <a:t>por</a:t>
            </a:r>
            <a:r>
              <a:rPr lang="en-US" sz="1000" dirty="0" smtClean="0"/>
              <a:t> </a:t>
            </a:r>
            <a:r>
              <a:rPr lang="en-US" sz="1000" dirty="0" err="1" smtClean="0"/>
              <a:t>primera</a:t>
            </a:r>
            <a:r>
              <a:rPr lang="en-US" sz="1000" dirty="0" smtClean="0"/>
              <a:t> </a:t>
            </a:r>
            <a:r>
              <a:rPr lang="en-US" sz="1000" dirty="0" err="1" smtClean="0"/>
              <a:t>vez</a:t>
            </a:r>
            <a:r>
              <a:rPr lang="en-US" sz="1000" dirty="0" smtClean="0"/>
              <a:t> y decide </a:t>
            </a:r>
            <a:r>
              <a:rPr lang="en-US" sz="1000" dirty="0" err="1" smtClean="0"/>
              <a:t>hacerlo</a:t>
            </a:r>
            <a:r>
              <a:rPr lang="en-US" sz="1000" dirty="0" smtClean="0"/>
              <a:t> </a:t>
            </a:r>
            <a:r>
              <a:rPr lang="en-US" sz="1000" dirty="0" err="1" smtClean="0"/>
              <a:t>más</a:t>
            </a:r>
            <a:r>
              <a:rPr lang="en-US" sz="1000" dirty="0" smtClean="0"/>
              <a:t> </a:t>
            </a:r>
            <a:r>
              <a:rPr lang="en-US" sz="1000" dirty="0" err="1" smtClean="0"/>
              <a:t>tarde</a:t>
            </a:r>
            <a:r>
              <a:rPr lang="en-US" sz="1000" dirty="0" smtClean="0"/>
              <a:t>, </a:t>
            </a:r>
            <a:r>
              <a:rPr lang="en-US" sz="1000" dirty="0" err="1" smtClean="0"/>
              <a:t>tal</a:t>
            </a:r>
            <a:r>
              <a:rPr lang="en-US" sz="1000" dirty="0" smtClean="0"/>
              <a:t> </a:t>
            </a:r>
            <a:r>
              <a:rPr lang="en-US" sz="1000" dirty="0" err="1" smtClean="0"/>
              <a:t>vez</a:t>
            </a:r>
            <a:r>
              <a:rPr lang="en-US" sz="1000" dirty="0" smtClean="0"/>
              <a:t> </a:t>
            </a:r>
            <a:r>
              <a:rPr lang="en-US" sz="1000" dirty="0" err="1" smtClean="0"/>
              <a:t>tenga</a:t>
            </a:r>
            <a:r>
              <a:rPr lang="en-US" sz="1000" dirty="0" smtClean="0"/>
              <a:t> </a:t>
            </a:r>
            <a:r>
              <a:rPr lang="en-US" sz="1000" dirty="0" err="1" smtClean="0"/>
              <a:t>que</a:t>
            </a:r>
            <a:r>
              <a:rPr lang="en-US" sz="1000" dirty="0" smtClean="0"/>
              <a:t> </a:t>
            </a:r>
            <a:r>
              <a:rPr lang="en-US" sz="1000" dirty="0" err="1" smtClean="0"/>
              <a:t>pagar</a:t>
            </a:r>
            <a:r>
              <a:rPr lang="en-US" sz="1000" dirty="0" smtClean="0"/>
              <a:t> </a:t>
            </a:r>
            <a:r>
              <a:rPr lang="en-US" sz="1000" dirty="0" err="1" smtClean="0"/>
              <a:t>una</a:t>
            </a:r>
            <a:r>
              <a:rPr lang="en-US" sz="1000" dirty="0" smtClean="0"/>
              <a:t> prima </a:t>
            </a:r>
            <a:r>
              <a:rPr lang="en-US" sz="1000" dirty="0" err="1" smtClean="0"/>
              <a:t>más</a:t>
            </a:r>
            <a:r>
              <a:rPr lang="en-US" sz="1000" dirty="0" smtClean="0"/>
              <a:t> </a:t>
            </a:r>
            <a:r>
              <a:rPr lang="en-US" sz="1000" dirty="0" err="1" smtClean="0"/>
              <a:t>alta</a:t>
            </a:r>
            <a:r>
              <a:rPr lang="en-US" sz="1000" dirty="0" smtClean="0"/>
              <a:t> (</a:t>
            </a:r>
            <a:r>
              <a:rPr lang="en-US" sz="1000" dirty="0" err="1" smtClean="0"/>
              <a:t>multa</a:t>
            </a:r>
            <a:r>
              <a:rPr lang="en-US" sz="1000" dirty="0" smtClean="0"/>
              <a:t> </a:t>
            </a:r>
            <a:r>
              <a:rPr lang="en-US" sz="1000" dirty="0" err="1" smtClean="0"/>
              <a:t>por</a:t>
            </a:r>
            <a:r>
              <a:rPr lang="en-US" sz="1000" dirty="0" smtClean="0"/>
              <a:t> </a:t>
            </a:r>
            <a:r>
              <a:rPr lang="en-US" sz="1000" dirty="0" err="1" smtClean="0"/>
              <a:t>inscripción</a:t>
            </a:r>
            <a:r>
              <a:rPr lang="en-US" sz="1000" dirty="0" smtClean="0"/>
              <a:t> </a:t>
            </a:r>
            <a:r>
              <a:rPr lang="en-US" sz="1000" dirty="0" err="1" smtClean="0"/>
              <a:t>tardía</a:t>
            </a:r>
            <a:r>
              <a:rPr lang="en-US" sz="1000" dirty="0" smtClean="0"/>
              <a:t>). </a:t>
            </a:r>
          </a:p>
          <a:p>
            <a:pPr marL="109063" indent="-109063">
              <a:buFont typeface="Wingdings" pitchFamily="2" charset="2"/>
              <a:buChar char="§"/>
              <a:defRPr/>
            </a:pPr>
            <a:r>
              <a:rPr lang="en-US" sz="1000" dirty="0" err="1" smtClean="0"/>
              <a:t>Esta</a:t>
            </a:r>
            <a:r>
              <a:rPr lang="en-US" sz="1000" dirty="0" smtClean="0"/>
              <a:t> </a:t>
            </a:r>
            <a:r>
              <a:rPr lang="en-US" sz="1000" dirty="0" err="1" smtClean="0"/>
              <a:t>multa</a:t>
            </a:r>
            <a:r>
              <a:rPr lang="en-US" sz="1000" dirty="0" smtClean="0"/>
              <a:t> se </a:t>
            </a:r>
            <a:r>
              <a:rPr lang="en-US" sz="1000" dirty="0" err="1" smtClean="0"/>
              <a:t>agrega</a:t>
            </a:r>
            <a:r>
              <a:rPr lang="en-US" sz="1000" dirty="0" smtClean="0"/>
              <a:t> al </a:t>
            </a:r>
            <a:r>
              <a:rPr lang="en-US" sz="1000" dirty="0" err="1" smtClean="0"/>
              <a:t>monto</a:t>
            </a:r>
            <a:r>
              <a:rPr lang="en-US" sz="1000" dirty="0" smtClean="0"/>
              <a:t> de su prima. Se </a:t>
            </a:r>
            <a:r>
              <a:rPr lang="en-US" sz="1000" dirty="0" err="1" smtClean="0"/>
              <a:t>calcula</a:t>
            </a:r>
            <a:r>
              <a:rPr lang="en-US" sz="1000" dirty="0" smtClean="0"/>
              <a:t> </a:t>
            </a:r>
            <a:r>
              <a:rPr lang="en-US" sz="1000" dirty="0" err="1" smtClean="0"/>
              <a:t>multiplicando</a:t>
            </a:r>
            <a:r>
              <a:rPr lang="en-US" sz="1000" dirty="0" smtClean="0"/>
              <a:t> el 1% de la prima </a:t>
            </a:r>
            <a:r>
              <a:rPr lang="en-US" sz="1000" dirty="0" err="1" smtClean="0"/>
              <a:t>básica</a:t>
            </a:r>
            <a:r>
              <a:rPr lang="en-US" sz="1000" dirty="0" smtClean="0"/>
              <a:t> </a:t>
            </a:r>
            <a:r>
              <a:rPr lang="en-US" sz="1000" dirty="0" err="1" smtClean="0"/>
              <a:t>nacional</a:t>
            </a:r>
            <a:r>
              <a:rPr lang="en-US" sz="1000" dirty="0" smtClean="0"/>
              <a:t> </a:t>
            </a:r>
            <a:r>
              <a:rPr lang="en-US" sz="1000" dirty="0" err="1" smtClean="0"/>
              <a:t>por</a:t>
            </a:r>
            <a:r>
              <a:rPr lang="en-US" sz="1000" dirty="0" smtClean="0"/>
              <a:t> el </a:t>
            </a:r>
            <a:r>
              <a:rPr lang="en-US" sz="1000" dirty="0" err="1" smtClean="0"/>
              <a:t>número</a:t>
            </a:r>
            <a:r>
              <a:rPr lang="en-US" sz="1000" dirty="0" smtClean="0"/>
              <a:t> de </a:t>
            </a:r>
            <a:r>
              <a:rPr lang="en-US" sz="1000" dirty="0" err="1" smtClean="0"/>
              <a:t>meses</a:t>
            </a:r>
            <a:r>
              <a:rPr lang="en-US" sz="1000" dirty="0" smtClean="0"/>
              <a:t> en </a:t>
            </a:r>
            <a:r>
              <a:rPr lang="en-US" sz="1000" dirty="0" err="1" smtClean="0"/>
              <a:t>que</a:t>
            </a:r>
            <a:r>
              <a:rPr lang="en-US" sz="1000" dirty="0" smtClean="0"/>
              <a:t> </a:t>
            </a:r>
            <a:r>
              <a:rPr lang="en-US" sz="1000" dirty="0" err="1" smtClean="0"/>
              <a:t>fue</a:t>
            </a:r>
            <a:r>
              <a:rPr lang="en-US" sz="1000" dirty="0" smtClean="0"/>
              <a:t> </a:t>
            </a:r>
            <a:r>
              <a:rPr lang="en-US" sz="1000" dirty="0" err="1" smtClean="0"/>
              <a:t>elegible</a:t>
            </a:r>
            <a:r>
              <a:rPr lang="en-US" sz="1000" dirty="0" smtClean="0"/>
              <a:t> y </a:t>
            </a:r>
            <a:r>
              <a:rPr lang="en-US" sz="1000" dirty="0" err="1" smtClean="0"/>
              <a:t>decidió</a:t>
            </a:r>
            <a:r>
              <a:rPr lang="en-US" sz="1000" dirty="0" smtClean="0"/>
              <a:t> no </a:t>
            </a:r>
            <a:r>
              <a:rPr lang="en-US" sz="1000" dirty="0" err="1" smtClean="0"/>
              <a:t>inscribirse</a:t>
            </a:r>
            <a:r>
              <a:rPr lang="en-US" sz="1000" dirty="0" smtClean="0"/>
              <a:t> en un plan y no </a:t>
            </a:r>
            <a:r>
              <a:rPr lang="en-US" sz="1000" dirty="0" err="1" smtClean="0"/>
              <a:t>tenía</a:t>
            </a:r>
            <a:r>
              <a:rPr lang="en-US" sz="1000" dirty="0" smtClean="0"/>
              <a:t> </a:t>
            </a:r>
            <a:r>
              <a:rPr lang="en-US" sz="1000" dirty="0" err="1" smtClean="0"/>
              <a:t>otra</a:t>
            </a:r>
            <a:r>
              <a:rPr lang="en-US" sz="1000" dirty="0" smtClean="0"/>
              <a:t> </a:t>
            </a:r>
            <a:r>
              <a:rPr lang="en-US" sz="1000" dirty="0" err="1" smtClean="0"/>
              <a:t>cobertura</a:t>
            </a:r>
            <a:r>
              <a:rPr lang="en-US" sz="1000" dirty="0" smtClean="0"/>
              <a:t> </a:t>
            </a:r>
            <a:r>
              <a:rPr lang="en-US" sz="1000" dirty="0" err="1" smtClean="0"/>
              <a:t>válida</a:t>
            </a:r>
            <a:r>
              <a:rPr lang="en-US" sz="1000" dirty="0" smtClean="0"/>
              <a:t> de </a:t>
            </a:r>
            <a:r>
              <a:rPr lang="en-US" sz="1000" dirty="0" err="1" smtClean="0"/>
              <a:t>medicamentos</a:t>
            </a:r>
            <a:r>
              <a:rPr lang="en-US" sz="1000" dirty="0" smtClean="0"/>
              <a:t>. El </a:t>
            </a:r>
            <a:r>
              <a:rPr lang="en-US" sz="1000" dirty="0" err="1" smtClean="0"/>
              <a:t>cálculo</a:t>
            </a:r>
            <a:r>
              <a:rPr lang="en-US" sz="1000" dirty="0" smtClean="0"/>
              <a:t> de la </a:t>
            </a:r>
            <a:r>
              <a:rPr lang="en-US" sz="1000" dirty="0" err="1" smtClean="0"/>
              <a:t>multa</a:t>
            </a:r>
            <a:r>
              <a:rPr lang="en-US" sz="1000" dirty="0" smtClean="0"/>
              <a:t> no se </a:t>
            </a:r>
            <a:r>
              <a:rPr lang="en-US" sz="1000" dirty="0" err="1" smtClean="0"/>
              <a:t>basa</a:t>
            </a:r>
            <a:r>
              <a:rPr lang="en-US" sz="1000" dirty="0" smtClean="0"/>
              <a:t> en la prima </a:t>
            </a:r>
            <a:r>
              <a:rPr lang="en-US" sz="1000" dirty="0" err="1" smtClean="0"/>
              <a:t>que</a:t>
            </a:r>
            <a:r>
              <a:rPr lang="en-US" sz="1000" dirty="0" smtClean="0"/>
              <a:t> cobra el plan en el </a:t>
            </a:r>
            <a:r>
              <a:rPr lang="en-US" sz="1000" dirty="0" err="1" smtClean="0"/>
              <a:t>que</a:t>
            </a:r>
            <a:r>
              <a:rPr lang="en-US" sz="1000" dirty="0" smtClean="0"/>
              <a:t> el </a:t>
            </a:r>
            <a:r>
              <a:rPr lang="en-US" sz="1000" dirty="0" err="1" smtClean="0"/>
              <a:t>beneficiario</a:t>
            </a:r>
            <a:r>
              <a:rPr lang="en-US" sz="1000" dirty="0" smtClean="0"/>
              <a:t> </a:t>
            </a:r>
            <a:r>
              <a:rPr lang="en-US" sz="1000" dirty="0" err="1" smtClean="0"/>
              <a:t>desea</a:t>
            </a:r>
            <a:r>
              <a:rPr lang="en-US" sz="1000" dirty="0" smtClean="0"/>
              <a:t> </a:t>
            </a:r>
            <a:r>
              <a:rPr lang="en-US" sz="1000" dirty="0" err="1" smtClean="0"/>
              <a:t>inscribirse</a:t>
            </a:r>
            <a:r>
              <a:rPr lang="en-US" sz="1000" dirty="0" smtClean="0"/>
              <a:t>. La prima </a:t>
            </a:r>
            <a:r>
              <a:rPr lang="en-US" sz="1000" dirty="0" err="1" smtClean="0"/>
              <a:t>básica</a:t>
            </a:r>
            <a:r>
              <a:rPr lang="en-US" sz="1000" dirty="0" smtClean="0"/>
              <a:t> del </a:t>
            </a:r>
            <a:r>
              <a:rPr lang="en-US" sz="1000" dirty="0" err="1" smtClean="0"/>
              <a:t>beneficiario</a:t>
            </a:r>
            <a:r>
              <a:rPr lang="en-US" sz="1000" dirty="0" smtClean="0"/>
              <a:t> ($30 en el 2012) </a:t>
            </a:r>
            <a:r>
              <a:rPr lang="en-US" sz="1000" dirty="0" err="1" smtClean="0"/>
              <a:t>es</a:t>
            </a:r>
            <a:r>
              <a:rPr lang="en-US" sz="1000" dirty="0" smtClean="0"/>
              <a:t> un </a:t>
            </a:r>
            <a:r>
              <a:rPr lang="en-US" sz="1000" dirty="0" err="1" smtClean="0"/>
              <a:t>monto</a:t>
            </a:r>
            <a:r>
              <a:rPr lang="en-US" sz="1000" dirty="0" smtClean="0"/>
              <a:t> </a:t>
            </a:r>
            <a:r>
              <a:rPr lang="en-US" sz="1000" dirty="0" err="1" smtClean="0"/>
              <a:t>nacional</a:t>
            </a:r>
            <a:r>
              <a:rPr lang="en-US" sz="1000" dirty="0" smtClean="0"/>
              <a:t> y </a:t>
            </a:r>
            <a:r>
              <a:rPr lang="en-US" sz="1000" dirty="0" err="1" smtClean="0"/>
              <a:t>puede</a:t>
            </a:r>
            <a:r>
              <a:rPr lang="en-US" sz="1000" dirty="0" smtClean="0"/>
              <a:t> </a:t>
            </a:r>
            <a:r>
              <a:rPr lang="en-US" sz="1000" dirty="0" err="1" smtClean="0"/>
              <a:t>cambiar</a:t>
            </a:r>
            <a:r>
              <a:rPr lang="en-US" sz="1000" dirty="0" smtClean="0"/>
              <a:t> </a:t>
            </a:r>
            <a:r>
              <a:rPr lang="en-US" sz="1000" dirty="0" err="1" smtClean="0"/>
              <a:t>cada</a:t>
            </a:r>
            <a:r>
              <a:rPr lang="en-US" sz="1000" dirty="0" smtClean="0"/>
              <a:t> </a:t>
            </a:r>
            <a:r>
              <a:rPr lang="en-US" sz="1000" dirty="0" err="1" smtClean="0"/>
              <a:t>año</a:t>
            </a:r>
            <a:r>
              <a:rPr lang="en-US" sz="1000" dirty="0" smtClean="0"/>
              <a:t>. (Nota: En la </a:t>
            </a:r>
            <a:r>
              <a:rPr lang="en-US" sz="1000" dirty="0" err="1" smtClean="0"/>
              <a:t>práctica</a:t>
            </a:r>
            <a:r>
              <a:rPr lang="en-US" sz="1000" dirty="0" smtClean="0"/>
              <a:t>, </a:t>
            </a:r>
            <a:r>
              <a:rPr lang="en-US" sz="1000" dirty="0" err="1" smtClean="0"/>
              <a:t>las</a:t>
            </a:r>
            <a:r>
              <a:rPr lang="en-US" sz="1000" dirty="0" smtClean="0"/>
              <a:t> </a:t>
            </a:r>
            <a:r>
              <a:rPr lang="en-US" sz="1000" dirty="0" err="1" smtClean="0"/>
              <a:t>primas</a:t>
            </a:r>
            <a:r>
              <a:rPr lang="en-US" sz="1000" dirty="0" smtClean="0"/>
              <a:t> </a:t>
            </a:r>
            <a:r>
              <a:rPr lang="en-US" sz="1000" dirty="0" err="1" smtClean="0"/>
              <a:t>varían</a:t>
            </a:r>
            <a:r>
              <a:rPr lang="en-US" sz="1000" dirty="0" smtClean="0"/>
              <a:t> </a:t>
            </a:r>
            <a:r>
              <a:rPr lang="en-US" sz="1000" dirty="0" err="1" smtClean="0"/>
              <a:t>significativamente</a:t>
            </a:r>
            <a:r>
              <a:rPr lang="en-US" sz="1000" dirty="0" smtClean="0"/>
              <a:t> de un plan de la Parte D a </a:t>
            </a:r>
            <a:r>
              <a:rPr lang="en-US" sz="1000" dirty="0" err="1" smtClean="0"/>
              <a:t>otro</a:t>
            </a:r>
            <a:r>
              <a:rPr lang="en-US" sz="1000" dirty="0" smtClean="0"/>
              <a:t> y </a:t>
            </a:r>
            <a:r>
              <a:rPr lang="en-US" sz="1000" dirty="0" err="1" smtClean="0"/>
              <a:t>rara</a:t>
            </a:r>
            <a:r>
              <a:rPr lang="en-US" sz="1000" dirty="0" smtClean="0"/>
              <a:t> </a:t>
            </a:r>
            <a:r>
              <a:rPr lang="en-US" sz="1000" dirty="0" err="1" smtClean="0"/>
              <a:t>vez</a:t>
            </a:r>
            <a:r>
              <a:rPr lang="en-US" sz="1000" dirty="0" smtClean="0"/>
              <a:t> son </a:t>
            </a:r>
            <a:r>
              <a:rPr lang="en-US" sz="1000" dirty="0" err="1" smtClean="0"/>
              <a:t>equivalentes</a:t>
            </a:r>
            <a:r>
              <a:rPr lang="en-US" sz="1000" dirty="0" smtClean="0"/>
              <a:t> a la prima </a:t>
            </a:r>
            <a:r>
              <a:rPr lang="en-US" sz="1000" dirty="0" err="1" smtClean="0"/>
              <a:t>promedio</a:t>
            </a:r>
            <a:r>
              <a:rPr lang="en-US" sz="1000" dirty="0" smtClean="0"/>
              <a:t> </a:t>
            </a:r>
            <a:r>
              <a:rPr lang="en-US" sz="1000" dirty="0" err="1" smtClean="0"/>
              <a:t>nacional</a:t>
            </a:r>
            <a:r>
              <a:rPr lang="en-US" sz="1000" dirty="0" smtClean="0"/>
              <a:t>. La prima </a:t>
            </a:r>
            <a:r>
              <a:rPr lang="en-US" sz="1000" dirty="0" err="1" smtClean="0"/>
              <a:t>promedio</a:t>
            </a:r>
            <a:r>
              <a:rPr lang="en-US" sz="1000" dirty="0" smtClean="0"/>
              <a:t> </a:t>
            </a:r>
            <a:r>
              <a:rPr lang="en-US" sz="1000" dirty="0" err="1" smtClean="0"/>
              <a:t>refleja</a:t>
            </a:r>
            <a:r>
              <a:rPr lang="en-US" sz="1000" dirty="0" smtClean="0"/>
              <a:t> </a:t>
            </a:r>
            <a:r>
              <a:rPr lang="en-US" sz="1000" dirty="0" err="1" smtClean="0"/>
              <a:t>las</a:t>
            </a:r>
            <a:r>
              <a:rPr lang="en-US" sz="1000" dirty="0" smtClean="0"/>
              <a:t> </a:t>
            </a:r>
            <a:r>
              <a:rPr lang="en-US" sz="1000" dirty="0" err="1" smtClean="0"/>
              <a:t>primas</a:t>
            </a:r>
            <a:r>
              <a:rPr lang="en-US" sz="1000" dirty="0" smtClean="0"/>
              <a:t> de </a:t>
            </a:r>
            <a:r>
              <a:rPr lang="en-US" sz="1000" dirty="0" err="1" smtClean="0"/>
              <a:t>cada</a:t>
            </a:r>
            <a:r>
              <a:rPr lang="en-US" sz="1000" dirty="0" smtClean="0"/>
              <a:t> plan </a:t>
            </a:r>
            <a:r>
              <a:rPr lang="en-US" sz="1000" dirty="0" err="1" smtClean="0"/>
              <a:t>específico</a:t>
            </a:r>
            <a:r>
              <a:rPr lang="en-US" sz="1000" dirty="0" smtClean="0"/>
              <a:t> y el </a:t>
            </a:r>
            <a:r>
              <a:rPr lang="en-US" sz="1000" dirty="0" err="1" smtClean="0"/>
              <a:t>número</a:t>
            </a:r>
            <a:r>
              <a:rPr lang="en-US" sz="1000" dirty="0" smtClean="0"/>
              <a:t> real de personas </a:t>
            </a:r>
            <a:r>
              <a:rPr lang="en-US" sz="1000" dirty="0" err="1" smtClean="0"/>
              <a:t>inscritas</a:t>
            </a:r>
            <a:r>
              <a:rPr lang="en-US" sz="1000" dirty="0" smtClean="0"/>
              <a:t> en </a:t>
            </a:r>
            <a:r>
              <a:rPr lang="en-US" sz="1000" dirty="0" err="1" smtClean="0"/>
              <a:t>cada</a:t>
            </a:r>
            <a:r>
              <a:rPr lang="en-US" sz="1000" dirty="0" smtClean="0"/>
              <a:t> plan.)</a:t>
            </a:r>
          </a:p>
          <a:p>
            <a:pPr marL="109063" indent="-109063">
              <a:buFont typeface="Wingdings" pitchFamily="2" charset="2"/>
              <a:buChar char="§"/>
              <a:defRPr/>
            </a:pPr>
            <a:r>
              <a:rPr lang="en-US" sz="1000" dirty="0" smtClean="0"/>
              <a:t>Las personas </a:t>
            </a:r>
            <a:r>
              <a:rPr lang="en-US" sz="1000" dirty="0" err="1" smtClean="0"/>
              <a:t>que</a:t>
            </a:r>
            <a:r>
              <a:rPr lang="en-US" sz="1000" dirty="0" smtClean="0"/>
              <a:t> </a:t>
            </a:r>
            <a:r>
              <a:rPr lang="en-US" sz="1000" dirty="0" err="1" smtClean="0"/>
              <a:t>tienen</a:t>
            </a:r>
            <a:r>
              <a:rPr lang="en-US" sz="1000" dirty="0" smtClean="0"/>
              <a:t> </a:t>
            </a:r>
            <a:r>
              <a:rPr lang="en-US" sz="1000" dirty="0" err="1" smtClean="0"/>
              <a:t>otra</a:t>
            </a:r>
            <a:r>
              <a:rPr lang="en-US" sz="1000" dirty="0" smtClean="0"/>
              <a:t> </a:t>
            </a:r>
            <a:r>
              <a:rPr lang="en-US" sz="1000" dirty="0" err="1" smtClean="0"/>
              <a:t>cobertura</a:t>
            </a:r>
            <a:r>
              <a:rPr lang="en-US" sz="1000" dirty="0" smtClean="0"/>
              <a:t> de </a:t>
            </a:r>
            <a:r>
              <a:rPr lang="en-US" sz="1000" dirty="0" err="1" smtClean="0"/>
              <a:t>medicamentos</a:t>
            </a:r>
            <a:r>
              <a:rPr lang="en-US" sz="1000" dirty="0" smtClean="0"/>
              <a:t> – </a:t>
            </a:r>
            <a:r>
              <a:rPr lang="en-US" sz="1000" dirty="0" err="1" smtClean="0"/>
              <a:t>por</a:t>
            </a:r>
            <a:r>
              <a:rPr lang="en-US" sz="1000" dirty="0" smtClean="0"/>
              <a:t> </a:t>
            </a:r>
            <a:r>
              <a:rPr lang="en-US" sz="1000" dirty="0" err="1" smtClean="0"/>
              <a:t>ejemplo</a:t>
            </a:r>
            <a:r>
              <a:rPr lang="en-US" sz="1000" dirty="0" smtClean="0"/>
              <a:t> a </a:t>
            </a:r>
            <a:r>
              <a:rPr lang="en-US" sz="1000" dirty="0" err="1" smtClean="0"/>
              <a:t>través</a:t>
            </a:r>
            <a:r>
              <a:rPr lang="en-US" sz="1000" dirty="0" smtClean="0"/>
              <a:t> de su ex-</a:t>
            </a:r>
            <a:r>
              <a:rPr lang="en-US" sz="1000" dirty="0" err="1" smtClean="0"/>
              <a:t>empleador</a:t>
            </a:r>
            <a:r>
              <a:rPr lang="en-US" sz="1000" dirty="0" smtClean="0"/>
              <a:t>- </a:t>
            </a:r>
            <a:r>
              <a:rPr lang="en-US" sz="1000" dirty="0" err="1" smtClean="0"/>
              <a:t>pueden</a:t>
            </a:r>
            <a:r>
              <a:rPr lang="en-US" sz="1000" dirty="0" smtClean="0"/>
              <a:t> </a:t>
            </a:r>
            <a:r>
              <a:rPr lang="en-US" sz="1000" dirty="0" err="1" smtClean="0"/>
              <a:t>escoger</a:t>
            </a:r>
            <a:r>
              <a:rPr lang="en-US" sz="1000" dirty="0" smtClean="0"/>
              <a:t> </a:t>
            </a:r>
            <a:r>
              <a:rPr lang="en-US" sz="1000" dirty="0" err="1" smtClean="0"/>
              <a:t>quedarse</a:t>
            </a:r>
            <a:r>
              <a:rPr lang="en-US" sz="1000" dirty="0" smtClean="0"/>
              <a:t> en </a:t>
            </a:r>
            <a:r>
              <a:rPr lang="en-US" sz="1000" dirty="0" err="1" smtClean="0"/>
              <a:t>dicho</a:t>
            </a:r>
            <a:r>
              <a:rPr lang="en-US" sz="1000" dirty="0" smtClean="0"/>
              <a:t> plan y no </a:t>
            </a:r>
            <a:r>
              <a:rPr lang="en-US" sz="1000" dirty="0" err="1" smtClean="0"/>
              <a:t>inscribirse</a:t>
            </a:r>
            <a:r>
              <a:rPr lang="en-US" sz="1000" dirty="0" smtClean="0"/>
              <a:t> en un plan Medicare de </a:t>
            </a:r>
            <a:r>
              <a:rPr lang="en-US" sz="1000" dirty="0" err="1" smtClean="0"/>
              <a:t>medicamentos</a:t>
            </a:r>
            <a:r>
              <a:rPr lang="en-US" sz="1000" dirty="0" smtClean="0"/>
              <a:t> </a:t>
            </a:r>
            <a:r>
              <a:rPr lang="en-US" sz="1000" dirty="0" err="1" smtClean="0"/>
              <a:t>recetados</a:t>
            </a:r>
            <a:r>
              <a:rPr lang="en-US" sz="1000" dirty="0" smtClean="0"/>
              <a:t>. Si </a:t>
            </a:r>
            <a:r>
              <a:rPr lang="en-US" sz="1000" dirty="0" err="1" smtClean="0"/>
              <a:t>usted</a:t>
            </a:r>
            <a:r>
              <a:rPr lang="en-US" sz="1000" dirty="0" smtClean="0"/>
              <a:t> </a:t>
            </a:r>
            <a:r>
              <a:rPr lang="en-US" sz="1000" dirty="0" err="1" smtClean="0"/>
              <a:t>tiene</a:t>
            </a:r>
            <a:r>
              <a:rPr lang="en-US" sz="1000" dirty="0" smtClean="0"/>
              <a:t> </a:t>
            </a:r>
            <a:r>
              <a:rPr lang="en-US" sz="1000" dirty="0" err="1" smtClean="0"/>
              <a:t>otra</a:t>
            </a:r>
            <a:r>
              <a:rPr lang="en-US" sz="1000" dirty="0" smtClean="0"/>
              <a:t> </a:t>
            </a:r>
            <a:r>
              <a:rPr lang="en-US" sz="1000" dirty="0" err="1" smtClean="0"/>
              <a:t>cobertura</a:t>
            </a:r>
            <a:r>
              <a:rPr lang="en-US" sz="1000" dirty="0" smtClean="0"/>
              <a:t> </a:t>
            </a:r>
            <a:r>
              <a:rPr lang="en-US" sz="1000" dirty="0" err="1" smtClean="0"/>
              <a:t>que</a:t>
            </a:r>
            <a:r>
              <a:rPr lang="en-US" sz="1000" dirty="0" smtClean="0"/>
              <a:t> </a:t>
            </a:r>
            <a:r>
              <a:rPr lang="en-US" sz="1000" dirty="0" err="1" smtClean="0"/>
              <a:t>es</a:t>
            </a:r>
            <a:r>
              <a:rPr lang="en-US" sz="1000" dirty="0" smtClean="0"/>
              <a:t> </a:t>
            </a:r>
            <a:r>
              <a:rPr lang="en-US" sz="1000" b="1" dirty="0" smtClean="0"/>
              <a:t>al </a:t>
            </a:r>
            <a:r>
              <a:rPr lang="en-US" sz="1000" b="1" dirty="0" err="1" smtClean="0"/>
              <a:t>menos</a:t>
            </a:r>
            <a:r>
              <a:rPr lang="en-US" sz="1000" b="1" dirty="0" smtClean="0"/>
              <a:t> tan </a:t>
            </a:r>
            <a:r>
              <a:rPr lang="en-US" sz="1000" b="1" dirty="0" err="1" smtClean="0"/>
              <a:t>buena</a:t>
            </a:r>
            <a:r>
              <a:rPr lang="en-US" sz="1000" b="1" dirty="0" smtClean="0"/>
              <a:t> </a:t>
            </a:r>
            <a:r>
              <a:rPr lang="en-US" sz="1000" b="1" dirty="0" err="1" smtClean="0"/>
              <a:t>como</a:t>
            </a:r>
            <a:r>
              <a:rPr lang="en-US" sz="1000" b="1" dirty="0" smtClean="0"/>
              <a:t> la </a:t>
            </a:r>
            <a:r>
              <a:rPr lang="en-US" sz="1000" b="1" dirty="0" err="1" smtClean="0"/>
              <a:t>cobertura</a:t>
            </a:r>
            <a:r>
              <a:rPr lang="en-US" sz="1000" b="1" dirty="0" smtClean="0"/>
              <a:t> de </a:t>
            </a:r>
            <a:r>
              <a:rPr lang="en-US" sz="1000" b="1" dirty="0" err="1" smtClean="0"/>
              <a:t>medicamentos</a:t>
            </a:r>
            <a:r>
              <a:rPr lang="en-US" sz="1000" b="1" dirty="0" smtClean="0"/>
              <a:t> de Medicare, </a:t>
            </a:r>
            <a:r>
              <a:rPr lang="en-US" sz="1000" dirty="0" err="1" smtClean="0"/>
              <a:t>conocida</a:t>
            </a:r>
            <a:r>
              <a:rPr lang="en-US" sz="1000" dirty="0" smtClean="0"/>
              <a:t> </a:t>
            </a:r>
            <a:r>
              <a:rPr lang="en-US" sz="1000" dirty="0" err="1" smtClean="0"/>
              <a:t>como</a:t>
            </a:r>
            <a:r>
              <a:rPr lang="en-US" sz="1000" dirty="0" smtClean="0"/>
              <a:t> “</a:t>
            </a:r>
            <a:r>
              <a:rPr lang="en-US" sz="1000" dirty="0" err="1" smtClean="0"/>
              <a:t>cobertura</a:t>
            </a:r>
            <a:r>
              <a:rPr lang="en-US" sz="1000" dirty="0" smtClean="0"/>
              <a:t> </a:t>
            </a:r>
            <a:r>
              <a:rPr lang="en-US" sz="1000" dirty="0" err="1" smtClean="0"/>
              <a:t>válida</a:t>
            </a:r>
            <a:r>
              <a:rPr lang="en-US" sz="1000" dirty="0" smtClean="0"/>
              <a:t>” de </a:t>
            </a:r>
            <a:r>
              <a:rPr lang="en-US" sz="1000" dirty="0" err="1" smtClean="0"/>
              <a:t>medicamentos</a:t>
            </a:r>
            <a:r>
              <a:rPr lang="en-US" sz="1000" dirty="0" smtClean="0"/>
              <a:t>, no </a:t>
            </a:r>
            <a:r>
              <a:rPr lang="en-US" sz="1000" dirty="0" err="1" smtClean="0"/>
              <a:t>tendrá</a:t>
            </a:r>
            <a:r>
              <a:rPr lang="en-US" sz="1000" dirty="0" smtClean="0"/>
              <a:t> </a:t>
            </a:r>
            <a:r>
              <a:rPr lang="en-US" sz="1000" dirty="0" err="1" smtClean="0"/>
              <a:t>que</a:t>
            </a:r>
            <a:r>
              <a:rPr lang="en-US" sz="1000" dirty="0" smtClean="0"/>
              <a:t> </a:t>
            </a:r>
            <a:r>
              <a:rPr lang="en-US" sz="1000" dirty="0" err="1" smtClean="0"/>
              <a:t>pagar</a:t>
            </a:r>
            <a:r>
              <a:rPr lang="en-US" sz="1000" dirty="0" smtClean="0"/>
              <a:t> la </a:t>
            </a:r>
            <a:r>
              <a:rPr lang="en-US" sz="1000" dirty="0" err="1" smtClean="0"/>
              <a:t>multa</a:t>
            </a:r>
            <a:r>
              <a:rPr lang="en-US" sz="1000" dirty="0" smtClean="0"/>
              <a:t> </a:t>
            </a:r>
            <a:r>
              <a:rPr lang="en-US" sz="1000" dirty="0" err="1" smtClean="0"/>
              <a:t>si</a:t>
            </a:r>
            <a:r>
              <a:rPr lang="en-US" sz="1000" dirty="0" smtClean="0"/>
              <a:t> </a:t>
            </a:r>
            <a:r>
              <a:rPr lang="en-US" sz="1000" dirty="0" err="1" smtClean="0"/>
              <a:t>más</a:t>
            </a:r>
            <a:r>
              <a:rPr lang="en-US" sz="1000" dirty="0" smtClean="0"/>
              <a:t> </a:t>
            </a:r>
            <a:r>
              <a:rPr lang="en-US" sz="1000" dirty="0" err="1" smtClean="0"/>
              <a:t>tarde</a:t>
            </a:r>
            <a:r>
              <a:rPr lang="en-US" sz="1000" dirty="0" smtClean="0"/>
              <a:t> decide </a:t>
            </a:r>
            <a:r>
              <a:rPr lang="en-US" sz="1000" dirty="0" err="1" smtClean="0"/>
              <a:t>inscribirse</a:t>
            </a:r>
            <a:r>
              <a:rPr lang="en-US" sz="1000" dirty="0" smtClean="0"/>
              <a:t> en un plan Medicare de </a:t>
            </a:r>
            <a:r>
              <a:rPr lang="en-US" sz="1000" dirty="0" err="1" smtClean="0"/>
              <a:t>medicamentos</a:t>
            </a:r>
            <a:r>
              <a:rPr lang="en-US" sz="1000" dirty="0" smtClean="0"/>
              <a:t> </a:t>
            </a:r>
            <a:r>
              <a:rPr lang="en-US" sz="1000" dirty="0" err="1" smtClean="0"/>
              <a:t>recetados</a:t>
            </a:r>
            <a:r>
              <a:rPr lang="en-US" sz="1000" dirty="0" smtClean="0"/>
              <a:t>. Su </a:t>
            </a:r>
            <a:r>
              <a:rPr lang="en-US" sz="1000" dirty="0" err="1" smtClean="0"/>
              <a:t>otro</a:t>
            </a:r>
            <a:r>
              <a:rPr lang="en-US" sz="1000" dirty="0" smtClean="0"/>
              <a:t> plan le </a:t>
            </a:r>
            <a:r>
              <a:rPr lang="en-US" sz="1000" dirty="0" err="1" smtClean="0"/>
              <a:t>notificará</a:t>
            </a:r>
            <a:r>
              <a:rPr lang="en-US" sz="1000" dirty="0" smtClean="0"/>
              <a:t> </a:t>
            </a:r>
            <a:r>
              <a:rPr lang="en-US" sz="1000" dirty="0" err="1" smtClean="0"/>
              <a:t>si</a:t>
            </a:r>
            <a:r>
              <a:rPr lang="en-US" sz="1000" dirty="0" smtClean="0"/>
              <a:t> su </a:t>
            </a:r>
            <a:r>
              <a:rPr lang="en-US" sz="1000" dirty="0" err="1" smtClean="0"/>
              <a:t>cobertura</a:t>
            </a:r>
            <a:r>
              <a:rPr lang="en-US" sz="1000" dirty="0" smtClean="0"/>
              <a:t> </a:t>
            </a:r>
            <a:r>
              <a:rPr lang="en-US" sz="1000" dirty="0" err="1" smtClean="0"/>
              <a:t>es</a:t>
            </a:r>
            <a:r>
              <a:rPr lang="en-US" sz="1000" dirty="0" smtClean="0"/>
              <a:t> </a:t>
            </a:r>
            <a:r>
              <a:rPr lang="en-US" sz="1000" dirty="0" err="1" smtClean="0"/>
              <a:t>por</a:t>
            </a:r>
            <a:r>
              <a:rPr lang="en-US" sz="1000" dirty="0" smtClean="0"/>
              <a:t> lo </a:t>
            </a:r>
            <a:r>
              <a:rPr lang="en-US" sz="1000" dirty="0" err="1" smtClean="0"/>
              <a:t>menos</a:t>
            </a:r>
            <a:r>
              <a:rPr lang="en-US" sz="1000" dirty="0" smtClean="0"/>
              <a:t> tan </a:t>
            </a:r>
            <a:r>
              <a:rPr lang="en-US" sz="1000" dirty="0" err="1" smtClean="0"/>
              <a:t>buena</a:t>
            </a:r>
            <a:r>
              <a:rPr lang="en-US" sz="1000" dirty="0" smtClean="0"/>
              <a:t> </a:t>
            </a:r>
            <a:r>
              <a:rPr lang="en-US" sz="1000" dirty="0" err="1" smtClean="0"/>
              <a:t>como</a:t>
            </a:r>
            <a:r>
              <a:rPr lang="en-US" sz="1000" dirty="0" smtClean="0"/>
              <a:t> la de Medicare. </a:t>
            </a:r>
            <a:r>
              <a:rPr lang="en-US" sz="1000" dirty="0" err="1" smtClean="0"/>
              <a:t>Dicho</a:t>
            </a:r>
            <a:r>
              <a:rPr lang="en-US" sz="1000" dirty="0" smtClean="0"/>
              <a:t> </a:t>
            </a:r>
            <a:r>
              <a:rPr lang="en-US" sz="1000" dirty="0" err="1" smtClean="0"/>
              <a:t>aviso</a:t>
            </a:r>
            <a:r>
              <a:rPr lang="en-US" sz="1000" dirty="0" smtClean="0"/>
              <a:t> le </a:t>
            </a:r>
            <a:r>
              <a:rPr lang="en-US" sz="1000" dirty="0" err="1" smtClean="0"/>
              <a:t>explicará</a:t>
            </a:r>
            <a:r>
              <a:rPr lang="en-US" sz="1000" dirty="0" smtClean="0"/>
              <a:t> </a:t>
            </a:r>
            <a:r>
              <a:rPr lang="en-US" sz="1000" dirty="0" err="1" smtClean="0"/>
              <a:t>sus</a:t>
            </a:r>
            <a:r>
              <a:rPr lang="en-US" sz="1000" dirty="0" smtClean="0"/>
              <a:t> </a:t>
            </a:r>
            <a:r>
              <a:rPr lang="en-US" sz="1000" dirty="0" err="1" smtClean="0"/>
              <a:t>opciones</a:t>
            </a:r>
            <a:r>
              <a:rPr lang="en-US" sz="1000" dirty="0" smtClean="0"/>
              <a:t>. Si </a:t>
            </a:r>
            <a:r>
              <a:rPr lang="en-US" sz="1000" dirty="0" err="1" smtClean="0"/>
              <a:t>desea</a:t>
            </a:r>
            <a:r>
              <a:rPr lang="en-US" sz="1000" dirty="0" smtClean="0"/>
              <a:t> </a:t>
            </a:r>
            <a:r>
              <a:rPr lang="en-US" sz="1000" dirty="0" err="1" smtClean="0"/>
              <a:t>más</a:t>
            </a:r>
            <a:r>
              <a:rPr lang="en-US" sz="1000" dirty="0" smtClean="0"/>
              <a:t> </a:t>
            </a:r>
            <a:r>
              <a:rPr lang="en-US" sz="1000" dirty="0" err="1" smtClean="0"/>
              <a:t>información</a:t>
            </a:r>
            <a:r>
              <a:rPr lang="en-US" sz="1000" dirty="0" smtClean="0"/>
              <a:t>, </a:t>
            </a:r>
            <a:r>
              <a:rPr lang="en-US" sz="1000" dirty="0" err="1" smtClean="0"/>
              <a:t>comuníquese</a:t>
            </a:r>
            <a:r>
              <a:rPr lang="en-US" sz="1000" dirty="0" smtClean="0"/>
              <a:t> con el </a:t>
            </a:r>
            <a:r>
              <a:rPr lang="en-US" sz="1000" dirty="0" err="1" smtClean="0"/>
              <a:t>administrador</a:t>
            </a:r>
            <a:r>
              <a:rPr lang="en-US" sz="1000" dirty="0" smtClean="0"/>
              <a:t> de </a:t>
            </a:r>
            <a:r>
              <a:rPr lang="en-US" sz="1000" dirty="0" err="1" smtClean="0"/>
              <a:t>beneficios</a:t>
            </a:r>
            <a:r>
              <a:rPr lang="en-US" sz="1000" dirty="0" smtClean="0"/>
              <a:t> del plan.   </a:t>
            </a:r>
          </a:p>
          <a:p>
            <a:pPr marL="109063" indent="-109063">
              <a:buFont typeface="Wingdings" pitchFamily="2" charset="2"/>
              <a:buChar char="§"/>
              <a:defRPr/>
            </a:pPr>
            <a:r>
              <a:rPr lang="en-US" sz="1000" dirty="0" err="1" smtClean="0"/>
              <a:t>Algunos</a:t>
            </a:r>
            <a:r>
              <a:rPr lang="en-US" sz="1000" dirty="0" smtClean="0"/>
              <a:t> </a:t>
            </a:r>
            <a:r>
              <a:rPr lang="en-US" sz="1000" dirty="0" err="1" smtClean="0"/>
              <a:t>ejemplos</a:t>
            </a:r>
            <a:r>
              <a:rPr lang="en-US" sz="1000" dirty="0" smtClean="0"/>
              <a:t> de </a:t>
            </a:r>
            <a:r>
              <a:rPr lang="en-US" sz="1000" dirty="0" err="1" smtClean="0"/>
              <a:t>cobertura</a:t>
            </a:r>
            <a:r>
              <a:rPr lang="en-US" sz="1000" dirty="0" smtClean="0"/>
              <a:t> </a:t>
            </a:r>
            <a:r>
              <a:rPr lang="en-US" sz="1000" dirty="0" err="1" smtClean="0"/>
              <a:t>válida</a:t>
            </a:r>
            <a:r>
              <a:rPr lang="en-US" sz="1000" dirty="0" smtClean="0"/>
              <a:t> de </a:t>
            </a:r>
            <a:r>
              <a:rPr lang="en-US" sz="1000" dirty="0" err="1" smtClean="0"/>
              <a:t>medicamentos</a:t>
            </a:r>
            <a:r>
              <a:rPr lang="en-US" sz="1000" dirty="0" smtClean="0"/>
              <a:t> son:</a:t>
            </a:r>
          </a:p>
          <a:p>
            <a:pPr marL="277384" lvl="1" indent="-109063">
              <a:buFont typeface="Wingdings" pitchFamily="2" charset="2"/>
              <a:buChar char="§"/>
              <a:defRPr/>
            </a:pPr>
            <a:r>
              <a:rPr lang="en-US" sz="1000" dirty="0" smtClean="0"/>
              <a:t>Planes </a:t>
            </a:r>
            <a:r>
              <a:rPr lang="en-US" sz="1000" dirty="0" err="1" smtClean="0"/>
              <a:t>Médicos</a:t>
            </a:r>
            <a:r>
              <a:rPr lang="en-US" sz="1000" dirty="0" smtClean="0"/>
              <a:t> </a:t>
            </a:r>
            <a:r>
              <a:rPr lang="en-US" sz="1000" dirty="0" err="1" smtClean="0"/>
              <a:t>Grupales</a:t>
            </a:r>
            <a:r>
              <a:rPr lang="en-US" sz="1000" dirty="0" smtClean="0"/>
              <a:t> (GHP),</a:t>
            </a:r>
          </a:p>
          <a:p>
            <a:pPr marL="277384" lvl="1" indent="-109063">
              <a:buFont typeface="Wingdings" pitchFamily="2" charset="2"/>
              <a:buChar char="§"/>
              <a:defRPr/>
            </a:pPr>
            <a:r>
              <a:rPr lang="en-US" sz="1000" dirty="0" smtClean="0"/>
              <a:t> </a:t>
            </a:r>
            <a:r>
              <a:rPr lang="en-US" sz="1000" dirty="0" err="1" smtClean="0"/>
              <a:t>Programas</a:t>
            </a:r>
            <a:r>
              <a:rPr lang="en-US" sz="1000" dirty="0" smtClean="0"/>
              <a:t> </a:t>
            </a:r>
            <a:r>
              <a:rPr lang="en-US" sz="1000" dirty="0" err="1" smtClean="0"/>
              <a:t>Estatales</a:t>
            </a:r>
            <a:r>
              <a:rPr lang="en-US" sz="1000" dirty="0" smtClean="0"/>
              <a:t> de </a:t>
            </a:r>
            <a:r>
              <a:rPr lang="en-US" sz="1000" dirty="0" err="1" smtClean="0"/>
              <a:t>Ayuda</a:t>
            </a:r>
            <a:r>
              <a:rPr lang="en-US" sz="1000" dirty="0" smtClean="0"/>
              <a:t> </a:t>
            </a:r>
            <a:r>
              <a:rPr lang="en-US" sz="1000" dirty="0" err="1" smtClean="0"/>
              <a:t>Farmacéutica</a:t>
            </a:r>
            <a:r>
              <a:rPr lang="en-US" sz="1000" dirty="0" smtClean="0"/>
              <a:t> (SPAP),</a:t>
            </a:r>
          </a:p>
          <a:p>
            <a:pPr marL="277384" lvl="1" indent="-109063">
              <a:buFont typeface="Wingdings" pitchFamily="2" charset="2"/>
              <a:buChar char="§"/>
              <a:defRPr/>
            </a:pPr>
            <a:r>
              <a:rPr lang="en-US" sz="1000" dirty="0" smtClean="0"/>
              <a:t>La </a:t>
            </a:r>
            <a:r>
              <a:rPr lang="en-US" sz="1000" dirty="0" err="1" smtClean="0"/>
              <a:t>cobertura</a:t>
            </a:r>
            <a:r>
              <a:rPr lang="en-US" sz="1000" dirty="0" smtClean="0"/>
              <a:t> de VA y la </a:t>
            </a:r>
            <a:r>
              <a:rPr lang="en-US" sz="1000" dirty="0" err="1" smtClean="0"/>
              <a:t>cobertura</a:t>
            </a:r>
            <a:r>
              <a:rPr lang="en-US" sz="1000" dirty="0" smtClean="0"/>
              <a:t> </a:t>
            </a:r>
            <a:r>
              <a:rPr lang="en-US" sz="1000" dirty="0" err="1" smtClean="0"/>
              <a:t>militar</a:t>
            </a:r>
            <a:r>
              <a:rPr lang="en-US" sz="1000" dirty="0" smtClean="0"/>
              <a:t> </a:t>
            </a:r>
            <a:r>
              <a:rPr lang="en-US" sz="1000" dirty="0" err="1" smtClean="0"/>
              <a:t>que</a:t>
            </a:r>
            <a:r>
              <a:rPr lang="en-US" sz="1000" dirty="0" smtClean="0"/>
              <a:t> </a:t>
            </a:r>
            <a:r>
              <a:rPr lang="en-US" sz="1000" dirty="0" err="1" smtClean="0"/>
              <a:t>incluye</a:t>
            </a:r>
            <a:r>
              <a:rPr lang="en-US" sz="1000" dirty="0" smtClean="0"/>
              <a:t> TRICARE</a:t>
            </a:r>
          </a:p>
          <a:p>
            <a:pPr marL="277384" lvl="1" indent="-109063">
              <a:buFont typeface="Wingdings" pitchFamily="2" charset="2"/>
              <a:buChar char="§"/>
              <a:defRPr/>
            </a:pPr>
            <a:r>
              <a:rPr lang="en-US" sz="1000" dirty="0" smtClean="0"/>
              <a:t>Si </a:t>
            </a:r>
            <a:r>
              <a:rPr lang="en-US" sz="1000" dirty="0" err="1" smtClean="0"/>
              <a:t>usted</a:t>
            </a:r>
            <a:r>
              <a:rPr lang="en-US" sz="1000" dirty="0" smtClean="0"/>
              <a:t> no </a:t>
            </a:r>
            <a:r>
              <a:rPr lang="en-US" sz="1000" dirty="0" err="1" smtClean="0"/>
              <a:t>está</a:t>
            </a:r>
            <a:r>
              <a:rPr lang="en-US" sz="1000" dirty="0" smtClean="0"/>
              <a:t> de </a:t>
            </a:r>
            <a:r>
              <a:rPr lang="en-US" sz="1000" dirty="0" err="1" smtClean="0"/>
              <a:t>acuerdo</a:t>
            </a:r>
            <a:r>
              <a:rPr lang="en-US" sz="1000" dirty="0" smtClean="0"/>
              <a:t> con la </a:t>
            </a:r>
            <a:r>
              <a:rPr lang="en-US" sz="1000" dirty="0" err="1" smtClean="0"/>
              <a:t>multa</a:t>
            </a:r>
            <a:r>
              <a:rPr lang="en-US" sz="1000" dirty="0" smtClean="0"/>
              <a:t> </a:t>
            </a:r>
            <a:r>
              <a:rPr lang="en-US" sz="1000" dirty="0" err="1" smtClean="0"/>
              <a:t>por</a:t>
            </a:r>
            <a:r>
              <a:rPr lang="en-US" sz="1000" dirty="0" smtClean="0"/>
              <a:t> </a:t>
            </a:r>
            <a:r>
              <a:rPr lang="en-US" sz="1000" dirty="0" err="1" smtClean="0"/>
              <a:t>inscripción</a:t>
            </a:r>
            <a:r>
              <a:rPr lang="en-US" sz="1000" dirty="0" smtClean="0"/>
              <a:t> </a:t>
            </a:r>
            <a:r>
              <a:rPr lang="en-US" sz="1000" dirty="0" err="1" smtClean="0"/>
              <a:t>tardía</a:t>
            </a:r>
            <a:r>
              <a:rPr lang="en-US" sz="1000" dirty="0" smtClean="0"/>
              <a:t>, </a:t>
            </a:r>
            <a:r>
              <a:rPr lang="en-US" sz="1000" dirty="0" err="1" smtClean="0"/>
              <a:t>puede</a:t>
            </a:r>
            <a:r>
              <a:rPr lang="en-US" sz="1000" dirty="0" smtClean="0"/>
              <a:t> </a:t>
            </a:r>
            <a:r>
              <a:rPr lang="en-US" sz="1000" dirty="0" err="1" smtClean="0"/>
              <a:t>pedirle</a:t>
            </a:r>
            <a:r>
              <a:rPr lang="en-US" sz="1000" dirty="0" smtClean="0"/>
              <a:t> a Medicare </a:t>
            </a:r>
            <a:r>
              <a:rPr lang="en-US" sz="1000" dirty="0" err="1" smtClean="0"/>
              <a:t>que</a:t>
            </a:r>
            <a:r>
              <a:rPr lang="en-US" sz="1000" dirty="0" smtClean="0"/>
              <a:t> </a:t>
            </a:r>
            <a:r>
              <a:rPr lang="en-US" sz="1000" dirty="0" err="1" smtClean="0"/>
              <a:t>reconsidere</a:t>
            </a:r>
            <a:r>
              <a:rPr lang="en-US" sz="1000" dirty="0" smtClean="0"/>
              <a:t> su </a:t>
            </a:r>
            <a:r>
              <a:rPr lang="en-US" sz="1000" dirty="0" err="1" smtClean="0"/>
              <a:t>decisión</a:t>
            </a:r>
            <a:r>
              <a:rPr lang="en-US" sz="1000" dirty="0" smtClean="0"/>
              <a:t>. </a:t>
            </a:r>
            <a:r>
              <a:rPr lang="en-US" sz="1000" dirty="0" err="1" smtClean="0"/>
              <a:t>Tendrá</a:t>
            </a:r>
            <a:r>
              <a:rPr lang="en-US" sz="1000" dirty="0" smtClean="0"/>
              <a:t> </a:t>
            </a:r>
            <a:r>
              <a:rPr lang="en-US" sz="1000" dirty="0" err="1" smtClean="0"/>
              <a:t>que</a:t>
            </a:r>
            <a:r>
              <a:rPr lang="en-US" sz="1000" dirty="0" smtClean="0"/>
              <a:t> </a:t>
            </a:r>
            <a:r>
              <a:rPr lang="en-US" sz="1000" dirty="0" err="1" smtClean="0"/>
              <a:t>llenar</a:t>
            </a:r>
            <a:r>
              <a:rPr lang="en-US" sz="1000" dirty="0" smtClean="0"/>
              <a:t> un </a:t>
            </a:r>
            <a:r>
              <a:rPr lang="en-US" sz="1000" dirty="0" err="1" smtClean="0"/>
              <a:t>formulario</a:t>
            </a:r>
            <a:r>
              <a:rPr lang="en-US" sz="1000" dirty="0" smtClean="0"/>
              <a:t> de </a:t>
            </a:r>
            <a:r>
              <a:rPr lang="en-US" sz="1000" dirty="0" err="1" smtClean="0"/>
              <a:t>reconsideración</a:t>
            </a:r>
            <a:r>
              <a:rPr lang="en-US" sz="1000" dirty="0" smtClean="0"/>
              <a:t> (</a:t>
            </a:r>
            <a:r>
              <a:rPr lang="en-US" sz="1000" dirty="0" err="1" smtClean="0"/>
              <a:t>que</a:t>
            </a:r>
            <a:r>
              <a:rPr lang="en-US" sz="1000" dirty="0" smtClean="0"/>
              <a:t> se lo </a:t>
            </a:r>
            <a:r>
              <a:rPr lang="en-US" sz="1000" dirty="0" err="1" smtClean="0"/>
              <a:t>enviará</a:t>
            </a:r>
            <a:r>
              <a:rPr lang="en-US" sz="1000" dirty="0" smtClean="0"/>
              <a:t> su plan de </a:t>
            </a:r>
            <a:r>
              <a:rPr lang="en-US" sz="1000" dirty="0" err="1" smtClean="0"/>
              <a:t>medicamentos</a:t>
            </a:r>
            <a:r>
              <a:rPr lang="en-US" sz="1000" dirty="0" smtClean="0"/>
              <a:t>) y </a:t>
            </a:r>
            <a:r>
              <a:rPr lang="en-US" sz="1000" dirty="0" err="1" smtClean="0"/>
              <a:t>podrá</a:t>
            </a:r>
            <a:r>
              <a:rPr lang="en-US" sz="1000" dirty="0" smtClean="0"/>
              <a:t> </a:t>
            </a:r>
            <a:r>
              <a:rPr lang="en-US" sz="1000" dirty="0" err="1" smtClean="0"/>
              <a:t>presentar</a:t>
            </a:r>
            <a:r>
              <a:rPr lang="en-US" sz="1000" dirty="0" smtClean="0"/>
              <a:t> </a:t>
            </a:r>
            <a:r>
              <a:rPr lang="en-US" sz="1000" dirty="0" err="1" smtClean="0"/>
              <a:t>documentos</a:t>
            </a:r>
            <a:r>
              <a:rPr lang="en-US" sz="1000" dirty="0" smtClean="0"/>
              <a:t> </a:t>
            </a:r>
            <a:r>
              <a:rPr lang="en-US" sz="1000" dirty="0" err="1" smtClean="0"/>
              <a:t>para</a:t>
            </a:r>
            <a:r>
              <a:rPr lang="en-US" sz="1000" dirty="0" smtClean="0"/>
              <a:t> </a:t>
            </a:r>
            <a:r>
              <a:rPr lang="en-US" sz="1000" dirty="0" err="1" smtClean="0"/>
              <a:t>sustentar</a:t>
            </a:r>
            <a:r>
              <a:rPr lang="en-US" sz="1000" dirty="0" smtClean="0"/>
              <a:t> su </a:t>
            </a:r>
            <a:r>
              <a:rPr lang="en-US" sz="1000" dirty="0" err="1" smtClean="0"/>
              <a:t>caso</a:t>
            </a:r>
            <a:r>
              <a:rPr lang="en-US" sz="1000" dirty="0" smtClean="0"/>
              <a:t>, </a:t>
            </a:r>
            <a:r>
              <a:rPr lang="en-US" sz="1000" dirty="0" err="1" smtClean="0"/>
              <a:t>por</a:t>
            </a:r>
            <a:r>
              <a:rPr lang="en-US" sz="1000" dirty="0" smtClean="0"/>
              <a:t> </a:t>
            </a:r>
            <a:r>
              <a:rPr lang="en-US" sz="1000" dirty="0" err="1" smtClean="0"/>
              <a:t>ejemplo</a:t>
            </a:r>
            <a:r>
              <a:rPr lang="en-US" sz="1000" dirty="0" smtClean="0"/>
              <a:t> </a:t>
            </a:r>
            <a:r>
              <a:rPr lang="en-US" sz="1000" dirty="0" err="1" smtClean="0"/>
              <a:t>sobre</a:t>
            </a:r>
            <a:r>
              <a:rPr lang="en-US" sz="1000" dirty="0" smtClean="0"/>
              <a:t> su </a:t>
            </a:r>
            <a:r>
              <a:rPr lang="en-US" sz="1000" dirty="0" err="1" smtClean="0"/>
              <a:t>cobertura</a:t>
            </a:r>
            <a:r>
              <a:rPr lang="en-US" sz="1000" dirty="0" smtClean="0"/>
              <a:t> </a:t>
            </a:r>
            <a:r>
              <a:rPr lang="en-US" sz="1000" dirty="0" err="1" smtClean="0"/>
              <a:t>previa</a:t>
            </a:r>
            <a:r>
              <a:rPr lang="en-US" sz="1000" dirty="0" smtClean="0"/>
              <a:t> de </a:t>
            </a:r>
            <a:r>
              <a:rPr lang="en-US" sz="1000" dirty="0" err="1" smtClean="0"/>
              <a:t>medicamentos</a:t>
            </a:r>
            <a:r>
              <a:rPr lang="en-US" sz="1000" dirty="0" smtClean="0"/>
              <a:t> </a:t>
            </a:r>
            <a:r>
              <a:rPr lang="en-US" sz="1000" dirty="0" err="1" smtClean="0"/>
              <a:t>recetados</a:t>
            </a:r>
            <a:r>
              <a:rPr lang="en-US" sz="1000" dirty="0" smtClean="0"/>
              <a:t>. </a:t>
            </a:r>
          </a:p>
          <a:p>
            <a:pPr>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109063" indent="-109063">
              <a:buFont typeface="Wingdings" pitchFamily="2" charset="2"/>
              <a:buChar char="§"/>
            </a:pPr>
            <a:r>
              <a:rPr lang="es-ES" dirty="0" smtClean="0"/>
              <a:t>Las personas pueden inscribirse en un plan Medicare de medicamentos recetados cuando son elegibles por primera vez para Medicare, por ejemplo durante el Período Inicial de Elección que comienza 3 meses antes del mes en que es elegible para las Partes A y B de Medicare. Una vez que se haya inscrito en un plan de medicamentos debe permanecer en el plan por el resto del año. </a:t>
            </a:r>
          </a:p>
          <a:p>
            <a:pPr marL="109063" indent="-109063">
              <a:buFont typeface="Wingdings" pitchFamily="2" charset="2"/>
              <a:buChar char="§"/>
            </a:pPr>
            <a:r>
              <a:rPr lang="es-ES" dirty="0" smtClean="0"/>
              <a:t>Los beneficiarios también pueden inscribirse durante el Período Anual de Inscripción coordinado (conocido también como inscripción abierta) que va del 15 de octubre al 7 de diciembre cada año. Usted también puede </a:t>
            </a:r>
            <a:r>
              <a:rPr lang="es-ES" b="1" dirty="0" smtClean="0"/>
              <a:t>cambiar</a:t>
            </a:r>
            <a:r>
              <a:rPr lang="es-ES" dirty="0" smtClean="0"/>
              <a:t> de plan Medicare</a:t>
            </a:r>
            <a:r>
              <a:rPr lang="es-ES" baseline="0" dirty="0" smtClean="0"/>
              <a:t> de medicamentos recetados durante este período.</a:t>
            </a:r>
          </a:p>
          <a:p>
            <a:pPr marL="109063" indent="-109063">
              <a:buFont typeface="Wingdings" pitchFamily="2" charset="2"/>
              <a:buChar char="§"/>
            </a:pPr>
            <a:r>
              <a:rPr lang="es-ES" dirty="0" smtClean="0"/>
              <a:t>Hay</a:t>
            </a:r>
            <a:r>
              <a:rPr lang="es-ES" baseline="0" dirty="0" smtClean="0"/>
              <a:t> ahora</a:t>
            </a:r>
            <a:r>
              <a:rPr lang="es-ES" dirty="0" smtClean="0"/>
              <a:t> un período anual</a:t>
            </a:r>
            <a:r>
              <a:rPr lang="es-ES" baseline="0" dirty="0" smtClean="0"/>
              <a:t> de cancelación</a:t>
            </a:r>
            <a:r>
              <a:rPr lang="es-ES" dirty="0" smtClean="0"/>
              <a:t> que empezó en el 2011. Entre el 1 de enero y el </a:t>
            </a:r>
            <a:r>
              <a:rPr lang="es-ES" dirty="0" smtClean="0">
                <a:solidFill>
                  <a:srgbClr val="000000"/>
                </a:solidFill>
              </a:rPr>
              <a:t>14 de febrero usted puede cancelar un plan de MA y regresar al Medicare Original.  S</a:t>
            </a:r>
            <a:r>
              <a:rPr lang="es-ES" dirty="0" smtClean="0"/>
              <a:t>i hace este cambio, también podrá inscribirse en un plan Medicare de medicamentos recetados para agregar la cobertura de sus recetas médicas. La cobertura comenzará el primer día del mes en que el plan reciba el formulario de inscripción.</a:t>
            </a:r>
            <a:r>
              <a:rPr lang="es-ES" dirty="0" smtClean="0">
                <a:solidFill>
                  <a:srgbClr val="000000"/>
                </a:solidFill>
              </a:rPr>
              <a:t> </a:t>
            </a:r>
          </a:p>
          <a:p>
            <a:pPr marL="109063" indent="-109063">
              <a:buFont typeface="Wingdings" pitchFamily="2" charset="2"/>
              <a:buChar char="§"/>
            </a:pPr>
            <a:r>
              <a:rPr lang="en-US" dirty="0" smtClean="0"/>
              <a:t>En </a:t>
            </a:r>
            <a:r>
              <a:rPr lang="en-US" dirty="0" err="1" smtClean="0"/>
              <a:t>ciertas</a:t>
            </a:r>
            <a:r>
              <a:rPr lang="en-US" dirty="0" smtClean="0"/>
              <a:t> </a:t>
            </a:r>
            <a:r>
              <a:rPr lang="en-US" dirty="0" err="1" smtClean="0"/>
              <a:t>situaciones</a:t>
            </a:r>
            <a:r>
              <a:rPr lang="en-US" dirty="0" smtClean="0"/>
              <a:t> se le </a:t>
            </a:r>
            <a:r>
              <a:rPr lang="en-US" dirty="0" err="1" smtClean="0"/>
              <a:t>puede</a:t>
            </a:r>
            <a:r>
              <a:rPr lang="en-US" dirty="0" smtClean="0"/>
              <a:t> </a:t>
            </a:r>
            <a:r>
              <a:rPr lang="en-US" dirty="0" err="1" smtClean="0"/>
              <a:t>otorgar</a:t>
            </a:r>
            <a:r>
              <a:rPr lang="en-US" dirty="0" smtClean="0"/>
              <a:t> un </a:t>
            </a:r>
            <a:r>
              <a:rPr lang="en-US" dirty="0" err="1" smtClean="0"/>
              <a:t>Período</a:t>
            </a:r>
            <a:r>
              <a:rPr lang="en-US" dirty="0" smtClean="0"/>
              <a:t> Especial de </a:t>
            </a:r>
            <a:r>
              <a:rPr lang="en-US" dirty="0" err="1" smtClean="0"/>
              <a:t>Inscripción</a:t>
            </a:r>
            <a:r>
              <a:rPr lang="en-US" dirty="0" smtClean="0"/>
              <a:t>:</a:t>
            </a:r>
          </a:p>
          <a:p>
            <a:pPr marL="277384" lvl="1" indent="-109063">
              <a:buFontTx/>
              <a:buChar char="-"/>
            </a:pPr>
            <a:r>
              <a:rPr lang="en-US" dirty="0" smtClean="0"/>
              <a:t>Si se </a:t>
            </a:r>
            <a:r>
              <a:rPr lang="en-US" dirty="0" err="1" smtClean="0"/>
              <a:t>muda</a:t>
            </a:r>
            <a:r>
              <a:rPr lang="en-US" dirty="0" smtClean="0"/>
              <a:t> de </a:t>
            </a:r>
            <a:r>
              <a:rPr lang="en-US" dirty="0" err="1" smtClean="0"/>
              <a:t>manera</a:t>
            </a:r>
            <a:r>
              <a:rPr lang="en-US" dirty="0" smtClean="0"/>
              <a:t> </a:t>
            </a:r>
            <a:r>
              <a:rPr lang="en-US" dirty="0" err="1" smtClean="0"/>
              <a:t>permanente</a:t>
            </a:r>
            <a:r>
              <a:rPr lang="en-US" dirty="0" smtClean="0"/>
              <a:t> </a:t>
            </a:r>
            <a:r>
              <a:rPr lang="en-US" dirty="0" err="1" smtClean="0"/>
              <a:t>fuera</a:t>
            </a:r>
            <a:r>
              <a:rPr lang="en-US" dirty="0" smtClean="0"/>
              <a:t> del </a:t>
            </a:r>
            <a:r>
              <a:rPr lang="en-US" dirty="0" err="1" smtClean="0"/>
              <a:t>área</a:t>
            </a:r>
            <a:r>
              <a:rPr lang="en-US" dirty="0" smtClean="0"/>
              <a:t> de </a:t>
            </a:r>
            <a:r>
              <a:rPr lang="en-US" dirty="0" err="1" smtClean="0"/>
              <a:t>servicio</a:t>
            </a:r>
            <a:r>
              <a:rPr lang="en-US" dirty="0" smtClean="0"/>
              <a:t> del plan</a:t>
            </a:r>
          </a:p>
          <a:p>
            <a:pPr marL="277384" lvl="1" indent="-109063">
              <a:buFontTx/>
              <a:buChar char="-"/>
            </a:pPr>
            <a:r>
              <a:rPr lang="en-US" dirty="0" smtClean="0">
                <a:solidFill>
                  <a:srgbClr val="000000"/>
                </a:solidFill>
              </a:rPr>
              <a:t>Si </a:t>
            </a:r>
            <a:r>
              <a:rPr lang="en-US" dirty="0" err="1" smtClean="0">
                <a:solidFill>
                  <a:srgbClr val="000000"/>
                </a:solidFill>
              </a:rPr>
              <a:t>pierde</a:t>
            </a:r>
            <a:r>
              <a:rPr lang="en-US" dirty="0" smtClean="0">
                <a:solidFill>
                  <a:srgbClr val="000000"/>
                </a:solidFill>
              </a:rPr>
              <a:t> su </a:t>
            </a:r>
            <a:r>
              <a:rPr lang="en-US" dirty="0" err="1" smtClean="0">
                <a:solidFill>
                  <a:srgbClr val="000000"/>
                </a:solidFill>
              </a:rPr>
              <a:t>cobertura</a:t>
            </a:r>
            <a:r>
              <a:rPr lang="en-US" dirty="0" smtClean="0">
                <a:solidFill>
                  <a:srgbClr val="000000"/>
                </a:solidFill>
              </a:rPr>
              <a:t> </a:t>
            </a:r>
            <a:r>
              <a:rPr lang="en-US" dirty="0" err="1" smtClean="0">
                <a:solidFill>
                  <a:srgbClr val="000000"/>
                </a:solidFill>
              </a:rPr>
              <a:t>válida</a:t>
            </a:r>
            <a:r>
              <a:rPr lang="en-US" dirty="0" smtClean="0">
                <a:solidFill>
                  <a:srgbClr val="000000"/>
                </a:solidFill>
              </a:rPr>
              <a:t> de </a:t>
            </a:r>
            <a:r>
              <a:rPr lang="en-US" dirty="0" err="1" smtClean="0">
                <a:solidFill>
                  <a:srgbClr val="000000"/>
                </a:solidFill>
              </a:rPr>
              <a:t>medicamentos</a:t>
            </a:r>
            <a:r>
              <a:rPr lang="en-US" dirty="0" smtClean="0">
                <a:solidFill>
                  <a:srgbClr val="000000"/>
                </a:solidFill>
              </a:rPr>
              <a:t> (</a:t>
            </a:r>
            <a:r>
              <a:rPr lang="en-US" dirty="0" err="1" smtClean="0">
                <a:solidFill>
                  <a:srgbClr val="000000"/>
                </a:solidFill>
              </a:rPr>
              <a:t>cobertura</a:t>
            </a:r>
            <a:r>
              <a:rPr lang="en-US" dirty="0" smtClean="0">
                <a:solidFill>
                  <a:srgbClr val="000000"/>
                </a:solidFill>
              </a:rPr>
              <a:t> anterior </a:t>
            </a:r>
            <a:r>
              <a:rPr lang="en-US" dirty="0" err="1" smtClean="0">
                <a:solidFill>
                  <a:srgbClr val="000000"/>
                </a:solidFill>
              </a:rPr>
              <a:t>que</a:t>
            </a:r>
            <a:r>
              <a:rPr lang="en-US" dirty="0" smtClean="0">
                <a:solidFill>
                  <a:srgbClr val="000000"/>
                </a:solidFill>
              </a:rPr>
              <a:t> le </a:t>
            </a:r>
            <a:r>
              <a:rPr lang="en-US" dirty="0" err="1" smtClean="0">
                <a:solidFill>
                  <a:srgbClr val="000000"/>
                </a:solidFill>
              </a:rPr>
              <a:t>otorga</a:t>
            </a:r>
            <a:r>
              <a:rPr lang="en-US" baseline="0" dirty="0" smtClean="0">
                <a:solidFill>
                  <a:srgbClr val="000000"/>
                </a:solidFill>
              </a:rPr>
              <a:t> </a:t>
            </a:r>
            <a:r>
              <a:rPr lang="en-US" baseline="0" dirty="0" err="1" smtClean="0">
                <a:solidFill>
                  <a:srgbClr val="000000"/>
                </a:solidFill>
              </a:rPr>
              <a:t>ciertos</a:t>
            </a:r>
            <a:r>
              <a:rPr lang="en-US" baseline="0" dirty="0" smtClean="0">
                <a:solidFill>
                  <a:srgbClr val="000000"/>
                </a:solidFill>
              </a:rPr>
              <a:t> </a:t>
            </a:r>
            <a:r>
              <a:rPr lang="en-US" baseline="0" dirty="0" err="1" smtClean="0">
                <a:solidFill>
                  <a:srgbClr val="000000"/>
                </a:solidFill>
              </a:rPr>
              <a:t>derechos</a:t>
            </a:r>
            <a:r>
              <a:rPr lang="en-US" baseline="0" dirty="0" smtClean="0">
                <a:solidFill>
                  <a:srgbClr val="000000"/>
                </a:solidFill>
              </a:rPr>
              <a:t> </a:t>
            </a:r>
            <a:r>
              <a:rPr lang="en-US" baseline="0" dirty="0" err="1" smtClean="0">
                <a:solidFill>
                  <a:srgbClr val="000000"/>
                </a:solidFill>
              </a:rPr>
              <a:t>para</a:t>
            </a:r>
            <a:r>
              <a:rPr lang="en-US" baseline="0" dirty="0" smtClean="0">
                <a:solidFill>
                  <a:srgbClr val="000000"/>
                </a:solidFill>
              </a:rPr>
              <a:t> </a:t>
            </a:r>
            <a:r>
              <a:rPr lang="en-US" baseline="0" dirty="0" err="1" smtClean="0">
                <a:solidFill>
                  <a:srgbClr val="000000"/>
                </a:solidFill>
              </a:rPr>
              <a:t>solicitar</a:t>
            </a:r>
            <a:r>
              <a:rPr lang="en-US" baseline="0" dirty="0" smtClean="0">
                <a:solidFill>
                  <a:srgbClr val="000000"/>
                </a:solidFill>
              </a:rPr>
              <a:t> </a:t>
            </a:r>
            <a:r>
              <a:rPr lang="en-US" baseline="0" dirty="0" err="1" smtClean="0">
                <a:solidFill>
                  <a:srgbClr val="000000"/>
                </a:solidFill>
              </a:rPr>
              <a:t>una</a:t>
            </a:r>
            <a:r>
              <a:rPr lang="en-US" baseline="0" dirty="0" smtClean="0">
                <a:solidFill>
                  <a:srgbClr val="000000"/>
                </a:solidFill>
              </a:rPr>
              <a:t> </a:t>
            </a:r>
            <a:r>
              <a:rPr lang="en-US" baseline="0" dirty="0" err="1" smtClean="0">
                <a:solidFill>
                  <a:srgbClr val="000000"/>
                </a:solidFill>
              </a:rPr>
              <a:t>cobertura</a:t>
            </a:r>
            <a:r>
              <a:rPr lang="en-US" baseline="0" dirty="0" smtClean="0">
                <a:solidFill>
                  <a:srgbClr val="000000"/>
                </a:solidFill>
              </a:rPr>
              <a:t> </a:t>
            </a:r>
            <a:r>
              <a:rPr lang="en-US" baseline="0" dirty="0" err="1" smtClean="0">
                <a:solidFill>
                  <a:srgbClr val="000000"/>
                </a:solidFill>
              </a:rPr>
              <a:t>nueva</a:t>
            </a:r>
            <a:r>
              <a:rPr lang="en-US" baseline="0" dirty="0" smtClean="0">
                <a:solidFill>
                  <a:srgbClr val="000000"/>
                </a:solidFill>
              </a:rPr>
              <a:t>).</a:t>
            </a:r>
          </a:p>
          <a:p>
            <a:pPr marL="277384" lvl="1" indent="-109063">
              <a:buFontTx/>
              <a:buChar char="-"/>
            </a:pPr>
            <a:r>
              <a:rPr lang="en-US" dirty="0" smtClean="0">
                <a:solidFill>
                  <a:srgbClr val="000000"/>
                </a:solidFill>
              </a:rPr>
              <a:t>Si no le </a:t>
            </a:r>
            <a:r>
              <a:rPr lang="en-US" dirty="0" err="1" smtClean="0">
                <a:solidFill>
                  <a:srgbClr val="000000"/>
                </a:solidFill>
              </a:rPr>
              <a:t>explicaron</a:t>
            </a:r>
            <a:r>
              <a:rPr lang="en-US" dirty="0" smtClean="0">
                <a:solidFill>
                  <a:srgbClr val="000000"/>
                </a:solidFill>
              </a:rPr>
              <a:t> </a:t>
            </a:r>
            <a:r>
              <a:rPr lang="en-US" dirty="0" err="1" smtClean="0">
                <a:solidFill>
                  <a:srgbClr val="000000"/>
                </a:solidFill>
              </a:rPr>
              <a:t>correctamente</a:t>
            </a:r>
            <a:r>
              <a:rPr lang="en-US" dirty="0" smtClean="0">
                <a:solidFill>
                  <a:srgbClr val="000000"/>
                </a:solidFill>
              </a:rPr>
              <a:t> </a:t>
            </a:r>
            <a:r>
              <a:rPr lang="en-US" dirty="0" err="1" smtClean="0">
                <a:solidFill>
                  <a:srgbClr val="000000"/>
                </a:solidFill>
              </a:rPr>
              <a:t>que</a:t>
            </a:r>
            <a:r>
              <a:rPr lang="en-US" dirty="0" smtClean="0">
                <a:solidFill>
                  <a:srgbClr val="000000"/>
                </a:solidFill>
              </a:rPr>
              <a:t> su </a:t>
            </a:r>
            <a:r>
              <a:rPr lang="en-US" dirty="0" err="1" smtClean="0">
                <a:solidFill>
                  <a:srgbClr val="000000"/>
                </a:solidFill>
              </a:rPr>
              <a:t>otra</a:t>
            </a:r>
            <a:r>
              <a:rPr lang="en-US" dirty="0" smtClean="0">
                <a:solidFill>
                  <a:srgbClr val="000000"/>
                </a:solidFill>
              </a:rPr>
              <a:t> </a:t>
            </a:r>
            <a:r>
              <a:rPr lang="en-US" dirty="0" err="1" smtClean="0">
                <a:solidFill>
                  <a:srgbClr val="000000"/>
                </a:solidFill>
              </a:rPr>
              <a:t>cobertura</a:t>
            </a:r>
            <a:r>
              <a:rPr lang="en-US" dirty="0" smtClean="0">
                <a:solidFill>
                  <a:srgbClr val="000000"/>
                </a:solidFill>
              </a:rPr>
              <a:t> no era </a:t>
            </a:r>
            <a:r>
              <a:rPr lang="en-US" dirty="0" err="1" smtClean="0">
                <a:solidFill>
                  <a:srgbClr val="000000"/>
                </a:solidFill>
              </a:rPr>
              <a:t>válida</a:t>
            </a:r>
            <a:r>
              <a:rPr lang="en-US" dirty="0" smtClean="0">
                <a:solidFill>
                  <a:srgbClr val="000000"/>
                </a:solidFill>
              </a:rPr>
              <a:t> o </a:t>
            </a:r>
            <a:r>
              <a:rPr lang="en-US" dirty="0" err="1" smtClean="0">
                <a:solidFill>
                  <a:srgbClr val="000000"/>
                </a:solidFill>
              </a:rPr>
              <a:t>que</a:t>
            </a:r>
            <a:r>
              <a:rPr lang="en-US" dirty="0" smtClean="0">
                <a:solidFill>
                  <a:srgbClr val="000000"/>
                </a:solidFill>
              </a:rPr>
              <a:t> la </a:t>
            </a:r>
            <a:r>
              <a:rPr lang="en-US" dirty="0" err="1" smtClean="0">
                <a:solidFill>
                  <a:srgbClr val="000000"/>
                </a:solidFill>
              </a:rPr>
              <a:t>misma</a:t>
            </a:r>
            <a:r>
              <a:rPr lang="en-US" dirty="0" smtClean="0">
                <a:solidFill>
                  <a:srgbClr val="000000"/>
                </a:solidFill>
              </a:rPr>
              <a:t> </a:t>
            </a:r>
            <a:r>
              <a:rPr lang="en-US" dirty="0" err="1" smtClean="0">
                <a:solidFill>
                  <a:srgbClr val="000000"/>
                </a:solidFill>
              </a:rPr>
              <a:t>fue</a:t>
            </a:r>
            <a:r>
              <a:rPr lang="en-US" dirty="0" smtClean="0">
                <a:solidFill>
                  <a:srgbClr val="000000"/>
                </a:solidFill>
              </a:rPr>
              <a:t> </a:t>
            </a:r>
            <a:r>
              <a:rPr lang="en-US" dirty="0" err="1" smtClean="0">
                <a:solidFill>
                  <a:srgbClr val="000000"/>
                </a:solidFill>
              </a:rPr>
              <a:t>reducida</a:t>
            </a:r>
            <a:r>
              <a:rPr lang="en-US" dirty="0" smtClean="0">
                <a:solidFill>
                  <a:srgbClr val="000000"/>
                </a:solidFill>
              </a:rPr>
              <a:t> y </a:t>
            </a:r>
            <a:r>
              <a:rPr lang="en-US" dirty="0" err="1" smtClean="0">
                <a:solidFill>
                  <a:srgbClr val="000000"/>
                </a:solidFill>
              </a:rPr>
              <a:t>ya</a:t>
            </a:r>
            <a:r>
              <a:rPr lang="en-US" dirty="0" smtClean="0">
                <a:solidFill>
                  <a:srgbClr val="000000"/>
                </a:solidFill>
              </a:rPr>
              <a:t> no se la </a:t>
            </a:r>
            <a:r>
              <a:rPr lang="en-US" dirty="0" err="1" smtClean="0">
                <a:solidFill>
                  <a:srgbClr val="000000"/>
                </a:solidFill>
              </a:rPr>
              <a:t>considera</a:t>
            </a:r>
            <a:r>
              <a:rPr lang="en-US" dirty="0" smtClean="0">
                <a:solidFill>
                  <a:srgbClr val="000000"/>
                </a:solidFill>
              </a:rPr>
              <a:t> </a:t>
            </a:r>
            <a:r>
              <a:rPr lang="en-US" dirty="0" err="1" smtClean="0">
                <a:solidFill>
                  <a:srgbClr val="000000"/>
                </a:solidFill>
              </a:rPr>
              <a:t>válida</a:t>
            </a:r>
            <a:r>
              <a:rPr lang="en-US" dirty="0" smtClean="0">
                <a:solidFill>
                  <a:srgbClr val="000000"/>
                </a:solidFill>
              </a:rPr>
              <a:t>.</a:t>
            </a:r>
          </a:p>
          <a:p>
            <a:pPr marL="277384" lvl="1" indent="-109063">
              <a:buFontTx/>
              <a:buChar char="-"/>
            </a:pPr>
            <a:r>
              <a:rPr lang="en-US" dirty="0" err="1" smtClean="0"/>
              <a:t>Cuando</a:t>
            </a:r>
            <a:r>
              <a:rPr lang="en-US" dirty="0" smtClean="0"/>
              <a:t> </a:t>
            </a:r>
            <a:r>
              <a:rPr lang="en-US" dirty="0" err="1" smtClean="0"/>
              <a:t>ingresa</a:t>
            </a:r>
            <a:r>
              <a:rPr lang="en-US" dirty="0" smtClean="0"/>
              <a:t>, vive o </a:t>
            </a:r>
            <a:r>
              <a:rPr lang="en-US" dirty="0" err="1" smtClean="0"/>
              <a:t>deja</a:t>
            </a:r>
            <a:r>
              <a:rPr lang="en-US" dirty="0" smtClean="0"/>
              <a:t> </a:t>
            </a:r>
            <a:r>
              <a:rPr lang="en-US" dirty="0" err="1" smtClean="0"/>
              <a:t>una</a:t>
            </a:r>
            <a:r>
              <a:rPr lang="en-US" dirty="0" smtClean="0"/>
              <a:t> </a:t>
            </a:r>
            <a:r>
              <a:rPr lang="en-US" dirty="0" err="1" smtClean="0"/>
              <a:t>dependencia</a:t>
            </a:r>
            <a:r>
              <a:rPr lang="en-US" dirty="0" smtClean="0"/>
              <a:t> de </a:t>
            </a:r>
            <a:r>
              <a:rPr lang="en-US" dirty="0" err="1" smtClean="0"/>
              <a:t>cuidado</a:t>
            </a:r>
            <a:r>
              <a:rPr lang="en-US" dirty="0" smtClean="0"/>
              <a:t> a largo </a:t>
            </a:r>
            <a:r>
              <a:rPr lang="en-US" dirty="0" err="1" smtClean="0"/>
              <a:t>plazo</a:t>
            </a:r>
            <a:r>
              <a:rPr lang="en-US" dirty="0" smtClean="0"/>
              <a:t>, </a:t>
            </a:r>
            <a:r>
              <a:rPr lang="en-US" dirty="0" err="1" smtClean="0"/>
              <a:t>como</a:t>
            </a:r>
            <a:r>
              <a:rPr lang="en-US" dirty="0" smtClean="0"/>
              <a:t> un </a:t>
            </a:r>
            <a:r>
              <a:rPr lang="en-US" dirty="0" err="1" smtClean="0"/>
              <a:t>asilo</a:t>
            </a:r>
            <a:r>
              <a:rPr lang="en-US" dirty="0" smtClean="0"/>
              <a:t> </a:t>
            </a:r>
            <a:r>
              <a:rPr lang="en-US" dirty="0" err="1" smtClean="0"/>
              <a:t>para</a:t>
            </a:r>
            <a:r>
              <a:rPr lang="en-US" dirty="0" smtClean="0"/>
              <a:t> </a:t>
            </a:r>
            <a:r>
              <a:rPr lang="en-US" dirty="0" err="1" smtClean="0"/>
              <a:t>ancianos</a:t>
            </a:r>
            <a:r>
              <a:rPr lang="en-US" dirty="0" smtClean="0"/>
              <a:t>.</a:t>
            </a:r>
          </a:p>
          <a:p>
            <a:pPr marL="277384" lvl="1" indent="-109063">
              <a:buFontTx/>
              <a:buChar char="-"/>
            </a:pPr>
            <a:r>
              <a:rPr lang="en-US" dirty="0" smtClean="0"/>
              <a:t>Si </a:t>
            </a:r>
            <a:r>
              <a:rPr lang="en-US" dirty="0" err="1" smtClean="0"/>
              <a:t>es</a:t>
            </a:r>
            <a:r>
              <a:rPr lang="en-US" dirty="0" smtClean="0"/>
              <a:t> </a:t>
            </a:r>
            <a:r>
              <a:rPr lang="en-US" dirty="0" err="1" smtClean="0"/>
              <a:t>elegible</a:t>
            </a:r>
            <a:r>
              <a:rPr lang="en-US" dirty="0" smtClean="0"/>
              <a:t> </a:t>
            </a:r>
            <a:r>
              <a:rPr lang="en-US" dirty="0" err="1" smtClean="0"/>
              <a:t>para</a:t>
            </a:r>
            <a:r>
              <a:rPr lang="en-US" dirty="0" smtClean="0"/>
              <a:t> </a:t>
            </a:r>
            <a:r>
              <a:rPr lang="en-US" dirty="0" err="1" smtClean="0"/>
              <a:t>recibir</a:t>
            </a:r>
            <a:r>
              <a:rPr lang="en-US" dirty="0" smtClean="0"/>
              <a:t> la </a:t>
            </a:r>
            <a:r>
              <a:rPr lang="en-US" dirty="0" err="1" smtClean="0"/>
              <a:t>Ayuda</a:t>
            </a:r>
            <a:r>
              <a:rPr lang="en-US" dirty="0" smtClean="0"/>
              <a:t> </a:t>
            </a:r>
            <a:r>
              <a:rPr lang="en-US" dirty="0" err="1" smtClean="0"/>
              <a:t>Adicional</a:t>
            </a:r>
            <a:r>
              <a:rPr lang="en-US" dirty="0" smtClean="0"/>
              <a:t>, </a:t>
            </a:r>
            <a:r>
              <a:rPr lang="en-US" dirty="0" err="1" smtClean="0"/>
              <a:t>tendrá</a:t>
            </a:r>
            <a:r>
              <a:rPr lang="en-US" dirty="0" smtClean="0"/>
              <a:t> un SEP  continuo y </a:t>
            </a:r>
            <a:r>
              <a:rPr lang="en-US" dirty="0" err="1" smtClean="0"/>
              <a:t>podrá</a:t>
            </a:r>
            <a:r>
              <a:rPr lang="en-US" dirty="0" smtClean="0"/>
              <a:t> </a:t>
            </a:r>
            <a:r>
              <a:rPr lang="en-US" dirty="0" err="1" smtClean="0"/>
              <a:t>cambiar</a:t>
            </a:r>
            <a:r>
              <a:rPr lang="en-US" dirty="0" smtClean="0"/>
              <a:t> de plan de </a:t>
            </a:r>
            <a:r>
              <a:rPr lang="en-US" dirty="0" err="1" smtClean="0"/>
              <a:t>medicamentos</a:t>
            </a:r>
            <a:r>
              <a:rPr lang="en-US" dirty="0" smtClean="0"/>
              <a:t> </a:t>
            </a:r>
            <a:r>
              <a:rPr lang="en-US" dirty="0" err="1" smtClean="0"/>
              <a:t>recetados</a:t>
            </a:r>
            <a:r>
              <a:rPr lang="en-US" dirty="0" smtClean="0"/>
              <a:t> en </a:t>
            </a:r>
            <a:r>
              <a:rPr lang="en-US" dirty="0" err="1" smtClean="0"/>
              <a:t>cualquier</a:t>
            </a:r>
            <a:r>
              <a:rPr lang="en-US" dirty="0" smtClean="0"/>
              <a:t> </a:t>
            </a:r>
            <a:r>
              <a:rPr lang="en-US" dirty="0" err="1" smtClean="0"/>
              <a:t>momento</a:t>
            </a:r>
            <a:r>
              <a:rPr lang="en-US" dirty="0" smtClean="0"/>
              <a:t>,</a:t>
            </a:r>
          </a:p>
          <a:p>
            <a:pPr marL="277384" lvl="1" indent="-109063">
              <a:buFontTx/>
              <a:buChar char="-"/>
            </a:pPr>
            <a:r>
              <a:rPr lang="en-US" dirty="0" smtClean="0"/>
              <a:t>O, en </a:t>
            </a:r>
            <a:r>
              <a:rPr lang="en-US" dirty="0" err="1" smtClean="0"/>
              <a:t>circunstancias</a:t>
            </a:r>
            <a:r>
              <a:rPr lang="en-US" dirty="0" smtClean="0"/>
              <a:t> </a:t>
            </a:r>
            <a:r>
              <a:rPr lang="en-US" dirty="0" err="1" smtClean="0"/>
              <a:t>especiales</a:t>
            </a:r>
            <a:r>
              <a:rPr lang="en-US" dirty="0" smtClean="0"/>
              <a:t>, </a:t>
            </a:r>
            <a:r>
              <a:rPr lang="en-US" dirty="0" err="1" smtClean="0"/>
              <a:t>por</a:t>
            </a:r>
            <a:r>
              <a:rPr lang="en-US" dirty="0" smtClean="0"/>
              <a:t> </a:t>
            </a:r>
            <a:r>
              <a:rPr lang="en-US" dirty="0" err="1" smtClean="0"/>
              <a:t>ejemplo</a:t>
            </a:r>
            <a:r>
              <a:rPr lang="en-US" dirty="0" smtClean="0"/>
              <a:t>, </a:t>
            </a:r>
            <a:r>
              <a:rPr lang="en-US" dirty="0" err="1" smtClean="0"/>
              <a:t>si</a:t>
            </a:r>
            <a:r>
              <a:rPr lang="en-US" dirty="0" smtClean="0"/>
              <a:t> </a:t>
            </a:r>
            <a:r>
              <a:rPr lang="en-US" dirty="0" err="1" smtClean="0"/>
              <a:t>ya</a:t>
            </a:r>
            <a:r>
              <a:rPr lang="en-US" dirty="0" smtClean="0"/>
              <a:t> no </a:t>
            </a:r>
            <a:r>
              <a:rPr lang="en-US" dirty="0" err="1" smtClean="0"/>
              <a:t>cumple</a:t>
            </a:r>
            <a:r>
              <a:rPr lang="en-US" dirty="0" smtClean="0"/>
              <a:t> los </a:t>
            </a:r>
            <a:r>
              <a:rPr lang="en-US" dirty="0" err="1" smtClean="0"/>
              <a:t>requisitos</a:t>
            </a:r>
            <a:r>
              <a:rPr lang="en-US" dirty="0" smtClean="0"/>
              <a:t> </a:t>
            </a:r>
            <a:r>
              <a:rPr lang="en-US" dirty="0" err="1" smtClean="0"/>
              <a:t>para</a:t>
            </a:r>
            <a:r>
              <a:rPr lang="en-US" dirty="0" smtClean="0"/>
              <a:t> </a:t>
            </a:r>
            <a:r>
              <a:rPr lang="en-US" dirty="0" err="1" smtClean="0"/>
              <a:t>recibir</a:t>
            </a:r>
            <a:r>
              <a:rPr lang="en-US" dirty="0" smtClean="0"/>
              <a:t> la </a:t>
            </a:r>
            <a:r>
              <a:rPr lang="en-US" dirty="0" err="1" smtClean="0"/>
              <a:t>Ayuda</a:t>
            </a:r>
            <a:r>
              <a:rPr lang="en-US" dirty="0" smtClean="0"/>
              <a:t> </a:t>
            </a:r>
            <a:r>
              <a:rPr lang="en-US" dirty="0" err="1" smtClean="0"/>
              <a:t>Adicional</a:t>
            </a:r>
            <a:r>
              <a:rPr lang="en-US" dirty="0" smtClean="0"/>
              <a:t>.</a:t>
            </a:r>
          </a:p>
        </p:txBody>
      </p:sp>
      <p:sp>
        <p:nvSpPr>
          <p:cNvPr id="4" name="Slide Number Placeholder 3"/>
          <p:cNvSpPr>
            <a:spLocks noGrp="1"/>
          </p:cNvSpPr>
          <p:nvPr>
            <p:ph type="sldNum" sz="quarter" idx="10"/>
          </p:nvPr>
        </p:nvSpPr>
        <p:spPr/>
        <p:txBody>
          <a:bodyPr/>
          <a:lstStyle/>
          <a:p>
            <a:fld id="{BB7BC668-EF9E-4008-A594-DB84396FB3E9}"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063" indent="-109063">
              <a:buFont typeface="Wingdings" pitchFamily="2" charset="2"/>
              <a:buChar char="§"/>
            </a:pPr>
            <a:r>
              <a:rPr lang="en-US" dirty="0" err="1" smtClean="0"/>
              <a:t>Usted</a:t>
            </a:r>
            <a:r>
              <a:rPr lang="en-US" dirty="0" smtClean="0"/>
              <a:t> </a:t>
            </a:r>
            <a:r>
              <a:rPr lang="en-US" dirty="0" err="1" smtClean="0"/>
              <a:t>puede</a:t>
            </a:r>
            <a:r>
              <a:rPr lang="en-US" dirty="0" smtClean="0"/>
              <a:t> </a:t>
            </a:r>
            <a:r>
              <a:rPr lang="en-US" dirty="0" err="1" smtClean="0"/>
              <a:t>obtener</a:t>
            </a:r>
            <a:r>
              <a:rPr lang="en-US" baseline="0" dirty="0" smtClean="0"/>
              <a:t> </a:t>
            </a:r>
            <a:r>
              <a:rPr lang="en-US" baseline="0" dirty="0" err="1" smtClean="0"/>
              <a:t>ayuda</a:t>
            </a:r>
            <a:r>
              <a:rPr lang="en-US" baseline="0" dirty="0" smtClean="0"/>
              <a:t> a </a:t>
            </a:r>
            <a:r>
              <a:rPr lang="en-US" baseline="0" dirty="0" err="1" smtClean="0"/>
              <a:t>elegir</a:t>
            </a:r>
            <a:r>
              <a:rPr lang="en-US" baseline="0" dirty="0" smtClean="0"/>
              <a:t> un plan de la Parte D</a:t>
            </a:r>
            <a:r>
              <a:rPr lang="en-US" dirty="0" smtClean="0"/>
              <a:t>. </a:t>
            </a:r>
            <a:r>
              <a:rPr lang="en-US" dirty="0" err="1" smtClean="0"/>
              <a:t>Puede</a:t>
            </a:r>
            <a:r>
              <a:rPr lang="en-US" dirty="0" smtClean="0"/>
              <a:t> </a:t>
            </a:r>
            <a:r>
              <a:rPr lang="en-US" dirty="0" err="1" smtClean="0"/>
              <a:t>llamar</a:t>
            </a:r>
            <a:r>
              <a:rPr lang="en-US" dirty="0" smtClean="0"/>
              <a:t> al 1-800-MEDICARE, </a:t>
            </a:r>
            <a:r>
              <a:rPr lang="en-US" dirty="0" err="1" smtClean="0"/>
              <a:t>consultar</a:t>
            </a:r>
            <a:r>
              <a:rPr lang="en-US" dirty="0" smtClean="0"/>
              <a:t> al </a:t>
            </a:r>
            <a:r>
              <a:rPr lang="en-US" dirty="0" err="1" smtClean="0"/>
              <a:t>localizador</a:t>
            </a:r>
            <a:r>
              <a:rPr lang="en-US" dirty="0" smtClean="0"/>
              <a:t> de planes en </a:t>
            </a:r>
            <a:r>
              <a:rPr lang="en-US" dirty="0" smtClean="0">
                <a:hlinkClick r:id="rId3"/>
              </a:rPr>
              <a:t>www.medicare.gov</a:t>
            </a:r>
            <a:r>
              <a:rPr lang="en-US" dirty="0" smtClean="0"/>
              <a:t>, o </a:t>
            </a:r>
            <a:r>
              <a:rPr lang="en-US" dirty="0" err="1" smtClean="0"/>
              <a:t>llamar</a:t>
            </a:r>
            <a:r>
              <a:rPr lang="en-US" baseline="0" dirty="0" smtClean="0"/>
              <a:t> a su </a:t>
            </a:r>
            <a:r>
              <a:rPr lang="en-US" baseline="0" dirty="0" err="1" smtClean="0"/>
              <a:t>Programa</a:t>
            </a:r>
            <a:r>
              <a:rPr lang="en-US" baseline="0" dirty="0" smtClean="0"/>
              <a:t> </a:t>
            </a:r>
            <a:r>
              <a:rPr lang="en-US" baseline="0" dirty="0" err="1" smtClean="0"/>
              <a:t>Estatal</a:t>
            </a:r>
            <a:r>
              <a:rPr lang="en-US" baseline="0" dirty="0" smtClean="0"/>
              <a:t> de </a:t>
            </a:r>
            <a:r>
              <a:rPr lang="en-US" baseline="0" dirty="0" err="1" smtClean="0"/>
              <a:t>Asistencia</a:t>
            </a:r>
            <a:r>
              <a:rPr lang="en-US" baseline="0" dirty="0" smtClean="0"/>
              <a:t> con el </a:t>
            </a:r>
            <a:r>
              <a:rPr lang="en-US" baseline="0" dirty="0" err="1" smtClean="0"/>
              <a:t>Seguro</a:t>
            </a:r>
            <a:r>
              <a:rPr lang="en-US" baseline="0" dirty="0" smtClean="0"/>
              <a:t> </a:t>
            </a:r>
            <a:r>
              <a:rPr lang="en-US" baseline="0" dirty="0" err="1" smtClean="0"/>
              <a:t>Médico</a:t>
            </a:r>
            <a:r>
              <a:rPr lang="en-US" baseline="0" dirty="0" smtClean="0"/>
              <a:t> </a:t>
            </a:r>
            <a:r>
              <a:rPr lang="en-US" dirty="0" smtClean="0"/>
              <a:t>(SHIP).</a:t>
            </a:r>
          </a:p>
          <a:p>
            <a:pPr marL="109063" indent="-109063">
              <a:buFont typeface="Wingdings" pitchFamily="2" charset="2"/>
              <a:buChar char="§"/>
            </a:pPr>
            <a:r>
              <a:rPr lang="en-US" dirty="0" smtClean="0"/>
              <a:t>Para </a:t>
            </a:r>
            <a:r>
              <a:rPr lang="en-US" dirty="0" err="1" smtClean="0"/>
              <a:t>averiguar</a:t>
            </a:r>
            <a:r>
              <a:rPr lang="en-US" baseline="0" dirty="0" smtClean="0"/>
              <a:t> </a:t>
            </a:r>
            <a:r>
              <a:rPr lang="en-US" baseline="0" dirty="0" err="1" smtClean="0"/>
              <a:t>cómo</a:t>
            </a:r>
            <a:r>
              <a:rPr lang="en-US" baseline="0" dirty="0" smtClean="0"/>
              <a:t> </a:t>
            </a:r>
            <a:r>
              <a:rPr lang="en-US" baseline="0" dirty="0" err="1" smtClean="0"/>
              <a:t>inscribirse</a:t>
            </a:r>
            <a:r>
              <a:rPr lang="en-US" baseline="0" dirty="0" smtClean="0"/>
              <a:t>, </a:t>
            </a:r>
            <a:r>
              <a:rPr lang="en-US" baseline="0" dirty="0" err="1" smtClean="0"/>
              <a:t>llame</a:t>
            </a:r>
            <a:r>
              <a:rPr lang="en-US" baseline="0" dirty="0" smtClean="0"/>
              <a:t> a su plan. </a:t>
            </a:r>
            <a:r>
              <a:rPr lang="en-US" baseline="0" dirty="0" err="1" smtClean="0"/>
              <a:t>Estas</a:t>
            </a:r>
            <a:r>
              <a:rPr lang="en-US" baseline="0" dirty="0" smtClean="0"/>
              <a:t> son </a:t>
            </a:r>
            <a:r>
              <a:rPr lang="en-US" baseline="0" dirty="0" err="1" smtClean="0"/>
              <a:t>algunas</a:t>
            </a:r>
            <a:r>
              <a:rPr lang="en-US" baseline="0" dirty="0" smtClean="0"/>
              <a:t> de </a:t>
            </a:r>
            <a:r>
              <a:rPr lang="en-US" baseline="0" dirty="0" err="1" smtClean="0"/>
              <a:t>las</a:t>
            </a:r>
            <a:r>
              <a:rPr lang="en-US" baseline="0" dirty="0" smtClean="0"/>
              <a:t> </a:t>
            </a:r>
            <a:r>
              <a:rPr lang="en-US" baseline="0" dirty="0" err="1" smtClean="0"/>
              <a:t>maneras</a:t>
            </a:r>
            <a:r>
              <a:rPr lang="en-US" baseline="0" dirty="0" smtClean="0"/>
              <a:t> </a:t>
            </a:r>
            <a:r>
              <a:rPr lang="en-US" baseline="0" dirty="0" err="1" smtClean="0"/>
              <a:t>disponibles</a:t>
            </a:r>
            <a:r>
              <a:rPr lang="en-US" baseline="0" dirty="0" smtClean="0"/>
              <a:t> </a:t>
            </a:r>
            <a:r>
              <a:rPr lang="en-US" baseline="0" dirty="0" err="1" smtClean="0"/>
              <a:t>para</a:t>
            </a:r>
            <a:r>
              <a:rPr lang="en-US" baseline="0" dirty="0" smtClean="0"/>
              <a:t> </a:t>
            </a:r>
            <a:r>
              <a:rPr lang="en-US" baseline="0" dirty="0" err="1" smtClean="0"/>
              <a:t>inscribirse</a:t>
            </a:r>
            <a:r>
              <a:rPr lang="en-US" baseline="0" dirty="0" smtClean="0"/>
              <a:t>:</a:t>
            </a:r>
          </a:p>
          <a:p>
            <a:pPr marL="277384" lvl="1" indent="-109063" defTabSz="881390">
              <a:spcAft>
                <a:spcPts val="578"/>
              </a:spcAft>
              <a:buFontTx/>
              <a:buChar char="-"/>
            </a:pPr>
            <a:r>
              <a:rPr lang="en-US" dirty="0" err="1" smtClean="0"/>
              <a:t>Inscríbase</a:t>
            </a:r>
            <a:r>
              <a:rPr lang="en-US" dirty="0" smtClean="0"/>
              <a:t> en www.medicare.gov </a:t>
            </a:r>
          </a:p>
          <a:p>
            <a:pPr marL="277384" lvl="1" indent="-109063" defTabSz="881390">
              <a:spcAft>
                <a:spcPts val="578"/>
              </a:spcAft>
              <a:buFontTx/>
              <a:buChar char="-"/>
            </a:pPr>
            <a:r>
              <a:rPr lang="en-US" dirty="0" err="1" smtClean="0"/>
              <a:t>Llene</a:t>
            </a:r>
            <a:r>
              <a:rPr lang="en-US" dirty="0" smtClean="0"/>
              <a:t> </a:t>
            </a:r>
            <a:r>
              <a:rPr lang="en-US" dirty="0" err="1" smtClean="0"/>
              <a:t>una</a:t>
            </a:r>
            <a:r>
              <a:rPr lang="en-US" dirty="0" smtClean="0"/>
              <a:t> </a:t>
            </a:r>
            <a:r>
              <a:rPr lang="en-US" dirty="0" err="1" smtClean="0"/>
              <a:t>solicitud</a:t>
            </a:r>
            <a:r>
              <a:rPr lang="en-US" dirty="0" smtClean="0"/>
              <a:t> </a:t>
            </a:r>
            <a:r>
              <a:rPr lang="en-US" dirty="0" err="1" smtClean="0"/>
              <a:t>impresa</a:t>
            </a:r>
            <a:endParaRPr lang="en-US" dirty="0" smtClean="0"/>
          </a:p>
          <a:p>
            <a:pPr marL="277384" lvl="1" indent="-109063" defTabSz="881390">
              <a:spcAft>
                <a:spcPts val="578"/>
              </a:spcAft>
              <a:buFontTx/>
              <a:buChar char="-"/>
            </a:pPr>
            <a:r>
              <a:rPr lang="en-US" dirty="0" err="1" smtClean="0"/>
              <a:t>Llame</a:t>
            </a:r>
            <a:r>
              <a:rPr lang="en-US" dirty="0" smtClean="0"/>
              <a:t> al plan</a:t>
            </a:r>
          </a:p>
          <a:p>
            <a:pPr marL="277384" lvl="1" indent="-109063" defTabSz="881390">
              <a:spcAft>
                <a:spcPts val="578"/>
              </a:spcAft>
              <a:buFontTx/>
              <a:buChar char="-"/>
            </a:pPr>
            <a:r>
              <a:rPr lang="en-US" dirty="0" err="1" smtClean="0"/>
              <a:t>Inscríbase</a:t>
            </a:r>
            <a:r>
              <a:rPr lang="en-US" dirty="0" smtClean="0"/>
              <a:t> en el </a:t>
            </a:r>
            <a:r>
              <a:rPr lang="en-US" dirty="0" err="1" smtClean="0"/>
              <a:t>sitio</a:t>
            </a:r>
            <a:r>
              <a:rPr lang="en-US" dirty="0" smtClean="0"/>
              <a:t> Web del plan</a:t>
            </a:r>
          </a:p>
          <a:p>
            <a:pPr marL="277384" lvl="1" indent="-109063" defTabSz="881390">
              <a:spcAft>
                <a:spcPts val="578"/>
              </a:spcAft>
              <a:buFontTx/>
              <a:buChar char="-"/>
            </a:pPr>
            <a:r>
              <a:rPr lang="en-US" dirty="0" err="1" smtClean="0"/>
              <a:t>Llame</a:t>
            </a:r>
            <a:r>
              <a:rPr lang="en-US" dirty="0" smtClean="0"/>
              <a:t> al 1-800-MEDICARE (1-800-633-4227) </a:t>
            </a:r>
          </a:p>
          <a:p>
            <a:pPr marL="286014" lvl="1" indent="-113148">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2866" indent="-172866">
              <a:buFont typeface="Arial" pitchFamily="34" charset="0"/>
              <a:buChar char="•"/>
            </a:pPr>
            <a:r>
              <a:rPr lang="en-US" dirty="0" smtClean="0"/>
              <a:t>Los </a:t>
            </a:r>
            <a:r>
              <a:rPr lang="en-US" dirty="0" err="1" smtClean="0"/>
              <a:t>precios</a:t>
            </a:r>
            <a:r>
              <a:rPr lang="en-US" dirty="0" smtClean="0"/>
              <a:t> </a:t>
            </a:r>
            <a:r>
              <a:rPr lang="en-US" dirty="0" err="1" smtClean="0"/>
              <a:t>varían</a:t>
            </a:r>
            <a:r>
              <a:rPr lang="en-US" baseline="0" dirty="0" smtClean="0"/>
              <a:t> </a:t>
            </a:r>
            <a:r>
              <a:rPr lang="en-US" baseline="0" dirty="0" err="1" smtClean="0"/>
              <a:t>según</a:t>
            </a:r>
            <a:r>
              <a:rPr lang="en-US" baseline="0" dirty="0" smtClean="0"/>
              <a:t> el </a:t>
            </a:r>
            <a:r>
              <a:rPr lang="en-US" baseline="0" dirty="0" err="1" smtClean="0"/>
              <a:t>tipo</a:t>
            </a:r>
            <a:r>
              <a:rPr lang="en-US" baseline="0" dirty="0" smtClean="0"/>
              <a:t> de </a:t>
            </a:r>
            <a:r>
              <a:rPr lang="en-US" baseline="0" dirty="0" err="1" smtClean="0"/>
              <a:t>cobertura</a:t>
            </a:r>
            <a:r>
              <a:rPr lang="en-US" baseline="0" dirty="0" smtClean="0"/>
              <a:t> </a:t>
            </a:r>
            <a:r>
              <a:rPr lang="en-US" baseline="0" dirty="0" err="1" smtClean="0"/>
              <a:t>que</a:t>
            </a:r>
            <a:r>
              <a:rPr lang="en-US" baseline="0" dirty="0" smtClean="0"/>
              <a:t> </a:t>
            </a:r>
            <a:r>
              <a:rPr lang="en-US" baseline="0" dirty="0" err="1" smtClean="0"/>
              <a:t>escoja</a:t>
            </a:r>
            <a:r>
              <a:rPr lang="en-US" baseline="0" dirty="0" smtClean="0"/>
              <a:t>. </a:t>
            </a:r>
          </a:p>
          <a:p>
            <a:pPr marL="172866" indent="-172866">
              <a:buFont typeface="Arial" pitchFamily="34" charset="0"/>
              <a:buChar char="•"/>
            </a:pPr>
            <a:r>
              <a:rPr lang="en-US" dirty="0" smtClean="0"/>
              <a:t>En</a:t>
            </a:r>
            <a:r>
              <a:rPr lang="en-US" baseline="0" dirty="0" smtClean="0"/>
              <a:t> el Medicare</a:t>
            </a:r>
            <a:r>
              <a:rPr lang="en-US" dirty="0" smtClean="0"/>
              <a:t> Original, la </a:t>
            </a:r>
            <a:r>
              <a:rPr lang="en-US" dirty="0" err="1" smtClean="0"/>
              <a:t>asignación</a:t>
            </a:r>
            <a:r>
              <a:rPr lang="en-US" dirty="0" smtClean="0"/>
              <a:t> </a:t>
            </a:r>
            <a:r>
              <a:rPr lang="en-US" dirty="0" err="1" smtClean="0"/>
              <a:t>significa</a:t>
            </a:r>
            <a:r>
              <a:rPr lang="en-US" dirty="0" smtClean="0"/>
              <a:t> </a:t>
            </a:r>
            <a:r>
              <a:rPr lang="en-US" dirty="0" err="1" smtClean="0"/>
              <a:t>que</a:t>
            </a:r>
            <a:r>
              <a:rPr lang="en-US" dirty="0" smtClean="0"/>
              <a:t> su </a:t>
            </a:r>
            <a:r>
              <a:rPr lang="en-US" dirty="0" err="1" smtClean="0"/>
              <a:t>médico</a:t>
            </a:r>
            <a:r>
              <a:rPr lang="en-US" baseline="0" dirty="0" smtClean="0"/>
              <a:t> o </a:t>
            </a:r>
            <a:r>
              <a:rPr lang="en-US" baseline="0" dirty="0" err="1" smtClean="0"/>
              <a:t>proveedor</a:t>
            </a:r>
            <a:r>
              <a:rPr lang="en-US" baseline="0" dirty="0" smtClean="0"/>
              <a:t> de </a:t>
            </a:r>
            <a:r>
              <a:rPr lang="en-US" baseline="0" dirty="0" err="1" smtClean="0"/>
              <a:t>servicios</a:t>
            </a:r>
            <a:r>
              <a:rPr lang="en-US" baseline="0" dirty="0" smtClean="0"/>
              <a:t> de </a:t>
            </a:r>
            <a:r>
              <a:rPr lang="en-US" baseline="0" dirty="0" err="1" smtClean="0"/>
              <a:t>salud</a:t>
            </a:r>
            <a:r>
              <a:rPr lang="en-US" baseline="0" dirty="0" smtClean="0"/>
              <a:t> </a:t>
            </a:r>
            <a:r>
              <a:rPr lang="en-US" baseline="0" dirty="0" err="1" smtClean="0"/>
              <a:t>aceptan</a:t>
            </a:r>
            <a:r>
              <a:rPr lang="en-US" baseline="0" dirty="0" smtClean="0"/>
              <a:t> la </a:t>
            </a:r>
            <a:r>
              <a:rPr lang="en-US" baseline="0" dirty="0" err="1" smtClean="0"/>
              <a:t>cantidad</a:t>
            </a:r>
            <a:r>
              <a:rPr lang="en-US" baseline="0" dirty="0" smtClean="0"/>
              <a:t> </a:t>
            </a:r>
            <a:r>
              <a:rPr lang="en-US" baseline="0" dirty="0" err="1" smtClean="0"/>
              <a:t>aprobada</a:t>
            </a:r>
            <a:r>
              <a:rPr lang="en-US" baseline="0" dirty="0" smtClean="0"/>
              <a:t> </a:t>
            </a:r>
            <a:r>
              <a:rPr lang="en-US" baseline="0" dirty="0" err="1" smtClean="0"/>
              <a:t>por</a:t>
            </a:r>
            <a:r>
              <a:rPr lang="en-US" baseline="0" dirty="0" smtClean="0"/>
              <a:t> Medicare </a:t>
            </a:r>
            <a:r>
              <a:rPr lang="en-US" baseline="0" dirty="0" err="1" smtClean="0"/>
              <a:t>como</a:t>
            </a:r>
            <a:r>
              <a:rPr lang="en-US" baseline="0" dirty="0" smtClean="0"/>
              <a:t> </a:t>
            </a:r>
            <a:r>
              <a:rPr lang="en-US" baseline="0" dirty="0" err="1" smtClean="0"/>
              <a:t>pago</a:t>
            </a:r>
            <a:r>
              <a:rPr lang="en-US" baseline="0" dirty="0" smtClean="0"/>
              <a:t> total </a:t>
            </a:r>
            <a:r>
              <a:rPr lang="en-US" baseline="0" dirty="0" err="1" smtClean="0"/>
              <a:t>por</a:t>
            </a:r>
            <a:r>
              <a:rPr lang="en-US" baseline="0" dirty="0" smtClean="0"/>
              <a:t> el </a:t>
            </a:r>
            <a:r>
              <a:rPr lang="en-US" baseline="0" dirty="0" err="1" smtClean="0"/>
              <a:t>artículo</a:t>
            </a:r>
            <a:r>
              <a:rPr lang="en-US" baseline="0" dirty="0" smtClean="0"/>
              <a:t> o </a:t>
            </a:r>
            <a:r>
              <a:rPr lang="en-US" baseline="0" dirty="0" err="1" smtClean="0"/>
              <a:t>servicio</a:t>
            </a:r>
            <a:r>
              <a:rPr lang="en-US" baseline="0" dirty="0" smtClean="0"/>
              <a:t>. Si </a:t>
            </a:r>
            <a:r>
              <a:rPr lang="en-US" baseline="0" dirty="0" err="1" smtClean="0"/>
              <a:t>usted</a:t>
            </a:r>
            <a:r>
              <a:rPr lang="en-US" baseline="0" dirty="0" smtClean="0"/>
              <a:t> </a:t>
            </a:r>
            <a:r>
              <a:rPr lang="en-US" baseline="0" dirty="0" err="1" smtClean="0"/>
              <a:t>está</a:t>
            </a:r>
            <a:r>
              <a:rPr lang="en-US" baseline="0" dirty="0" smtClean="0"/>
              <a:t> </a:t>
            </a:r>
            <a:r>
              <a:rPr lang="en-US" baseline="0" dirty="0" err="1" smtClean="0"/>
              <a:t>isncrito</a:t>
            </a:r>
            <a:r>
              <a:rPr lang="en-US" baseline="0" dirty="0" smtClean="0"/>
              <a:t> en el Medicare Original, </a:t>
            </a:r>
            <a:r>
              <a:rPr lang="en-US" baseline="0" dirty="0" err="1" smtClean="0"/>
              <a:t>puede</a:t>
            </a:r>
            <a:r>
              <a:rPr lang="en-US" baseline="0" dirty="0" smtClean="0"/>
              <a:t> </a:t>
            </a:r>
            <a:r>
              <a:rPr lang="en-US" baseline="0" dirty="0" err="1" smtClean="0"/>
              <a:t>ahorrar</a:t>
            </a:r>
            <a:r>
              <a:rPr lang="en-US" baseline="0" dirty="0" smtClean="0"/>
              <a:t> </a:t>
            </a:r>
            <a:r>
              <a:rPr lang="en-US" baseline="0" dirty="0" err="1" smtClean="0"/>
              <a:t>dinero</a:t>
            </a:r>
            <a:r>
              <a:rPr lang="en-US" baseline="0" dirty="0" smtClean="0"/>
              <a:t> </a:t>
            </a:r>
            <a:r>
              <a:rPr lang="en-US" baseline="0" dirty="0" err="1" smtClean="0"/>
              <a:t>si</a:t>
            </a:r>
            <a:r>
              <a:rPr lang="en-US" baseline="0" dirty="0" smtClean="0"/>
              <a:t> su </a:t>
            </a:r>
            <a:r>
              <a:rPr lang="en-US" baseline="0" dirty="0" err="1" smtClean="0"/>
              <a:t>médico</a:t>
            </a:r>
            <a:r>
              <a:rPr lang="en-US" baseline="0" dirty="0" smtClean="0"/>
              <a:t> </a:t>
            </a:r>
            <a:r>
              <a:rPr lang="en-US" baseline="0" dirty="0" err="1" smtClean="0"/>
              <a:t>acepta</a:t>
            </a:r>
            <a:r>
              <a:rPr lang="en-US" baseline="0" dirty="0" smtClean="0"/>
              <a:t> la “</a:t>
            </a:r>
            <a:r>
              <a:rPr lang="en-US" baseline="0" dirty="0" err="1" smtClean="0"/>
              <a:t>asignación</a:t>
            </a:r>
            <a:r>
              <a:rPr lang="en-US" baseline="0" dirty="0" smtClean="0"/>
              <a:t>”. Sin embargo, </a:t>
            </a:r>
            <a:r>
              <a:rPr lang="en-US" baseline="0" dirty="0" err="1" smtClean="0"/>
              <a:t>usted</a:t>
            </a:r>
            <a:r>
              <a:rPr lang="en-US" baseline="0" dirty="0" smtClean="0"/>
              <a:t> </a:t>
            </a:r>
            <a:r>
              <a:rPr lang="en-US" baseline="0" dirty="0" err="1" smtClean="0"/>
              <a:t>sigue</a:t>
            </a:r>
            <a:r>
              <a:rPr lang="en-US" baseline="0" dirty="0" smtClean="0"/>
              <a:t> </a:t>
            </a:r>
            <a:r>
              <a:rPr lang="en-US" baseline="0" dirty="0" err="1" smtClean="0"/>
              <a:t>pagando</a:t>
            </a:r>
            <a:r>
              <a:rPr lang="en-US" baseline="0" dirty="0" smtClean="0"/>
              <a:t> la parte </a:t>
            </a:r>
            <a:r>
              <a:rPr lang="en-US" baseline="0" dirty="0" err="1" smtClean="0"/>
              <a:t>que</a:t>
            </a:r>
            <a:r>
              <a:rPr lang="en-US" baseline="0" dirty="0" smtClean="0"/>
              <a:t> le </a:t>
            </a:r>
            <a:r>
              <a:rPr lang="en-US" baseline="0" dirty="0" err="1" smtClean="0"/>
              <a:t>corresponde</a:t>
            </a:r>
            <a:r>
              <a:rPr lang="en-US" baseline="0" dirty="0" smtClean="0"/>
              <a:t> </a:t>
            </a:r>
            <a:r>
              <a:rPr lang="en-US" baseline="0" dirty="0" err="1" smtClean="0"/>
              <a:t>por</a:t>
            </a:r>
            <a:r>
              <a:rPr lang="en-US" baseline="0" dirty="0" smtClean="0"/>
              <a:t> la </a:t>
            </a:r>
            <a:r>
              <a:rPr lang="en-US" baseline="0" dirty="0" err="1" smtClean="0"/>
              <a:t>visita</a:t>
            </a:r>
            <a:r>
              <a:rPr lang="en-US" baseline="0" dirty="0" smtClean="0"/>
              <a:t> </a:t>
            </a:r>
            <a:r>
              <a:rPr lang="en-US" baseline="0" dirty="0" err="1" smtClean="0"/>
              <a:t>médica</a:t>
            </a:r>
            <a:r>
              <a:rPr lang="en-US" baseline="0" dirty="0" smtClean="0"/>
              <a:t>. </a:t>
            </a:r>
            <a:endParaRPr lang="en-US" dirty="0" smtClean="0"/>
          </a:p>
          <a:p>
            <a:pPr marL="172866" indent="-172866">
              <a:buFont typeface="Arial" pitchFamily="34" charset="0"/>
              <a:buChar char="•"/>
            </a:pPr>
            <a:r>
              <a:rPr lang="en-US" dirty="0" smtClean="0"/>
              <a:t>Para </a:t>
            </a:r>
            <a:r>
              <a:rPr lang="en-US" dirty="0" err="1" smtClean="0"/>
              <a:t>averiguar</a:t>
            </a:r>
            <a:r>
              <a:rPr lang="en-US" dirty="0" smtClean="0"/>
              <a:t> </a:t>
            </a:r>
            <a:r>
              <a:rPr lang="en-US" dirty="0" err="1" smtClean="0"/>
              <a:t>cuánto</a:t>
            </a:r>
            <a:r>
              <a:rPr lang="en-US" dirty="0" smtClean="0"/>
              <a:t> </a:t>
            </a:r>
            <a:r>
              <a:rPr lang="en-US" dirty="0" err="1" smtClean="0"/>
              <a:t>tiene</a:t>
            </a:r>
            <a:r>
              <a:rPr lang="en-US" dirty="0" smtClean="0"/>
              <a:t> </a:t>
            </a:r>
            <a:r>
              <a:rPr lang="en-US" dirty="0" err="1" smtClean="0"/>
              <a:t>que</a:t>
            </a:r>
            <a:r>
              <a:rPr lang="en-US" dirty="0" smtClean="0"/>
              <a:t> </a:t>
            </a:r>
            <a:r>
              <a:rPr lang="en-US" dirty="0" err="1" smtClean="0"/>
              <a:t>pagar</a:t>
            </a:r>
            <a:r>
              <a:rPr lang="en-US" dirty="0" smtClean="0"/>
              <a:t> </a:t>
            </a:r>
            <a:r>
              <a:rPr lang="en-US" dirty="0" err="1" smtClean="0"/>
              <a:t>hable</a:t>
            </a:r>
            <a:r>
              <a:rPr lang="en-US" dirty="0" smtClean="0"/>
              <a:t> con su plan </a:t>
            </a:r>
            <a:r>
              <a:rPr lang="en-US" baseline="0" dirty="0" smtClean="0"/>
              <a:t>Medicare Advantage o su plan Medicare de </a:t>
            </a:r>
            <a:r>
              <a:rPr lang="en-US" baseline="0" dirty="0" err="1" smtClean="0"/>
              <a:t>Medicamentos</a:t>
            </a:r>
            <a:r>
              <a:rPr lang="en-US" baseline="0" dirty="0" smtClean="0"/>
              <a:t> </a:t>
            </a:r>
            <a:r>
              <a:rPr lang="en-US" baseline="0" dirty="0" err="1" smtClean="0"/>
              <a:t>Recetados</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3148" indent="-113148" defTabSz="881390">
              <a:spcAft>
                <a:spcPts val="578"/>
              </a:spcAft>
              <a:buFont typeface="Arial" pitchFamily="34" charset="0"/>
              <a:buChar char="•"/>
            </a:pPr>
            <a:r>
              <a:rPr lang="en-US" dirty="0" smtClean="0"/>
              <a:t>Hay </a:t>
            </a:r>
            <a:r>
              <a:rPr lang="en-US" dirty="0" err="1" smtClean="0"/>
              <a:t>varios</a:t>
            </a:r>
            <a:r>
              <a:rPr lang="en-US" baseline="0" dirty="0" smtClean="0"/>
              <a:t> </a:t>
            </a:r>
            <a:r>
              <a:rPr lang="en-US" baseline="0" dirty="0" err="1" smtClean="0"/>
              <a:t>programas</a:t>
            </a:r>
            <a:r>
              <a:rPr lang="en-US" baseline="0" dirty="0" smtClean="0"/>
              <a:t> </a:t>
            </a:r>
            <a:r>
              <a:rPr lang="en-US" baseline="0" dirty="0" err="1" smtClean="0"/>
              <a:t>disponibles</a:t>
            </a:r>
            <a:r>
              <a:rPr lang="en-US" baseline="0" dirty="0" smtClean="0"/>
              <a:t> </a:t>
            </a:r>
            <a:r>
              <a:rPr lang="en-US" baseline="0" dirty="0" err="1" smtClean="0"/>
              <a:t>para</a:t>
            </a:r>
            <a:r>
              <a:rPr lang="en-US" baseline="0" dirty="0" smtClean="0"/>
              <a:t> </a:t>
            </a:r>
            <a:r>
              <a:rPr lang="en-US" baseline="0" dirty="0" err="1" smtClean="0"/>
              <a:t>ayudar</a:t>
            </a:r>
            <a:r>
              <a:rPr lang="en-US" baseline="0" dirty="0" smtClean="0"/>
              <a:t> a </a:t>
            </a:r>
            <a:r>
              <a:rPr lang="en-US" baseline="0" dirty="0" err="1" smtClean="0"/>
              <a:t>pagar</a:t>
            </a:r>
            <a:r>
              <a:rPr lang="en-US" baseline="0" dirty="0" smtClean="0"/>
              <a:t> los </a:t>
            </a:r>
            <a:r>
              <a:rPr lang="en-US" baseline="0" dirty="0" err="1" smtClean="0"/>
              <a:t>gastos</a:t>
            </a:r>
            <a:r>
              <a:rPr lang="en-US" baseline="0" dirty="0" smtClean="0"/>
              <a:t> de Medicare de </a:t>
            </a:r>
            <a:r>
              <a:rPr lang="en-US" baseline="0" dirty="0" err="1" smtClean="0"/>
              <a:t>las</a:t>
            </a:r>
            <a:r>
              <a:rPr lang="en-US" baseline="0" dirty="0" smtClean="0"/>
              <a:t> personas con </a:t>
            </a:r>
            <a:r>
              <a:rPr lang="en-US" baseline="0" dirty="0" err="1" smtClean="0"/>
              <a:t>ingresos</a:t>
            </a:r>
            <a:r>
              <a:rPr lang="en-US" baseline="0" dirty="0" smtClean="0"/>
              <a:t> y </a:t>
            </a:r>
            <a:r>
              <a:rPr lang="en-US" baseline="0" dirty="0" err="1" smtClean="0"/>
              <a:t>recursos</a:t>
            </a:r>
            <a:r>
              <a:rPr lang="en-US" baseline="0" dirty="0" smtClean="0"/>
              <a:t> </a:t>
            </a:r>
            <a:r>
              <a:rPr lang="en-US" baseline="0" dirty="0" err="1" smtClean="0"/>
              <a:t>limitados</a:t>
            </a:r>
            <a:r>
              <a:rPr lang="en-US" dirty="0" smtClean="0"/>
              <a:t>. Entre</a:t>
            </a:r>
            <a:r>
              <a:rPr lang="en-US" baseline="0" dirty="0" smtClean="0"/>
              <a:t> </a:t>
            </a:r>
            <a:r>
              <a:rPr lang="en-US" baseline="0" dirty="0" err="1" smtClean="0"/>
              <a:t>ellos</a:t>
            </a:r>
            <a:r>
              <a:rPr lang="en-US" baseline="0" dirty="0" smtClean="0"/>
              <a:t> se </a:t>
            </a:r>
            <a:r>
              <a:rPr lang="en-US" baseline="0" dirty="0" err="1" smtClean="0"/>
              <a:t>incluyen</a:t>
            </a:r>
            <a:r>
              <a:rPr lang="en-US" baseline="0" dirty="0" smtClean="0"/>
              <a:t> </a:t>
            </a:r>
            <a:r>
              <a:rPr lang="en-US" dirty="0" smtClean="0"/>
              <a:t>Medicaid, el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 los </a:t>
            </a:r>
            <a:r>
              <a:rPr lang="en-US" dirty="0" err="1" smtClean="0"/>
              <a:t>Niños</a:t>
            </a:r>
            <a:r>
              <a:rPr lang="en-US" dirty="0" smtClean="0"/>
              <a:t>(CHIP), la </a:t>
            </a:r>
            <a:r>
              <a:rPr lang="en-US" dirty="0" err="1" smtClean="0"/>
              <a:t>Ayuda</a:t>
            </a:r>
            <a:r>
              <a:rPr lang="en-US" dirty="0" smtClean="0"/>
              <a:t> </a:t>
            </a:r>
            <a:r>
              <a:rPr lang="en-US" dirty="0" err="1" smtClean="0"/>
              <a:t>Adicional</a:t>
            </a:r>
            <a:r>
              <a:rPr lang="en-US" dirty="0" smtClean="0"/>
              <a:t> y los </a:t>
            </a:r>
            <a:r>
              <a:rPr lang="en-US" dirty="0" err="1" smtClean="0"/>
              <a:t>Programas</a:t>
            </a:r>
            <a:r>
              <a:rPr lang="en-US" dirty="0" smtClean="0"/>
              <a:t> Medicare de </a:t>
            </a:r>
            <a:r>
              <a:rPr lang="en-US" dirty="0" err="1" smtClean="0"/>
              <a:t>Ahorros</a:t>
            </a:r>
            <a:r>
              <a:rPr lang="en-US" dirty="0" smtClean="0"/>
              <a:t>. </a:t>
            </a:r>
          </a:p>
          <a:p>
            <a:pPr marL="113148" indent="-113148">
              <a:buFont typeface="Arial" pitchFamily="34" charset="0"/>
              <a:buChar char="•"/>
            </a:pPr>
            <a:r>
              <a:rPr lang="en-US" dirty="0" smtClean="0"/>
              <a:t>El</a:t>
            </a:r>
            <a:r>
              <a:rPr lang="en-US" baseline="0" dirty="0" smtClean="0"/>
              <a:t> plan de </a:t>
            </a:r>
            <a:r>
              <a:rPr lang="en-US" baseline="0" dirty="0" err="1" smtClean="0"/>
              <a:t>cobertura</a:t>
            </a:r>
            <a:r>
              <a:rPr lang="en-US" baseline="0" dirty="0" smtClean="0"/>
              <a:t> </a:t>
            </a:r>
            <a:r>
              <a:rPr lang="en-US" baseline="0" dirty="0" err="1" smtClean="0"/>
              <a:t>médica</a:t>
            </a:r>
            <a:r>
              <a:rPr lang="en-US" baseline="0" dirty="0" smtClean="0"/>
              <a:t> de </a:t>
            </a:r>
            <a:r>
              <a:rPr lang="en-US" baseline="0" dirty="0" err="1" smtClean="0"/>
              <a:t>las</a:t>
            </a:r>
            <a:r>
              <a:rPr lang="en-US" baseline="0" dirty="0" smtClean="0"/>
              <a:t> </a:t>
            </a:r>
            <a:r>
              <a:rPr lang="en-US" baseline="0" dirty="0" err="1" smtClean="0"/>
              <a:t>condiciones</a:t>
            </a:r>
            <a:r>
              <a:rPr lang="en-US" baseline="0" dirty="0" smtClean="0"/>
              <a:t> </a:t>
            </a:r>
            <a:r>
              <a:rPr lang="en-US" baseline="0" dirty="0" err="1" smtClean="0"/>
              <a:t>preexistentes</a:t>
            </a:r>
            <a:r>
              <a:rPr lang="en-US" baseline="0" dirty="0" smtClean="0"/>
              <a:t> les </a:t>
            </a:r>
            <a:r>
              <a:rPr lang="en-US" baseline="0" dirty="0" err="1" smtClean="0"/>
              <a:t>ofrece</a:t>
            </a:r>
            <a:r>
              <a:rPr lang="en-US" baseline="0" dirty="0" smtClean="0"/>
              <a:t> un </a:t>
            </a:r>
            <a:r>
              <a:rPr lang="en-US" baseline="0" dirty="0" err="1" smtClean="0"/>
              <a:t>seguro</a:t>
            </a:r>
            <a:r>
              <a:rPr lang="en-US" baseline="0" dirty="0" smtClean="0"/>
              <a:t> </a:t>
            </a:r>
            <a:r>
              <a:rPr lang="en-US" baseline="0" dirty="0" err="1" smtClean="0"/>
              <a:t>médico</a:t>
            </a:r>
            <a:r>
              <a:rPr lang="en-US" baseline="0" dirty="0" smtClean="0"/>
              <a:t> a </a:t>
            </a:r>
            <a:r>
              <a:rPr lang="en-US" baseline="0" dirty="0" err="1" smtClean="0"/>
              <a:t>las</a:t>
            </a:r>
            <a:r>
              <a:rPr lang="en-US" baseline="0" dirty="0" smtClean="0"/>
              <a:t> personas </a:t>
            </a:r>
            <a:r>
              <a:rPr lang="en-US" baseline="0" dirty="0" err="1" smtClean="0"/>
              <a:t>que</a:t>
            </a:r>
            <a:r>
              <a:rPr lang="en-US" baseline="0" dirty="0" smtClean="0"/>
              <a:t>, </a:t>
            </a:r>
            <a:r>
              <a:rPr lang="en-US" baseline="0" dirty="0" err="1" smtClean="0"/>
              <a:t>por</a:t>
            </a:r>
            <a:r>
              <a:rPr lang="en-US" baseline="0" dirty="0" smtClean="0"/>
              <a:t> </a:t>
            </a:r>
            <a:r>
              <a:rPr lang="en-US" baseline="0" dirty="0" err="1" smtClean="0"/>
              <a:t>padecer</a:t>
            </a:r>
            <a:r>
              <a:rPr lang="en-US" baseline="0" dirty="0" smtClean="0"/>
              <a:t> de un </a:t>
            </a:r>
            <a:r>
              <a:rPr lang="en-US" baseline="0" dirty="0" err="1" smtClean="0"/>
              <a:t>problema</a:t>
            </a:r>
            <a:r>
              <a:rPr lang="en-US" baseline="0" dirty="0" smtClean="0"/>
              <a:t> </a:t>
            </a:r>
            <a:r>
              <a:rPr lang="en-US" baseline="0" dirty="0" err="1" smtClean="0"/>
              <a:t>médico</a:t>
            </a:r>
            <a:r>
              <a:rPr lang="en-US" baseline="0" dirty="0" smtClean="0"/>
              <a:t> anterior no </a:t>
            </a:r>
            <a:r>
              <a:rPr lang="en-US" baseline="0" dirty="0" err="1" smtClean="0"/>
              <a:t>están</a:t>
            </a:r>
            <a:r>
              <a:rPr lang="en-US" baseline="0" dirty="0" smtClean="0"/>
              <a:t> </a:t>
            </a:r>
            <a:r>
              <a:rPr lang="en-US" baseline="0" dirty="0" err="1" smtClean="0"/>
              <a:t>aseguradas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6297" indent="-226297">
              <a:buFont typeface="Arial" pitchFamily="34" charset="0"/>
              <a:buChar char="•"/>
            </a:pPr>
            <a:r>
              <a:rPr lang="en-US" dirty="0" smtClean="0"/>
              <a:t>El </a:t>
            </a:r>
            <a:r>
              <a:rPr lang="en-US" dirty="0" err="1" smtClean="0"/>
              <a:t>programa</a:t>
            </a:r>
            <a:r>
              <a:rPr lang="en-US" dirty="0" smtClean="0"/>
              <a:t> Medicare </a:t>
            </a:r>
            <a:r>
              <a:rPr lang="en-US" dirty="0" err="1" smtClean="0"/>
              <a:t>es</a:t>
            </a:r>
            <a:r>
              <a:rPr lang="en-US" dirty="0" smtClean="0"/>
              <a:t> </a:t>
            </a:r>
            <a:r>
              <a:rPr lang="en-US" dirty="0" err="1" smtClean="0"/>
              <a:t>administrado</a:t>
            </a:r>
            <a:r>
              <a:rPr lang="en-US" dirty="0" smtClean="0"/>
              <a:t> </a:t>
            </a:r>
            <a:r>
              <a:rPr lang="en-US" dirty="0" err="1" smtClean="0"/>
              <a:t>por</a:t>
            </a:r>
            <a:r>
              <a:rPr lang="en-US" dirty="0" smtClean="0"/>
              <a:t> los </a:t>
            </a:r>
            <a:r>
              <a:rPr lang="en-US" dirty="0" err="1" smtClean="0"/>
              <a:t>Centros</a:t>
            </a:r>
            <a:r>
              <a:rPr lang="en-US" dirty="0" smtClean="0"/>
              <a:t> de </a:t>
            </a:r>
            <a:r>
              <a:rPr lang="en-US" dirty="0" err="1" smtClean="0"/>
              <a:t>Servicios</a:t>
            </a:r>
            <a:r>
              <a:rPr lang="en-US" dirty="0" smtClean="0"/>
              <a:t> de Medicare y Medicaid (CMS </a:t>
            </a:r>
            <a:r>
              <a:rPr lang="en-US" dirty="0" err="1" smtClean="0"/>
              <a:t>por</a:t>
            </a:r>
            <a:r>
              <a:rPr lang="en-US" dirty="0" smtClean="0"/>
              <a:t> su </a:t>
            </a:r>
            <a:r>
              <a:rPr lang="en-US" dirty="0" err="1" smtClean="0"/>
              <a:t>sigla</a:t>
            </a:r>
            <a:r>
              <a:rPr lang="en-US" dirty="0" smtClean="0"/>
              <a:t> en </a:t>
            </a:r>
            <a:r>
              <a:rPr lang="en-US" dirty="0" err="1" smtClean="0"/>
              <a:t>inglés</a:t>
            </a:r>
            <a:r>
              <a:rPr lang="en-US" dirty="0" smtClean="0"/>
              <a:t>).</a:t>
            </a:r>
          </a:p>
          <a:p>
            <a:pPr marL="226297" indent="-226297">
              <a:buFont typeface="Arial" pitchFamily="34" charset="0"/>
              <a:buChar char="•"/>
            </a:pPr>
            <a:r>
              <a:rPr lang="en-US" dirty="0" smtClean="0"/>
              <a:t>Sin embargo la </a:t>
            </a:r>
            <a:r>
              <a:rPr lang="en-US" dirty="0" err="1" smtClean="0"/>
              <a:t>inscripción</a:t>
            </a:r>
            <a:r>
              <a:rPr lang="en-US" dirty="0" smtClean="0"/>
              <a:t> en Medicare se </a:t>
            </a:r>
            <a:r>
              <a:rPr lang="en-US" dirty="0" err="1" smtClean="0"/>
              <a:t>hace</a:t>
            </a:r>
            <a:r>
              <a:rPr lang="en-US" dirty="0" smtClean="0"/>
              <a:t> a </a:t>
            </a:r>
            <a:r>
              <a:rPr lang="en-US" dirty="0" err="1" smtClean="0"/>
              <a:t>través</a:t>
            </a:r>
            <a:r>
              <a:rPr lang="en-US" dirty="0" smtClean="0"/>
              <a:t> del </a:t>
            </a:r>
            <a:r>
              <a:rPr lang="en-US" dirty="0" err="1" smtClean="0"/>
              <a:t>Seguro</a:t>
            </a:r>
            <a:r>
              <a:rPr lang="en-US" dirty="0" smtClean="0"/>
              <a:t> Social o</a:t>
            </a:r>
          </a:p>
          <a:p>
            <a:pPr marL="226297" lvl="1" indent="-226297" defTabSz="881390">
              <a:spcAft>
                <a:spcPts val="578"/>
              </a:spcAft>
              <a:buFont typeface="Arial" pitchFamily="34" charset="0"/>
              <a:buChar char="•"/>
              <a:defRPr/>
            </a:pPr>
            <a:r>
              <a:rPr lang="en-US" dirty="0" smtClean="0"/>
              <a:t>De la Junta </a:t>
            </a:r>
            <a:r>
              <a:rPr lang="en-US" dirty="0" err="1" smtClean="0"/>
              <a:t>Ferroviaria</a:t>
            </a:r>
            <a:r>
              <a:rPr lang="en-US" dirty="0" smtClean="0"/>
              <a:t> de </a:t>
            </a:r>
            <a:r>
              <a:rPr lang="en-US" dirty="0" err="1" smtClean="0"/>
              <a:t>Retiro</a:t>
            </a:r>
            <a:r>
              <a:rPr lang="en-US" dirty="0" smtClean="0"/>
              <a:t> (RRB) </a:t>
            </a:r>
            <a:r>
              <a:rPr lang="en-US" dirty="0" err="1" smtClean="0"/>
              <a:t>si</a:t>
            </a:r>
            <a:r>
              <a:rPr lang="en-US" dirty="0" smtClean="0"/>
              <a:t> </a:t>
            </a:r>
            <a:r>
              <a:rPr lang="en-US" dirty="0" err="1" smtClean="0"/>
              <a:t>es</a:t>
            </a:r>
            <a:r>
              <a:rPr lang="en-US" dirty="0" smtClean="0"/>
              <a:t> un </a:t>
            </a:r>
            <a:r>
              <a:rPr lang="en-US" dirty="0" err="1" smtClean="0"/>
              <a:t>jubilado</a:t>
            </a:r>
            <a:r>
              <a:rPr lang="en-US" dirty="0" smtClean="0"/>
              <a:t> </a:t>
            </a:r>
            <a:r>
              <a:rPr lang="en-US" dirty="0" err="1" smtClean="0"/>
              <a:t>ferroviario</a:t>
            </a:r>
            <a:endParaRPr lang="en-US" dirty="0" smtClean="0"/>
          </a:p>
          <a:p>
            <a:pPr marL="226297" indent="-226297"/>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09063" indent="-109063">
              <a:buFont typeface="Wingdings" pitchFamily="2" charset="2"/>
              <a:buChar char="§"/>
            </a:pPr>
            <a:r>
              <a:rPr lang="en-US" dirty="0" smtClean="0"/>
              <a:t>Medicaid</a:t>
            </a:r>
            <a:r>
              <a:rPr lang="en-US" baseline="0" dirty="0" smtClean="0"/>
              <a:t> </a:t>
            </a:r>
            <a:r>
              <a:rPr lang="es-ES" noProof="0" dirty="0" smtClean="0"/>
              <a:t>es un programa que ayuda a pagar los gastos médicos de las personas con ingresos y recursos limitados. </a:t>
            </a:r>
            <a:r>
              <a:rPr lang="es-ES" noProof="0" dirty="0" err="1" smtClean="0"/>
              <a:t>Medicaid</a:t>
            </a:r>
            <a:r>
              <a:rPr lang="es-ES" noProof="0" dirty="0" smtClean="0"/>
              <a:t> está financiado en forma conjunta por los gobiernos estatales y federal y administrado por cada estado. Ofrece cobertura para las embarazadas y los niños; ancianos, ciegos, discapacitados y algún otro grupo dependiendo del estado. Si usted es elegible para Medicare y </a:t>
            </a:r>
            <a:r>
              <a:rPr lang="es-ES" noProof="0" dirty="0" err="1" smtClean="0"/>
              <a:t>Medicaid</a:t>
            </a:r>
            <a:r>
              <a:rPr lang="es-ES" noProof="0" dirty="0" smtClean="0"/>
              <a:t>, la mayoría de sus gastos médicos estarán cubiertos. Estas personas se denominan a menudo “doblemente</a:t>
            </a:r>
            <a:r>
              <a:rPr lang="es-ES" baseline="0" noProof="0" dirty="0" smtClean="0"/>
              <a:t> elegibles</a:t>
            </a:r>
            <a:r>
              <a:rPr lang="es-ES" noProof="0" dirty="0" smtClean="0"/>
              <a:t>.” Las personas elegibles para ambos programas reciben la cobertura de sus recetas médicas de Medicare en vez de </a:t>
            </a:r>
            <a:r>
              <a:rPr lang="es-ES" noProof="0" dirty="0" err="1" smtClean="0"/>
              <a:t>Medicaid</a:t>
            </a:r>
            <a:r>
              <a:rPr lang="es-ES" noProof="0" dirty="0" smtClean="0"/>
              <a:t>. Los beneficiarios de </a:t>
            </a:r>
            <a:r>
              <a:rPr lang="es-ES" noProof="0" dirty="0" err="1" smtClean="0"/>
              <a:t>Medicaid</a:t>
            </a:r>
            <a:r>
              <a:rPr lang="es-ES" noProof="0" dirty="0" smtClean="0"/>
              <a:t> pueden obtener la cobertura de ciertos servicios que Medicare no cubre en su totalidad, por ejemplo el cuidado en un centro de enfermería especializada o la atención domiciliaria.</a:t>
            </a:r>
          </a:p>
          <a:p>
            <a:pPr marL="109063" indent="-109063">
              <a:buFont typeface="Wingdings" pitchFamily="2" charset="2"/>
              <a:buChar char="§"/>
            </a:pPr>
            <a:r>
              <a:rPr lang="es-ES" noProof="0" dirty="0" smtClean="0"/>
              <a:t>La elegibilidad para </a:t>
            </a:r>
            <a:r>
              <a:rPr lang="es-ES" noProof="0" dirty="0" err="1" smtClean="0"/>
              <a:t>Medicaid</a:t>
            </a:r>
            <a:r>
              <a:rPr lang="es-ES" noProof="0" dirty="0" smtClean="0"/>
              <a:t> la determina cada estado y el proceso de solicitud y los beneficios varían de estado en estado. Para averiguar si es elegible, usted debe ponerse en contacto con la Oficina Estatal de Ayuda Médica. Por ejemplo, una persona de </a:t>
            </a:r>
            <a:r>
              <a:rPr lang="es-ES" i="1" noProof="0" dirty="0" smtClean="0"/>
              <a:t>Name of </a:t>
            </a:r>
            <a:r>
              <a:rPr lang="es-ES" i="1" noProof="0" dirty="0" err="1" smtClean="0"/>
              <a:t>State</a:t>
            </a:r>
            <a:r>
              <a:rPr lang="es-ES" noProof="0" dirty="0" smtClean="0"/>
              <a:t>, debe solicitar </a:t>
            </a:r>
            <a:r>
              <a:rPr lang="es-ES" noProof="0" dirty="0" err="1" smtClean="0"/>
              <a:t>Medicaid</a:t>
            </a:r>
            <a:r>
              <a:rPr lang="es-ES" noProof="0" dirty="0" smtClean="0"/>
              <a:t> en </a:t>
            </a:r>
            <a:r>
              <a:rPr lang="es-ES" i="1" noProof="0" dirty="0" smtClean="0"/>
              <a:t>Name of </a:t>
            </a:r>
            <a:r>
              <a:rPr lang="es-ES" i="1" noProof="0" dirty="0" err="1" smtClean="0"/>
              <a:t>Agency</a:t>
            </a:r>
            <a:r>
              <a:rPr lang="es-ES" noProof="0" dirty="0" smtClean="0"/>
              <a:t>. </a:t>
            </a:r>
            <a:r>
              <a:rPr lang="es-ES" i="1" noProof="0" dirty="0" smtClean="0"/>
              <a:t>[Instructor: Ingrese la información de </a:t>
            </a:r>
            <a:r>
              <a:rPr lang="es-ES" i="1" noProof="0" dirty="0" err="1" smtClean="0"/>
              <a:t>Medicaid</a:t>
            </a:r>
            <a:r>
              <a:rPr lang="es-ES" i="1" noProof="0" dirty="0" smtClean="0"/>
              <a:t> específica para su estado.]</a:t>
            </a:r>
          </a:p>
          <a:p>
            <a:pPr marL="109063" lvl="1" indent="-109063">
              <a:spcBef>
                <a:spcPts val="382"/>
              </a:spcBef>
              <a:buSzPct val="68000"/>
              <a:buFont typeface="Wingdings" pitchFamily="2" charset="2"/>
              <a:buChar char="§"/>
            </a:pPr>
            <a:r>
              <a:rPr lang="en-US" dirty="0" smtClean="0"/>
              <a:t>Si</a:t>
            </a:r>
            <a:r>
              <a:rPr lang="en-US" baseline="0" dirty="0" smtClean="0"/>
              <a:t>  </a:t>
            </a:r>
            <a:r>
              <a:rPr lang="en-US" baseline="0" dirty="0" err="1" smtClean="0"/>
              <a:t>cree</a:t>
            </a:r>
            <a:r>
              <a:rPr lang="en-US" baseline="0" dirty="0" smtClean="0"/>
              <a:t> </a:t>
            </a:r>
            <a:r>
              <a:rPr lang="en-US" baseline="0" dirty="0" err="1" smtClean="0"/>
              <a:t>que</a:t>
            </a:r>
            <a:r>
              <a:rPr lang="en-US" baseline="0" dirty="0" smtClean="0"/>
              <a:t> </a:t>
            </a:r>
            <a:r>
              <a:rPr lang="en-US" baseline="0" dirty="0" err="1" smtClean="0"/>
              <a:t>califica</a:t>
            </a:r>
            <a:r>
              <a:rPr lang="en-US" baseline="0" dirty="0" smtClean="0"/>
              <a:t> </a:t>
            </a:r>
            <a:r>
              <a:rPr lang="en-US" baseline="0" dirty="0" err="1" smtClean="0"/>
              <a:t>solicítelo</a:t>
            </a:r>
            <a:r>
              <a:rPr lang="en-US" baseline="0" dirty="0" smtClean="0"/>
              <a:t>:</a:t>
            </a:r>
            <a:endParaRPr lang="en-US" dirty="0" smtClean="0"/>
          </a:p>
          <a:p>
            <a:pPr marL="327191" lvl="1" indent="-160565">
              <a:buFont typeface="Arial" pitchFamily="34" charset="0"/>
              <a:buChar char="•"/>
            </a:pPr>
            <a:r>
              <a:rPr lang="en-US" dirty="0" err="1" smtClean="0"/>
              <a:t>Llamando</a:t>
            </a:r>
            <a:r>
              <a:rPr lang="en-US" baseline="0" dirty="0" smtClean="0"/>
              <a:t> al</a:t>
            </a:r>
            <a:r>
              <a:rPr lang="en-US" dirty="0" smtClean="0"/>
              <a:t> 1 800-MEDICARE</a:t>
            </a:r>
          </a:p>
          <a:p>
            <a:pPr marL="327191" lvl="1" indent="-160565">
              <a:buFont typeface="Arial" pitchFamily="34" charset="0"/>
              <a:buChar char="•"/>
            </a:pPr>
            <a:r>
              <a:rPr lang="en-US" dirty="0" err="1" smtClean="0"/>
              <a:t>Llamando</a:t>
            </a:r>
            <a:r>
              <a:rPr lang="en-US" dirty="0" smtClean="0"/>
              <a:t> a su SHIP</a:t>
            </a:r>
          </a:p>
          <a:p>
            <a:pPr marL="327191" lvl="1" indent="-160565">
              <a:buFont typeface="Arial" pitchFamily="34" charset="0"/>
              <a:buChar char="•"/>
            </a:pPr>
            <a:r>
              <a:rPr lang="en-US" dirty="0" err="1" smtClean="0"/>
              <a:t>Llamando</a:t>
            </a:r>
            <a:r>
              <a:rPr lang="en-US" dirty="0" smtClean="0"/>
              <a:t> al </a:t>
            </a:r>
            <a:r>
              <a:rPr lang="en-US" dirty="0" err="1" smtClean="0"/>
              <a:t>Seguro</a:t>
            </a:r>
            <a:r>
              <a:rPr lang="en-US" dirty="0" smtClean="0"/>
              <a:t> Social</a:t>
            </a:r>
            <a:r>
              <a:rPr lang="en-US" baseline="0" dirty="0" smtClean="0"/>
              <a:t> al </a:t>
            </a:r>
            <a:r>
              <a:rPr lang="en-US" dirty="0" smtClean="0"/>
              <a:t>1 800-772-1213</a:t>
            </a:r>
          </a:p>
          <a:p>
            <a:pPr marL="327191" lvl="1" indent="-160565">
              <a:buFont typeface="Arial" pitchFamily="34" charset="0"/>
              <a:buChar char="•"/>
            </a:pPr>
            <a:r>
              <a:rPr lang="en-US" dirty="0" err="1" smtClean="0"/>
              <a:t>Llame</a:t>
            </a:r>
            <a:r>
              <a:rPr lang="en-US" dirty="0" smtClean="0"/>
              <a:t> o </a:t>
            </a:r>
            <a:r>
              <a:rPr lang="en-US" dirty="0" err="1" smtClean="0"/>
              <a:t>visita</a:t>
            </a:r>
            <a:r>
              <a:rPr lang="en-US" dirty="0" smtClean="0"/>
              <a:t> a su </a:t>
            </a:r>
            <a:r>
              <a:rPr lang="en-US" dirty="0" err="1" smtClean="0"/>
              <a:t>agencia</a:t>
            </a:r>
            <a:r>
              <a:rPr lang="en-US" dirty="0" smtClean="0"/>
              <a:t> </a:t>
            </a:r>
            <a:r>
              <a:rPr lang="en-US" dirty="0" err="1" smtClean="0"/>
              <a:t>estatal</a:t>
            </a:r>
            <a:endParaRPr lang="en-US" dirty="0" smtClean="0"/>
          </a:p>
          <a:p>
            <a:pPr marL="597424" lvl="2" indent="-253453">
              <a:spcBef>
                <a:spcPts val="396"/>
              </a:spcBef>
              <a:buSzPct val="68000"/>
            </a:pPr>
            <a:endParaRPr lang="en-US" dirty="0" smtClean="0"/>
          </a:p>
          <a:p>
            <a:endParaRPr lang="en-US" dirty="0" smtClean="0"/>
          </a:p>
          <a:p>
            <a:endParaRPr lang="en-US" i="1" dirty="0" smtClean="0"/>
          </a:p>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5" name="Rectangle 3"/>
          <p:cNvSpPr>
            <a:spLocks noGrp="1" noChangeArrowheads="1"/>
          </p:cNvSpPr>
          <p:nvPr>
            <p:ph type="body" idx="1"/>
          </p:nvPr>
        </p:nvSpPr>
        <p:spPr bwMode="auto">
          <a:xfrm>
            <a:off x="933455" y="4492627"/>
            <a:ext cx="5375274" cy="4184650"/>
          </a:xfrm>
          <a:noFill/>
        </p:spPr>
        <p:txBody>
          <a:bodyPr wrap="square" numCol="1" anchor="t" anchorCtr="0" compatLnSpc="1">
            <a:prstTxWarp prst="textNoShape">
              <a:avLst/>
            </a:prstTxWarp>
            <a:normAutofit fontScale="92500" lnSpcReduction="20000"/>
          </a:bodyPr>
          <a:lstStyle/>
          <a:p>
            <a:pPr marL="109063" indent="-109063">
              <a:buFont typeface="Wingdings" pitchFamily="2" charset="2"/>
              <a:buChar char="§"/>
            </a:pPr>
            <a:r>
              <a:rPr lang="en-US" dirty="0" smtClean="0"/>
              <a:t>Los </a:t>
            </a:r>
            <a:r>
              <a:rPr lang="en-US" dirty="0" err="1" smtClean="0"/>
              <a:t>beneficiarios</a:t>
            </a:r>
            <a:r>
              <a:rPr lang="en-US" dirty="0" smtClean="0"/>
              <a:t> de Medicare con </a:t>
            </a:r>
            <a:r>
              <a:rPr lang="en-US" dirty="0" err="1" smtClean="0"/>
              <a:t>ingresos</a:t>
            </a:r>
            <a:r>
              <a:rPr lang="en-US" dirty="0" smtClean="0"/>
              <a:t> y </a:t>
            </a:r>
            <a:r>
              <a:rPr lang="en-US" dirty="0" err="1" smtClean="0"/>
              <a:t>recursos</a:t>
            </a:r>
            <a:r>
              <a:rPr lang="en-US" dirty="0" smtClean="0"/>
              <a:t> </a:t>
            </a:r>
            <a:r>
              <a:rPr lang="en-US" dirty="0" err="1" smtClean="0"/>
              <a:t>limitados</a:t>
            </a:r>
            <a:r>
              <a:rPr lang="en-US" dirty="0" smtClean="0"/>
              <a:t> </a:t>
            </a:r>
            <a:r>
              <a:rPr lang="en-US" dirty="0" err="1" smtClean="0"/>
              <a:t>pueden</a:t>
            </a:r>
            <a:r>
              <a:rPr lang="en-US" dirty="0" smtClean="0"/>
              <a:t> </a:t>
            </a:r>
            <a:r>
              <a:rPr lang="en-US" dirty="0" err="1" smtClean="0"/>
              <a:t>obtener</a:t>
            </a:r>
            <a:r>
              <a:rPr lang="en-US" dirty="0" smtClean="0"/>
              <a:t> la </a:t>
            </a:r>
            <a:r>
              <a:rPr lang="en-US" dirty="0" err="1" smtClean="0"/>
              <a:t>Ayuda</a:t>
            </a:r>
            <a:r>
              <a:rPr lang="en-US" dirty="0" smtClean="0"/>
              <a:t> </a:t>
            </a:r>
            <a:r>
              <a:rPr lang="en-US" dirty="0" err="1" smtClean="0"/>
              <a:t>Adicional</a:t>
            </a:r>
            <a:r>
              <a:rPr lang="en-US" dirty="0" smtClean="0"/>
              <a:t> </a:t>
            </a:r>
            <a:r>
              <a:rPr lang="en-US" dirty="0" err="1" smtClean="0"/>
              <a:t>para</a:t>
            </a:r>
            <a:r>
              <a:rPr lang="en-US" dirty="0" smtClean="0"/>
              <a:t> </a:t>
            </a:r>
            <a:r>
              <a:rPr lang="en-US" dirty="0" err="1" smtClean="0"/>
              <a:t>pagar</a:t>
            </a:r>
            <a:r>
              <a:rPr lang="en-US" dirty="0" smtClean="0"/>
              <a:t> los </a:t>
            </a:r>
            <a:r>
              <a:rPr lang="en-US" dirty="0" err="1" smtClean="0"/>
              <a:t>costos</a:t>
            </a:r>
            <a:r>
              <a:rPr lang="en-US" dirty="0" smtClean="0"/>
              <a:t> de la </a:t>
            </a:r>
            <a:r>
              <a:rPr lang="en-US" dirty="0" err="1" smtClean="0"/>
              <a:t>cobertura</a:t>
            </a:r>
            <a:r>
              <a:rPr lang="en-US" dirty="0" smtClean="0"/>
              <a:t> de </a:t>
            </a:r>
            <a:r>
              <a:rPr lang="en-US" dirty="0" err="1" smtClean="0"/>
              <a:t>sus</a:t>
            </a:r>
            <a:r>
              <a:rPr lang="en-US" dirty="0" smtClean="0"/>
              <a:t> </a:t>
            </a:r>
            <a:r>
              <a:rPr lang="en-US" dirty="0" err="1" smtClean="0"/>
              <a:t>medicamentos</a:t>
            </a:r>
            <a:r>
              <a:rPr lang="en-US" dirty="0" smtClean="0"/>
              <a:t>. Para </a:t>
            </a:r>
            <a:r>
              <a:rPr lang="en-US" dirty="0" err="1" smtClean="0"/>
              <a:t>obtener</a:t>
            </a:r>
            <a:r>
              <a:rPr lang="en-US" dirty="0" smtClean="0"/>
              <a:t> la </a:t>
            </a:r>
            <a:r>
              <a:rPr lang="en-US" dirty="0" err="1" smtClean="0"/>
              <a:t>Ayuda</a:t>
            </a:r>
            <a:r>
              <a:rPr lang="en-US" dirty="0" smtClean="0"/>
              <a:t> </a:t>
            </a:r>
            <a:r>
              <a:rPr lang="en-US" dirty="0" err="1" smtClean="0"/>
              <a:t>Adicional</a:t>
            </a:r>
            <a:r>
              <a:rPr lang="en-US" dirty="0" smtClean="0"/>
              <a:t>, </a:t>
            </a:r>
            <a:r>
              <a:rPr lang="en-US" dirty="0" err="1" smtClean="0"/>
              <a:t>usted</a:t>
            </a:r>
            <a:r>
              <a:rPr lang="en-US" dirty="0" smtClean="0"/>
              <a:t> </a:t>
            </a:r>
            <a:r>
              <a:rPr lang="en-US" dirty="0" err="1" smtClean="0"/>
              <a:t>debe</a:t>
            </a:r>
            <a:r>
              <a:rPr lang="en-US" dirty="0" smtClean="0"/>
              <a:t> </a:t>
            </a:r>
            <a:r>
              <a:rPr lang="en-US" dirty="0" err="1" smtClean="0"/>
              <a:t>inscribirse</a:t>
            </a:r>
            <a:r>
              <a:rPr lang="en-US" dirty="0" smtClean="0"/>
              <a:t> en un plan Medicare de </a:t>
            </a:r>
            <a:r>
              <a:rPr lang="en-US" dirty="0" err="1" smtClean="0"/>
              <a:t>medicamentos</a:t>
            </a:r>
            <a:r>
              <a:rPr lang="en-US" dirty="0" smtClean="0"/>
              <a:t> </a:t>
            </a:r>
            <a:r>
              <a:rPr lang="en-US" dirty="0" err="1" smtClean="0"/>
              <a:t>recetados</a:t>
            </a:r>
            <a:r>
              <a:rPr lang="en-US" dirty="0" smtClean="0"/>
              <a:t>. </a:t>
            </a:r>
            <a:r>
              <a:rPr lang="en-US" dirty="0" err="1" smtClean="0"/>
              <a:t>Puede</a:t>
            </a:r>
            <a:r>
              <a:rPr lang="en-US" dirty="0" smtClean="0"/>
              <a:t> </a:t>
            </a:r>
            <a:r>
              <a:rPr lang="en-US" dirty="0" err="1" smtClean="0"/>
              <a:t>solicitarla</a:t>
            </a:r>
            <a:r>
              <a:rPr lang="en-US" dirty="0" smtClean="0"/>
              <a:t> en la </a:t>
            </a:r>
            <a:r>
              <a:rPr lang="en-US" dirty="0" err="1" smtClean="0"/>
              <a:t>oficina</a:t>
            </a:r>
            <a:r>
              <a:rPr lang="en-US" dirty="0" smtClean="0"/>
              <a:t> del </a:t>
            </a:r>
            <a:r>
              <a:rPr lang="en-US" dirty="0" err="1" smtClean="0"/>
              <a:t>Seguro</a:t>
            </a:r>
            <a:r>
              <a:rPr lang="en-US" dirty="0" smtClean="0"/>
              <a:t> Social o en su </a:t>
            </a:r>
            <a:r>
              <a:rPr lang="en-US" dirty="0" err="1" smtClean="0"/>
              <a:t>oficina</a:t>
            </a:r>
            <a:r>
              <a:rPr lang="en-US" dirty="0" smtClean="0"/>
              <a:t> </a:t>
            </a:r>
            <a:r>
              <a:rPr lang="en-US" dirty="0" err="1" smtClean="0"/>
              <a:t>estatal</a:t>
            </a:r>
            <a:r>
              <a:rPr lang="en-US" dirty="0" smtClean="0"/>
              <a:t> de Medicaid. </a:t>
            </a:r>
            <a:r>
              <a:rPr lang="en-US" dirty="0" err="1" smtClean="0"/>
              <a:t>Cuando</a:t>
            </a:r>
            <a:r>
              <a:rPr lang="en-US" dirty="0" smtClean="0"/>
              <a:t> la </a:t>
            </a:r>
            <a:r>
              <a:rPr lang="en-US" dirty="0" err="1" smtClean="0"/>
              <a:t>solicite</a:t>
            </a:r>
            <a:r>
              <a:rPr lang="en-US" dirty="0" smtClean="0"/>
              <a:t>, le </a:t>
            </a:r>
            <a:r>
              <a:rPr lang="en-US" dirty="0" err="1" smtClean="0"/>
              <a:t>pedirán</a:t>
            </a:r>
            <a:r>
              <a:rPr lang="en-US" dirty="0" smtClean="0"/>
              <a:t> </a:t>
            </a:r>
            <a:r>
              <a:rPr lang="en-US" dirty="0" err="1" smtClean="0"/>
              <a:t>información</a:t>
            </a:r>
            <a:r>
              <a:rPr lang="en-US" dirty="0" smtClean="0"/>
              <a:t> </a:t>
            </a:r>
            <a:r>
              <a:rPr lang="en-US" dirty="0" err="1" smtClean="0"/>
              <a:t>sobre</a:t>
            </a:r>
            <a:r>
              <a:rPr lang="en-US" dirty="0" smtClean="0"/>
              <a:t> </a:t>
            </a:r>
            <a:r>
              <a:rPr lang="en-US" dirty="0" err="1" smtClean="0"/>
              <a:t>sus</a:t>
            </a:r>
            <a:r>
              <a:rPr lang="en-US" dirty="0" smtClean="0"/>
              <a:t> </a:t>
            </a:r>
            <a:r>
              <a:rPr lang="en-US" dirty="0" err="1" smtClean="0"/>
              <a:t>ingresos</a:t>
            </a:r>
            <a:r>
              <a:rPr lang="en-US" dirty="0" smtClean="0"/>
              <a:t> y </a:t>
            </a:r>
            <a:r>
              <a:rPr lang="en-US" dirty="0" err="1" smtClean="0"/>
              <a:t>recursos</a:t>
            </a:r>
            <a:r>
              <a:rPr lang="en-US" dirty="0" smtClean="0"/>
              <a:t> y </a:t>
            </a:r>
            <a:r>
              <a:rPr lang="en-US" dirty="0" err="1" smtClean="0"/>
              <a:t>tendrá</a:t>
            </a:r>
            <a:r>
              <a:rPr lang="en-US" dirty="0" smtClean="0"/>
              <a:t> </a:t>
            </a:r>
            <a:r>
              <a:rPr lang="en-US" dirty="0" err="1" smtClean="0"/>
              <a:t>que</a:t>
            </a:r>
            <a:r>
              <a:rPr lang="en-US" dirty="0" smtClean="0"/>
              <a:t> </a:t>
            </a:r>
            <a:r>
              <a:rPr lang="en-US" dirty="0" err="1" smtClean="0"/>
              <a:t>firmar</a:t>
            </a:r>
            <a:r>
              <a:rPr lang="en-US" dirty="0" smtClean="0"/>
              <a:t> </a:t>
            </a:r>
            <a:r>
              <a:rPr lang="en-US" dirty="0" err="1" smtClean="0"/>
              <a:t>una</a:t>
            </a:r>
            <a:r>
              <a:rPr lang="en-US" dirty="0" smtClean="0"/>
              <a:t> </a:t>
            </a:r>
            <a:r>
              <a:rPr lang="en-US" dirty="0" err="1" smtClean="0"/>
              <a:t>declaración</a:t>
            </a:r>
            <a:r>
              <a:rPr lang="en-US" dirty="0" smtClean="0"/>
              <a:t> </a:t>
            </a:r>
            <a:r>
              <a:rPr lang="en-US" dirty="0" err="1" smtClean="0"/>
              <a:t>indicando</a:t>
            </a:r>
            <a:r>
              <a:rPr lang="en-US" dirty="0" smtClean="0"/>
              <a:t> </a:t>
            </a:r>
            <a:r>
              <a:rPr lang="en-US" dirty="0" err="1" smtClean="0"/>
              <a:t>que</a:t>
            </a:r>
            <a:r>
              <a:rPr lang="en-US" dirty="0" smtClean="0"/>
              <a:t> </a:t>
            </a:r>
            <a:r>
              <a:rPr lang="en-US" dirty="0" err="1" smtClean="0"/>
              <a:t>sus</a:t>
            </a:r>
            <a:r>
              <a:rPr lang="en-US" dirty="0" smtClean="0"/>
              <a:t> </a:t>
            </a:r>
            <a:r>
              <a:rPr lang="en-US" dirty="0" err="1" smtClean="0"/>
              <a:t>respuestas</a:t>
            </a:r>
            <a:r>
              <a:rPr lang="en-US" dirty="0" smtClean="0"/>
              <a:t> son </a:t>
            </a:r>
            <a:r>
              <a:rPr lang="en-US" dirty="0" err="1" smtClean="0"/>
              <a:t>veraces</a:t>
            </a:r>
            <a:r>
              <a:rPr lang="en-US" dirty="0" smtClean="0"/>
              <a:t>.  El </a:t>
            </a:r>
            <a:r>
              <a:rPr lang="en-US" dirty="0" err="1" smtClean="0"/>
              <a:t>Seguro</a:t>
            </a:r>
            <a:r>
              <a:rPr lang="en-US" dirty="0" smtClean="0"/>
              <a:t> Social </a:t>
            </a:r>
            <a:r>
              <a:rPr lang="en-US" dirty="0" err="1" smtClean="0"/>
              <a:t>cotejará</a:t>
            </a:r>
            <a:r>
              <a:rPr lang="en-US" dirty="0" smtClean="0"/>
              <a:t> </a:t>
            </a:r>
            <a:r>
              <a:rPr lang="en-US" dirty="0" err="1" smtClean="0"/>
              <a:t>dicha</a:t>
            </a:r>
            <a:r>
              <a:rPr lang="en-US" dirty="0" smtClean="0"/>
              <a:t> </a:t>
            </a:r>
            <a:r>
              <a:rPr lang="en-US" dirty="0" err="1" smtClean="0"/>
              <a:t>información</a:t>
            </a:r>
            <a:r>
              <a:rPr lang="en-US" dirty="0" smtClean="0"/>
              <a:t> con los </a:t>
            </a:r>
            <a:r>
              <a:rPr lang="en-US" dirty="0" err="1" smtClean="0"/>
              <a:t>datos</a:t>
            </a:r>
            <a:r>
              <a:rPr lang="en-US" dirty="0" smtClean="0"/>
              <a:t> </a:t>
            </a:r>
            <a:r>
              <a:rPr lang="en-US" dirty="0" err="1" smtClean="0"/>
              <a:t>computarizados</a:t>
            </a:r>
            <a:r>
              <a:rPr lang="en-US" dirty="0" smtClean="0"/>
              <a:t> del </a:t>
            </a:r>
            <a:r>
              <a:rPr lang="en-US" dirty="0" err="1" smtClean="0"/>
              <a:t>Servicio</a:t>
            </a:r>
            <a:r>
              <a:rPr lang="en-US" dirty="0" smtClean="0"/>
              <a:t> de </a:t>
            </a:r>
            <a:r>
              <a:rPr lang="en-US" dirty="0" err="1" smtClean="0"/>
              <a:t>Rentas</a:t>
            </a:r>
            <a:r>
              <a:rPr lang="en-US" dirty="0" smtClean="0"/>
              <a:t> </a:t>
            </a:r>
            <a:r>
              <a:rPr lang="en-US" dirty="0" err="1" smtClean="0"/>
              <a:t>Internas</a:t>
            </a:r>
            <a:r>
              <a:rPr lang="en-US" dirty="0" smtClean="0"/>
              <a:t> y </a:t>
            </a:r>
            <a:r>
              <a:rPr lang="en-US" dirty="0" err="1" smtClean="0"/>
              <a:t>otras</a:t>
            </a:r>
            <a:r>
              <a:rPr lang="en-US" dirty="0" smtClean="0"/>
              <a:t> </a:t>
            </a:r>
            <a:r>
              <a:rPr lang="en-US" dirty="0" err="1" smtClean="0"/>
              <a:t>fuentes</a:t>
            </a:r>
            <a:r>
              <a:rPr lang="en-US" dirty="0" smtClean="0"/>
              <a:t>. Si </a:t>
            </a:r>
            <a:r>
              <a:rPr lang="en-US" dirty="0" err="1" smtClean="0"/>
              <a:t>fuera</a:t>
            </a:r>
            <a:r>
              <a:rPr lang="en-US" dirty="0" smtClean="0"/>
              <a:t> </a:t>
            </a:r>
            <a:r>
              <a:rPr lang="en-US" dirty="0" err="1" smtClean="0"/>
              <a:t>necesario</a:t>
            </a:r>
            <a:r>
              <a:rPr lang="en-US" dirty="0" smtClean="0"/>
              <a:t>, se </a:t>
            </a:r>
            <a:r>
              <a:rPr lang="en-US" dirty="0" err="1" smtClean="0"/>
              <a:t>comunicarán</a:t>
            </a:r>
            <a:r>
              <a:rPr lang="en-US" dirty="0" smtClean="0"/>
              <a:t> con </a:t>
            </a:r>
            <a:r>
              <a:rPr lang="en-US" dirty="0" err="1" smtClean="0"/>
              <a:t>usted</a:t>
            </a:r>
            <a:r>
              <a:rPr lang="en-US" dirty="0" smtClean="0"/>
              <a:t> </a:t>
            </a:r>
            <a:r>
              <a:rPr lang="en-US" dirty="0" err="1" smtClean="0"/>
              <a:t>para</a:t>
            </a:r>
            <a:r>
              <a:rPr lang="en-US" dirty="0" smtClean="0"/>
              <a:t> </a:t>
            </a:r>
            <a:r>
              <a:rPr lang="en-US" dirty="0" err="1" smtClean="0"/>
              <a:t>pedirle</a:t>
            </a:r>
            <a:r>
              <a:rPr lang="en-US" dirty="0" smtClean="0"/>
              <a:t> </a:t>
            </a:r>
            <a:r>
              <a:rPr lang="en-US" dirty="0" err="1" smtClean="0"/>
              <a:t>más</a:t>
            </a:r>
            <a:r>
              <a:rPr lang="en-US" dirty="0" smtClean="0"/>
              <a:t> </a:t>
            </a:r>
            <a:r>
              <a:rPr lang="en-US" dirty="0" err="1" smtClean="0"/>
              <a:t>información</a:t>
            </a:r>
            <a:r>
              <a:rPr lang="en-US" dirty="0" smtClean="0"/>
              <a:t>. </a:t>
            </a:r>
          </a:p>
          <a:p>
            <a:pPr marL="109063" indent="-109063">
              <a:buFont typeface="Wingdings" pitchFamily="2" charset="2"/>
              <a:buChar char="§"/>
            </a:pPr>
            <a:r>
              <a:rPr lang="en-US" dirty="0" err="1" smtClean="0"/>
              <a:t>Una</a:t>
            </a:r>
            <a:r>
              <a:rPr lang="en-US" dirty="0" smtClean="0"/>
              <a:t> </a:t>
            </a:r>
            <a:r>
              <a:rPr lang="en-US" dirty="0" err="1" smtClean="0"/>
              <a:t>vez</a:t>
            </a:r>
            <a:r>
              <a:rPr lang="en-US" dirty="0" smtClean="0"/>
              <a:t> </a:t>
            </a:r>
            <a:r>
              <a:rPr lang="en-US" dirty="0" err="1" smtClean="0"/>
              <a:t>que</a:t>
            </a:r>
            <a:r>
              <a:rPr lang="en-US" dirty="0" smtClean="0"/>
              <a:t> </a:t>
            </a:r>
            <a:r>
              <a:rPr lang="en-US" dirty="0" err="1" smtClean="0"/>
              <a:t>hayan</a:t>
            </a:r>
            <a:r>
              <a:rPr lang="en-US" dirty="0" smtClean="0"/>
              <a:t> </a:t>
            </a:r>
            <a:r>
              <a:rPr lang="en-US" dirty="0" err="1" smtClean="0"/>
              <a:t>procesado</a:t>
            </a:r>
            <a:r>
              <a:rPr lang="en-US" dirty="0" smtClean="0"/>
              <a:t> su </a:t>
            </a:r>
            <a:r>
              <a:rPr lang="en-US" dirty="0" err="1" smtClean="0"/>
              <a:t>solicitud</a:t>
            </a:r>
            <a:r>
              <a:rPr lang="en-US" dirty="0" smtClean="0"/>
              <a:t>, le </a:t>
            </a:r>
            <a:r>
              <a:rPr lang="en-US" dirty="0" err="1" smtClean="0"/>
              <a:t>enviarán</a:t>
            </a:r>
            <a:r>
              <a:rPr lang="en-US" dirty="0" smtClean="0"/>
              <a:t> </a:t>
            </a:r>
            <a:r>
              <a:rPr lang="en-US" dirty="0" err="1" smtClean="0"/>
              <a:t>una</a:t>
            </a:r>
            <a:r>
              <a:rPr lang="en-US" dirty="0" smtClean="0"/>
              <a:t> </a:t>
            </a:r>
            <a:r>
              <a:rPr lang="en-US" dirty="0" err="1" smtClean="0"/>
              <a:t>carta</a:t>
            </a:r>
            <a:r>
              <a:rPr lang="en-US" dirty="0" smtClean="0"/>
              <a:t> en la </a:t>
            </a:r>
            <a:r>
              <a:rPr lang="en-US" dirty="0" err="1" smtClean="0"/>
              <a:t>que</a:t>
            </a:r>
            <a:r>
              <a:rPr lang="en-US" dirty="0" smtClean="0"/>
              <a:t> le </a:t>
            </a:r>
            <a:r>
              <a:rPr lang="en-US" dirty="0" err="1" smtClean="0"/>
              <a:t>informan</a:t>
            </a:r>
            <a:r>
              <a:rPr lang="en-US" dirty="0" smtClean="0"/>
              <a:t> </a:t>
            </a:r>
            <a:r>
              <a:rPr lang="en-US" dirty="0" err="1" smtClean="0"/>
              <a:t>si</a:t>
            </a:r>
            <a:r>
              <a:rPr lang="en-US" dirty="0" smtClean="0"/>
              <a:t> </a:t>
            </a:r>
            <a:r>
              <a:rPr lang="en-US" dirty="0" err="1" smtClean="0"/>
              <a:t>es</a:t>
            </a:r>
            <a:r>
              <a:rPr lang="en-US" dirty="0" smtClean="0"/>
              <a:t> </a:t>
            </a:r>
            <a:r>
              <a:rPr lang="en-US" dirty="0" err="1" smtClean="0"/>
              <a:t>elegible</a:t>
            </a:r>
            <a:r>
              <a:rPr lang="en-US" dirty="0" smtClean="0"/>
              <a:t> </a:t>
            </a:r>
            <a:r>
              <a:rPr lang="en-US" dirty="0" err="1" smtClean="0"/>
              <a:t>para</a:t>
            </a:r>
            <a:r>
              <a:rPr lang="en-US" dirty="0" smtClean="0"/>
              <a:t> </a:t>
            </a:r>
            <a:r>
              <a:rPr lang="en-US" dirty="0" err="1" smtClean="0"/>
              <a:t>recibir</a:t>
            </a:r>
            <a:r>
              <a:rPr lang="en-US" dirty="0" smtClean="0"/>
              <a:t> la </a:t>
            </a:r>
            <a:r>
              <a:rPr lang="en-US" dirty="0" err="1" smtClean="0"/>
              <a:t>Ayuda</a:t>
            </a:r>
            <a:r>
              <a:rPr lang="en-US" dirty="0" smtClean="0"/>
              <a:t> </a:t>
            </a:r>
            <a:r>
              <a:rPr lang="en-US" dirty="0" err="1" smtClean="0"/>
              <a:t>Adicional</a:t>
            </a:r>
            <a:r>
              <a:rPr lang="en-US" dirty="0" smtClean="0"/>
              <a:t>.</a:t>
            </a:r>
          </a:p>
          <a:p>
            <a:pPr marL="109063" indent="-109063">
              <a:buFont typeface="Wingdings" pitchFamily="2" charset="2"/>
              <a:buChar char="§"/>
            </a:pPr>
            <a:r>
              <a:rPr lang="en-US" b="0" dirty="0" err="1" smtClean="0"/>
              <a:t>Ciertos</a:t>
            </a:r>
            <a:r>
              <a:rPr lang="en-US" b="0" dirty="0" smtClean="0"/>
              <a:t> </a:t>
            </a:r>
            <a:r>
              <a:rPr lang="en-US" b="0" dirty="0" err="1" smtClean="0"/>
              <a:t>grupos</a:t>
            </a:r>
            <a:r>
              <a:rPr lang="en-US" b="0" dirty="0" smtClean="0"/>
              <a:t> de </a:t>
            </a:r>
            <a:r>
              <a:rPr lang="en-US" b="0" dirty="0" err="1" smtClean="0"/>
              <a:t>beneficiarios</a:t>
            </a:r>
            <a:r>
              <a:rPr lang="en-US" b="0" dirty="0" smtClean="0"/>
              <a:t> son </a:t>
            </a:r>
            <a:r>
              <a:rPr lang="en-US" b="0" dirty="0" err="1" smtClean="0"/>
              <a:t>elegibles</a:t>
            </a:r>
            <a:r>
              <a:rPr lang="en-US" b="0" dirty="0" smtClean="0"/>
              <a:t> </a:t>
            </a:r>
            <a:r>
              <a:rPr lang="en-US" b="0" dirty="0" err="1" smtClean="0"/>
              <a:t>automáticamente</a:t>
            </a:r>
            <a:r>
              <a:rPr lang="en-US" b="0" dirty="0" smtClean="0"/>
              <a:t> </a:t>
            </a:r>
            <a:r>
              <a:rPr lang="en-US" b="0" dirty="0" err="1" smtClean="0"/>
              <a:t>para</a:t>
            </a:r>
            <a:r>
              <a:rPr lang="en-US" b="0" dirty="0" smtClean="0"/>
              <a:t> la </a:t>
            </a:r>
            <a:r>
              <a:rPr lang="en-US" b="0" dirty="0" err="1" smtClean="0"/>
              <a:t>Ayuda</a:t>
            </a:r>
            <a:r>
              <a:rPr lang="en-US" b="0" dirty="0" smtClean="0"/>
              <a:t> </a:t>
            </a:r>
            <a:r>
              <a:rPr lang="en-US" b="0" dirty="0" err="1" smtClean="0"/>
              <a:t>Adicional</a:t>
            </a:r>
            <a:r>
              <a:rPr lang="en-US" b="0" dirty="0" smtClean="0"/>
              <a:t> y no </a:t>
            </a:r>
            <a:r>
              <a:rPr lang="en-US" b="0" dirty="0" err="1" smtClean="0"/>
              <a:t>tienen</a:t>
            </a:r>
            <a:r>
              <a:rPr lang="en-US" b="0" dirty="0" smtClean="0"/>
              <a:t> </a:t>
            </a:r>
            <a:r>
              <a:rPr lang="en-US" b="0" dirty="0" err="1" smtClean="0"/>
              <a:t>que</a:t>
            </a:r>
            <a:r>
              <a:rPr lang="en-US" b="0" dirty="0" smtClean="0"/>
              <a:t> </a:t>
            </a:r>
            <a:r>
              <a:rPr lang="en-US" b="0" dirty="0" err="1" smtClean="0"/>
              <a:t>solicitarla</a:t>
            </a:r>
            <a:r>
              <a:rPr lang="en-US" b="0" dirty="0" smtClean="0"/>
              <a:t>. </a:t>
            </a:r>
            <a:r>
              <a:rPr lang="en-US" b="0" dirty="0" err="1" smtClean="0"/>
              <a:t>Estos</a:t>
            </a:r>
            <a:r>
              <a:rPr lang="en-US" b="0" dirty="0" smtClean="0"/>
              <a:t> </a:t>
            </a:r>
            <a:r>
              <a:rPr lang="en-US" b="0" dirty="0" err="1" smtClean="0"/>
              <a:t>grupos</a:t>
            </a:r>
            <a:r>
              <a:rPr lang="en-US" b="0" dirty="0" smtClean="0"/>
              <a:t> </a:t>
            </a:r>
            <a:r>
              <a:rPr lang="en-US" b="0" dirty="0" err="1" smtClean="0"/>
              <a:t>incluyen</a:t>
            </a:r>
            <a:r>
              <a:rPr lang="en-US" b="0" dirty="0" smtClean="0"/>
              <a:t>:</a:t>
            </a:r>
          </a:p>
          <a:p>
            <a:pPr marL="277384" lvl="1" indent="-109063">
              <a:buFontTx/>
              <a:buChar char="-"/>
            </a:pPr>
            <a:r>
              <a:rPr lang="en-US" dirty="0" smtClean="0"/>
              <a:t>A los </a:t>
            </a:r>
            <a:r>
              <a:rPr lang="en-US" dirty="0" err="1" smtClean="0"/>
              <a:t>beneficiarios</a:t>
            </a:r>
            <a:r>
              <a:rPr lang="en-US" dirty="0" smtClean="0"/>
              <a:t> </a:t>
            </a:r>
            <a:r>
              <a:rPr lang="en-US" dirty="0" err="1" smtClean="0"/>
              <a:t>que</a:t>
            </a:r>
            <a:r>
              <a:rPr lang="en-US" dirty="0" smtClean="0"/>
              <a:t> </a:t>
            </a:r>
            <a:r>
              <a:rPr lang="en-US" dirty="0" err="1" smtClean="0"/>
              <a:t>tienen</a:t>
            </a:r>
            <a:r>
              <a:rPr lang="en-US" dirty="0" smtClean="0"/>
              <a:t> Medicare y la </a:t>
            </a:r>
            <a:r>
              <a:rPr lang="en-US" dirty="0" err="1" smtClean="0"/>
              <a:t>cobertura</a:t>
            </a:r>
            <a:r>
              <a:rPr lang="en-US" dirty="0" smtClean="0"/>
              <a:t> </a:t>
            </a:r>
            <a:r>
              <a:rPr lang="en-US" dirty="0" err="1" smtClean="0"/>
              <a:t>completa</a:t>
            </a:r>
            <a:r>
              <a:rPr lang="en-US" dirty="0" smtClean="0"/>
              <a:t> de Medicaid (</a:t>
            </a:r>
            <a:r>
              <a:rPr lang="en-US" dirty="0" err="1" smtClean="0"/>
              <a:t>incluida</a:t>
            </a:r>
            <a:r>
              <a:rPr lang="en-US" dirty="0" smtClean="0"/>
              <a:t> la </a:t>
            </a:r>
            <a:r>
              <a:rPr lang="en-US" dirty="0" err="1" smtClean="0"/>
              <a:t>cobertura</a:t>
            </a:r>
            <a:r>
              <a:rPr lang="en-US" dirty="0" smtClean="0"/>
              <a:t> de </a:t>
            </a:r>
            <a:r>
              <a:rPr lang="en-US" dirty="0" err="1" smtClean="0"/>
              <a:t>medicamentos</a:t>
            </a:r>
            <a:r>
              <a:rPr lang="en-US" dirty="0" smtClean="0"/>
              <a:t>)</a:t>
            </a:r>
          </a:p>
          <a:p>
            <a:pPr marL="277384" lvl="1" indent="-109063">
              <a:buFontTx/>
              <a:buChar char="-"/>
            </a:pPr>
            <a:r>
              <a:rPr lang="en-US" dirty="0" smtClean="0"/>
              <a:t>Los </a:t>
            </a:r>
            <a:r>
              <a:rPr lang="en-US" dirty="0" err="1" smtClean="0"/>
              <a:t>beneficiarios</a:t>
            </a:r>
            <a:r>
              <a:rPr lang="en-US" dirty="0" smtClean="0"/>
              <a:t> </a:t>
            </a:r>
            <a:r>
              <a:rPr lang="en-US" dirty="0" err="1" smtClean="0"/>
              <a:t>que</a:t>
            </a:r>
            <a:r>
              <a:rPr lang="en-US" dirty="0" smtClean="0"/>
              <a:t> </a:t>
            </a:r>
            <a:r>
              <a:rPr lang="en-US" dirty="0" err="1" smtClean="0"/>
              <a:t>tienen</a:t>
            </a:r>
            <a:r>
              <a:rPr lang="en-US" dirty="0" smtClean="0"/>
              <a:t> Medicare y </a:t>
            </a:r>
            <a:r>
              <a:rPr lang="en-US" dirty="0" err="1" smtClean="0"/>
              <a:t>solamente</a:t>
            </a:r>
            <a:r>
              <a:rPr lang="en-US" dirty="0" smtClean="0"/>
              <a:t> </a:t>
            </a:r>
            <a:r>
              <a:rPr lang="en-US" dirty="0" err="1" smtClean="0"/>
              <a:t>reciben</a:t>
            </a:r>
            <a:r>
              <a:rPr lang="en-US" dirty="0" smtClean="0"/>
              <a:t> los </a:t>
            </a:r>
            <a:r>
              <a:rPr lang="en-US" dirty="0" err="1" smtClean="0"/>
              <a:t>beneficios</a:t>
            </a:r>
            <a:r>
              <a:rPr lang="en-US" dirty="0" smtClean="0"/>
              <a:t> de la </a:t>
            </a:r>
            <a:r>
              <a:rPr lang="en-US" dirty="0" err="1" smtClean="0"/>
              <a:t>Seguridad</a:t>
            </a:r>
            <a:r>
              <a:rPr lang="en-US" dirty="0" smtClean="0"/>
              <a:t> de </a:t>
            </a:r>
            <a:r>
              <a:rPr lang="en-US" dirty="0" err="1" smtClean="0"/>
              <a:t>Ingreso</a:t>
            </a:r>
            <a:r>
              <a:rPr lang="en-US" dirty="0" smtClean="0"/>
              <a:t> </a:t>
            </a:r>
            <a:r>
              <a:rPr lang="en-US" dirty="0" err="1" smtClean="0"/>
              <a:t>Suplementario</a:t>
            </a:r>
            <a:r>
              <a:rPr lang="en-US" dirty="0" smtClean="0"/>
              <a:t> (SSI)</a:t>
            </a:r>
          </a:p>
          <a:p>
            <a:pPr marL="277384" lvl="1" indent="-109063">
              <a:buFontTx/>
              <a:buChar char="-"/>
            </a:pPr>
            <a:r>
              <a:rPr lang="en-US" dirty="0" smtClean="0"/>
              <a:t>La </a:t>
            </a:r>
            <a:r>
              <a:rPr lang="en-US" dirty="0" err="1" smtClean="0"/>
              <a:t>gente</a:t>
            </a:r>
            <a:r>
              <a:rPr lang="en-US" dirty="0" smtClean="0"/>
              <a:t> </a:t>
            </a:r>
            <a:r>
              <a:rPr lang="en-US" dirty="0" err="1" smtClean="0"/>
              <a:t>que</a:t>
            </a:r>
            <a:r>
              <a:rPr lang="en-US" dirty="0" smtClean="0"/>
              <a:t> </a:t>
            </a:r>
            <a:r>
              <a:rPr lang="en-US" dirty="0" err="1" smtClean="0"/>
              <a:t>recibe</a:t>
            </a:r>
            <a:r>
              <a:rPr lang="en-US" dirty="0" smtClean="0"/>
              <a:t> </a:t>
            </a:r>
            <a:r>
              <a:rPr lang="en-US" dirty="0" err="1" smtClean="0"/>
              <a:t>ayuda</a:t>
            </a:r>
            <a:r>
              <a:rPr lang="en-US" dirty="0" smtClean="0"/>
              <a:t> de Medicaid </a:t>
            </a:r>
            <a:r>
              <a:rPr lang="en-US" dirty="0" err="1" smtClean="0"/>
              <a:t>para</a:t>
            </a:r>
            <a:r>
              <a:rPr lang="en-US" dirty="0" smtClean="0"/>
              <a:t> </a:t>
            </a:r>
            <a:r>
              <a:rPr lang="en-US" dirty="0" err="1" smtClean="0"/>
              <a:t>pagar</a:t>
            </a:r>
            <a:r>
              <a:rPr lang="en-US" dirty="0" smtClean="0"/>
              <a:t> </a:t>
            </a:r>
            <a:r>
              <a:rPr lang="en-US" dirty="0" err="1" smtClean="0"/>
              <a:t>las</a:t>
            </a:r>
            <a:r>
              <a:rPr lang="en-US" dirty="0" smtClean="0"/>
              <a:t> </a:t>
            </a:r>
            <a:r>
              <a:rPr lang="en-US" dirty="0" err="1" smtClean="0"/>
              <a:t>primas</a:t>
            </a:r>
            <a:r>
              <a:rPr lang="en-US" dirty="0" smtClean="0"/>
              <a:t> de Medicare (</a:t>
            </a:r>
            <a:r>
              <a:rPr lang="en-US" dirty="0" err="1" smtClean="0"/>
              <a:t>Programas</a:t>
            </a:r>
            <a:r>
              <a:rPr lang="en-US" dirty="0" smtClean="0"/>
              <a:t> Medicare de </a:t>
            </a:r>
            <a:r>
              <a:rPr lang="en-US" dirty="0" err="1" smtClean="0"/>
              <a:t>Ahorros</a:t>
            </a:r>
            <a:r>
              <a:rPr lang="en-US" dirty="0" smtClean="0"/>
              <a:t>)</a:t>
            </a:r>
            <a:endParaRPr lang="en-US" b="0" dirty="0" smtClean="0"/>
          </a:p>
          <a:p>
            <a:pPr marL="109063" indent="-109063" defTabSz="881390">
              <a:spcAft>
                <a:spcPts val="578"/>
              </a:spcAft>
              <a:buFont typeface="Wingdings" pitchFamily="2" charset="2"/>
              <a:buChar char="§"/>
              <a:defRPr/>
            </a:pPr>
            <a:r>
              <a:rPr lang="en-US" b="0" dirty="0" smtClean="0"/>
              <a:t>El </a:t>
            </a:r>
            <a:r>
              <a:rPr lang="en-US" b="0" dirty="0" err="1" smtClean="0"/>
              <a:t>resto</a:t>
            </a:r>
            <a:r>
              <a:rPr lang="en-US" b="0" dirty="0" smtClean="0"/>
              <a:t> de los </a:t>
            </a:r>
            <a:r>
              <a:rPr lang="en-US" b="0" dirty="0" err="1" smtClean="0"/>
              <a:t>beneficiarios</a:t>
            </a:r>
            <a:r>
              <a:rPr lang="en-US" b="0" dirty="0" smtClean="0"/>
              <a:t> de Medicare </a:t>
            </a:r>
            <a:r>
              <a:rPr lang="en-US" b="0" dirty="0" err="1" smtClean="0"/>
              <a:t>deben</a:t>
            </a:r>
            <a:r>
              <a:rPr lang="en-US" b="0" dirty="0" smtClean="0"/>
              <a:t> </a:t>
            </a:r>
            <a:r>
              <a:rPr lang="en-US" b="0" dirty="0" err="1" smtClean="0"/>
              <a:t>solicitarla</a:t>
            </a:r>
            <a:r>
              <a:rPr lang="en-US" b="0" dirty="0" smtClean="0"/>
              <a:t>.</a:t>
            </a:r>
          </a:p>
          <a:p>
            <a:pPr marL="277384" lvl="1" indent="-109063">
              <a:buFontTx/>
              <a:buChar char="-"/>
            </a:pPr>
            <a:r>
              <a:rPr lang="en-US" b="0" dirty="0" err="1" smtClean="0"/>
              <a:t>Llene</a:t>
            </a:r>
            <a:r>
              <a:rPr lang="en-US" b="0" baseline="0" dirty="0" smtClean="0"/>
              <a:t> </a:t>
            </a:r>
            <a:r>
              <a:rPr lang="en-US" b="0" baseline="0" dirty="0" err="1" smtClean="0"/>
              <a:t>una</a:t>
            </a:r>
            <a:r>
              <a:rPr lang="en-US" b="0" baseline="0" dirty="0" smtClean="0"/>
              <a:t> </a:t>
            </a:r>
            <a:r>
              <a:rPr lang="en-US" b="0" baseline="0" dirty="0" err="1" smtClean="0"/>
              <a:t>solicitud</a:t>
            </a:r>
            <a:r>
              <a:rPr lang="en-US" b="0" baseline="0" dirty="0" smtClean="0"/>
              <a:t> </a:t>
            </a:r>
            <a:r>
              <a:rPr lang="en-US" b="0" baseline="0" dirty="0" err="1" smtClean="0"/>
              <a:t>impresa</a:t>
            </a:r>
            <a:endParaRPr lang="en-US" dirty="0" smtClean="0"/>
          </a:p>
          <a:p>
            <a:pPr marL="277384" lvl="1" indent="-109063">
              <a:buFontTx/>
              <a:buChar char="-"/>
            </a:pPr>
            <a:r>
              <a:rPr lang="en-US" b="0" baseline="0" dirty="0" smtClean="0"/>
              <a:t>En el </a:t>
            </a:r>
            <a:r>
              <a:rPr lang="en-US" b="0" baseline="0" dirty="0" err="1" smtClean="0"/>
              <a:t>sitio</a:t>
            </a:r>
            <a:r>
              <a:rPr lang="en-US" b="0" baseline="0" dirty="0" smtClean="0"/>
              <a:t> Web socialsecurity.gov</a:t>
            </a:r>
          </a:p>
          <a:p>
            <a:pPr marL="277384" lvl="1" indent="-109063">
              <a:buFontTx/>
              <a:buChar char="-"/>
            </a:pPr>
            <a:r>
              <a:rPr lang="en-US" b="0" baseline="0" dirty="0" smtClean="0"/>
              <a:t>En su </a:t>
            </a:r>
            <a:r>
              <a:rPr lang="en-US" b="0" baseline="0" dirty="0" err="1" smtClean="0"/>
              <a:t>organización</a:t>
            </a:r>
            <a:r>
              <a:rPr lang="en-US" b="0" baseline="0" dirty="0" smtClean="0"/>
              <a:t> local</a:t>
            </a:r>
          </a:p>
          <a:p>
            <a:pPr marL="277384" lvl="1" indent="-109063">
              <a:buFontTx/>
              <a:buChar char="-"/>
            </a:pPr>
            <a:r>
              <a:rPr lang="en-US" b="0" baseline="0" dirty="0" err="1" smtClean="0"/>
              <a:t>Usted</a:t>
            </a:r>
            <a:r>
              <a:rPr lang="en-US" b="0" baseline="0" dirty="0" smtClean="0"/>
              <a:t> o </a:t>
            </a:r>
            <a:r>
              <a:rPr lang="en-US" b="0" baseline="0" dirty="0" err="1" smtClean="0"/>
              <a:t>alguien</a:t>
            </a:r>
            <a:r>
              <a:rPr lang="en-US" b="0" baseline="0" dirty="0" smtClean="0"/>
              <a:t> en su </a:t>
            </a:r>
            <a:r>
              <a:rPr lang="en-US" b="0" baseline="0" dirty="0" err="1" smtClean="0"/>
              <a:t>nombre</a:t>
            </a:r>
            <a:r>
              <a:rPr lang="en-US" b="0" baseline="0" dirty="0" smtClean="0"/>
              <a:t> </a:t>
            </a:r>
            <a:r>
              <a:rPr lang="en-US" b="0" baseline="0" dirty="0" err="1" smtClean="0"/>
              <a:t>puede</a:t>
            </a:r>
            <a:r>
              <a:rPr lang="en-US" b="0" baseline="0" dirty="0" smtClean="0"/>
              <a:t> </a:t>
            </a:r>
            <a:r>
              <a:rPr lang="en-US" b="0" baseline="0" dirty="0" err="1" smtClean="0"/>
              <a:t>solicitarla</a:t>
            </a:r>
            <a:endParaRPr lang="en-US" b="0" dirty="0" smtClean="0"/>
          </a:p>
          <a:p>
            <a:pPr marL="109063" indent="-109063">
              <a:buFont typeface="Wingdings" pitchFamily="2" charset="2"/>
              <a:buChar char="§"/>
            </a:pPr>
            <a:endParaRPr lang="en-US" b="0" dirty="0" smtClean="0"/>
          </a:p>
          <a:p>
            <a:pPr eaLnBrk="1" hangingPunct="1"/>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063" indent="-109063">
              <a:buFont typeface="Wingdings" pitchFamily="2" charset="2"/>
              <a:buChar char="§"/>
            </a:pPr>
            <a:r>
              <a:rPr lang="en-US" dirty="0" smtClean="0"/>
              <a:t>Los </a:t>
            </a:r>
            <a:r>
              <a:rPr lang="en-US" dirty="0" err="1" smtClean="0"/>
              <a:t>Programas</a:t>
            </a:r>
            <a:r>
              <a:rPr lang="en-US" dirty="0" smtClean="0"/>
              <a:t> Medicare </a:t>
            </a:r>
            <a:r>
              <a:rPr lang="en-US" baseline="0" dirty="0" smtClean="0"/>
              <a:t>de </a:t>
            </a:r>
            <a:r>
              <a:rPr lang="en-US" baseline="0" dirty="0" err="1" smtClean="0"/>
              <a:t>Ahorros</a:t>
            </a:r>
            <a:r>
              <a:rPr lang="en-US" baseline="0" dirty="0" smtClean="0"/>
              <a:t> </a:t>
            </a:r>
            <a:r>
              <a:rPr lang="en-US" baseline="0" dirty="0" err="1" smtClean="0"/>
              <a:t>brindan</a:t>
            </a:r>
            <a:r>
              <a:rPr lang="en-US" baseline="0" dirty="0" smtClean="0"/>
              <a:t> </a:t>
            </a:r>
            <a:r>
              <a:rPr lang="en-US" baseline="0" dirty="0" err="1" smtClean="0"/>
              <a:t>ayuda</a:t>
            </a:r>
            <a:r>
              <a:rPr lang="en-US" baseline="0" dirty="0" smtClean="0"/>
              <a:t> de Medicaid </a:t>
            </a:r>
            <a:r>
              <a:rPr lang="en-US" baseline="0" dirty="0" err="1" smtClean="0"/>
              <a:t>para</a:t>
            </a:r>
            <a:r>
              <a:rPr lang="en-US" baseline="0" dirty="0" smtClean="0"/>
              <a:t> </a:t>
            </a:r>
            <a:r>
              <a:rPr lang="en-US" baseline="0" dirty="0" err="1" smtClean="0"/>
              <a:t>pagar</a:t>
            </a:r>
            <a:r>
              <a:rPr lang="en-US" baseline="0" dirty="0" smtClean="0"/>
              <a:t> los </a:t>
            </a:r>
            <a:r>
              <a:rPr lang="en-US" baseline="0" dirty="0" err="1" smtClean="0"/>
              <a:t>gastos</a:t>
            </a:r>
            <a:r>
              <a:rPr lang="en-US" baseline="0" dirty="0" smtClean="0"/>
              <a:t> de Medicare, </a:t>
            </a:r>
            <a:r>
              <a:rPr lang="en-US" baseline="0" dirty="0" err="1" smtClean="0"/>
              <a:t>como</a:t>
            </a:r>
            <a:r>
              <a:rPr lang="en-US" baseline="0" dirty="0" smtClean="0"/>
              <a:t> </a:t>
            </a:r>
            <a:r>
              <a:rPr lang="en-US" baseline="0" dirty="0" err="1" smtClean="0"/>
              <a:t>las</a:t>
            </a:r>
            <a:r>
              <a:rPr lang="en-US" baseline="0" dirty="0" smtClean="0"/>
              <a:t> </a:t>
            </a:r>
            <a:r>
              <a:rPr lang="en-US" baseline="0" dirty="0" err="1" smtClean="0"/>
              <a:t>primas</a:t>
            </a:r>
            <a:r>
              <a:rPr lang="en-US" baseline="0" dirty="0" smtClean="0"/>
              <a:t>, </a:t>
            </a:r>
            <a:r>
              <a:rPr lang="en-US" baseline="0" dirty="0" err="1" smtClean="0"/>
              <a:t>deducibles</a:t>
            </a:r>
            <a:r>
              <a:rPr lang="en-US" baseline="0" dirty="0" smtClean="0"/>
              <a:t> y/o </a:t>
            </a:r>
            <a:r>
              <a:rPr lang="en-US" baseline="0" dirty="0" err="1" smtClean="0"/>
              <a:t>coseguro</a:t>
            </a:r>
            <a:r>
              <a:rPr lang="en-US" baseline="0" dirty="0" smtClean="0"/>
              <a:t>. </a:t>
            </a:r>
            <a:endParaRPr lang="en-US" dirty="0" smtClean="0"/>
          </a:p>
          <a:p>
            <a:pPr marL="109063" indent="-109063">
              <a:buFont typeface="Wingdings" pitchFamily="2" charset="2"/>
              <a:buChar char="§"/>
            </a:pPr>
            <a:r>
              <a:rPr lang="en-US" dirty="0" err="1" smtClean="0"/>
              <a:t>Por</a:t>
            </a:r>
            <a:r>
              <a:rPr lang="en-US" dirty="0" smtClean="0"/>
              <a:t> lo general </a:t>
            </a:r>
            <a:r>
              <a:rPr lang="en-US" dirty="0" err="1" smtClean="0"/>
              <a:t>tienen</a:t>
            </a:r>
            <a:r>
              <a:rPr lang="en-US" dirty="0" smtClean="0"/>
              <a:t> </a:t>
            </a:r>
            <a:r>
              <a:rPr lang="en-US" dirty="0" err="1" smtClean="0"/>
              <a:t>límites</a:t>
            </a:r>
            <a:r>
              <a:rPr lang="en-US" baseline="0" dirty="0" smtClean="0"/>
              <a:t> de </a:t>
            </a:r>
            <a:r>
              <a:rPr lang="en-US" baseline="0" dirty="0" err="1" smtClean="0"/>
              <a:t>ingresos</a:t>
            </a:r>
            <a:r>
              <a:rPr lang="en-US" baseline="0" dirty="0" smtClean="0"/>
              <a:t> y </a:t>
            </a:r>
            <a:r>
              <a:rPr lang="en-US" baseline="0" dirty="0" err="1" smtClean="0"/>
              <a:t>recursos</a:t>
            </a:r>
            <a:r>
              <a:rPr lang="en-US" baseline="0" dirty="0" smtClean="0"/>
              <a:t> </a:t>
            </a:r>
            <a:r>
              <a:rPr lang="en-US" baseline="0" dirty="0" err="1" smtClean="0"/>
              <a:t>más</a:t>
            </a:r>
            <a:r>
              <a:rPr lang="en-US" baseline="0" dirty="0" smtClean="0"/>
              <a:t> altos</a:t>
            </a:r>
            <a:endParaRPr lang="en-US" dirty="0" smtClean="0"/>
          </a:p>
          <a:p>
            <a:pPr marL="109063" indent="-109063">
              <a:buFont typeface="Wingdings" pitchFamily="2" charset="2"/>
              <a:buChar char="§"/>
            </a:pPr>
            <a:r>
              <a:rPr lang="en-US" dirty="0" smtClean="0"/>
              <a:t>El </a:t>
            </a:r>
            <a:r>
              <a:rPr lang="en-US" dirty="0" err="1" smtClean="0"/>
              <a:t>límite</a:t>
            </a:r>
            <a:r>
              <a:rPr lang="en-US" dirty="0" smtClean="0"/>
              <a:t> de los </a:t>
            </a:r>
            <a:r>
              <a:rPr lang="en-US" dirty="0" err="1" smtClean="0"/>
              <a:t>ingresos</a:t>
            </a:r>
            <a:r>
              <a:rPr lang="en-US" dirty="0" smtClean="0"/>
              <a:t> </a:t>
            </a:r>
            <a:r>
              <a:rPr lang="en-US" dirty="0" err="1" smtClean="0"/>
              <a:t>puede</a:t>
            </a:r>
            <a:r>
              <a:rPr lang="en-US" dirty="0" smtClean="0"/>
              <a:t> </a:t>
            </a:r>
            <a:r>
              <a:rPr lang="en-US" dirty="0" err="1" smtClean="0"/>
              <a:t>cambiar</a:t>
            </a:r>
            <a:r>
              <a:rPr lang="en-US" dirty="0" smtClean="0"/>
              <a:t> </a:t>
            </a:r>
            <a:r>
              <a:rPr lang="en-US" dirty="0" err="1" smtClean="0"/>
              <a:t>cada</a:t>
            </a:r>
            <a:r>
              <a:rPr lang="en-US" dirty="0" smtClean="0"/>
              <a:t> </a:t>
            </a:r>
            <a:r>
              <a:rPr lang="en-US" dirty="0" err="1" smtClean="0"/>
              <a:t>año</a:t>
            </a:r>
            <a:endParaRPr lang="en-US" dirty="0" smtClean="0"/>
          </a:p>
          <a:p>
            <a:pPr marL="109063" indent="-109063">
              <a:buFont typeface="Wingdings" pitchFamily="2" charset="2"/>
              <a:buChar char="§"/>
            </a:pPr>
            <a:r>
              <a:rPr lang="en-US" dirty="0" err="1" smtClean="0"/>
              <a:t>Algunos</a:t>
            </a:r>
            <a:r>
              <a:rPr lang="en-US" dirty="0" smtClean="0"/>
              <a:t> </a:t>
            </a:r>
            <a:r>
              <a:rPr lang="en-US" dirty="0" err="1" smtClean="0"/>
              <a:t>estados</a:t>
            </a:r>
            <a:r>
              <a:rPr lang="en-US" dirty="0" smtClean="0"/>
              <a:t> </a:t>
            </a:r>
            <a:r>
              <a:rPr lang="en-US" dirty="0" err="1" smtClean="0"/>
              <a:t>ofrecen</a:t>
            </a:r>
            <a:r>
              <a:rPr lang="en-US" dirty="0" smtClean="0"/>
              <a:t> </a:t>
            </a:r>
            <a:r>
              <a:rPr lang="en-US" dirty="0" err="1" smtClean="0"/>
              <a:t>sus</a:t>
            </a:r>
            <a:r>
              <a:rPr lang="en-US" dirty="0" smtClean="0"/>
              <a:t> </a:t>
            </a:r>
            <a:r>
              <a:rPr lang="en-US" dirty="0" err="1" smtClean="0"/>
              <a:t>propios</a:t>
            </a:r>
            <a:r>
              <a:rPr lang="en-US" dirty="0" smtClean="0"/>
              <a:t> </a:t>
            </a:r>
            <a:r>
              <a:rPr lang="en-US" dirty="0" err="1" smtClean="0"/>
              <a:t>programas</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31658" lvl="1" indent="-118076" defTabSz="931666">
              <a:buFont typeface="Arial" pitchFamily="34" charset="0"/>
              <a:buChar char="•"/>
            </a:pPr>
            <a:r>
              <a:rPr lang="en-US" dirty="0" smtClean="0"/>
              <a:t>El </a:t>
            </a:r>
            <a:r>
              <a:rPr lang="en-US" dirty="0" err="1" smtClean="0"/>
              <a:t>programa</a:t>
            </a:r>
            <a:r>
              <a:rPr lang="en-US" baseline="0" dirty="0" smtClean="0"/>
              <a:t> </a:t>
            </a:r>
            <a:r>
              <a:rPr lang="en-US" baseline="0" dirty="0" err="1" smtClean="0"/>
              <a:t>para</a:t>
            </a:r>
            <a:r>
              <a:rPr lang="en-US" baseline="0" dirty="0" smtClean="0"/>
              <a:t> el </a:t>
            </a:r>
            <a:r>
              <a:rPr lang="en-US" baseline="0" dirty="0" err="1" smtClean="0"/>
              <a:t>Beneficiario</a:t>
            </a:r>
            <a:r>
              <a:rPr lang="en-US" baseline="0" dirty="0" smtClean="0"/>
              <a:t> de Medicare </a:t>
            </a:r>
            <a:r>
              <a:rPr lang="en-US" baseline="0" dirty="0" err="1" smtClean="0"/>
              <a:t>Calificado</a:t>
            </a:r>
            <a:r>
              <a:rPr lang="en-US" baseline="0" dirty="0" smtClean="0"/>
              <a:t> </a:t>
            </a:r>
            <a:r>
              <a:rPr lang="en-US" dirty="0" smtClean="0"/>
              <a:t>(QMB) </a:t>
            </a:r>
            <a:r>
              <a:rPr lang="en-US" dirty="0" err="1" smtClean="0"/>
              <a:t>fue</a:t>
            </a:r>
            <a:r>
              <a:rPr lang="en-US" dirty="0" smtClean="0"/>
              <a:t> </a:t>
            </a:r>
            <a:r>
              <a:rPr lang="en-US" dirty="0" err="1" smtClean="0"/>
              <a:t>creado</a:t>
            </a:r>
            <a:r>
              <a:rPr lang="en-US" dirty="0" smtClean="0"/>
              <a:t> </a:t>
            </a:r>
            <a:r>
              <a:rPr lang="en-US" dirty="0" err="1" smtClean="0"/>
              <a:t>por</a:t>
            </a:r>
            <a:r>
              <a:rPr lang="en-US" baseline="0" dirty="0" smtClean="0"/>
              <a:t> la </a:t>
            </a:r>
            <a:r>
              <a:rPr lang="en-US" baseline="0" dirty="0" err="1" smtClean="0"/>
              <a:t>Ley</a:t>
            </a:r>
            <a:r>
              <a:rPr lang="en-US" baseline="0" dirty="0" smtClean="0"/>
              <a:t> de </a:t>
            </a:r>
            <a:r>
              <a:rPr lang="en-US" baseline="0" dirty="0" err="1" smtClean="0"/>
              <a:t>Cobertura</a:t>
            </a:r>
            <a:r>
              <a:rPr lang="en-US" baseline="0" dirty="0" smtClean="0"/>
              <a:t> </a:t>
            </a:r>
            <a:r>
              <a:rPr lang="en-US" baseline="0" dirty="0" err="1" smtClean="0"/>
              <a:t>Catastrófica</a:t>
            </a:r>
            <a:r>
              <a:rPr lang="en-US" baseline="0" dirty="0" smtClean="0"/>
              <a:t> de Medicare de 1988. Para ser </a:t>
            </a:r>
            <a:r>
              <a:rPr lang="en-US" baseline="0" dirty="0" err="1" smtClean="0"/>
              <a:t>aceptado</a:t>
            </a:r>
            <a:r>
              <a:rPr lang="en-US" baseline="0" dirty="0" smtClean="0"/>
              <a:t> en el </a:t>
            </a:r>
            <a:r>
              <a:rPr lang="en-US" baseline="0" dirty="0" err="1" smtClean="0"/>
              <a:t>programa</a:t>
            </a:r>
            <a:r>
              <a:rPr lang="en-US" baseline="0" dirty="0" smtClean="0"/>
              <a:t> </a:t>
            </a:r>
            <a:r>
              <a:rPr lang="en-US" baseline="0" dirty="0" err="1" smtClean="0"/>
              <a:t>debe</a:t>
            </a:r>
            <a:r>
              <a:rPr lang="en-US" baseline="0" dirty="0" smtClean="0"/>
              <a:t> </a:t>
            </a:r>
            <a:r>
              <a:rPr lang="en-US" baseline="0" dirty="0" err="1" smtClean="0"/>
              <a:t>tener</a:t>
            </a:r>
            <a:r>
              <a:rPr lang="en-US" baseline="0" dirty="0" smtClean="0"/>
              <a:t> </a:t>
            </a:r>
            <a:r>
              <a:rPr lang="en-US" baseline="0" dirty="0" err="1" smtClean="0"/>
              <a:t>derecho</a:t>
            </a:r>
            <a:r>
              <a:rPr lang="en-US" baseline="0" dirty="0" smtClean="0"/>
              <a:t> a la Parte A de Medicare y </a:t>
            </a:r>
            <a:r>
              <a:rPr lang="en-US" baseline="0" dirty="0" err="1" smtClean="0"/>
              <a:t>tener</a:t>
            </a:r>
            <a:r>
              <a:rPr lang="en-US" baseline="0" dirty="0" smtClean="0"/>
              <a:t> un </a:t>
            </a:r>
            <a:r>
              <a:rPr lang="en-US" baseline="0" dirty="0" err="1" smtClean="0"/>
              <a:t>ingreso</a:t>
            </a:r>
            <a:r>
              <a:rPr lang="en-US" baseline="0" dirty="0" smtClean="0"/>
              <a:t> </a:t>
            </a:r>
            <a:r>
              <a:rPr lang="en-US" baseline="0" dirty="0" err="1" smtClean="0"/>
              <a:t>que</a:t>
            </a:r>
            <a:r>
              <a:rPr lang="en-US" baseline="0" dirty="0" smtClean="0"/>
              <a:t> no </a:t>
            </a:r>
            <a:r>
              <a:rPr lang="en-US" baseline="0" dirty="0" err="1" smtClean="0"/>
              <a:t>exceda</a:t>
            </a:r>
            <a:r>
              <a:rPr lang="en-US" baseline="0" dirty="0" smtClean="0"/>
              <a:t> el </a:t>
            </a:r>
            <a:r>
              <a:rPr lang="en-US" dirty="0" smtClean="0"/>
              <a:t>100% del </a:t>
            </a:r>
            <a:r>
              <a:rPr lang="en-US" dirty="0" err="1" smtClean="0"/>
              <a:t>Nivel</a:t>
            </a:r>
            <a:r>
              <a:rPr lang="en-US" dirty="0" smtClean="0"/>
              <a:t> Federal de </a:t>
            </a:r>
            <a:r>
              <a:rPr lang="en-US" dirty="0" err="1" smtClean="0"/>
              <a:t>Pobreza</a:t>
            </a:r>
            <a:r>
              <a:rPr lang="en-US" dirty="0" smtClean="0"/>
              <a:t> (FPL). La</a:t>
            </a:r>
            <a:r>
              <a:rPr lang="en-US" baseline="0" dirty="0" smtClean="0"/>
              <a:t> </a:t>
            </a:r>
            <a:r>
              <a:rPr lang="en-US" baseline="0" dirty="0" err="1" smtClean="0"/>
              <a:t>cobertura</a:t>
            </a:r>
            <a:r>
              <a:rPr lang="en-US" baseline="0" dirty="0" smtClean="0"/>
              <a:t> del </a:t>
            </a:r>
            <a:r>
              <a:rPr lang="en-US" baseline="0" dirty="0" err="1" smtClean="0"/>
              <a:t>programa</a:t>
            </a:r>
            <a:r>
              <a:rPr lang="en-US" baseline="0" dirty="0" smtClean="0"/>
              <a:t> </a:t>
            </a:r>
            <a:r>
              <a:rPr lang="en-US" baseline="0" dirty="0" err="1" smtClean="0"/>
              <a:t>entrará</a:t>
            </a:r>
            <a:r>
              <a:rPr lang="en-US" baseline="0" dirty="0" smtClean="0"/>
              <a:t> en </a:t>
            </a:r>
            <a:r>
              <a:rPr lang="en-US" baseline="0" dirty="0" err="1" smtClean="0"/>
              <a:t>vigencia</a:t>
            </a:r>
            <a:r>
              <a:rPr lang="en-US" baseline="0" dirty="0" smtClean="0"/>
              <a:t> al </a:t>
            </a:r>
            <a:r>
              <a:rPr lang="en-US" baseline="0" dirty="0" err="1" smtClean="0"/>
              <a:t>mes</a:t>
            </a:r>
            <a:r>
              <a:rPr lang="en-US" baseline="0" dirty="0" smtClean="0"/>
              <a:t> </a:t>
            </a:r>
            <a:r>
              <a:rPr lang="en-US" baseline="0" dirty="0" err="1" smtClean="0"/>
              <a:t>siguiente</a:t>
            </a:r>
            <a:r>
              <a:rPr lang="en-US" baseline="0" dirty="0" smtClean="0"/>
              <a:t> en </a:t>
            </a:r>
            <a:r>
              <a:rPr lang="en-US" baseline="0" dirty="0" err="1" smtClean="0"/>
              <a:t>que</a:t>
            </a:r>
            <a:r>
              <a:rPr lang="en-US" baseline="0" dirty="0" smtClean="0"/>
              <a:t> se </a:t>
            </a:r>
            <a:r>
              <a:rPr lang="en-US" baseline="0" dirty="0" err="1" smtClean="0"/>
              <a:t>haya</a:t>
            </a:r>
            <a:r>
              <a:rPr lang="en-US" baseline="0" dirty="0" smtClean="0"/>
              <a:t> </a:t>
            </a:r>
            <a:r>
              <a:rPr lang="en-US" baseline="0" dirty="0" err="1" smtClean="0"/>
              <a:t>aprobado</a:t>
            </a:r>
            <a:r>
              <a:rPr lang="en-US" baseline="0" dirty="0" smtClean="0"/>
              <a:t> su </a:t>
            </a:r>
            <a:r>
              <a:rPr lang="en-US" baseline="0" dirty="0" err="1" smtClean="0"/>
              <a:t>elegibilidad</a:t>
            </a:r>
            <a:r>
              <a:rPr lang="en-US" baseline="0" dirty="0" smtClean="0"/>
              <a:t>. Su </a:t>
            </a:r>
            <a:r>
              <a:rPr lang="en-US" baseline="0" dirty="0" err="1" smtClean="0"/>
              <a:t>cobertura</a:t>
            </a:r>
            <a:r>
              <a:rPr lang="en-US" baseline="0" dirty="0" smtClean="0"/>
              <a:t> no </a:t>
            </a:r>
            <a:r>
              <a:rPr lang="en-US" baseline="0" dirty="0" err="1" smtClean="0"/>
              <a:t>puede</a:t>
            </a:r>
            <a:r>
              <a:rPr lang="en-US" baseline="0" dirty="0" smtClean="0"/>
              <a:t> ser </a:t>
            </a:r>
            <a:r>
              <a:rPr lang="en-US" baseline="0" dirty="0" err="1" smtClean="0"/>
              <a:t>retroactiva</a:t>
            </a:r>
            <a:r>
              <a:rPr lang="en-US" baseline="0" dirty="0" smtClean="0"/>
              <a:t>. Si </a:t>
            </a:r>
            <a:r>
              <a:rPr lang="en-US" baseline="0" dirty="0" err="1" smtClean="0"/>
              <a:t>usted</a:t>
            </a:r>
            <a:r>
              <a:rPr lang="en-US" baseline="0" dirty="0" smtClean="0"/>
              <a:t> </a:t>
            </a:r>
            <a:r>
              <a:rPr lang="en-US" baseline="0" dirty="0" err="1" smtClean="0"/>
              <a:t>cumple</a:t>
            </a:r>
            <a:r>
              <a:rPr lang="en-US" baseline="0" dirty="0" smtClean="0"/>
              <a:t> los </a:t>
            </a:r>
            <a:r>
              <a:rPr lang="en-US" baseline="0" dirty="0" err="1" smtClean="0"/>
              <a:t>requisitios</a:t>
            </a:r>
            <a:r>
              <a:rPr lang="en-US" baseline="0" dirty="0" smtClean="0"/>
              <a:t> del </a:t>
            </a:r>
            <a:r>
              <a:rPr lang="en-US" baseline="0" dirty="0" err="1" smtClean="0"/>
              <a:t>programa</a:t>
            </a:r>
            <a:r>
              <a:rPr lang="en-US" baseline="0" dirty="0" smtClean="0"/>
              <a:t> </a:t>
            </a:r>
            <a:r>
              <a:rPr lang="en-US" dirty="0" smtClean="0"/>
              <a:t>QMB </a:t>
            </a:r>
            <a:r>
              <a:rPr lang="en-US" dirty="0" err="1" smtClean="0"/>
              <a:t>obtendrá</a:t>
            </a:r>
            <a:r>
              <a:rPr lang="en-US" dirty="0" smtClean="0"/>
              <a:t> </a:t>
            </a:r>
            <a:r>
              <a:rPr lang="en-US" dirty="0" err="1" smtClean="0"/>
              <a:t>ayuda</a:t>
            </a:r>
            <a:r>
              <a:rPr lang="en-US" dirty="0" smtClean="0"/>
              <a:t> </a:t>
            </a:r>
            <a:r>
              <a:rPr lang="en-US" dirty="0" err="1" smtClean="0"/>
              <a:t>para</a:t>
            </a:r>
            <a:r>
              <a:rPr lang="en-US" dirty="0" smtClean="0"/>
              <a:t> </a:t>
            </a:r>
            <a:r>
              <a:rPr lang="en-US" dirty="0" err="1" smtClean="0"/>
              <a:t>pagar</a:t>
            </a:r>
            <a:r>
              <a:rPr lang="en-US" dirty="0" smtClean="0"/>
              <a:t> </a:t>
            </a:r>
            <a:r>
              <a:rPr lang="en-US" dirty="0" err="1" smtClean="0"/>
              <a:t>las</a:t>
            </a:r>
            <a:r>
              <a:rPr lang="en-US" dirty="0" smtClean="0"/>
              <a:t> </a:t>
            </a:r>
            <a:r>
              <a:rPr lang="en-US" dirty="0" err="1" smtClean="0"/>
              <a:t>primas</a:t>
            </a:r>
            <a:r>
              <a:rPr lang="en-US" dirty="0" smtClean="0"/>
              <a:t> de </a:t>
            </a:r>
            <a:r>
              <a:rPr lang="en-US" dirty="0" err="1" smtClean="0"/>
              <a:t>las</a:t>
            </a:r>
            <a:r>
              <a:rPr lang="en-US" dirty="0" smtClean="0"/>
              <a:t> </a:t>
            </a:r>
            <a:r>
              <a:rPr lang="en-US" dirty="0" err="1" smtClean="0"/>
              <a:t>Partes</a:t>
            </a:r>
            <a:r>
              <a:rPr lang="en-US" dirty="0" smtClean="0"/>
              <a:t> A y B, los </a:t>
            </a:r>
            <a:r>
              <a:rPr lang="en-US" dirty="0" err="1" smtClean="0"/>
              <a:t>deducibles</a:t>
            </a:r>
            <a:r>
              <a:rPr lang="en-US" dirty="0" smtClean="0"/>
              <a:t>, el</a:t>
            </a:r>
            <a:r>
              <a:rPr lang="en-US" baseline="0" dirty="0" smtClean="0"/>
              <a:t> </a:t>
            </a:r>
            <a:r>
              <a:rPr lang="en-US" baseline="0" dirty="0" err="1" smtClean="0"/>
              <a:t>coseguro</a:t>
            </a:r>
            <a:r>
              <a:rPr lang="en-US" baseline="0" dirty="0" smtClean="0"/>
              <a:t> y los </a:t>
            </a:r>
            <a:r>
              <a:rPr lang="en-US" baseline="0" dirty="0" err="1" smtClean="0"/>
              <a:t>copagos</a:t>
            </a:r>
            <a:r>
              <a:rPr lang="en-US" baseline="0" dirty="0" smtClean="0"/>
              <a:t>. </a:t>
            </a:r>
            <a:r>
              <a:rPr lang="en-US" dirty="0" smtClean="0"/>
              <a:t> </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121399" indent="-121399">
              <a:spcBef>
                <a:spcPts val="611"/>
              </a:spcBef>
              <a:buFont typeface="Arial" pitchFamily="34" charset="0"/>
              <a:buChar char="•"/>
              <a:defRPr/>
            </a:pPr>
            <a:r>
              <a:rPr lang="en-US" dirty="0" smtClean="0"/>
              <a:t>El</a:t>
            </a:r>
            <a:r>
              <a:rPr lang="en-US" baseline="0" dirty="0" smtClean="0"/>
              <a:t> </a:t>
            </a:r>
            <a:r>
              <a:rPr lang="en-US" baseline="0" dirty="0" err="1" smtClean="0"/>
              <a:t>programa</a:t>
            </a:r>
            <a:r>
              <a:rPr lang="en-US" baseline="0" dirty="0" smtClean="0"/>
              <a:t> </a:t>
            </a:r>
            <a:r>
              <a:rPr lang="en-US" baseline="0" dirty="0" err="1" smtClean="0"/>
              <a:t>para</a:t>
            </a:r>
            <a:r>
              <a:rPr lang="en-US" baseline="0" dirty="0" smtClean="0"/>
              <a:t> el </a:t>
            </a:r>
            <a:r>
              <a:rPr lang="en-US" baseline="0" dirty="0" err="1" smtClean="0"/>
              <a:t>Beneficiario</a:t>
            </a:r>
            <a:r>
              <a:rPr lang="en-US" baseline="0" dirty="0" smtClean="0"/>
              <a:t> de Medicare de </a:t>
            </a:r>
            <a:r>
              <a:rPr lang="en-US" baseline="0" dirty="0" err="1" smtClean="0"/>
              <a:t>Bajos</a:t>
            </a:r>
            <a:r>
              <a:rPr lang="en-US" baseline="0" dirty="0" smtClean="0"/>
              <a:t> </a:t>
            </a:r>
            <a:r>
              <a:rPr lang="en-US" baseline="0" dirty="0" err="1" smtClean="0"/>
              <a:t>Ingresos</a:t>
            </a:r>
            <a:r>
              <a:rPr lang="en-US" baseline="0" dirty="0" smtClean="0"/>
              <a:t> </a:t>
            </a:r>
            <a:r>
              <a:rPr lang="en-US" dirty="0" smtClean="0"/>
              <a:t>(SLMB) </a:t>
            </a:r>
            <a:r>
              <a:rPr lang="en-US" dirty="0" err="1" smtClean="0"/>
              <a:t>fue</a:t>
            </a:r>
            <a:r>
              <a:rPr lang="en-US" dirty="0" smtClean="0"/>
              <a:t> </a:t>
            </a:r>
            <a:r>
              <a:rPr lang="en-US" dirty="0" err="1" smtClean="0"/>
              <a:t>creado</a:t>
            </a:r>
            <a:r>
              <a:rPr lang="en-US" dirty="0" smtClean="0"/>
              <a:t> </a:t>
            </a:r>
            <a:r>
              <a:rPr lang="en-US" dirty="0" err="1" smtClean="0"/>
              <a:t>por</a:t>
            </a:r>
            <a:r>
              <a:rPr lang="en-US" dirty="0" smtClean="0"/>
              <a:t> la </a:t>
            </a:r>
            <a:r>
              <a:rPr lang="en-US" dirty="0" err="1" smtClean="0"/>
              <a:t>Ley</a:t>
            </a:r>
            <a:r>
              <a:rPr lang="en-US" dirty="0" smtClean="0"/>
              <a:t> OBRA de 1990 y </a:t>
            </a:r>
            <a:r>
              <a:rPr lang="en-US" dirty="0" err="1" smtClean="0"/>
              <a:t>entró</a:t>
            </a:r>
            <a:r>
              <a:rPr lang="en-US" dirty="0" smtClean="0"/>
              <a:t> en </a:t>
            </a:r>
            <a:r>
              <a:rPr lang="en-US" dirty="0" err="1" smtClean="0"/>
              <a:t>vigencia</a:t>
            </a:r>
            <a:r>
              <a:rPr lang="en-US" dirty="0" smtClean="0"/>
              <a:t> el 1 de </a:t>
            </a:r>
            <a:r>
              <a:rPr lang="en-US" dirty="0" err="1" smtClean="0"/>
              <a:t>enero</a:t>
            </a:r>
            <a:r>
              <a:rPr lang="en-US" dirty="0" smtClean="0"/>
              <a:t> de 1993. Para </a:t>
            </a:r>
            <a:r>
              <a:rPr lang="en-US" dirty="0" err="1" smtClean="0"/>
              <a:t>participar</a:t>
            </a:r>
            <a:r>
              <a:rPr lang="en-US" dirty="0" smtClean="0"/>
              <a:t> del </a:t>
            </a:r>
            <a:r>
              <a:rPr lang="en-US" dirty="0" err="1" smtClean="0"/>
              <a:t>programa</a:t>
            </a:r>
            <a:r>
              <a:rPr lang="en-US" dirty="0" smtClean="0"/>
              <a:t> SLMB</a:t>
            </a:r>
            <a:r>
              <a:rPr lang="en-US" baseline="0" dirty="0" smtClean="0"/>
              <a:t> </a:t>
            </a:r>
            <a:r>
              <a:rPr lang="en-US" baseline="0" dirty="0" err="1" smtClean="0"/>
              <a:t>tiene</a:t>
            </a:r>
            <a:r>
              <a:rPr lang="en-US" baseline="0" dirty="0" smtClean="0"/>
              <a:t> </a:t>
            </a:r>
            <a:r>
              <a:rPr lang="en-US" baseline="0" dirty="0" err="1" smtClean="0"/>
              <a:t>que</a:t>
            </a:r>
            <a:r>
              <a:rPr lang="en-US" baseline="0" dirty="0" smtClean="0"/>
              <a:t> </a:t>
            </a:r>
            <a:r>
              <a:rPr lang="en-US" baseline="0" dirty="0" err="1" smtClean="0"/>
              <a:t>tener</a:t>
            </a:r>
            <a:r>
              <a:rPr lang="en-US" baseline="0" dirty="0" smtClean="0"/>
              <a:t> </a:t>
            </a:r>
            <a:r>
              <a:rPr lang="en-US" baseline="0" dirty="0" err="1" smtClean="0"/>
              <a:t>derecho</a:t>
            </a:r>
            <a:r>
              <a:rPr lang="en-US" baseline="0" dirty="0" smtClean="0"/>
              <a:t> a la Parte A y un </a:t>
            </a:r>
            <a:r>
              <a:rPr lang="en-US" baseline="0" dirty="0" err="1" smtClean="0"/>
              <a:t>ingreso</a:t>
            </a:r>
            <a:r>
              <a:rPr lang="en-US" baseline="0" dirty="0" smtClean="0"/>
              <a:t> de </a:t>
            </a:r>
            <a:r>
              <a:rPr lang="en-US" baseline="0" dirty="0" err="1" smtClean="0"/>
              <a:t>por</a:t>
            </a:r>
            <a:r>
              <a:rPr lang="en-US" baseline="0" dirty="0" smtClean="0"/>
              <a:t> lo </a:t>
            </a:r>
            <a:r>
              <a:rPr lang="en-US" baseline="0" dirty="0" err="1" smtClean="0"/>
              <a:t>menos</a:t>
            </a:r>
            <a:r>
              <a:rPr lang="en-US" baseline="0" dirty="0" smtClean="0"/>
              <a:t> el 100% </a:t>
            </a:r>
            <a:r>
              <a:rPr lang="en-US" baseline="0" dirty="0" err="1" smtClean="0"/>
              <a:t>pero</a:t>
            </a:r>
            <a:r>
              <a:rPr lang="en-US" baseline="0" dirty="0" smtClean="0"/>
              <a:t> no </a:t>
            </a:r>
            <a:r>
              <a:rPr lang="en-US" baseline="0" dirty="0" err="1" smtClean="0"/>
              <a:t>más</a:t>
            </a:r>
            <a:r>
              <a:rPr lang="en-US" baseline="0" dirty="0" smtClean="0"/>
              <a:t> del </a:t>
            </a:r>
            <a:r>
              <a:rPr lang="en-US" dirty="0" smtClean="0"/>
              <a:t>120% del FPL. Si </a:t>
            </a:r>
            <a:r>
              <a:rPr lang="en-US" dirty="0" err="1" smtClean="0"/>
              <a:t>reúne</a:t>
            </a:r>
            <a:r>
              <a:rPr lang="en-US" dirty="0" smtClean="0"/>
              <a:t> los </a:t>
            </a:r>
            <a:r>
              <a:rPr lang="en-US" dirty="0" err="1" smtClean="0"/>
              <a:t>requisitos</a:t>
            </a:r>
            <a:r>
              <a:rPr lang="en-US" dirty="0" smtClean="0"/>
              <a:t> </a:t>
            </a:r>
            <a:r>
              <a:rPr lang="en-US" dirty="0" err="1" smtClean="0"/>
              <a:t>para</a:t>
            </a:r>
            <a:r>
              <a:rPr lang="en-US" dirty="0" smtClean="0"/>
              <a:t> el </a:t>
            </a:r>
            <a:r>
              <a:rPr lang="en-US" dirty="0" err="1" smtClean="0"/>
              <a:t>programa</a:t>
            </a:r>
            <a:r>
              <a:rPr lang="en-US" dirty="0" smtClean="0"/>
              <a:t> SLMB, </a:t>
            </a:r>
            <a:r>
              <a:rPr lang="en-US" dirty="0" err="1" smtClean="0"/>
              <a:t>obtendrá</a:t>
            </a:r>
            <a:r>
              <a:rPr lang="en-US" dirty="0" smtClean="0"/>
              <a:t> </a:t>
            </a:r>
            <a:r>
              <a:rPr lang="en-US" dirty="0" err="1" smtClean="0"/>
              <a:t>ayuda</a:t>
            </a:r>
            <a:r>
              <a:rPr lang="en-US" dirty="0" smtClean="0"/>
              <a:t> </a:t>
            </a:r>
            <a:r>
              <a:rPr lang="en-US" dirty="0" err="1" smtClean="0"/>
              <a:t>para</a:t>
            </a:r>
            <a:r>
              <a:rPr lang="en-US" dirty="0" smtClean="0"/>
              <a:t> </a:t>
            </a:r>
            <a:r>
              <a:rPr lang="en-US" dirty="0" err="1" smtClean="0"/>
              <a:t>pagar</a:t>
            </a:r>
            <a:r>
              <a:rPr lang="en-US" dirty="0" smtClean="0"/>
              <a:t> la prima de la Parte B. </a:t>
            </a:r>
          </a:p>
          <a:p>
            <a:pPr marL="121399" indent="-121399">
              <a:spcBef>
                <a:spcPts val="611"/>
              </a:spcBef>
              <a:buFont typeface="Arial" pitchFamily="34" charset="0"/>
              <a:buChar char="•"/>
              <a:defRPr/>
            </a:pPr>
            <a:r>
              <a:rPr lang="en-US" dirty="0" smtClean="0"/>
              <a:t>El </a:t>
            </a:r>
            <a:r>
              <a:rPr lang="en-US" dirty="0" err="1" smtClean="0"/>
              <a:t>programa</a:t>
            </a:r>
            <a:r>
              <a:rPr lang="en-US" dirty="0" smtClean="0"/>
              <a:t> </a:t>
            </a:r>
            <a:r>
              <a:rPr lang="en-US" dirty="0" err="1" smtClean="0"/>
              <a:t>para</a:t>
            </a:r>
            <a:r>
              <a:rPr lang="en-US" baseline="0" dirty="0" smtClean="0"/>
              <a:t> el </a:t>
            </a:r>
            <a:r>
              <a:rPr lang="en-US" baseline="0" dirty="0" err="1" smtClean="0"/>
              <a:t>Beneficiario</a:t>
            </a:r>
            <a:r>
              <a:rPr lang="en-US" baseline="0" dirty="0" smtClean="0"/>
              <a:t> de Medicare </a:t>
            </a:r>
            <a:r>
              <a:rPr lang="en-US" baseline="0" dirty="0" err="1" smtClean="0"/>
              <a:t>Calificado</a:t>
            </a:r>
            <a:r>
              <a:rPr lang="en-US" baseline="0" dirty="0" smtClean="0"/>
              <a:t> </a:t>
            </a:r>
            <a:r>
              <a:rPr lang="en-US" dirty="0" smtClean="0"/>
              <a:t>(QI) </a:t>
            </a:r>
            <a:r>
              <a:rPr lang="en-US" dirty="0" err="1" smtClean="0"/>
              <a:t>fue</a:t>
            </a:r>
            <a:r>
              <a:rPr lang="en-US" dirty="0" smtClean="0"/>
              <a:t> </a:t>
            </a:r>
            <a:r>
              <a:rPr lang="en-US" dirty="0" err="1" smtClean="0"/>
              <a:t>establecido</a:t>
            </a:r>
            <a:r>
              <a:rPr lang="en-US" dirty="0" smtClean="0"/>
              <a:t> </a:t>
            </a:r>
            <a:r>
              <a:rPr lang="en-US" dirty="0" err="1" smtClean="0"/>
              <a:t>por</a:t>
            </a:r>
            <a:r>
              <a:rPr lang="en-US" dirty="0" smtClean="0"/>
              <a:t> la BBA de 1997. </a:t>
            </a:r>
            <a:r>
              <a:rPr lang="en-US" dirty="0" err="1" smtClean="0"/>
              <a:t>Está</a:t>
            </a:r>
            <a:r>
              <a:rPr lang="en-US" baseline="0" dirty="0" smtClean="0"/>
              <a:t> </a:t>
            </a:r>
            <a:r>
              <a:rPr lang="en-US" baseline="0" dirty="0" err="1" smtClean="0"/>
              <a:t>totalmente</a:t>
            </a:r>
            <a:r>
              <a:rPr lang="en-US" baseline="0" dirty="0" smtClean="0"/>
              <a:t> </a:t>
            </a:r>
            <a:r>
              <a:rPr lang="en-US" baseline="0" dirty="0" err="1" smtClean="0"/>
              <a:t>subvencionado</a:t>
            </a:r>
            <a:r>
              <a:rPr lang="en-US" baseline="0" dirty="0" smtClean="0"/>
              <a:t> con </a:t>
            </a:r>
            <a:r>
              <a:rPr lang="en-US" baseline="0" dirty="0" err="1" smtClean="0"/>
              <a:t>fondos</a:t>
            </a:r>
            <a:r>
              <a:rPr lang="en-US" baseline="0" dirty="0" smtClean="0"/>
              <a:t> </a:t>
            </a:r>
            <a:r>
              <a:rPr lang="en-US" baseline="0" dirty="0" err="1" smtClean="0"/>
              <a:t>federales</a:t>
            </a:r>
            <a:r>
              <a:rPr lang="en-US" baseline="0" dirty="0" smtClean="0"/>
              <a:t>. El </a:t>
            </a:r>
            <a:r>
              <a:rPr lang="en-US" baseline="0" dirty="0" err="1" smtClean="0"/>
              <a:t>Congreso</a:t>
            </a:r>
            <a:r>
              <a:rPr lang="en-US" baseline="0" dirty="0" smtClean="0"/>
              <a:t> </a:t>
            </a:r>
            <a:r>
              <a:rPr lang="en-US" baseline="0" dirty="0" err="1" smtClean="0"/>
              <a:t>solamente</a:t>
            </a:r>
            <a:r>
              <a:rPr lang="en-US" baseline="0" dirty="0" smtClean="0"/>
              <a:t> </a:t>
            </a:r>
            <a:r>
              <a:rPr lang="en-US" baseline="0" dirty="0" err="1" smtClean="0"/>
              <a:t>adjudicó</a:t>
            </a:r>
            <a:r>
              <a:rPr lang="en-US" baseline="0" dirty="0" smtClean="0"/>
              <a:t> un </a:t>
            </a:r>
            <a:r>
              <a:rPr lang="en-US" baseline="0" dirty="0" err="1" smtClean="0"/>
              <a:t>monto</a:t>
            </a:r>
            <a:r>
              <a:rPr lang="en-US" baseline="0" dirty="0" smtClean="0"/>
              <a:t> </a:t>
            </a:r>
            <a:r>
              <a:rPr lang="en-US" baseline="0" dirty="0" err="1" smtClean="0"/>
              <a:t>limitado</a:t>
            </a:r>
            <a:r>
              <a:rPr lang="en-US" baseline="0" dirty="0" smtClean="0"/>
              <a:t> de </a:t>
            </a:r>
            <a:r>
              <a:rPr lang="en-US" baseline="0" dirty="0" err="1" smtClean="0"/>
              <a:t>fondos</a:t>
            </a:r>
            <a:r>
              <a:rPr lang="en-US" baseline="0" dirty="0" smtClean="0"/>
              <a:t> a </a:t>
            </a:r>
            <a:r>
              <a:rPr lang="en-US" baseline="0" dirty="0" err="1" smtClean="0"/>
              <a:t>cada</a:t>
            </a:r>
            <a:r>
              <a:rPr lang="en-US" baseline="0" dirty="0" smtClean="0"/>
              <a:t> </a:t>
            </a:r>
            <a:r>
              <a:rPr lang="en-US" baseline="0" dirty="0" err="1" smtClean="0"/>
              <a:t>estado</a:t>
            </a:r>
            <a:r>
              <a:rPr lang="en-US" baseline="0" dirty="0" smtClean="0"/>
              <a:t>. Para ser </a:t>
            </a:r>
            <a:r>
              <a:rPr lang="en-US" baseline="0" dirty="0" err="1" smtClean="0"/>
              <a:t>aceptado</a:t>
            </a:r>
            <a:r>
              <a:rPr lang="en-US" baseline="0" dirty="0" smtClean="0"/>
              <a:t> </a:t>
            </a:r>
            <a:r>
              <a:rPr lang="en-US" dirty="0" smtClean="0"/>
              <a:t>a</a:t>
            </a:r>
            <a:r>
              <a:rPr lang="en-US" baseline="0" dirty="0" smtClean="0"/>
              <a:t> </a:t>
            </a:r>
            <a:r>
              <a:rPr lang="en-US" baseline="0" dirty="0" err="1" smtClean="0"/>
              <a:t>este</a:t>
            </a:r>
            <a:r>
              <a:rPr lang="en-US" baseline="0" dirty="0" smtClean="0"/>
              <a:t> </a:t>
            </a:r>
            <a:r>
              <a:rPr lang="en-US" baseline="0" dirty="0" err="1" smtClean="0"/>
              <a:t>programa</a:t>
            </a:r>
            <a:r>
              <a:rPr lang="en-US" baseline="0" dirty="0" smtClean="0"/>
              <a:t>, </a:t>
            </a:r>
            <a:r>
              <a:rPr lang="en-US" baseline="0" dirty="0" err="1" smtClean="0"/>
              <a:t>usted</a:t>
            </a:r>
            <a:r>
              <a:rPr lang="en-US" baseline="0" dirty="0" smtClean="0"/>
              <a:t> </a:t>
            </a:r>
            <a:r>
              <a:rPr lang="en-US" baseline="0" dirty="0" err="1" smtClean="0"/>
              <a:t>debe</a:t>
            </a:r>
            <a:r>
              <a:rPr lang="en-US" baseline="0" dirty="0" smtClean="0"/>
              <a:t> </a:t>
            </a:r>
            <a:r>
              <a:rPr lang="en-US" baseline="0" dirty="0" err="1" smtClean="0"/>
              <a:t>tener</a:t>
            </a:r>
            <a:r>
              <a:rPr lang="en-US" baseline="0" dirty="0" smtClean="0"/>
              <a:t> </a:t>
            </a:r>
            <a:r>
              <a:rPr lang="en-US" baseline="0" dirty="0" err="1" smtClean="0"/>
              <a:t>derecho</a:t>
            </a:r>
            <a:r>
              <a:rPr lang="en-US" baseline="0" dirty="0" smtClean="0"/>
              <a:t> a la Parte A y un </a:t>
            </a:r>
            <a:r>
              <a:rPr lang="en-US" baseline="0" dirty="0" err="1" smtClean="0"/>
              <a:t>ingreso</a:t>
            </a:r>
            <a:r>
              <a:rPr lang="en-US" baseline="0" dirty="0" smtClean="0"/>
              <a:t> </a:t>
            </a:r>
            <a:r>
              <a:rPr lang="en-US" baseline="0" dirty="0" err="1" smtClean="0"/>
              <a:t>que</a:t>
            </a:r>
            <a:r>
              <a:rPr lang="en-US" baseline="0" dirty="0" smtClean="0"/>
              <a:t> no </a:t>
            </a:r>
            <a:r>
              <a:rPr lang="en-US" baseline="0" dirty="0" err="1" smtClean="0"/>
              <a:t>exceda</a:t>
            </a:r>
            <a:r>
              <a:rPr lang="en-US" baseline="0" dirty="0" smtClean="0"/>
              <a:t> </a:t>
            </a:r>
            <a:r>
              <a:rPr lang="en-US" dirty="0" smtClean="0"/>
              <a:t>el 135%  del </a:t>
            </a:r>
            <a:r>
              <a:rPr lang="en-US" dirty="0" err="1" smtClean="0"/>
              <a:t>Nivel</a:t>
            </a:r>
            <a:r>
              <a:rPr lang="en-US" dirty="0" smtClean="0"/>
              <a:t> Federal</a:t>
            </a:r>
            <a:r>
              <a:rPr lang="en-US" baseline="0" dirty="0" smtClean="0"/>
              <a:t> de </a:t>
            </a:r>
            <a:r>
              <a:rPr lang="en-US" baseline="0" dirty="0" err="1" smtClean="0"/>
              <a:t>Pobreza</a:t>
            </a:r>
            <a:r>
              <a:rPr lang="en-US" baseline="0" dirty="0" smtClean="0"/>
              <a:t> </a:t>
            </a:r>
            <a:r>
              <a:rPr lang="en-US" dirty="0" smtClean="0"/>
              <a:t>(FPL). Si </a:t>
            </a:r>
            <a:r>
              <a:rPr lang="en-US" dirty="0" err="1" smtClean="0"/>
              <a:t>reúne</a:t>
            </a:r>
            <a:r>
              <a:rPr lang="en-US" dirty="0" smtClean="0"/>
              <a:t> los </a:t>
            </a:r>
            <a:r>
              <a:rPr lang="en-US" dirty="0" err="1" smtClean="0"/>
              <a:t>requisitos</a:t>
            </a:r>
            <a:r>
              <a:rPr lang="en-US" dirty="0" smtClean="0"/>
              <a:t> </a:t>
            </a:r>
            <a:r>
              <a:rPr lang="en-US" dirty="0" err="1" smtClean="0"/>
              <a:t>para</a:t>
            </a:r>
            <a:r>
              <a:rPr lang="en-US" dirty="0" smtClean="0"/>
              <a:t> el </a:t>
            </a:r>
            <a:r>
              <a:rPr lang="en-US" dirty="0" err="1" smtClean="0"/>
              <a:t>programa</a:t>
            </a:r>
            <a:r>
              <a:rPr lang="en-US" dirty="0" smtClean="0"/>
              <a:t> QI y </a:t>
            </a:r>
            <a:r>
              <a:rPr lang="en-US" dirty="0" err="1" smtClean="0"/>
              <a:t>aún</a:t>
            </a:r>
            <a:r>
              <a:rPr lang="en-US" dirty="0" smtClean="0"/>
              <a:t> </a:t>
            </a:r>
            <a:r>
              <a:rPr lang="en-US" dirty="0" err="1" smtClean="0"/>
              <a:t>quedan</a:t>
            </a:r>
            <a:r>
              <a:rPr lang="en-US" dirty="0" smtClean="0"/>
              <a:t> </a:t>
            </a:r>
            <a:r>
              <a:rPr lang="en-US" dirty="0" err="1" smtClean="0"/>
              <a:t>fondos</a:t>
            </a:r>
            <a:r>
              <a:rPr lang="en-US" dirty="0" smtClean="0"/>
              <a:t> </a:t>
            </a:r>
            <a:r>
              <a:rPr lang="en-US" dirty="0" err="1" smtClean="0"/>
              <a:t>disponibles</a:t>
            </a:r>
            <a:r>
              <a:rPr lang="en-US" dirty="0" smtClean="0"/>
              <a:t> en su </a:t>
            </a:r>
            <a:r>
              <a:rPr lang="en-US" dirty="0" err="1" smtClean="0"/>
              <a:t>estado</a:t>
            </a:r>
            <a:r>
              <a:rPr lang="en-US" dirty="0" smtClean="0"/>
              <a:t>, </a:t>
            </a:r>
            <a:r>
              <a:rPr lang="en-US" dirty="0" err="1" smtClean="0"/>
              <a:t>podrá</a:t>
            </a:r>
            <a:r>
              <a:rPr lang="en-US" dirty="0" smtClean="0"/>
              <a:t> </a:t>
            </a:r>
            <a:r>
              <a:rPr lang="en-US" dirty="0" err="1" smtClean="0"/>
              <a:t>obtener</a:t>
            </a:r>
            <a:r>
              <a:rPr lang="en-US" dirty="0" smtClean="0"/>
              <a:t> </a:t>
            </a:r>
            <a:r>
              <a:rPr lang="en-US" dirty="0" err="1" smtClean="0"/>
              <a:t>ayuda</a:t>
            </a:r>
            <a:r>
              <a:rPr lang="en-US" dirty="0" smtClean="0"/>
              <a:t> </a:t>
            </a:r>
            <a:r>
              <a:rPr lang="en-US" dirty="0" err="1" smtClean="0"/>
              <a:t>para</a:t>
            </a:r>
            <a:r>
              <a:rPr lang="en-US" dirty="0" smtClean="0"/>
              <a:t> </a:t>
            </a:r>
            <a:r>
              <a:rPr lang="en-US" dirty="0" err="1" smtClean="0"/>
              <a:t>pagar</a:t>
            </a:r>
            <a:r>
              <a:rPr lang="en-US" dirty="0" smtClean="0"/>
              <a:t> la prima de la Parte B. </a:t>
            </a:r>
          </a:p>
          <a:p>
            <a:pPr marL="121399" indent="-121399" defTabSz="881390">
              <a:spcBef>
                <a:spcPts val="611"/>
              </a:spcBef>
              <a:spcAft>
                <a:spcPts val="578"/>
              </a:spcAft>
              <a:defRPr/>
            </a:pPr>
            <a:r>
              <a:rPr lang="en-US" b="1" dirty="0" smtClean="0"/>
              <a:t>NOTA</a:t>
            </a:r>
            <a:r>
              <a:rPr lang="en-US" dirty="0" smtClean="0"/>
              <a:t>: En</a:t>
            </a:r>
            <a:r>
              <a:rPr lang="en-US" baseline="0" dirty="0" smtClean="0"/>
              <a:t> el</a:t>
            </a:r>
            <a:r>
              <a:rPr lang="en-US" dirty="0" smtClean="0"/>
              <a:t> 2012, el </a:t>
            </a:r>
            <a:r>
              <a:rPr lang="en-US" dirty="0" err="1" smtClean="0"/>
              <a:t>límite</a:t>
            </a:r>
            <a:r>
              <a:rPr lang="en-US" dirty="0" smtClean="0"/>
              <a:t> de </a:t>
            </a:r>
            <a:r>
              <a:rPr lang="en-US" dirty="0" err="1" smtClean="0"/>
              <a:t>recursos</a:t>
            </a:r>
            <a:r>
              <a:rPr lang="en-US" dirty="0" smtClean="0"/>
              <a:t> </a:t>
            </a:r>
            <a:r>
              <a:rPr lang="en-US" dirty="0" err="1" smtClean="0"/>
              <a:t>para</a:t>
            </a:r>
            <a:r>
              <a:rPr lang="en-US" dirty="0" smtClean="0"/>
              <a:t> los </a:t>
            </a:r>
            <a:r>
              <a:rPr lang="en-US" dirty="0" err="1" smtClean="0"/>
              <a:t>programas</a:t>
            </a:r>
            <a:r>
              <a:rPr lang="en-US" baseline="0" dirty="0" smtClean="0"/>
              <a:t> </a:t>
            </a:r>
            <a:r>
              <a:rPr lang="en-US" dirty="0" smtClean="0"/>
              <a:t>QMB, SLMB y QI </a:t>
            </a:r>
            <a:r>
              <a:rPr lang="en-US" dirty="0" err="1" smtClean="0"/>
              <a:t>es</a:t>
            </a:r>
            <a:r>
              <a:rPr lang="en-US" dirty="0" smtClean="0"/>
              <a:t> $6,940 </a:t>
            </a:r>
            <a:r>
              <a:rPr lang="en-US" dirty="0" err="1" smtClean="0"/>
              <a:t>para</a:t>
            </a:r>
            <a:r>
              <a:rPr lang="en-US" dirty="0" smtClean="0"/>
              <a:t> un </a:t>
            </a:r>
            <a:r>
              <a:rPr lang="en-US" dirty="0" err="1" smtClean="0"/>
              <a:t>individuo</a:t>
            </a:r>
            <a:r>
              <a:rPr lang="en-US" dirty="0" smtClean="0"/>
              <a:t> </a:t>
            </a:r>
            <a:r>
              <a:rPr lang="en-US" dirty="0" err="1" smtClean="0"/>
              <a:t>soltero</a:t>
            </a:r>
            <a:r>
              <a:rPr lang="en-US" dirty="0" smtClean="0"/>
              <a:t> y $10,410 </a:t>
            </a:r>
            <a:r>
              <a:rPr lang="en-US" dirty="0" err="1" smtClean="0"/>
              <a:t>para</a:t>
            </a:r>
            <a:r>
              <a:rPr lang="en-US" dirty="0" smtClean="0"/>
              <a:t> </a:t>
            </a:r>
            <a:r>
              <a:rPr lang="en-US" dirty="0" err="1" smtClean="0"/>
              <a:t>una</a:t>
            </a:r>
            <a:r>
              <a:rPr lang="en-US" baseline="0" dirty="0" smtClean="0"/>
              <a:t> </a:t>
            </a:r>
            <a:r>
              <a:rPr lang="en-US" baseline="0" dirty="0" err="1" smtClean="0"/>
              <a:t>paraje</a:t>
            </a:r>
            <a:r>
              <a:rPr lang="en-US" baseline="0" dirty="0" smtClean="0"/>
              <a:t> </a:t>
            </a:r>
            <a:r>
              <a:rPr lang="en-US" baseline="0" dirty="0" err="1" smtClean="0"/>
              <a:t>casada</a:t>
            </a:r>
            <a:r>
              <a:rPr lang="en-US" baseline="0" dirty="0" smtClean="0"/>
              <a:t> </a:t>
            </a:r>
            <a:r>
              <a:rPr lang="en-US" baseline="0" dirty="0" err="1" smtClean="0"/>
              <a:t>que</a:t>
            </a:r>
            <a:r>
              <a:rPr lang="en-US" baseline="0" dirty="0" smtClean="0"/>
              <a:t> vive con su </a:t>
            </a:r>
            <a:r>
              <a:rPr lang="en-US" baseline="0" dirty="0" err="1" smtClean="0"/>
              <a:t>cónyuge</a:t>
            </a:r>
            <a:r>
              <a:rPr lang="en-US" baseline="0" dirty="0" smtClean="0"/>
              <a:t> y no </a:t>
            </a:r>
            <a:r>
              <a:rPr lang="en-US" baseline="0" dirty="0" err="1" smtClean="0"/>
              <a:t>tienen</a:t>
            </a:r>
            <a:r>
              <a:rPr lang="en-US" baseline="0" dirty="0" smtClean="0"/>
              <a:t> </a:t>
            </a:r>
            <a:r>
              <a:rPr lang="en-US" baseline="0" dirty="0" err="1" smtClean="0"/>
              <a:t>otros</a:t>
            </a:r>
            <a:r>
              <a:rPr lang="en-US" baseline="0" dirty="0" smtClean="0"/>
              <a:t> </a:t>
            </a:r>
            <a:r>
              <a:rPr lang="en-US" baseline="0" dirty="0" err="1" smtClean="0"/>
              <a:t>dependientes</a:t>
            </a:r>
            <a:r>
              <a:rPr lang="en-US" dirty="0" smtClean="0"/>
              <a:t>. </a:t>
            </a:r>
            <a:r>
              <a:rPr lang="en-US" dirty="0" err="1" smtClean="0"/>
              <a:t>Estos</a:t>
            </a:r>
            <a:r>
              <a:rPr lang="en-US" dirty="0" smtClean="0"/>
              <a:t> </a:t>
            </a:r>
            <a:r>
              <a:rPr lang="en-US" dirty="0" err="1" smtClean="0"/>
              <a:t>límites</a:t>
            </a:r>
            <a:r>
              <a:rPr lang="en-US" dirty="0" smtClean="0"/>
              <a:t> se </a:t>
            </a:r>
            <a:r>
              <a:rPr lang="en-US" dirty="0" err="1" smtClean="0"/>
              <a:t>ajustan</a:t>
            </a:r>
            <a:r>
              <a:rPr lang="en-US" dirty="0" smtClean="0"/>
              <a:t> el 1 de </a:t>
            </a:r>
            <a:r>
              <a:rPr lang="en-US" dirty="0" err="1" smtClean="0"/>
              <a:t>enero</a:t>
            </a:r>
            <a:r>
              <a:rPr lang="en-US" dirty="0" smtClean="0"/>
              <a:t> de </a:t>
            </a:r>
            <a:r>
              <a:rPr lang="en-US" dirty="0" err="1" smtClean="0"/>
              <a:t>cada</a:t>
            </a:r>
            <a:r>
              <a:rPr lang="en-US" dirty="0" smtClean="0"/>
              <a:t> </a:t>
            </a:r>
            <a:r>
              <a:rPr lang="en-US" dirty="0" err="1" smtClean="0"/>
              <a:t>año</a:t>
            </a:r>
            <a:r>
              <a:rPr lang="en-US" dirty="0" smtClean="0"/>
              <a:t> </a:t>
            </a:r>
            <a:r>
              <a:rPr lang="en-US" dirty="0" err="1" smtClean="0"/>
              <a:t>basándose</a:t>
            </a:r>
            <a:r>
              <a:rPr lang="en-US" dirty="0" smtClean="0"/>
              <a:t> en </a:t>
            </a:r>
            <a:r>
              <a:rPr lang="en-US" dirty="0" err="1" smtClean="0"/>
              <a:t>Índice</a:t>
            </a:r>
            <a:r>
              <a:rPr lang="en-US" dirty="0" smtClean="0"/>
              <a:t> </a:t>
            </a:r>
            <a:r>
              <a:rPr lang="en-US" dirty="0" err="1" smtClean="0"/>
              <a:t>Anual</a:t>
            </a:r>
            <a:r>
              <a:rPr lang="en-US" dirty="0" smtClean="0"/>
              <a:t> de </a:t>
            </a:r>
            <a:r>
              <a:rPr lang="en-US" dirty="0" err="1" smtClean="0"/>
              <a:t>Precios</a:t>
            </a:r>
            <a:r>
              <a:rPr lang="en-US" dirty="0" smtClean="0"/>
              <a:t> al </a:t>
            </a:r>
            <a:r>
              <a:rPr lang="en-US" dirty="0" err="1" smtClean="0"/>
              <a:t>Consumidor</a:t>
            </a:r>
            <a:r>
              <a:rPr lang="en-US" baseline="0" dirty="0" smtClean="0"/>
              <a:t> </a:t>
            </a:r>
            <a:r>
              <a:rPr lang="en-US" dirty="0" smtClean="0"/>
              <a:t>(CPI),</a:t>
            </a:r>
            <a:r>
              <a:rPr lang="en-US" baseline="0" dirty="0" smtClean="0"/>
              <a:t> a </a:t>
            </a:r>
            <a:r>
              <a:rPr lang="en-US" baseline="0" dirty="0" err="1" smtClean="0"/>
              <a:t>partir</a:t>
            </a:r>
            <a:r>
              <a:rPr lang="en-US" baseline="0" dirty="0" smtClean="0"/>
              <a:t> del </a:t>
            </a:r>
            <a:r>
              <a:rPr lang="en-US" baseline="0" dirty="0" err="1" smtClean="0"/>
              <a:t>mes</a:t>
            </a:r>
            <a:r>
              <a:rPr lang="en-US" baseline="0" dirty="0" smtClean="0"/>
              <a:t> de </a:t>
            </a:r>
            <a:r>
              <a:rPr lang="en-US" baseline="0" dirty="0" err="1" smtClean="0"/>
              <a:t>septiembre</a:t>
            </a:r>
            <a:r>
              <a:rPr lang="en-US" baseline="0" dirty="0" smtClean="0"/>
              <a:t> del </a:t>
            </a:r>
            <a:r>
              <a:rPr lang="en-US" baseline="0" dirty="0" err="1" smtClean="0"/>
              <a:t>año</a:t>
            </a:r>
            <a:r>
              <a:rPr lang="en-US" baseline="0" dirty="0" smtClean="0"/>
              <a:t> anterior. Los </a:t>
            </a:r>
            <a:r>
              <a:rPr lang="en-US" baseline="0" dirty="0" err="1" smtClean="0"/>
              <a:t>estados</a:t>
            </a:r>
            <a:r>
              <a:rPr lang="en-US" baseline="0" dirty="0" smtClean="0"/>
              <a:t> </a:t>
            </a:r>
            <a:r>
              <a:rPr lang="en-US" baseline="0" dirty="0" err="1" smtClean="0"/>
              <a:t>deben</a:t>
            </a:r>
            <a:r>
              <a:rPr lang="en-US" baseline="0" dirty="0" smtClean="0"/>
              <a:t> </a:t>
            </a:r>
            <a:r>
              <a:rPr lang="en-US" baseline="0" dirty="0" err="1" smtClean="0"/>
              <a:t>usar</a:t>
            </a:r>
            <a:r>
              <a:rPr lang="en-US" baseline="0" dirty="0" smtClean="0"/>
              <a:t> los </a:t>
            </a:r>
            <a:r>
              <a:rPr lang="en-US" baseline="0" dirty="0" err="1" smtClean="0"/>
              <a:t>nuevos</a:t>
            </a:r>
            <a:r>
              <a:rPr lang="en-US" baseline="0" dirty="0" smtClean="0"/>
              <a:t> </a:t>
            </a:r>
            <a:r>
              <a:rPr lang="en-US" baseline="0" dirty="0" err="1" smtClean="0"/>
              <a:t>límites</a:t>
            </a:r>
            <a:r>
              <a:rPr lang="en-US" baseline="0" dirty="0" smtClean="0"/>
              <a:t> de </a:t>
            </a:r>
            <a:r>
              <a:rPr lang="en-US" baseline="0" dirty="0" err="1" smtClean="0"/>
              <a:t>recursos</a:t>
            </a:r>
            <a:r>
              <a:rPr lang="en-US" baseline="0" dirty="0" smtClean="0"/>
              <a:t> </a:t>
            </a:r>
            <a:r>
              <a:rPr lang="en-US" baseline="0" dirty="0" err="1" smtClean="0"/>
              <a:t>para</a:t>
            </a:r>
            <a:r>
              <a:rPr lang="en-US" baseline="0" dirty="0" smtClean="0"/>
              <a:t> </a:t>
            </a:r>
            <a:r>
              <a:rPr lang="en-US" baseline="0" dirty="0" err="1" smtClean="0"/>
              <a:t>determinar</a:t>
            </a:r>
            <a:r>
              <a:rPr lang="en-US" baseline="0" dirty="0" smtClean="0"/>
              <a:t> </a:t>
            </a:r>
            <a:r>
              <a:rPr lang="en-US" baseline="0" dirty="0" err="1" smtClean="0"/>
              <a:t>si</a:t>
            </a:r>
            <a:r>
              <a:rPr lang="en-US" baseline="0" dirty="0" smtClean="0"/>
              <a:t> lo </a:t>
            </a:r>
            <a:r>
              <a:rPr lang="en-US" baseline="0" dirty="0" err="1" smtClean="0"/>
              <a:t>aceptan</a:t>
            </a:r>
            <a:r>
              <a:rPr lang="en-US" baseline="0" dirty="0" smtClean="0"/>
              <a:t> en </a:t>
            </a:r>
            <a:r>
              <a:rPr lang="en-US" baseline="0" dirty="0" err="1" smtClean="0"/>
              <a:t>estos</a:t>
            </a:r>
            <a:r>
              <a:rPr lang="en-US" baseline="0" dirty="0" smtClean="0"/>
              <a:t> </a:t>
            </a:r>
            <a:r>
              <a:rPr lang="en-US" baseline="0" dirty="0" err="1" smtClean="0"/>
              <a:t>programas</a:t>
            </a:r>
            <a:r>
              <a:rPr lang="en-US" baseline="0" dirty="0" smtClean="0"/>
              <a:t>. </a:t>
            </a:r>
            <a:endParaRPr lang="en-US" dirty="0" smtClean="0"/>
          </a:p>
          <a:p>
            <a:pPr marL="121399" indent="-121399">
              <a:spcBef>
                <a:spcPts val="611"/>
              </a:spcBef>
              <a:buFont typeface="Arial" pitchFamily="34" charset="0"/>
              <a:buChar char="•"/>
              <a:defRPr/>
            </a:pPr>
            <a:r>
              <a:rPr lang="en-US" dirty="0" smtClean="0"/>
              <a:t>El </a:t>
            </a:r>
            <a:r>
              <a:rPr lang="en-US" dirty="0" err="1" smtClean="0"/>
              <a:t>programa</a:t>
            </a:r>
            <a:r>
              <a:rPr lang="en-US" dirty="0" smtClean="0"/>
              <a:t> </a:t>
            </a:r>
            <a:r>
              <a:rPr lang="en-US" dirty="0" err="1" smtClean="0"/>
              <a:t>para</a:t>
            </a:r>
            <a:r>
              <a:rPr lang="en-US" dirty="0" smtClean="0"/>
              <a:t> </a:t>
            </a:r>
            <a:r>
              <a:rPr lang="en-US" dirty="0" err="1" smtClean="0"/>
              <a:t>Individuos</a:t>
            </a:r>
            <a:r>
              <a:rPr lang="en-US" dirty="0" smtClean="0"/>
              <a:t> </a:t>
            </a:r>
            <a:r>
              <a:rPr lang="en-US" dirty="0" err="1" smtClean="0"/>
              <a:t>Discapacitados</a:t>
            </a:r>
            <a:r>
              <a:rPr lang="en-US" baseline="0" dirty="0" smtClean="0"/>
              <a:t> </a:t>
            </a:r>
            <a:r>
              <a:rPr lang="en-US" baseline="0" dirty="0" err="1" smtClean="0"/>
              <a:t>Empleados</a:t>
            </a:r>
            <a:r>
              <a:rPr lang="en-US" baseline="0" dirty="0" smtClean="0"/>
              <a:t> </a:t>
            </a:r>
            <a:r>
              <a:rPr lang="en-US" dirty="0" smtClean="0"/>
              <a:t>(QDWI) </a:t>
            </a:r>
            <a:r>
              <a:rPr lang="en-US" dirty="0" err="1" smtClean="0"/>
              <a:t>fue</a:t>
            </a:r>
            <a:r>
              <a:rPr lang="en-US" dirty="0" smtClean="0"/>
              <a:t> </a:t>
            </a:r>
            <a:r>
              <a:rPr lang="en-US" dirty="0" err="1" smtClean="0"/>
              <a:t>establecido</a:t>
            </a:r>
            <a:r>
              <a:rPr lang="en-US" dirty="0" smtClean="0"/>
              <a:t> </a:t>
            </a:r>
            <a:r>
              <a:rPr lang="en-US" dirty="0" err="1" smtClean="0"/>
              <a:t>por</a:t>
            </a:r>
            <a:r>
              <a:rPr lang="en-US" baseline="0" dirty="0" smtClean="0"/>
              <a:t> la </a:t>
            </a:r>
            <a:r>
              <a:rPr lang="en-US" baseline="0" dirty="0" err="1" smtClean="0"/>
              <a:t>Ley</a:t>
            </a:r>
            <a:r>
              <a:rPr lang="en-US" baseline="0" dirty="0" smtClean="0"/>
              <a:t> </a:t>
            </a:r>
            <a:r>
              <a:rPr lang="en-US" dirty="0" smtClean="0"/>
              <a:t>OBRA</a:t>
            </a:r>
            <a:r>
              <a:rPr lang="en-US" baseline="0" dirty="0" smtClean="0"/>
              <a:t> </a:t>
            </a:r>
            <a:r>
              <a:rPr lang="en-US" dirty="0" smtClean="0"/>
              <a:t>de 1989. Para </a:t>
            </a:r>
            <a:r>
              <a:rPr lang="en-US" dirty="0" err="1" smtClean="0"/>
              <a:t>participar</a:t>
            </a:r>
            <a:r>
              <a:rPr lang="en-US" dirty="0" smtClean="0"/>
              <a:t> del </a:t>
            </a:r>
            <a:r>
              <a:rPr lang="en-US" dirty="0" err="1" smtClean="0"/>
              <a:t>programa</a:t>
            </a:r>
            <a:r>
              <a:rPr lang="en-US" dirty="0" smtClean="0"/>
              <a:t> QDWI</a:t>
            </a:r>
            <a:r>
              <a:rPr lang="en-US" baseline="0" dirty="0" smtClean="0"/>
              <a:t> </a:t>
            </a:r>
            <a:r>
              <a:rPr lang="en-US" baseline="0" dirty="0" err="1" smtClean="0"/>
              <a:t>tiene</a:t>
            </a:r>
            <a:r>
              <a:rPr lang="en-US" baseline="0" dirty="0" smtClean="0"/>
              <a:t> </a:t>
            </a:r>
            <a:r>
              <a:rPr lang="en-US" baseline="0" dirty="0" err="1" smtClean="0"/>
              <a:t>que</a:t>
            </a:r>
            <a:r>
              <a:rPr lang="en-US" baseline="0" dirty="0" smtClean="0"/>
              <a:t> </a:t>
            </a:r>
            <a:r>
              <a:rPr lang="en-US" baseline="0" dirty="0" err="1" smtClean="0"/>
              <a:t>tener</a:t>
            </a:r>
            <a:r>
              <a:rPr lang="en-US" baseline="0" dirty="0" smtClean="0"/>
              <a:t> </a:t>
            </a:r>
            <a:r>
              <a:rPr lang="en-US" baseline="0" dirty="0" err="1" smtClean="0"/>
              <a:t>derecho</a:t>
            </a:r>
            <a:r>
              <a:rPr lang="en-US" baseline="0" dirty="0" smtClean="0"/>
              <a:t> a la Parte A </a:t>
            </a:r>
            <a:r>
              <a:rPr lang="en-US" baseline="0" dirty="0" err="1" smtClean="0"/>
              <a:t>por</a:t>
            </a:r>
            <a:r>
              <a:rPr lang="en-US" baseline="0" dirty="0" smtClean="0"/>
              <a:t> </a:t>
            </a:r>
            <a:r>
              <a:rPr lang="en-US" baseline="0" dirty="0" err="1" smtClean="0"/>
              <a:t>haber</a:t>
            </a:r>
            <a:r>
              <a:rPr lang="en-US" baseline="0" dirty="0" smtClean="0"/>
              <a:t> </a:t>
            </a:r>
            <a:r>
              <a:rPr lang="en-US" baseline="0" dirty="0" err="1" smtClean="0"/>
              <a:t>perdido</a:t>
            </a:r>
            <a:r>
              <a:rPr lang="en-US" baseline="0" dirty="0" smtClean="0"/>
              <a:t> los </a:t>
            </a:r>
            <a:r>
              <a:rPr lang="en-US" baseline="0" dirty="0" err="1" smtClean="0"/>
              <a:t>beneficios</a:t>
            </a:r>
            <a:r>
              <a:rPr lang="en-US" baseline="0" dirty="0" smtClean="0"/>
              <a:t> de la Parte A </a:t>
            </a:r>
            <a:r>
              <a:rPr lang="en-US" baseline="0" dirty="0" err="1" smtClean="0"/>
              <a:t>por</a:t>
            </a:r>
            <a:r>
              <a:rPr lang="en-US" baseline="0" dirty="0" smtClean="0"/>
              <a:t> </a:t>
            </a:r>
            <a:r>
              <a:rPr lang="en-US" baseline="0" dirty="0" err="1" smtClean="0"/>
              <a:t>discapacidad</a:t>
            </a:r>
            <a:r>
              <a:rPr lang="en-US" baseline="0" dirty="0" smtClean="0"/>
              <a:t>, </a:t>
            </a:r>
            <a:r>
              <a:rPr lang="en-US" baseline="0" dirty="0" err="1" smtClean="0"/>
              <a:t>debido</a:t>
            </a:r>
            <a:r>
              <a:rPr lang="en-US" baseline="0" dirty="0" smtClean="0"/>
              <a:t> a </a:t>
            </a:r>
            <a:r>
              <a:rPr lang="en-US" baseline="0" dirty="0" err="1" smtClean="0"/>
              <a:t>que</a:t>
            </a:r>
            <a:r>
              <a:rPr lang="en-US" baseline="0" dirty="0" smtClean="0"/>
              <a:t> </a:t>
            </a:r>
            <a:r>
              <a:rPr lang="en-US" baseline="0" dirty="0" err="1" smtClean="0"/>
              <a:t>sus</a:t>
            </a:r>
            <a:r>
              <a:rPr lang="en-US" baseline="0" dirty="0" smtClean="0"/>
              <a:t> </a:t>
            </a:r>
            <a:r>
              <a:rPr lang="en-US" baseline="0" dirty="0" err="1" smtClean="0"/>
              <a:t>ingresos</a:t>
            </a:r>
            <a:r>
              <a:rPr lang="en-US" baseline="0" dirty="0" smtClean="0"/>
              <a:t> </a:t>
            </a:r>
            <a:r>
              <a:rPr lang="en-US" baseline="0" dirty="0" err="1" smtClean="0"/>
              <a:t>exceden</a:t>
            </a:r>
            <a:r>
              <a:rPr lang="en-US" baseline="0" dirty="0" smtClean="0"/>
              <a:t> el </a:t>
            </a:r>
            <a:r>
              <a:rPr lang="en-US" baseline="0" dirty="0" err="1" smtClean="0"/>
              <a:t>límite</a:t>
            </a:r>
            <a:r>
              <a:rPr lang="en-US" baseline="0" dirty="0" smtClean="0"/>
              <a:t> de la </a:t>
            </a:r>
            <a:r>
              <a:rPr lang="en-US" baseline="0" dirty="0" err="1" smtClean="0"/>
              <a:t>Actividad</a:t>
            </a:r>
            <a:r>
              <a:rPr lang="en-US" baseline="0" dirty="0" smtClean="0"/>
              <a:t> </a:t>
            </a:r>
            <a:r>
              <a:rPr lang="en-US" baseline="0" dirty="0" err="1" smtClean="0"/>
              <a:t>Sustancial</a:t>
            </a:r>
            <a:r>
              <a:rPr lang="en-US" baseline="0" dirty="0" smtClean="0"/>
              <a:t> </a:t>
            </a:r>
            <a:r>
              <a:rPr lang="en-US" baseline="0" dirty="0" err="1" smtClean="0"/>
              <a:t>Lucrativa</a:t>
            </a:r>
            <a:r>
              <a:rPr lang="en-US" baseline="0" dirty="0" smtClean="0"/>
              <a:t> (SGA); </a:t>
            </a:r>
            <a:r>
              <a:rPr lang="en-US" baseline="0" dirty="0" err="1" smtClean="0"/>
              <a:t>debe</a:t>
            </a:r>
            <a:r>
              <a:rPr lang="en-US" baseline="0" dirty="0" smtClean="0"/>
              <a:t> </a:t>
            </a:r>
            <a:r>
              <a:rPr lang="en-US" baseline="0" dirty="0" err="1" smtClean="0"/>
              <a:t>tener</a:t>
            </a:r>
            <a:r>
              <a:rPr lang="en-US" baseline="0" dirty="0" smtClean="0"/>
              <a:t> un </a:t>
            </a:r>
            <a:r>
              <a:rPr lang="en-US" baseline="0" dirty="0" err="1" smtClean="0"/>
              <a:t>ingreso</a:t>
            </a:r>
            <a:r>
              <a:rPr lang="en-US" baseline="0" dirty="0" smtClean="0"/>
              <a:t> </a:t>
            </a:r>
            <a:r>
              <a:rPr lang="en-US" baseline="0" dirty="0" err="1" smtClean="0"/>
              <a:t>que</a:t>
            </a:r>
            <a:r>
              <a:rPr lang="en-US" baseline="0" dirty="0" smtClean="0"/>
              <a:t> no </a:t>
            </a:r>
            <a:r>
              <a:rPr lang="en-US" baseline="0" dirty="0" err="1" smtClean="0"/>
              <a:t>exceda</a:t>
            </a:r>
            <a:r>
              <a:rPr lang="en-US" baseline="0" dirty="0" smtClean="0"/>
              <a:t> el </a:t>
            </a:r>
            <a:r>
              <a:rPr lang="en-US" dirty="0" smtClean="0"/>
              <a:t>200% del FPL</a:t>
            </a:r>
            <a:r>
              <a:rPr lang="en-US" baseline="0" dirty="0" smtClean="0"/>
              <a:t> y </a:t>
            </a:r>
            <a:r>
              <a:rPr lang="en-US" baseline="0" dirty="0" err="1" smtClean="0"/>
              <a:t>recursos</a:t>
            </a:r>
            <a:r>
              <a:rPr lang="en-US" baseline="0" dirty="0" smtClean="0"/>
              <a:t> </a:t>
            </a:r>
            <a:r>
              <a:rPr lang="en-US" baseline="0" dirty="0" err="1" smtClean="0"/>
              <a:t>que</a:t>
            </a:r>
            <a:r>
              <a:rPr lang="en-US" baseline="0" dirty="0" smtClean="0"/>
              <a:t> no </a:t>
            </a:r>
            <a:r>
              <a:rPr lang="en-US" baseline="0" dirty="0" err="1" smtClean="0"/>
              <a:t>excedan</a:t>
            </a:r>
            <a:r>
              <a:rPr lang="en-US" baseline="0" dirty="0" smtClean="0"/>
              <a:t> el </a:t>
            </a:r>
            <a:r>
              <a:rPr lang="en-US" baseline="0" dirty="0" err="1" smtClean="0"/>
              <a:t>doble</a:t>
            </a:r>
            <a:r>
              <a:rPr lang="en-US" baseline="0" dirty="0" smtClean="0"/>
              <a:t> del </a:t>
            </a:r>
            <a:r>
              <a:rPr lang="en-US" baseline="0" dirty="0" err="1" smtClean="0"/>
              <a:t>máximo</a:t>
            </a:r>
            <a:r>
              <a:rPr lang="en-US" baseline="0" dirty="0" smtClean="0"/>
              <a:t> </a:t>
            </a:r>
            <a:r>
              <a:rPr lang="en-US" baseline="0" dirty="0" err="1" smtClean="0"/>
              <a:t>permitido</a:t>
            </a:r>
            <a:r>
              <a:rPr lang="en-US" baseline="0" dirty="0" smtClean="0"/>
              <a:t> </a:t>
            </a:r>
            <a:r>
              <a:rPr lang="en-US" baseline="0" dirty="0" err="1" smtClean="0"/>
              <a:t>para</a:t>
            </a:r>
            <a:r>
              <a:rPr lang="en-US" baseline="0" dirty="0" smtClean="0"/>
              <a:t> SSI </a:t>
            </a:r>
            <a:r>
              <a:rPr lang="en-US" dirty="0" smtClean="0"/>
              <a:t>($4,000 </a:t>
            </a:r>
            <a:r>
              <a:rPr lang="en-US" dirty="0" err="1" smtClean="0"/>
              <a:t>para</a:t>
            </a:r>
            <a:r>
              <a:rPr lang="en-US" dirty="0" smtClean="0"/>
              <a:t> un </a:t>
            </a:r>
            <a:r>
              <a:rPr lang="en-US" dirty="0" err="1" smtClean="0"/>
              <a:t>individuo</a:t>
            </a:r>
            <a:r>
              <a:rPr lang="en-US" dirty="0" smtClean="0"/>
              <a:t> </a:t>
            </a:r>
            <a:r>
              <a:rPr lang="en-US" dirty="0" err="1" smtClean="0"/>
              <a:t>soltero</a:t>
            </a:r>
            <a:r>
              <a:rPr lang="en-US" dirty="0" smtClean="0"/>
              <a:t>  y $6,000 </a:t>
            </a:r>
            <a:r>
              <a:rPr lang="en-US" dirty="0" err="1" smtClean="0"/>
              <a:t>para</a:t>
            </a:r>
            <a:r>
              <a:rPr lang="en-US" dirty="0" smtClean="0"/>
              <a:t> </a:t>
            </a:r>
            <a:r>
              <a:rPr lang="en-US" dirty="0" err="1" smtClean="0"/>
              <a:t>una</a:t>
            </a:r>
            <a:r>
              <a:rPr lang="en-US" dirty="0" smtClean="0"/>
              <a:t> </a:t>
            </a:r>
            <a:r>
              <a:rPr lang="en-US" dirty="0" err="1" smtClean="0"/>
              <a:t>pareja</a:t>
            </a:r>
            <a:r>
              <a:rPr lang="en-US" dirty="0" smtClean="0"/>
              <a:t> </a:t>
            </a:r>
            <a:r>
              <a:rPr lang="en-US" dirty="0" err="1" smtClean="0"/>
              <a:t>casada</a:t>
            </a:r>
            <a:r>
              <a:rPr lang="en-US" dirty="0" smtClean="0"/>
              <a:t> </a:t>
            </a:r>
            <a:r>
              <a:rPr lang="en-US" dirty="0" err="1" smtClean="0"/>
              <a:t>para</a:t>
            </a:r>
            <a:r>
              <a:rPr lang="en-US" dirty="0" smtClean="0"/>
              <a:t> el2012); </a:t>
            </a:r>
            <a:r>
              <a:rPr lang="en-US" dirty="0" err="1" smtClean="0"/>
              <a:t>además</a:t>
            </a:r>
            <a:r>
              <a:rPr lang="en-US" dirty="0" smtClean="0"/>
              <a:t> no </a:t>
            </a:r>
            <a:r>
              <a:rPr lang="en-US" dirty="0" err="1" smtClean="0"/>
              <a:t>debe</a:t>
            </a:r>
            <a:r>
              <a:rPr lang="en-US" dirty="0" smtClean="0"/>
              <a:t> ser </a:t>
            </a:r>
            <a:r>
              <a:rPr lang="en-US" dirty="0" err="1" smtClean="0"/>
              <a:t>elegible</a:t>
            </a:r>
            <a:r>
              <a:rPr lang="en-US" dirty="0" smtClean="0"/>
              <a:t> </a:t>
            </a:r>
            <a:r>
              <a:rPr lang="en-US" dirty="0" err="1" smtClean="0"/>
              <a:t>para</a:t>
            </a:r>
            <a:r>
              <a:rPr lang="en-US" dirty="0" smtClean="0"/>
              <a:t> Medicaid. Si lo </a:t>
            </a:r>
            <a:r>
              <a:rPr lang="en-US" dirty="0" err="1" smtClean="0"/>
              <a:t>aceptan</a:t>
            </a:r>
            <a:r>
              <a:rPr lang="en-US" dirty="0" smtClean="0"/>
              <a:t> en el </a:t>
            </a:r>
            <a:r>
              <a:rPr lang="en-US" dirty="0" err="1" smtClean="0"/>
              <a:t>programa</a:t>
            </a:r>
            <a:r>
              <a:rPr lang="en-US" dirty="0" smtClean="0"/>
              <a:t> </a:t>
            </a:r>
            <a:r>
              <a:rPr lang="en-US" dirty="0" err="1" smtClean="0"/>
              <a:t>obtendrá</a:t>
            </a:r>
            <a:r>
              <a:rPr lang="en-US" baseline="0" dirty="0" smtClean="0"/>
              <a:t> </a:t>
            </a:r>
            <a:r>
              <a:rPr lang="en-US" baseline="0" dirty="0" err="1" smtClean="0"/>
              <a:t>ayuda</a:t>
            </a:r>
            <a:r>
              <a:rPr lang="en-US" baseline="0" dirty="0" smtClean="0"/>
              <a:t> </a:t>
            </a:r>
            <a:r>
              <a:rPr lang="en-US" baseline="0" dirty="0" err="1" smtClean="0"/>
              <a:t>para</a:t>
            </a:r>
            <a:r>
              <a:rPr lang="en-US" baseline="0" dirty="0" smtClean="0"/>
              <a:t> </a:t>
            </a:r>
            <a:r>
              <a:rPr lang="en-US" baseline="0" dirty="0" err="1" smtClean="0"/>
              <a:t>pagar</a:t>
            </a:r>
            <a:r>
              <a:rPr lang="en-US" baseline="0" dirty="0" smtClean="0"/>
              <a:t> la prima de la Parte A, los </a:t>
            </a:r>
            <a:r>
              <a:rPr lang="en-US" baseline="0" dirty="0" err="1" smtClean="0"/>
              <a:t>estados</a:t>
            </a:r>
            <a:r>
              <a:rPr lang="en-US" baseline="0" dirty="0" smtClean="0"/>
              <a:t> </a:t>
            </a:r>
            <a:r>
              <a:rPr lang="en-US" baseline="0" dirty="0" err="1" smtClean="0"/>
              <a:t>pueden</a:t>
            </a:r>
            <a:r>
              <a:rPr lang="en-US" baseline="0" dirty="0" smtClean="0"/>
              <a:t> </a:t>
            </a:r>
            <a:r>
              <a:rPr lang="en-US" baseline="0" dirty="0" err="1" smtClean="0"/>
              <a:t>cobrarle</a:t>
            </a:r>
            <a:r>
              <a:rPr lang="en-US" baseline="0" dirty="0" smtClean="0"/>
              <a:t> </a:t>
            </a:r>
            <a:r>
              <a:rPr lang="en-US" baseline="0" dirty="0" err="1" smtClean="0"/>
              <a:t>primas</a:t>
            </a:r>
            <a:r>
              <a:rPr lang="en-US" baseline="0" dirty="0" smtClean="0"/>
              <a:t> </a:t>
            </a:r>
            <a:r>
              <a:rPr lang="en-US" baseline="0" dirty="0" err="1" smtClean="0"/>
              <a:t>si</a:t>
            </a:r>
            <a:r>
              <a:rPr lang="en-US" baseline="0" dirty="0" smtClean="0"/>
              <a:t> </a:t>
            </a:r>
            <a:r>
              <a:rPr lang="en-US" baseline="0" dirty="0" err="1" smtClean="0"/>
              <a:t>sug</a:t>
            </a:r>
            <a:r>
              <a:rPr lang="en-US" baseline="0" dirty="0" smtClean="0"/>
              <a:t> </a:t>
            </a:r>
            <a:r>
              <a:rPr lang="en-US" baseline="0" dirty="0" err="1" smtClean="0"/>
              <a:t>ingreso</a:t>
            </a:r>
            <a:r>
              <a:rPr lang="en-US" baseline="0" dirty="0" smtClean="0"/>
              <a:t> </a:t>
            </a:r>
            <a:r>
              <a:rPr lang="en-US" baseline="0" dirty="0" err="1" smtClean="0"/>
              <a:t>está</a:t>
            </a:r>
            <a:r>
              <a:rPr lang="en-US" baseline="0" dirty="0" smtClean="0"/>
              <a:t> en el </a:t>
            </a:r>
            <a:r>
              <a:rPr lang="en-US" dirty="0" smtClean="0"/>
              <a:t>150% y</a:t>
            </a:r>
            <a:r>
              <a:rPr lang="en-US" baseline="0" dirty="0" smtClean="0"/>
              <a:t> el</a:t>
            </a:r>
            <a:r>
              <a:rPr lang="en-US" dirty="0" smtClean="0"/>
              <a:t> 200% del FPL. </a:t>
            </a:r>
          </a:p>
          <a:p>
            <a:pPr marL="131658" lvl="1" indent="-118076" defTabSz="931666">
              <a:buFont typeface="Wingdings" pitchFamily="2" charset="2"/>
              <a:buChar char="§"/>
              <a:defRPr/>
            </a:pPr>
            <a:endParaRPr lang="en-US" dirty="0" smtClean="0"/>
          </a:p>
          <a:p>
            <a:pPr marL="131658" lvl="1">
              <a:buFont typeface="Wingdings" pitchFamily="2" charset="2"/>
              <a:buChar char="§"/>
            </a:pPr>
            <a:endParaRPr lang="en-US" dirty="0" smtClean="0"/>
          </a:p>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pPr marL="220348" indent="-220348">
              <a:buFont typeface="Arial" pitchFamily="34" charset="0"/>
              <a:buChar char="•"/>
            </a:pPr>
            <a:r>
              <a:rPr lang="en-US" dirty="0" smtClean="0"/>
              <a:t>El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 los </a:t>
            </a:r>
            <a:r>
              <a:rPr lang="en-US" dirty="0" err="1" smtClean="0"/>
              <a:t>Niños</a:t>
            </a:r>
            <a:r>
              <a:rPr lang="en-US" dirty="0" smtClean="0"/>
              <a:t> (CHIP), </a:t>
            </a:r>
            <a:r>
              <a:rPr lang="en-US" dirty="0" err="1" smtClean="0"/>
              <a:t>conocido</a:t>
            </a:r>
            <a:r>
              <a:rPr lang="en-US" dirty="0" smtClean="0"/>
              <a:t> </a:t>
            </a:r>
            <a:r>
              <a:rPr lang="en-US" dirty="0" err="1" smtClean="0"/>
              <a:t>anteriormente</a:t>
            </a:r>
            <a:r>
              <a:rPr lang="en-US" dirty="0" smtClean="0"/>
              <a:t> </a:t>
            </a:r>
            <a:r>
              <a:rPr lang="en-US" dirty="0" err="1" smtClean="0"/>
              <a:t>como</a:t>
            </a:r>
            <a:r>
              <a:rPr lang="en-US" dirty="0" smtClean="0"/>
              <a:t> el </a:t>
            </a:r>
            <a:r>
              <a:rPr lang="en-US" dirty="0" err="1" smtClean="0"/>
              <a:t>Programa</a:t>
            </a:r>
            <a:r>
              <a:rPr lang="en-US" dirty="0" smtClean="0"/>
              <a:t> </a:t>
            </a:r>
            <a:r>
              <a:rPr lang="en-US" dirty="0" err="1" smtClean="0"/>
              <a:t>Estatal</a:t>
            </a:r>
            <a:r>
              <a:rPr lang="en-US" dirty="0" smtClean="0"/>
              <a:t> de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 los </a:t>
            </a:r>
            <a:r>
              <a:rPr lang="en-US" dirty="0" err="1" smtClean="0"/>
              <a:t>Niños</a:t>
            </a:r>
            <a:r>
              <a:rPr lang="en-US" dirty="0" smtClean="0"/>
              <a:t> (SCHIP) </a:t>
            </a:r>
            <a:r>
              <a:rPr lang="en-US" dirty="0" err="1" smtClean="0"/>
              <a:t>es</a:t>
            </a:r>
            <a:r>
              <a:rPr lang="en-US" dirty="0" smtClean="0"/>
              <a:t> un </a:t>
            </a:r>
            <a:r>
              <a:rPr lang="en-US" dirty="0" err="1" smtClean="0"/>
              <a:t>programa</a:t>
            </a:r>
            <a:r>
              <a:rPr lang="en-US" dirty="0" smtClean="0"/>
              <a:t> </a:t>
            </a:r>
            <a:r>
              <a:rPr lang="en-US" dirty="0" err="1" smtClean="0"/>
              <a:t>que</a:t>
            </a:r>
            <a:r>
              <a:rPr lang="en-US" dirty="0" smtClean="0"/>
              <a:t> </a:t>
            </a:r>
            <a:r>
              <a:rPr lang="en-US" dirty="0" err="1" smtClean="0"/>
              <a:t>fue</a:t>
            </a:r>
            <a:r>
              <a:rPr lang="en-US" dirty="0" smtClean="0"/>
              <a:t> </a:t>
            </a:r>
            <a:r>
              <a:rPr lang="en-US" dirty="0" err="1" smtClean="0"/>
              <a:t>creado</a:t>
            </a:r>
            <a:r>
              <a:rPr lang="en-US" dirty="0" smtClean="0"/>
              <a:t> </a:t>
            </a:r>
            <a:r>
              <a:rPr lang="en-US" dirty="0" err="1" smtClean="0"/>
              <a:t>como</a:t>
            </a:r>
            <a:r>
              <a:rPr lang="en-US" baseline="0" dirty="0" smtClean="0"/>
              <a:t> parte de la </a:t>
            </a:r>
            <a:r>
              <a:rPr lang="en-US" baseline="0" dirty="0" err="1" smtClean="0"/>
              <a:t>Ley</a:t>
            </a:r>
            <a:r>
              <a:rPr lang="en-US" baseline="0" dirty="0" smtClean="0"/>
              <a:t> de </a:t>
            </a:r>
            <a:r>
              <a:rPr lang="en-US" baseline="0" dirty="0" err="1" smtClean="0"/>
              <a:t>Equilibrio</a:t>
            </a:r>
            <a:r>
              <a:rPr lang="en-US" baseline="0" dirty="0" smtClean="0"/>
              <a:t> </a:t>
            </a:r>
            <a:r>
              <a:rPr lang="en-US" baseline="0" dirty="0" err="1" smtClean="0"/>
              <a:t>Presupuestario</a:t>
            </a:r>
            <a:r>
              <a:rPr lang="en-US" baseline="0" dirty="0" smtClean="0"/>
              <a:t> de 1997, con </a:t>
            </a:r>
            <a:r>
              <a:rPr lang="en-US" baseline="0" dirty="0" err="1" smtClean="0"/>
              <a:t>apoyo</a:t>
            </a:r>
            <a:r>
              <a:rPr lang="en-US" baseline="0" dirty="0" smtClean="0"/>
              <a:t> </a:t>
            </a:r>
            <a:r>
              <a:rPr lang="en-US" baseline="0" dirty="0" err="1" smtClean="0"/>
              <a:t>bipartito</a:t>
            </a:r>
            <a:r>
              <a:rPr lang="en-US" baseline="0" dirty="0" smtClean="0"/>
              <a:t> </a:t>
            </a:r>
            <a:r>
              <a:rPr lang="en-US" baseline="0" dirty="0" err="1" smtClean="0"/>
              <a:t>para</a:t>
            </a:r>
            <a:r>
              <a:rPr lang="en-US" baseline="0" dirty="0" smtClean="0"/>
              <a:t> </a:t>
            </a:r>
            <a:r>
              <a:rPr lang="en-US" baseline="0" dirty="0" err="1" smtClean="0"/>
              <a:t>cubrir</a:t>
            </a:r>
            <a:r>
              <a:rPr lang="en-US" baseline="0" dirty="0" smtClean="0"/>
              <a:t> a </a:t>
            </a:r>
            <a:r>
              <a:rPr lang="en-US" baseline="0" dirty="0" err="1" smtClean="0"/>
              <a:t>todos</a:t>
            </a:r>
            <a:r>
              <a:rPr lang="en-US" baseline="0" dirty="0" smtClean="0"/>
              <a:t> los </a:t>
            </a:r>
            <a:r>
              <a:rPr lang="en-US" baseline="0" dirty="0" err="1" smtClean="0"/>
              <a:t>niños</a:t>
            </a:r>
            <a:r>
              <a:rPr lang="en-US" baseline="0" dirty="0" smtClean="0"/>
              <a:t> de los </a:t>
            </a:r>
            <a:r>
              <a:rPr lang="en-US" baseline="0" dirty="0" err="1" smtClean="0"/>
              <a:t>Estados</a:t>
            </a:r>
            <a:r>
              <a:rPr lang="en-US" baseline="0" dirty="0" smtClean="0"/>
              <a:t> </a:t>
            </a:r>
            <a:r>
              <a:rPr lang="en-US" baseline="0" dirty="0" err="1" smtClean="0"/>
              <a:t>Unidos</a:t>
            </a:r>
            <a:r>
              <a:rPr lang="en-US" baseline="0" dirty="0" smtClean="0"/>
              <a:t> sin </a:t>
            </a:r>
            <a:r>
              <a:rPr lang="en-US" baseline="0" dirty="0" err="1" smtClean="0"/>
              <a:t>seguro</a:t>
            </a:r>
            <a:r>
              <a:rPr lang="en-US" baseline="0" dirty="0" smtClean="0"/>
              <a:t>. </a:t>
            </a:r>
            <a:r>
              <a:rPr lang="en-US" baseline="0" dirty="0" err="1" smtClean="0"/>
              <a:t>Esta</a:t>
            </a:r>
            <a:r>
              <a:rPr lang="en-US" baseline="0" dirty="0" smtClean="0"/>
              <a:t> ha </a:t>
            </a:r>
            <a:r>
              <a:rPr lang="en-US" baseline="0" dirty="0" err="1" smtClean="0"/>
              <a:t>sido</a:t>
            </a:r>
            <a:r>
              <a:rPr lang="en-US" baseline="0" dirty="0" smtClean="0"/>
              <a:t> la </a:t>
            </a:r>
            <a:r>
              <a:rPr lang="en-US" baseline="0" dirty="0" err="1" smtClean="0"/>
              <a:t>expansión</a:t>
            </a:r>
            <a:r>
              <a:rPr lang="en-US" baseline="0" dirty="0" smtClean="0"/>
              <a:t> </a:t>
            </a:r>
            <a:r>
              <a:rPr lang="en-US" baseline="0" dirty="0" err="1" smtClean="0"/>
              <a:t>más</a:t>
            </a:r>
            <a:r>
              <a:rPr lang="en-US" baseline="0" dirty="0" smtClean="0"/>
              <a:t> </a:t>
            </a:r>
            <a:r>
              <a:rPr lang="en-US" baseline="0" dirty="0" err="1" smtClean="0"/>
              <a:t>grande</a:t>
            </a:r>
            <a:r>
              <a:rPr lang="en-US" baseline="0" dirty="0" smtClean="0"/>
              <a:t> de </a:t>
            </a:r>
            <a:r>
              <a:rPr lang="en-US" baseline="0" dirty="0" err="1" smtClean="0"/>
              <a:t>cobertura</a:t>
            </a:r>
            <a:r>
              <a:rPr lang="en-US" baseline="0" dirty="0" smtClean="0"/>
              <a:t> de </a:t>
            </a:r>
            <a:r>
              <a:rPr lang="en-US" baseline="0" dirty="0" err="1" smtClean="0"/>
              <a:t>salud</a:t>
            </a:r>
            <a:r>
              <a:rPr lang="en-US" baseline="0" dirty="0" smtClean="0"/>
              <a:t> </a:t>
            </a:r>
            <a:r>
              <a:rPr lang="en-US" baseline="0" dirty="0" err="1" smtClean="0"/>
              <a:t>pública</a:t>
            </a:r>
            <a:r>
              <a:rPr lang="en-US" baseline="0" dirty="0" smtClean="0"/>
              <a:t> </a:t>
            </a:r>
            <a:r>
              <a:rPr lang="en-US" baseline="0" dirty="0" err="1" smtClean="0"/>
              <a:t>desde</a:t>
            </a:r>
            <a:r>
              <a:rPr lang="en-US" baseline="0" dirty="0" smtClean="0"/>
              <a:t> la </a:t>
            </a:r>
            <a:r>
              <a:rPr lang="en-US" baseline="0" dirty="0" err="1" smtClean="0"/>
              <a:t>creación</a:t>
            </a:r>
            <a:r>
              <a:rPr lang="en-US" baseline="0" dirty="0" smtClean="0"/>
              <a:t> de los </a:t>
            </a:r>
            <a:r>
              <a:rPr lang="en-US" baseline="0" dirty="0" err="1" smtClean="0"/>
              <a:t>programas</a:t>
            </a:r>
            <a:r>
              <a:rPr lang="en-US" baseline="0" dirty="0" smtClean="0"/>
              <a:t> Medicare y </a:t>
            </a:r>
            <a:r>
              <a:rPr lang="en-US" baseline="0" dirty="0" err="1" smtClean="0"/>
              <a:t>Mediciad</a:t>
            </a:r>
            <a:r>
              <a:rPr lang="en-US" baseline="0" dirty="0" smtClean="0"/>
              <a:t> en 1965. </a:t>
            </a:r>
            <a:endParaRPr lang="en-US" b="1" dirty="0" smtClean="0"/>
          </a:p>
          <a:p>
            <a:pPr marL="220348" lvl="1" indent="-220348">
              <a:buFont typeface="Arial" pitchFamily="34" charset="0"/>
              <a:buChar char="•"/>
            </a:pPr>
            <a:r>
              <a:rPr lang="en-US" dirty="0" smtClean="0"/>
              <a:t>CHIP </a:t>
            </a:r>
            <a:r>
              <a:rPr lang="en-US" dirty="0" err="1" smtClean="0"/>
              <a:t>es</a:t>
            </a:r>
            <a:r>
              <a:rPr lang="en-US" dirty="0" smtClean="0"/>
              <a:t> un </a:t>
            </a:r>
            <a:r>
              <a:rPr lang="en-US" dirty="0" err="1" smtClean="0"/>
              <a:t>programa</a:t>
            </a:r>
            <a:r>
              <a:rPr lang="en-US" dirty="0" smtClean="0"/>
              <a:t> </a:t>
            </a:r>
            <a:r>
              <a:rPr lang="en-US" dirty="0" err="1" smtClean="0"/>
              <a:t>financiado</a:t>
            </a:r>
            <a:r>
              <a:rPr lang="en-US" baseline="0" dirty="0" smtClean="0"/>
              <a:t> de forma </a:t>
            </a:r>
            <a:r>
              <a:rPr lang="en-US" baseline="0" dirty="0" err="1" smtClean="0"/>
              <a:t>conjunta</a:t>
            </a:r>
            <a:r>
              <a:rPr lang="en-US" baseline="0" dirty="0" smtClean="0"/>
              <a:t> </a:t>
            </a:r>
            <a:r>
              <a:rPr lang="en-US" baseline="0" dirty="0" err="1" smtClean="0"/>
              <a:t>por</a:t>
            </a:r>
            <a:r>
              <a:rPr lang="en-US" baseline="0" dirty="0" smtClean="0"/>
              <a:t> </a:t>
            </a:r>
            <a:r>
              <a:rPr lang="en-US" dirty="0" smtClean="0"/>
              <a:t>el</a:t>
            </a:r>
            <a:r>
              <a:rPr lang="en-US" baseline="0" dirty="0" smtClean="0"/>
              <a:t> </a:t>
            </a:r>
            <a:r>
              <a:rPr lang="en-US" baseline="0" dirty="0" err="1" smtClean="0"/>
              <a:t>gobierno</a:t>
            </a:r>
            <a:r>
              <a:rPr lang="en-US" baseline="0" dirty="0" smtClean="0"/>
              <a:t> federal y </a:t>
            </a:r>
            <a:r>
              <a:rPr lang="en-US" baseline="0" dirty="0" err="1" smtClean="0"/>
              <a:t>estatal</a:t>
            </a:r>
            <a:r>
              <a:rPr lang="en-US" baseline="0" dirty="0" smtClean="0"/>
              <a:t> y </a:t>
            </a:r>
            <a:r>
              <a:rPr lang="en-US" baseline="0" dirty="0" err="1" smtClean="0"/>
              <a:t>administrado</a:t>
            </a:r>
            <a:r>
              <a:rPr lang="en-US" baseline="0" dirty="0" smtClean="0"/>
              <a:t> </a:t>
            </a:r>
            <a:r>
              <a:rPr lang="en-US" baseline="0" dirty="0" err="1" smtClean="0"/>
              <a:t>por</a:t>
            </a:r>
            <a:r>
              <a:rPr lang="en-US" baseline="0" dirty="0" smtClean="0"/>
              <a:t> </a:t>
            </a:r>
            <a:r>
              <a:rPr lang="en-US" baseline="0" dirty="0" err="1" smtClean="0"/>
              <a:t>cada</a:t>
            </a:r>
            <a:r>
              <a:rPr lang="en-US" baseline="0" dirty="0" smtClean="0"/>
              <a:t> </a:t>
            </a:r>
            <a:r>
              <a:rPr lang="en-US" baseline="0" dirty="0" err="1" smtClean="0"/>
              <a:t>estado</a:t>
            </a:r>
            <a:r>
              <a:rPr lang="en-US" baseline="0" dirty="0" smtClean="0"/>
              <a:t>. </a:t>
            </a:r>
            <a:r>
              <a:rPr lang="en-US" baseline="0" dirty="0" err="1" smtClean="0"/>
              <a:t>Siguiendo</a:t>
            </a:r>
            <a:r>
              <a:rPr lang="en-US" baseline="0" dirty="0" smtClean="0"/>
              <a:t> </a:t>
            </a:r>
            <a:r>
              <a:rPr lang="en-US" baseline="0" dirty="0" err="1" smtClean="0"/>
              <a:t>las</a:t>
            </a:r>
            <a:r>
              <a:rPr lang="en-US" baseline="0" dirty="0" smtClean="0"/>
              <a:t> </a:t>
            </a:r>
            <a:r>
              <a:rPr lang="en-US" baseline="0" dirty="0" err="1" smtClean="0"/>
              <a:t>directrices</a:t>
            </a:r>
            <a:r>
              <a:rPr lang="en-US" baseline="0" dirty="0" smtClean="0"/>
              <a:t> </a:t>
            </a:r>
            <a:r>
              <a:rPr lang="en-US" baseline="0" dirty="0" err="1" smtClean="0"/>
              <a:t>federales</a:t>
            </a:r>
            <a:r>
              <a:rPr lang="en-US" baseline="0" dirty="0" smtClean="0"/>
              <a:t>, </a:t>
            </a:r>
            <a:r>
              <a:rPr lang="en-US" baseline="0" dirty="0" err="1" smtClean="0"/>
              <a:t>cada</a:t>
            </a:r>
            <a:r>
              <a:rPr lang="en-US" baseline="0" dirty="0" smtClean="0"/>
              <a:t> </a:t>
            </a:r>
            <a:r>
              <a:rPr lang="en-US" baseline="0" dirty="0" err="1" smtClean="0"/>
              <a:t>estado</a:t>
            </a:r>
            <a:r>
              <a:rPr lang="en-US" baseline="0" dirty="0" smtClean="0"/>
              <a:t> </a:t>
            </a:r>
            <a:r>
              <a:rPr lang="en-US" baseline="0" dirty="0" err="1" smtClean="0"/>
              <a:t>determina</a:t>
            </a:r>
            <a:r>
              <a:rPr lang="en-US" baseline="0" dirty="0" smtClean="0"/>
              <a:t> el </a:t>
            </a:r>
            <a:r>
              <a:rPr lang="en-US" baseline="0" dirty="0" err="1" smtClean="0"/>
              <a:t>diseño</a:t>
            </a:r>
            <a:r>
              <a:rPr lang="en-US" baseline="0" dirty="0" smtClean="0"/>
              <a:t> de su </a:t>
            </a:r>
            <a:r>
              <a:rPr lang="en-US" baseline="0" dirty="0" err="1" smtClean="0"/>
              <a:t>programa</a:t>
            </a:r>
            <a:r>
              <a:rPr lang="en-US" baseline="0" dirty="0" smtClean="0"/>
              <a:t>, los </a:t>
            </a:r>
            <a:r>
              <a:rPr lang="en-US" baseline="0" dirty="0" err="1" smtClean="0"/>
              <a:t>grupos</a:t>
            </a:r>
            <a:r>
              <a:rPr lang="en-US" baseline="0" dirty="0" smtClean="0"/>
              <a:t> </a:t>
            </a:r>
            <a:r>
              <a:rPr lang="en-US" baseline="0" dirty="0" err="1" smtClean="0"/>
              <a:t>que</a:t>
            </a:r>
            <a:r>
              <a:rPr lang="en-US" baseline="0" dirty="0" smtClean="0"/>
              <a:t> </a:t>
            </a:r>
            <a:r>
              <a:rPr lang="en-US" baseline="0" dirty="0" err="1" smtClean="0"/>
              <a:t>pueden</a:t>
            </a:r>
            <a:r>
              <a:rPr lang="en-US" baseline="0" dirty="0" smtClean="0"/>
              <a:t> </a:t>
            </a:r>
            <a:r>
              <a:rPr lang="en-US" baseline="0" dirty="0" err="1" smtClean="0"/>
              <a:t>participar</a:t>
            </a:r>
            <a:r>
              <a:rPr lang="en-US" baseline="0" dirty="0" smtClean="0"/>
              <a:t>, los </a:t>
            </a:r>
            <a:r>
              <a:rPr lang="en-US" baseline="0" dirty="0" err="1" smtClean="0"/>
              <a:t>beneficios</a:t>
            </a:r>
            <a:r>
              <a:rPr lang="en-US" baseline="0" dirty="0" smtClean="0"/>
              <a:t>, </a:t>
            </a:r>
            <a:r>
              <a:rPr lang="en-US" baseline="0" dirty="0" err="1" smtClean="0"/>
              <a:t>niveles</a:t>
            </a:r>
            <a:r>
              <a:rPr lang="en-US" baseline="0" dirty="0" smtClean="0"/>
              <a:t> de </a:t>
            </a:r>
            <a:r>
              <a:rPr lang="en-US" baseline="0" dirty="0" err="1" smtClean="0"/>
              <a:t>cobertura</a:t>
            </a:r>
            <a:r>
              <a:rPr lang="en-US" baseline="0" dirty="0" smtClean="0"/>
              <a:t> y </a:t>
            </a:r>
            <a:r>
              <a:rPr lang="en-US" baseline="0" dirty="0" err="1" smtClean="0"/>
              <a:t>procedimientos</a:t>
            </a:r>
            <a:r>
              <a:rPr lang="en-US" baseline="0" dirty="0" smtClean="0"/>
              <a:t> </a:t>
            </a:r>
            <a:r>
              <a:rPr lang="en-US" baseline="0" dirty="0" err="1" smtClean="0"/>
              <a:t>administrativos</a:t>
            </a:r>
            <a:r>
              <a:rPr lang="en-US" baseline="0" dirty="0" smtClean="0"/>
              <a:t> y </a:t>
            </a:r>
            <a:r>
              <a:rPr lang="en-US" baseline="0" dirty="0" err="1" smtClean="0"/>
              <a:t>operativos</a:t>
            </a:r>
            <a:r>
              <a:rPr lang="en-US" baseline="0" dirty="0" smtClean="0"/>
              <a:t>. </a:t>
            </a:r>
            <a:r>
              <a:rPr lang="en-US" baseline="0" dirty="0" err="1" smtClean="0"/>
              <a:t>Cada</a:t>
            </a:r>
            <a:r>
              <a:rPr lang="en-US" baseline="0" dirty="0" smtClean="0"/>
              <a:t> </a:t>
            </a:r>
            <a:r>
              <a:rPr lang="en-US" baseline="0" dirty="0" err="1" smtClean="0"/>
              <a:t>estado</a:t>
            </a:r>
            <a:r>
              <a:rPr lang="en-US" baseline="0" dirty="0" smtClean="0"/>
              <a:t> </a:t>
            </a:r>
            <a:r>
              <a:rPr lang="en-US" dirty="0" err="1" smtClean="0"/>
              <a:t>tiene</a:t>
            </a:r>
            <a:r>
              <a:rPr lang="en-US" dirty="0" smtClean="0"/>
              <a:t> la </a:t>
            </a:r>
            <a:r>
              <a:rPr lang="en-US" dirty="0" err="1" smtClean="0"/>
              <a:t>opción</a:t>
            </a:r>
            <a:r>
              <a:rPr lang="en-US" dirty="0" smtClean="0"/>
              <a:t> de </a:t>
            </a:r>
            <a:r>
              <a:rPr lang="en-US" dirty="0" err="1" smtClean="0"/>
              <a:t>expandir</a:t>
            </a:r>
            <a:r>
              <a:rPr lang="en-US" dirty="0" smtClean="0"/>
              <a:t> el </a:t>
            </a:r>
            <a:r>
              <a:rPr lang="en-US" dirty="0" err="1" smtClean="0"/>
              <a:t>programa</a:t>
            </a:r>
            <a:r>
              <a:rPr lang="en-US" dirty="0" smtClean="0"/>
              <a:t> Medicaid, </a:t>
            </a:r>
            <a:r>
              <a:rPr lang="en-US" dirty="0" err="1" smtClean="0"/>
              <a:t>crear</a:t>
            </a:r>
            <a:r>
              <a:rPr lang="en-US" dirty="0" smtClean="0"/>
              <a:t> un </a:t>
            </a:r>
            <a:r>
              <a:rPr lang="en-US" dirty="0" err="1" smtClean="0"/>
              <a:t>programa</a:t>
            </a:r>
            <a:r>
              <a:rPr lang="en-US" dirty="0" smtClean="0"/>
              <a:t> individual o un </a:t>
            </a:r>
            <a:r>
              <a:rPr lang="en-US" dirty="0" err="1" smtClean="0"/>
              <a:t>programa</a:t>
            </a:r>
            <a:r>
              <a:rPr lang="en-US" dirty="0" smtClean="0"/>
              <a:t> </a:t>
            </a:r>
            <a:r>
              <a:rPr lang="en-US" dirty="0" err="1" smtClean="0"/>
              <a:t>combinado</a:t>
            </a:r>
            <a:r>
              <a:rPr lang="en-US" dirty="0" smtClean="0"/>
              <a:t>. </a:t>
            </a:r>
          </a:p>
          <a:p>
            <a:endParaRPr lang="en-US" dirty="0" smtClean="0"/>
          </a:p>
          <a:p>
            <a:endParaRPr lang="en-US" dirty="0" smtClean="0"/>
          </a:p>
          <a:p>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noFill/>
        </p:spPr>
        <p:txBody>
          <a:bodyPr/>
          <a:lstStyle/>
          <a:p>
            <a:r>
              <a:rPr lang="en-US" dirty="0" smtClean="0"/>
              <a:t>DRAFT VERSION</a:t>
            </a:r>
          </a:p>
        </p:txBody>
      </p:sp>
      <p:sp>
        <p:nvSpPr>
          <p:cNvPr id="98307" name="Rectangle 6"/>
          <p:cNvSpPr>
            <a:spLocks noGrp="1" noChangeArrowheads="1"/>
          </p:cNvSpPr>
          <p:nvPr>
            <p:ph type="ftr" sz="quarter" idx="4"/>
          </p:nvPr>
        </p:nvSpPr>
        <p:spPr>
          <a:noFill/>
        </p:spPr>
        <p:txBody>
          <a:bodyPr/>
          <a:lstStyle/>
          <a:p>
            <a:r>
              <a:rPr lang="en-US" dirty="0" smtClean="0"/>
              <a:t>DRAFT VERSION</a:t>
            </a:r>
          </a:p>
        </p:txBody>
      </p:sp>
      <p:sp>
        <p:nvSpPr>
          <p:cNvPr id="98308" name="Rectangle 7"/>
          <p:cNvSpPr txBox="1">
            <a:spLocks noGrp="1" noChangeArrowheads="1"/>
          </p:cNvSpPr>
          <p:nvPr/>
        </p:nvSpPr>
        <p:spPr bwMode="auto">
          <a:xfrm>
            <a:off x="3970437" y="8829988"/>
            <a:ext cx="3038372" cy="464820"/>
          </a:xfrm>
          <a:prstGeom prst="rect">
            <a:avLst/>
          </a:prstGeom>
          <a:noFill/>
          <a:ln w="9525">
            <a:noFill/>
            <a:miter lim="800000"/>
            <a:headEnd/>
            <a:tailEnd/>
          </a:ln>
        </p:spPr>
        <p:txBody>
          <a:bodyPr lIns="93167" tIns="46583" rIns="93167" bIns="46583" anchor="b"/>
          <a:lstStyle/>
          <a:p>
            <a:pPr algn="r" defTabSz="931506"/>
            <a:fld id="{B0FE0029-1CB9-4853-90FA-B7027FB16BFE}" type="slidenum">
              <a:rPr lang="en-US" sz="1200"/>
              <a:pPr algn="r" defTabSz="931506"/>
              <a:t>46</a:t>
            </a:fld>
            <a:endParaRPr lang="en-US" sz="1200" dirty="0"/>
          </a:p>
        </p:txBody>
      </p:sp>
      <p:sp>
        <p:nvSpPr>
          <p:cNvPr id="98309" name="Rectangle 2"/>
          <p:cNvSpPr>
            <a:spLocks noGrp="1" noRot="1" noChangeAspect="1" noChangeArrowheads="1" noTextEdit="1"/>
          </p:cNvSpPr>
          <p:nvPr>
            <p:ph type="sldImg"/>
          </p:nvPr>
        </p:nvSpPr>
        <p:spPr>
          <a:xfrm>
            <a:off x="1181100" y="698500"/>
            <a:ext cx="4648200" cy="3486150"/>
          </a:xfrm>
          <a:ln/>
        </p:spPr>
      </p:sp>
      <p:sp>
        <p:nvSpPr>
          <p:cNvPr id="98310" name="Rectangle 3"/>
          <p:cNvSpPr>
            <a:spLocks noGrp="1" noChangeArrowheads="1"/>
          </p:cNvSpPr>
          <p:nvPr>
            <p:ph type="body" idx="1"/>
          </p:nvPr>
        </p:nvSpPr>
        <p:spPr>
          <a:xfrm>
            <a:off x="701040" y="4415790"/>
            <a:ext cx="5608320" cy="4183380"/>
          </a:xfrm>
          <a:noFill/>
          <a:ln/>
        </p:spPr>
        <p:txBody>
          <a:bodyPr lIns="93167" tIns="46583" rIns="93167" bIns="46583"/>
          <a:lstStyle/>
          <a:p>
            <a:pPr marL="220348" indent="-220348" defTabSz="881390">
              <a:spcAft>
                <a:spcPts val="578"/>
              </a:spcAft>
              <a:buFont typeface="Arial" pitchFamily="34" charset="0"/>
              <a:buChar char="•"/>
              <a:defRPr/>
            </a:pPr>
            <a:r>
              <a:rPr lang="en-US" dirty="0" smtClean="0"/>
              <a:t>Los</a:t>
            </a:r>
            <a:r>
              <a:rPr lang="en-US" baseline="0" dirty="0" smtClean="0"/>
              <a:t> </a:t>
            </a:r>
            <a:r>
              <a:rPr lang="en-US" baseline="0" dirty="0" err="1" smtClean="0"/>
              <a:t>niños</a:t>
            </a:r>
            <a:r>
              <a:rPr lang="en-US" baseline="0" dirty="0" smtClean="0"/>
              <a:t> </a:t>
            </a:r>
            <a:r>
              <a:rPr lang="en-US" baseline="0" dirty="0" err="1" smtClean="0"/>
              <a:t>que</a:t>
            </a:r>
            <a:r>
              <a:rPr lang="en-US" baseline="0" dirty="0" smtClean="0"/>
              <a:t> no </a:t>
            </a:r>
            <a:r>
              <a:rPr lang="en-US" baseline="0" dirty="0" err="1" smtClean="0"/>
              <a:t>están</a:t>
            </a:r>
            <a:r>
              <a:rPr lang="en-US" baseline="0" dirty="0" smtClean="0"/>
              <a:t> </a:t>
            </a:r>
            <a:r>
              <a:rPr lang="en-US" baseline="0" dirty="0" err="1" smtClean="0"/>
              <a:t>asegurados</a:t>
            </a:r>
            <a:r>
              <a:rPr lang="en-US" baseline="0" dirty="0" smtClean="0"/>
              <a:t> y </a:t>
            </a:r>
            <a:r>
              <a:rPr lang="en-US" baseline="0" dirty="0" err="1" smtClean="0"/>
              <a:t>las</a:t>
            </a:r>
            <a:r>
              <a:rPr lang="en-US" baseline="0" dirty="0" smtClean="0"/>
              <a:t> </a:t>
            </a:r>
            <a:r>
              <a:rPr lang="en-US" baseline="0" dirty="0" err="1" smtClean="0"/>
              <a:t>mujeres</a:t>
            </a:r>
            <a:r>
              <a:rPr lang="en-US" baseline="0" dirty="0" smtClean="0"/>
              <a:t> </a:t>
            </a:r>
            <a:r>
              <a:rPr lang="en-US" baseline="0" dirty="0" err="1" smtClean="0"/>
              <a:t>embarazadas</a:t>
            </a:r>
            <a:r>
              <a:rPr lang="en-US" baseline="0" dirty="0" smtClean="0"/>
              <a:t> </a:t>
            </a:r>
            <a:r>
              <a:rPr lang="en-US" baseline="0" dirty="0" err="1" smtClean="0"/>
              <a:t>que</a:t>
            </a:r>
            <a:r>
              <a:rPr lang="en-US" baseline="0" dirty="0" smtClean="0"/>
              <a:t> </a:t>
            </a:r>
            <a:r>
              <a:rPr lang="en-US" baseline="0" dirty="0" err="1" smtClean="0"/>
              <a:t>ganan</a:t>
            </a:r>
            <a:r>
              <a:rPr lang="en-US" baseline="0" dirty="0" smtClean="0"/>
              <a:t> </a:t>
            </a:r>
            <a:r>
              <a:rPr lang="en-US" baseline="0" dirty="0" err="1" smtClean="0"/>
              <a:t>demasiado</a:t>
            </a:r>
            <a:r>
              <a:rPr lang="en-US" baseline="0" dirty="0" smtClean="0"/>
              <a:t> </a:t>
            </a:r>
            <a:r>
              <a:rPr lang="en-US" baseline="0" dirty="0" err="1" smtClean="0"/>
              <a:t>como</a:t>
            </a:r>
            <a:r>
              <a:rPr lang="en-US" baseline="0" dirty="0" smtClean="0"/>
              <a:t> </a:t>
            </a:r>
            <a:r>
              <a:rPr lang="en-US" baseline="0" dirty="0" err="1" smtClean="0"/>
              <a:t>para</a:t>
            </a:r>
            <a:r>
              <a:rPr lang="en-US" baseline="0" dirty="0" smtClean="0"/>
              <a:t> </a:t>
            </a:r>
            <a:r>
              <a:rPr lang="en-US" baseline="0" dirty="0" err="1" smtClean="0"/>
              <a:t>participar</a:t>
            </a:r>
            <a:r>
              <a:rPr lang="en-US" baseline="0" dirty="0" smtClean="0"/>
              <a:t> en Medicaid </a:t>
            </a:r>
            <a:r>
              <a:rPr lang="en-US" baseline="0" dirty="0" err="1" smtClean="0"/>
              <a:t>podrían</a:t>
            </a:r>
            <a:r>
              <a:rPr lang="en-US" baseline="0" dirty="0" smtClean="0"/>
              <a:t> </a:t>
            </a:r>
            <a:r>
              <a:rPr lang="en-US" baseline="0" dirty="0" err="1" smtClean="0"/>
              <a:t>obtener</a:t>
            </a:r>
            <a:r>
              <a:rPr lang="en-US" baseline="0" dirty="0" smtClean="0"/>
              <a:t> la </a:t>
            </a:r>
            <a:r>
              <a:rPr lang="en-US" baseline="0" dirty="0" err="1" smtClean="0"/>
              <a:t>cobertura</a:t>
            </a:r>
            <a:r>
              <a:rPr lang="en-US" baseline="0" dirty="0" smtClean="0"/>
              <a:t> de CHIP</a:t>
            </a:r>
            <a:r>
              <a:rPr lang="en-US" dirty="0" smtClean="0"/>
              <a:t>.</a:t>
            </a:r>
            <a:r>
              <a:rPr lang="en-US" dirty="0" smtClean="0">
                <a:cs typeface="Times New Roman" pitchFamily="18" charset="0"/>
              </a:rPr>
              <a:t>  </a:t>
            </a:r>
            <a:r>
              <a:rPr lang="en-US" dirty="0" err="1" smtClean="0">
                <a:cs typeface="Times New Roman" pitchFamily="18" charset="0"/>
              </a:rPr>
              <a:t>Usted</a:t>
            </a:r>
            <a:r>
              <a:rPr lang="en-US" dirty="0" smtClean="0">
                <a:cs typeface="Times New Roman" pitchFamily="18" charset="0"/>
              </a:rPr>
              <a:t> </a:t>
            </a:r>
            <a:r>
              <a:rPr lang="en-US" dirty="0" err="1" smtClean="0">
                <a:cs typeface="Times New Roman" pitchFamily="18" charset="0"/>
              </a:rPr>
              <a:t>debe</a:t>
            </a:r>
            <a:r>
              <a:rPr lang="en-US" dirty="0" smtClean="0">
                <a:cs typeface="Times New Roman" pitchFamily="18" charset="0"/>
              </a:rPr>
              <a:t> ser </a:t>
            </a:r>
            <a:r>
              <a:rPr lang="en-US" dirty="0" err="1" smtClean="0">
                <a:cs typeface="Times New Roman" pitchFamily="18" charset="0"/>
              </a:rPr>
              <a:t>ciudadano</a:t>
            </a:r>
            <a:r>
              <a:rPr lang="en-US" dirty="0" smtClean="0">
                <a:cs typeface="Times New Roman" pitchFamily="18" charset="0"/>
              </a:rPr>
              <a:t> o </a:t>
            </a:r>
            <a:r>
              <a:rPr lang="en-US" dirty="0" err="1" smtClean="0">
                <a:cs typeface="Times New Roman" pitchFamily="18" charset="0"/>
              </a:rPr>
              <a:t>residente</a:t>
            </a:r>
            <a:r>
              <a:rPr lang="en-US" dirty="0" smtClean="0">
                <a:cs typeface="Times New Roman" pitchFamily="18" charset="0"/>
              </a:rPr>
              <a:t> legal de los </a:t>
            </a:r>
            <a:r>
              <a:rPr lang="en-US" dirty="0" err="1" smtClean="0">
                <a:cs typeface="Times New Roman" pitchFamily="18" charset="0"/>
              </a:rPr>
              <a:t>Estados</a:t>
            </a:r>
            <a:r>
              <a:rPr lang="en-US" dirty="0" smtClean="0">
                <a:cs typeface="Times New Roman" pitchFamily="18" charset="0"/>
              </a:rPr>
              <a:t> </a:t>
            </a:r>
            <a:r>
              <a:rPr lang="en-US" dirty="0" err="1" smtClean="0">
                <a:cs typeface="Times New Roman" pitchFamily="18" charset="0"/>
              </a:rPr>
              <a:t>Unidos</a:t>
            </a:r>
            <a:r>
              <a:rPr lang="en-US" dirty="0" smtClean="0">
                <a:cs typeface="Times New Roman" pitchFamily="18" charset="0"/>
              </a:rPr>
              <a:t>. </a:t>
            </a:r>
          </a:p>
          <a:p>
            <a:pPr marL="220348" indent="-220348">
              <a:buFont typeface="Arial" pitchFamily="34" charset="0"/>
              <a:buChar char="•"/>
            </a:pPr>
            <a:r>
              <a:rPr lang="en-US" dirty="0" smtClean="0"/>
              <a:t>Las </a:t>
            </a:r>
            <a:r>
              <a:rPr lang="en-US" dirty="0" err="1" smtClean="0"/>
              <a:t>familias</a:t>
            </a:r>
            <a:r>
              <a:rPr lang="en-US" dirty="0" smtClean="0"/>
              <a:t> </a:t>
            </a:r>
            <a:r>
              <a:rPr lang="en-US" dirty="0" err="1" smtClean="0"/>
              <a:t>que</a:t>
            </a:r>
            <a:r>
              <a:rPr lang="en-US" dirty="0" smtClean="0"/>
              <a:t> </a:t>
            </a:r>
            <a:r>
              <a:rPr lang="en-US" dirty="0" err="1" smtClean="0"/>
              <a:t>actualmente</a:t>
            </a:r>
            <a:r>
              <a:rPr lang="en-US" baseline="0" dirty="0" smtClean="0"/>
              <a:t> no </a:t>
            </a:r>
            <a:r>
              <a:rPr lang="en-US" baseline="0" dirty="0" err="1" smtClean="0"/>
              <a:t>tienen</a:t>
            </a:r>
            <a:r>
              <a:rPr lang="en-US" baseline="0" dirty="0" smtClean="0"/>
              <a:t> </a:t>
            </a:r>
            <a:r>
              <a:rPr lang="en-US" baseline="0" dirty="0" err="1" smtClean="0"/>
              <a:t>seguro</a:t>
            </a:r>
            <a:r>
              <a:rPr lang="en-US" baseline="0" dirty="0" smtClean="0"/>
              <a:t> </a:t>
            </a:r>
            <a:r>
              <a:rPr lang="en-US" baseline="0" dirty="0" err="1" smtClean="0"/>
              <a:t>médico</a:t>
            </a:r>
            <a:r>
              <a:rPr lang="en-US" baseline="0" dirty="0" smtClean="0"/>
              <a:t> </a:t>
            </a:r>
            <a:r>
              <a:rPr lang="en-US" baseline="0" dirty="0" err="1" smtClean="0"/>
              <a:t>podrías</a:t>
            </a:r>
            <a:r>
              <a:rPr lang="en-US" baseline="0" dirty="0" smtClean="0"/>
              <a:t> </a:t>
            </a:r>
            <a:r>
              <a:rPr lang="en-US" baseline="0" dirty="0" err="1" smtClean="0"/>
              <a:t>obtener</a:t>
            </a:r>
            <a:r>
              <a:rPr lang="en-US" baseline="0" dirty="0" smtClean="0"/>
              <a:t> los </a:t>
            </a:r>
            <a:r>
              <a:rPr lang="en-US" baseline="0" dirty="0" err="1" smtClean="0"/>
              <a:t>beneficios</a:t>
            </a:r>
            <a:r>
              <a:rPr lang="en-US" baseline="0" dirty="0" smtClean="0"/>
              <a:t> </a:t>
            </a:r>
            <a:r>
              <a:rPr lang="en-US" baseline="0" dirty="0" err="1" smtClean="0"/>
              <a:t>aún</a:t>
            </a:r>
            <a:r>
              <a:rPr lang="en-US" baseline="0" dirty="0" smtClean="0"/>
              <a:t> </a:t>
            </a:r>
            <a:r>
              <a:rPr lang="en-US" baseline="0" dirty="0" err="1" smtClean="0"/>
              <a:t>si</a:t>
            </a:r>
            <a:r>
              <a:rPr lang="en-US" baseline="0" dirty="0" smtClean="0"/>
              <a:t> </a:t>
            </a:r>
            <a:r>
              <a:rPr lang="en-US" baseline="0" dirty="0" err="1" smtClean="0"/>
              <a:t>sus</a:t>
            </a:r>
            <a:r>
              <a:rPr lang="en-US" baseline="0" dirty="0" smtClean="0"/>
              <a:t> padres </a:t>
            </a:r>
            <a:r>
              <a:rPr lang="en-US" baseline="0" dirty="0" err="1" smtClean="0"/>
              <a:t>están</a:t>
            </a:r>
            <a:r>
              <a:rPr lang="en-US" baseline="0" dirty="0" smtClean="0"/>
              <a:t> </a:t>
            </a:r>
            <a:r>
              <a:rPr lang="en-US" baseline="0" dirty="0" err="1" smtClean="0"/>
              <a:t>trabajando</a:t>
            </a:r>
            <a:r>
              <a:rPr lang="en-US" baseline="0" dirty="0" smtClean="0"/>
              <a:t>. </a:t>
            </a:r>
            <a:r>
              <a:rPr lang="en-US" baseline="0" dirty="0" err="1" smtClean="0"/>
              <a:t>Esto</a:t>
            </a:r>
            <a:r>
              <a:rPr lang="en-US" baseline="0" dirty="0" smtClean="0"/>
              <a:t> sin embargo </a:t>
            </a:r>
            <a:r>
              <a:rPr lang="en-US" baseline="0" dirty="0" err="1" smtClean="0"/>
              <a:t>depende</a:t>
            </a:r>
            <a:r>
              <a:rPr lang="en-US" baseline="0" dirty="0" smtClean="0"/>
              <a:t> del </a:t>
            </a:r>
            <a:r>
              <a:rPr lang="en-US" baseline="0" dirty="0" err="1" smtClean="0"/>
              <a:t>tipo</a:t>
            </a:r>
            <a:r>
              <a:rPr lang="en-US" baseline="0" dirty="0" smtClean="0"/>
              <a:t> y </a:t>
            </a:r>
            <a:r>
              <a:rPr lang="en-US" baseline="0" dirty="0" err="1" smtClean="0"/>
              <a:t>características</a:t>
            </a:r>
            <a:r>
              <a:rPr lang="en-US" baseline="0" dirty="0" smtClean="0"/>
              <a:t> del </a:t>
            </a:r>
            <a:r>
              <a:rPr lang="en-US" baseline="0" dirty="0" err="1" smtClean="0"/>
              <a:t>seguro</a:t>
            </a:r>
            <a:r>
              <a:rPr lang="en-US" baseline="0" dirty="0" smtClean="0"/>
              <a:t> </a:t>
            </a:r>
            <a:r>
              <a:rPr lang="en-US" baseline="0" dirty="0" err="1" smtClean="0"/>
              <a:t>médico</a:t>
            </a:r>
            <a:r>
              <a:rPr lang="en-US" baseline="0" dirty="0" smtClean="0"/>
              <a:t>. </a:t>
            </a:r>
            <a:endParaRPr lang="en-US" dirty="0" smtClean="0"/>
          </a:p>
          <a:p>
            <a:pPr>
              <a:tabLst/>
            </a:pPr>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3148" indent="-113148">
              <a:buFont typeface="Arial" pitchFamily="34" charset="0"/>
              <a:buChar char="•"/>
            </a:pPr>
            <a:r>
              <a:rPr lang="en-US" dirty="0" err="1" smtClean="0"/>
              <a:t>Usted</a:t>
            </a:r>
            <a:r>
              <a:rPr lang="en-US" dirty="0" smtClean="0"/>
              <a:t> </a:t>
            </a:r>
            <a:r>
              <a:rPr lang="en-US" dirty="0" err="1" smtClean="0"/>
              <a:t>debe</a:t>
            </a:r>
            <a:r>
              <a:rPr lang="en-US" dirty="0" smtClean="0"/>
              <a:t> </a:t>
            </a:r>
            <a:r>
              <a:rPr lang="en-US" dirty="0" err="1" smtClean="0"/>
              <a:t>inscribirse</a:t>
            </a:r>
            <a:r>
              <a:rPr lang="en-US" dirty="0" smtClean="0"/>
              <a:t> en </a:t>
            </a:r>
            <a:r>
              <a:rPr lang="en-US" dirty="0" err="1" smtClean="0"/>
              <a:t>estos</a:t>
            </a:r>
            <a:r>
              <a:rPr lang="en-US" dirty="0" smtClean="0"/>
              <a:t> </a:t>
            </a:r>
            <a:r>
              <a:rPr lang="en-US" dirty="0" err="1" smtClean="0"/>
              <a:t>programas</a:t>
            </a:r>
            <a:r>
              <a:rPr lang="en-US" dirty="0" smtClean="0"/>
              <a:t> </a:t>
            </a:r>
            <a:r>
              <a:rPr lang="en-US" dirty="0" err="1" smtClean="0"/>
              <a:t>si</a:t>
            </a:r>
            <a:r>
              <a:rPr lang="en-US" dirty="0" smtClean="0"/>
              <a:t> </a:t>
            </a:r>
            <a:r>
              <a:rPr lang="en-US" dirty="0" err="1" smtClean="0"/>
              <a:t>tiene</a:t>
            </a:r>
            <a:r>
              <a:rPr lang="en-US" dirty="0" smtClean="0"/>
              <a:t> </a:t>
            </a:r>
            <a:r>
              <a:rPr lang="en-US" dirty="0" err="1" smtClean="0"/>
              <a:t>ingresos</a:t>
            </a:r>
            <a:r>
              <a:rPr lang="en-US" dirty="0" smtClean="0"/>
              <a:t> y </a:t>
            </a:r>
            <a:r>
              <a:rPr lang="en-US" dirty="0" err="1" smtClean="0"/>
              <a:t>recursos</a:t>
            </a:r>
            <a:r>
              <a:rPr lang="en-US" baseline="0" dirty="0" smtClean="0"/>
              <a:t> </a:t>
            </a:r>
            <a:r>
              <a:rPr lang="en-US" baseline="0" dirty="0" err="1" smtClean="0"/>
              <a:t>limitados</a:t>
            </a:r>
            <a:r>
              <a:rPr lang="en-US" baseline="0" dirty="0" smtClean="0"/>
              <a:t>. </a:t>
            </a:r>
            <a:r>
              <a:rPr lang="en-US" baseline="0" dirty="0" err="1" smtClean="0"/>
              <a:t>Aun</a:t>
            </a:r>
            <a:r>
              <a:rPr lang="en-US" baseline="0" dirty="0" smtClean="0"/>
              <a:t> </a:t>
            </a:r>
            <a:r>
              <a:rPr lang="en-US" baseline="0" dirty="0" err="1" smtClean="0"/>
              <a:t>si</a:t>
            </a:r>
            <a:r>
              <a:rPr lang="en-US" baseline="0" dirty="0" smtClean="0"/>
              <a:t> </a:t>
            </a:r>
            <a:r>
              <a:rPr lang="en-US" baseline="0" dirty="0" err="1" smtClean="0"/>
              <a:t>usted</a:t>
            </a:r>
            <a:r>
              <a:rPr lang="en-US" baseline="0" dirty="0" smtClean="0"/>
              <a:t> </a:t>
            </a:r>
            <a:r>
              <a:rPr lang="en-US" baseline="0" dirty="0" err="1" smtClean="0"/>
              <a:t>piensa</a:t>
            </a:r>
            <a:r>
              <a:rPr lang="en-US" baseline="0" dirty="0" smtClean="0"/>
              <a:t> </a:t>
            </a:r>
            <a:r>
              <a:rPr lang="en-US" baseline="0" dirty="0" err="1" smtClean="0"/>
              <a:t>que</a:t>
            </a:r>
            <a:r>
              <a:rPr lang="en-US" baseline="0" dirty="0" smtClean="0"/>
              <a:t> PODRÍA ser </a:t>
            </a:r>
            <a:r>
              <a:rPr lang="en-US" baseline="0" dirty="0" err="1" smtClean="0"/>
              <a:t>candidato</a:t>
            </a:r>
            <a:r>
              <a:rPr lang="en-US" baseline="0" dirty="0" smtClean="0"/>
              <a:t>, </a:t>
            </a:r>
            <a:r>
              <a:rPr lang="en-US" baseline="0" dirty="0" err="1" smtClean="0"/>
              <a:t>presente</a:t>
            </a:r>
            <a:r>
              <a:rPr lang="en-US" baseline="0" dirty="0" smtClean="0"/>
              <a:t> </a:t>
            </a:r>
            <a:r>
              <a:rPr lang="en-US" baseline="0" dirty="0" err="1" smtClean="0"/>
              <a:t>una</a:t>
            </a:r>
            <a:r>
              <a:rPr lang="en-US" baseline="0" dirty="0" smtClean="0"/>
              <a:t> </a:t>
            </a:r>
            <a:r>
              <a:rPr lang="en-US" baseline="0" dirty="0" err="1" smtClean="0"/>
              <a:t>solicitud</a:t>
            </a:r>
            <a:r>
              <a:rPr lang="en-US" baseline="0" dirty="0" smtClean="0"/>
              <a:t>. </a:t>
            </a:r>
            <a:endParaRPr lang="en-US" dirty="0" smtClean="0"/>
          </a:p>
          <a:p>
            <a:pPr marL="113148" indent="-113148">
              <a:buFont typeface="Arial" pitchFamily="34" charset="0"/>
              <a:buChar char="•"/>
            </a:pPr>
            <a:r>
              <a:rPr lang="en-US" dirty="0" smtClean="0"/>
              <a:t>Si</a:t>
            </a:r>
            <a:r>
              <a:rPr lang="en-US" baseline="0" dirty="0" smtClean="0"/>
              <a:t> </a:t>
            </a:r>
            <a:r>
              <a:rPr lang="en-US" baseline="0" dirty="0" err="1" smtClean="0"/>
              <a:t>necesita</a:t>
            </a:r>
            <a:r>
              <a:rPr lang="en-US" baseline="0" dirty="0" smtClean="0"/>
              <a:t> </a:t>
            </a:r>
            <a:r>
              <a:rPr lang="en-US" baseline="0" dirty="0" err="1" smtClean="0"/>
              <a:t>ayuda</a:t>
            </a:r>
            <a:r>
              <a:rPr lang="en-US" baseline="0" dirty="0" smtClean="0"/>
              <a:t>, </a:t>
            </a:r>
            <a:r>
              <a:rPr lang="en-US" baseline="0" dirty="0" err="1" smtClean="0"/>
              <a:t>llame</a:t>
            </a:r>
            <a:r>
              <a:rPr lang="en-US" baseline="0" dirty="0" smtClean="0"/>
              <a:t> a su </a:t>
            </a:r>
            <a:r>
              <a:rPr lang="en-US" baseline="0" dirty="0" err="1" smtClean="0"/>
              <a:t>Programa</a:t>
            </a:r>
            <a:r>
              <a:rPr lang="en-US" baseline="0" dirty="0" smtClean="0"/>
              <a:t> </a:t>
            </a:r>
            <a:r>
              <a:rPr lang="en-US" baseline="0" dirty="0" err="1" smtClean="0"/>
              <a:t>Estatal</a:t>
            </a:r>
            <a:r>
              <a:rPr lang="en-US" baseline="0" dirty="0" smtClean="0"/>
              <a:t> de </a:t>
            </a:r>
            <a:r>
              <a:rPr lang="en-US" baseline="0" dirty="0" err="1" smtClean="0"/>
              <a:t>Asistencia</a:t>
            </a:r>
            <a:r>
              <a:rPr lang="en-US" baseline="0" dirty="0" smtClean="0"/>
              <a:t> con el </a:t>
            </a:r>
            <a:r>
              <a:rPr lang="en-US" baseline="0" dirty="0" err="1" smtClean="0"/>
              <a:t>Seguro</a:t>
            </a:r>
            <a:r>
              <a:rPr lang="en-US" baseline="0" dirty="0" smtClean="0"/>
              <a:t> </a:t>
            </a:r>
            <a:r>
              <a:rPr lang="en-US" baseline="0" dirty="0" err="1" smtClean="0"/>
              <a:t>Médico</a:t>
            </a:r>
            <a:r>
              <a:rPr lang="en-US" baseline="0" dirty="0" smtClean="0"/>
              <a:t> (SHIP).</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0249" y="4426861"/>
            <a:ext cx="5608320" cy="4181789"/>
          </a:xfrm>
        </p:spPr>
        <p:txBody>
          <a:bodyPr>
            <a:normAutofit/>
          </a:bodyPr>
          <a:lstStyle/>
          <a:p>
            <a:pPr marL="220348" indent="-220348" defTabSz="922601">
              <a:spcAft>
                <a:spcPts val="605"/>
              </a:spcAft>
              <a:buFont typeface="Arial" pitchFamily="34" charset="0"/>
              <a:buChar char="•"/>
              <a:defRPr/>
            </a:pPr>
            <a:r>
              <a:rPr lang="en-US" dirty="0" smtClean="0"/>
              <a:t>El Plan </a:t>
            </a:r>
            <a:r>
              <a:rPr lang="en-US" dirty="0" err="1" smtClean="0"/>
              <a:t>Médico</a:t>
            </a:r>
            <a:r>
              <a:rPr lang="en-US" dirty="0" smtClean="0"/>
              <a:t> </a:t>
            </a:r>
            <a:r>
              <a:rPr lang="en-US" dirty="0" err="1" smtClean="0"/>
              <a:t>para</a:t>
            </a:r>
            <a:r>
              <a:rPr lang="en-US" dirty="0" smtClean="0"/>
              <a:t> </a:t>
            </a:r>
            <a:r>
              <a:rPr lang="en-US" dirty="0" err="1" smtClean="0"/>
              <a:t>Condiciones</a:t>
            </a:r>
            <a:r>
              <a:rPr lang="en-US" dirty="0" smtClean="0"/>
              <a:t> </a:t>
            </a:r>
            <a:r>
              <a:rPr lang="en-US" dirty="0" err="1" smtClean="0"/>
              <a:t>Preexistentes</a:t>
            </a:r>
            <a:r>
              <a:rPr lang="en-US" dirty="0" smtClean="0"/>
              <a:t> (PCIP) </a:t>
            </a:r>
            <a:r>
              <a:rPr lang="en-US" dirty="0" err="1" smtClean="0"/>
              <a:t>administrado</a:t>
            </a:r>
            <a:r>
              <a:rPr lang="en-US" baseline="0" dirty="0" smtClean="0"/>
              <a:t> </a:t>
            </a:r>
            <a:r>
              <a:rPr lang="en-US" baseline="0" dirty="0" err="1" smtClean="0"/>
              <a:t>ya</a:t>
            </a:r>
            <a:r>
              <a:rPr lang="en-US" baseline="0" dirty="0" smtClean="0"/>
              <a:t> sea </a:t>
            </a:r>
            <a:r>
              <a:rPr lang="en-US" baseline="0" dirty="0" err="1" smtClean="0"/>
              <a:t>por</a:t>
            </a:r>
            <a:r>
              <a:rPr lang="en-US" baseline="0" dirty="0" smtClean="0"/>
              <a:t> el </a:t>
            </a:r>
            <a:r>
              <a:rPr lang="en-US" baseline="0" dirty="0" err="1" smtClean="0"/>
              <a:t>estado</a:t>
            </a:r>
            <a:r>
              <a:rPr lang="en-US" baseline="0" dirty="0" smtClean="0"/>
              <a:t> o </a:t>
            </a:r>
            <a:r>
              <a:rPr lang="en-US" baseline="0" dirty="0" err="1" smtClean="0"/>
              <a:t>por</a:t>
            </a:r>
            <a:r>
              <a:rPr lang="en-US" baseline="0" dirty="0" smtClean="0"/>
              <a:t> el </a:t>
            </a:r>
            <a:r>
              <a:rPr lang="en-US" baseline="0" dirty="0" err="1" smtClean="0"/>
              <a:t>Departamento</a:t>
            </a:r>
            <a:r>
              <a:rPr lang="en-US" baseline="0" dirty="0" smtClean="0"/>
              <a:t> de </a:t>
            </a:r>
            <a:r>
              <a:rPr lang="en-US" baseline="0" dirty="0" err="1" smtClean="0"/>
              <a:t>Salud</a:t>
            </a:r>
            <a:r>
              <a:rPr lang="en-US" baseline="0" dirty="0" smtClean="0"/>
              <a:t> y </a:t>
            </a:r>
            <a:r>
              <a:rPr lang="en-US" baseline="0" dirty="0" err="1" smtClean="0"/>
              <a:t>Servicios</a:t>
            </a:r>
            <a:r>
              <a:rPr lang="en-US" baseline="0" dirty="0" smtClean="0"/>
              <a:t> </a:t>
            </a:r>
            <a:r>
              <a:rPr lang="en-US" baseline="0" dirty="0" err="1" smtClean="0"/>
              <a:t>Humanos</a:t>
            </a:r>
            <a:r>
              <a:rPr lang="en-US" baseline="0" dirty="0" smtClean="0"/>
              <a:t> de los EE.UU., les </a:t>
            </a:r>
            <a:r>
              <a:rPr lang="en-US" baseline="0" dirty="0" err="1" smtClean="0"/>
              <a:t>ofrece</a:t>
            </a:r>
            <a:r>
              <a:rPr lang="en-US" baseline="0" dirty="0" smtClean="0"/>
              <a:t> la </a:t>
            </a:r>
            <a:r>
              <a:rPr lang="en-US" baseline="0" dirty="0" err="1" smtClean="0"/>
              <a:t>cobertura</a:t>
            </a:r>
            <a:r>
              <a:rPr lang="en-US" baseline="0" dirty="0" smtClean="0"/>
              <a:t> </a:t>
            </a:r>
            <a:r>
              <a:rPr lang="en-US" baseline="0" dirty="0" err="1" smtClean="0"/>
              <a:t>médica</a:t>
            </a:r>
            <a:r>
              <a:rPr lang="en-US" baseline="0" dirty="0" smtClean="0"/>
              <a:t> a </a:t>
            </a:r>
            <a:r>
              <a:rPr lang="en-US" baseline="0" dirty="0" err="1" smtClean="0"/>
              <a:t>las</a:t>
            </a:r>
            <a:r>
              <a:rPr lang="en-US" baseline="0" dirty="0" smtClean="0"/>
              <a:t> personas </a:t>
            </a:r>
            <a:r>
              <a:rPr lang="en-US" baseline="0" dirty="0" err="1" smtClean="0"/>
              <a:t>que</a:t>
            </a:r>
            <a:r>
              <a:rPr lang="en-US" baseline="0" dirty="0" smtClean="0"/>
              <a:t> </a:t>
            </a:r>
            <a:r>
              <a:rPr lang="en-US" baseline="0" dirty="0" err="1" smtClean="0"/>
              <a:t>debido</a:t>
            </a:r>
            <a:r>
              <a:rPr lang="en-US" baseline="0" dirty="0" smtClean="0"/>
              <a:t> a un </a:t>
            </a:r>
            <a:r>
              <a:rPr lang="en-US" baseline="0" dirty="0" err="1" smtClean="0"/>
              <a:t>problema</a:t>
            </a:r>
            <a:r>
              <a:rPr lang="en-US" baseline="0" dirty="0" smtClean="0"/>
              <a:t> de </a:t>
            </a:r>
            <a:r>
              <a:rPr lang="en-US" baseline="0" dirty="0" err="1" smtClean="0"/>
              <a:t>salud</a:t>
            </a:r>
            <a:r>
              <a:rPr lang="en-US" baseline="0" dirty="0" smtClean="0"/>
              <a:t> </a:t>
            </a:r>
            <a:r>
              <a:rPr lang="en-US" baseline="0" dirty="0" err="1" smtClean="0"/>
              <a:t>preexistente</a:t>
            </a:r>
            <a:r>
              <a:rPr lang="en-US" baseline="0" dirty="0" smtClean="0"/>
              <a:t> no </a:t>
            </a:r>
            <a:r>
              <a:rPr lang="en-US" baseline="0" dirty="0" err="1" smtClean="0"/>
              <a:t>han</a:t>
            </a:r>
            <a:r>
              <a:rPr lang="en-US" baseline="0" dirty="0" smtClean="0"/>
              <a:t> </a:t>
            </a:r>
            <a:r>
              <a:rPr lang="en-US" baseline="0" dirty="0" err="1" smtClean="0"/>
              <a:t>podido</a:t>
            </a:r>
            <a:r>
              <a:rPr lang="en-US" baseline="0" dirty="0" smtClean="0"/>
              <a:t> </a:t>
            </a:r>
            <a:r>
              <a:rPr lang="en-US" baseline="0" dirty="0" err="1" smtClean="0"/>
              <a:t>obtener</a:t>
            </a:r>
            <a:r>
              <a:rPr lang="en-US" baseline="0" dirty="0" smtClean="0"/>
              <a:t> un </a:t>
            </a:r>
            <a:r>
              <a:rPr lang="en-US" baseline="0" dirty="0" err="1" smtClean="0"/>
              <a:t>seguro</a:t>
            </a:r>
            <a:r>
              <a:rPr lang="en-US" baseline="0" dirty="0" smtClean="0"/>
              <a:t> </a:t>
            </a:r>
            <a:r>
              <a:rPr lang="en-US" baseline="0" dirty="0" err="1" smtClean="0"/>
              <a:t>médico</a:t>
            </a:r>
            <a:r>
              <a:rPr lang="en-US" baseline="0" dirty="0" smtClean="0"/>
              <a:t>. </a:t>
            </a:r>
            <a:r>
              <a:rPr lang="en-US" dirty="0" smtClean="0"/>
              <a:t>PCIP </a:t>
            </a:r>
            <a:r>
              <a:rPr lang="en-US" dirty="0" err="1" smtClean="0"/>
              <a:t>es</a:t>
            </a:r>
            <a:r>
              <a:rPr lang="en-US" dirty="0" smtClean="0"/>
              <a:t> un </a:t>
            </a:r>
            <a:r>
              <a:rPr lang="en-US" dirty="0" err="1" smtClean="0"/>
              <a:t>programa</a:t>
            </a:r>
            <a:r>
              <a:rPr lang="en-US" baseline="0" dirty="0" smtClean="0"/>
              <a:t> de “</a:t>
            </a:r>
            <a:r>
              <a:rPr lang="en-US" baseline="0" dirty="0" err="1" smtClean="0"/>
              <a:t>transición</a:t>
            </a:r>
            <a:r>
              <a:rPr lang="en-US" baseline="0" dirty="0" smtClean="0"/>
              <a:t>” </a:t>
            </a:r>
            <a:r>
              <a:rPr lang="en-US" baseline="0" dirty="0" err="1" smtClean="0"/>
              <a:t>ya</a:t>
            </a:r>
            <a:r>
              <a:rPr lang="en-US" baseline="0" dirty="0" smtClean="0"/>
              <a:t> </a:t>
            </a:r>
            <a:r>
              <a:rPr lang="en-US" baseline="0" dirty="0" err="1" smtClean="0"/>
              <a:t>que</a:t>
            </a:r>
            <a:r>
              <a:rPr lang="en-US" baseline="0" dirty="0" smtClean="0"/>
              <a:t> a </a:t>
            </a:r>
            <a:r>
              <a:rPr lang="en-US" baseline="0" dirty="0" err="1" smtClean="0"/>
              <a:t>partir</a:t>
            </a:r>
            <a:r>
              <a:rPr lang="en-US" baseline="0" dirty="0" smtClean="0"/>
              <a:t> del 1 de </a:t>
            </a:r>
            <a:r>
              <a:rPr lang="en-US" baseline="0" dirty="0" err="1" smtClean="0"/>
              <a:t>enero</a:t>
            </a:r>
            <a:r>
              <a:rPr lang="en-US" baseline="0" dirty="0" smtClean="0"/>
              <a:t> de 2014 </a:t>
            </a:r>
            <a:r>
              <a:rPr lang="en-US" baseline="0" dirty="0" err="1" smtClean="0"/>
              <a:t>las</a:t>
            </a:r>
            <a:r>
              <a:rPr lang="en-US" baseline="0" dirty="0" smtClean="0"/>
              <a:t> </a:t>
            </a:r>
            <a:r>
              <a:rPr lang="en-US" baseline="0" dirty="0" err="1" smtClean="0"/>
              <a:t>compañías</a:t>
            </a:r>
            <a:r>
              <a:rPr lang="en-US" baseline="0" dirty="0" smtClean="0"/>
              <a:t> de </a:t>
            </a:r>
            <a:r>
              <a:rPr lang="en-US" baseline="0" dirty="0" err="1" smtClean="0"/>
              <a:t>seguro</a:t>
            </a:r>
            <a:r>
              <a:rPr lang="en-US" baseline="0" dirty="0" smtClean="0"/>
              <a:t> no </a:t>
            </a:r>
            <a:r>
              <a:rPr lang="en-US" baseline="0" dirty="0" err="1" smtClean="0"/>
              <a:t>podrán</a:t>
            </a:r>
            <a:r>
              <a:rPr lang="en-US" baseline="0" dirty="0" smtClean="0"/>
              <a:t> </a:t>
            </a:r>
            <a:r>
              <a:rPr lang="en-US" baseline="0" dirty="0" err="1" smtClean="0"/>
              <a:t>negarle</a:t>
            </a:r>
            <a:r>
              <a:rPr lang="en-US" baseline="0" dirty="0" smtClean="0"/>
              <a:t> la </a:t>
            </a:r>
            <a:r>
              <a:rPr lang="en-US" baseline="0" dirty="0" err="1" smtClean="0"/>
              <a:t>cobertura</a:t>
            </a:r>
            <a:r>
              <a:rPr lang="en-US" baseline="0" dirty="0" smtClean="0"/>
              <a:t> </a:t>
            </a:r>
            <a:r>
              <a:rPr lang="en-US" baseline="0" dirty="0" err="1" smtClean="0"/>
              <a:t>por</a:t>
            </a:r>
            <a:r>
              <a:rPr lang="en-US" baseline="0" dirty="0" smtClean="0"/>
              <a:t> </a:t>
            </a:r>
            <a:r>
              <a:rPr lang="en-US" baseline="0" dirty="0" err="1" smtClean="0"/>
              <a:t>una</a:t>
            </a:r>
            <a:r>
              <a:rPr lang="en-US" baseline="0" dirty="0" smtClean="0"/>
              <a:t> </a:t>
            </a:r>
            <a:r>
              <a:rPr lang="en-US" baseline="0" dirty="0" err="1" smtClean="0"/>
              <a:t>condición</a:t>
            </a:r>
            <a:r>
              <a:rPr lang="en-US" baseline="0" dirty="0" smtClean="0"/>
              <a:t> </a:t>
            </a:r>
            <a:r>
              <a:rPr lang="en-US" baseline="0" dirty="0" err="1" smtClean="0"/>
              <a:t>preexistente</a:t>
            </a:r>
            <a:r>
              <a:rPr lang="en-US" baseline="0" dirty="0" smtClean="0"/>
              <a:t>. PCIP </a:t>
            </a:r>
            <a:r>
              <a:rPr lang="en-US" baseline="0" dirty="0" err="1" smtClean="0"/>
              <a:t>ahora</a:t>
            </a:r>
            <a:r>
              <a:rPr lang="en-US" baseline="0" dirty="0" smtClean="0"/>
              <a:t> </a:t>
            </a:r>
            <a:r>
              <a:rPr lang="en-US" baseline="0" dirty="0" err="1" smtClean="0"/>
              <a:t>actúa</a:t>
            </a:r>
            <a:r>
              <a:rPr lang="en-US" baseline="0" dirty="0" smtClean="0"/>
              <a:t> </a:t>
            </a:r>
            <a:r>
              <a:rPr lang="en-US" baseline="0" dirty="0" err="1" smtClean="0"/>
              <a:t>como</a:t>
            </a:r>
            <a:r>
              <a:rPr lang="en-US" baseline="0" dirty="0" smtClean="0"/>
              <a:t> un </a:t>
            </a:r>
            <a:r>
              <a:rPr lang="en-US" baseline="0" dirty="0" err="1" smtClean="0"/>
              <a:t>puente</a:t>
            </a:r>
            <a:r>
              <a:rPr lang="en-US" baseline="0" dirty="0" smtClean="0"/>
              <a:t> </a:t>
            </a:r>
            <a:r>
              <a:rPr lang="en-US" baseline="0" dirty="0" err="1" smtClean="0"/>
              <a:t>hasta</a:t>
            </a:r>
            <a:r>
              <a:rPr lang="en-US" baseline="0" dirty="0" smtClean="0"/>
              <a:t> el 2014 </a:t>
            </a:r>
            <a:r>
              <a:rPr lang="en-US" baseline="0" dirty="0" err="1" smtClean="0"/>
              <a:t>para</a:t>
            </a:r>
            <a:r>
              <a:rPr lang="en-US" baseline="0" dirty="0" smtClean="0"/>
              <a:t> </a:t>
            </a:r>
            <a:r>
              <a:rPr lang="en-US" baseline="0" dirty="0" err="1" smtClean="0"/>
              <a:t>las</a:t>
            </a:r>
            <a:r>
              <a:rPr lang="en-US" baseline="0" dirty="0" smtClean="0"/>
              <a:t> personas a </a:t>
            </a:r>
            <a:r>
              <a:rPr lang="en-US" baseline="0" dirty="0" err="1" smtClean="0"/>
              <a:t>quienes</a:t>
            </a:r>
            <a:r>
              <a:rPr lang="en-US" baseline="0" dirty="0" smtClean="0"/>
              <a:t> les </a:t>
            </a:r>
            <a:r>
              <a:rPr lang="en-US" baseline="0" dirty="0" err="1" smtClean="0"/>
              <a:t>han</a:t>
            </a:r>
            <a:r>
              <a:rPr lang="en-US" baseline="0" dirty="0" smtClean="0"/>
              <a:t> </a:t>
            </a:r>
            <a:r>
              <a:rPr lang="en-US" baseline="0" dirty="0" err="1" smtClean="0"/>
              <a:t>negado</a:t>
            </a:r>
            <a:r>
              <a:rPr lang="en-US" baseline="0" dirty="0" smtClean="0"/>
              <a:t> la </a:t>
            </a:r>
            <a:r>
              <a:rPr lang="en-US" baseline="0" dirty="0" err="1" smtClean="0"/>
              <a:t>cobertura</a:t>
            </a:r>
            <a:r>
              <a:rPr lang="en-US" baseline="0" dirty="0" smtClean="0"/>
              <a:t> </a:t>
            </a:r>
            <a:r>
              <a:rPr lang="en-US" baseline="0" dirty="0" err="1" smtClean="0"/>
              <a:t>médica</a:t>
            </a:r>
            <a:r>
              <a:rPr lang="en-US" baseline="0" dirty="0" smtClean="0"/>
              <a:t> </a:t>
            </a:r>
            <a:r>
              <a:rPr lang="en-US" baseline="0" dirty="0" err="1" smtClean="0"/>
              <a:t>por</a:t>
            </a:r>
            <a:r>
              <a:rPr lang="en-US" baseline="0" dirty="0" smtClean="0"/>
              <a:t> un </a:t>
            </a:r>
            <a:r>
              <a:rPr lang="en-US" baseline="0" dirty="0" err="1" smtClean="0"/>
              <a:t>problema</a:t>
            </a:r>
            <a:r>
              <a:rPr lang="en-US" baseline="0" dirty="0" smtClean="0"/>
              <a:t> de </a:t>
            </a:r>
            <a:r>
              <a:rPr lang="en-US" baseline="0" dirty="0" err="1" smtClean="0"/>
              <a:t>salud</a:t>
            </a:r>
            <a:r>
              <a:rPr lang="en-US" baseline="0" dirty="0" smtClean="0"/>
              <a:t> anterior. En el 2014, los </a:t>
            </a:r>
            <a:r>
              <a:rPr lang="en-US" baseline="0" dirty="0" err="1" smtClean="0"/>
              <a:t>beneficiarios</a:t>
            </a:r>
            <a:r>
              <a:rPr lang="en-US" baseline="0" dirty="0" smtClean="0"/>
              <a:t> </a:t>
            </a:r>
            <a:r>
              <a:rPr lang="en-US" baseline="0" dirty="0" err="1" smtClean="0"/>
              <a:t>inscritos</a:t>
            </a:r>
            <a:r>
              <a:rPr lang="en-US" baseline="0" dirty="0" smtClean="0"/>
              <a:t> en un </a:t>
            </a:r>
            <a:r>
              <a:rPr lang="en-US" dirty="0" smtClean="0"/>
              <a:t>PCIP </a:t>
            </a:r>
            <a:r>
              <a:rPr lang="en-US" dirty="0" err="1" smtClean="0"/>
              <a:t>pasarán</a:t>
            </a:r>
            <a:r>
              <a:rPr lang="en-US" dirty="0" smtClean="0"/>
              <a:t> a </a:t>
            </a:r>
            <a:r>
              <a:rPr lang="en-US" dirty="0" err="1" smtClean="0"/>
              <a:t>obtener</a:t>
            </a:r>
            <a:r>
              <a:rPr lang="en-US" dirty="0" smtClean="0"/>
              <a:t> un plan de </a:t>
            </a:r>
            <a:r>
              <a:rPr lang="en-US" dirty="0" err="1" smtClean="0"/>
              <a:t>salud</a:t>
            </a:r>
            <a:r>
              <a:rPr lang="en-US" dirty="0" smtClean="0"/>
              <a:t> </a:t>
            </a:r>
            <a:r>
              <a:rPr lang="en-US" baseline="0" dirty="0" smtClean="0"/>
              <a:t>a </a:t>
            </a:r>
            <a:r>
              <a:rPr lang="en-US" baseline="0" dirty="0" err="1" smtClean="0"/>
              <a:t>través</a:t>
            </a:r>
            <a:r>
              <a:rPr lang="en-US" baseline="0" dirty="0" smtClean="0"/>
              <a:t> del </a:t>
            </a:r>
            <a:r>
              <a:rPr lang="en-US" baseline="0" dirty="0" err="1" smtClean="0"/>
              <a:t>programa</a:t>
            </a:r>
            <a:r>
              <a:rPr lang="en-US" baseline="0" dirty="0" smtClean="0"/>
              <a:t> de </a:t>
            </a:r>
            <a:r>
              <a:rPr lang="en-US" baseline="0" dirty="0" err="1" smtClean="0"/>
              <a:t>intercambio</a:t>
            </a:r>
            <a:r>
              <a:rPr lang="en-US" baseline="0" dirty="0" smtClean="0"/>
              <a:t> de </a:t>
            </a:r>
            <a:r>
              <a:rPr lang="en-US" baseline="0" dirty="0" err="1" smtClean="0"/>
              <a:t>opciones</a:t>
            </a:r>
            <a:r>
              <a:rPr lang="en-US" baseline="0" dirty="0" smtClean="0"/>
              <a:t> de </a:t>
            </a:r>
            <a:r>
              <a:rPr lang="en-US" baseline="0" dirty="0" err="1" smtClean="0"/>
              <a:t>cobertura</a:t>
            </a:r>
            <a:r>
              <a:rPr lang="en-US" baseline="0" dirty="0" smtClean="0"/>
              <a:t> </a:t>
            </a:r>
            <a:r>
              <a:rPr lang="en-US" baseline="0" dirty="0" err="1" smtClean="0"/>
              <a:t>médica</a:t>
            </a:r>
            <a:r>
              <a:rPr lang="en-US" baseline="0" dirty="0" smtClean="0"/>
              <a:t> </a:t>
            </a:r>
            <a:r>
              <a:rPr lang="en-US" baseline="0" dirty="0" err="1" smtClean="0"/>
              <a:t>estatal</a:t>
            </a:r>
            <a:r>
              <a:rPr lang="en-US" baseline="0" dirty="0" smtClean="0"/>
              <a:t>. </a:t>
            </a:r>
            <a:endParaRPr lang="en-US" dirty="0" smtClean="0"/>
          </a:p>
          <a:p>
            <a:pPr marL="220348" indent="-220348">
              <a:buFont typeface="Arial" pitchFamily="34" charset="0"/>
              <a:buChar char="•"/>
            </a:pPr>
            <a:r>
              <a:rPr lang="en-US" baseline="0" dirty="0" smtClean="0"/>
              <a:t>PCIP </a:t>
            </a:r>
            <a:r>
              <a:rPr lang="en-US" baseline="0" dirty="0" err="1" smtClean="0"/>
              <a:t>cubre</a:t>
            </a:r>
            <a:r>
              <a:rPr lang="en-US" baseline="0" dirty="0" smtClean="0"/>
              <a:t> </a:t>
            </a:r>
            <a:r>
              <a:rPr lang="en-US" baseline="0" dirty="0" err="1" smtClean="0"/>
              <a:t>una</a:t>
            </a:r>
            <a:r>
              <a:rPr lang="en-US" baseline="0" dirty="0" smtClean="0"/>
              <a:t> </a:t>
            </a:r>
            <a:r>
              <a:rPr lang="en-US" baseline="0" dirty="0" err="1" smtClean="0"/>
              <a:t>gama</a:t>
            </a:r>
            <a:r>
              <a:rPr lang="en-US" baseline="0" dirty="0" smtClean="0"/>
              <a:t> </a:t>
            </a:r>
            <a:r>
              <a:rPr lang="en-US" baseline="0" dirty="0" err="1" smtClean="0"/>
              <a:t>amplia</a:t>
            </a:r>
            <a:r>
              <a:rPr lang="en-US" baseline="0" dirty="0" smtClean="0"/>
              <a:t> de </a:t>
            </a:r>
            <a:r>
              <a:rPr lang="en-US" baseline="0" dirty="0" err="1" smtClean="0"/>
              <a:t>beneficios</a:t>
            </a:r>
            <a:r>
              <a:rPr lang="en-US" baseline="0" dirty="0" smtClean="0"/>
              <a:t> </a:t>
            </a:r>
            <a:r>
              <a:rPr lang="en-US" baseline="0" dirty="0" err="1" smtClean="0"/>
              <a:t>médicos</a:t>
            </a:r>
            <a:r>
              <a:rPr lang="en-US" baseline="0" dirty="0" smtClean="0"/>
              <a:t>, </a:t>
            </a:r>
            <a:r>
              <a:rPr lang="en-US" baseline="0" dirty="0" err="1" smtClean="0"/>
              <a:t>que</a:t>
            </a:r>
            <a:r>
              <a:rPr lang="en-US" baseline="0" dirty="0" smtClean="0"/>
              <a:t> </a:t>
            </a:r>
            <a:r>
              <a:rPr lang="en-US" baseline="0" dirty="0" err="1" smtClean="0"/>
              <a:t>incluyen</a:t>
            </a:r>
            <a:r>
              <a:rPr lang="en-US" baseline="0" dirty="0" smtClean="0"/>
              <a:t> la </a:t>
            </a:r>
            <a:r>
              <a:rPr lang="en-US" baseline="0" dirty="0" err="1" smtClean="0"/>
              <a:t>atención</a:t>
            </a:r>
            <a:r>
              <a:rPr lang="en-US" baseline="0" dirty="0" smtClean="0"/>
              <a:t> </a:t>
            </a:r>
            <a:r>
              <a:rPr lang="en-US" baseline="0" dirty="0" err="1" smtClean="0"/>
              <a:t>primaria</a:t>
            </a:r>
            <a:r>
              <a:rPr lang="en-US" baseline="0" dirty="0" smtClean="0"/>
              <a:t> y </a:t>
            </a:r>
            <a:r>
              <a:rPr lang="en-US" baseline="0" dirty="0" err="1" smtClean="0"/>
              <a:t>especializada</a:t>
            </a:r>
            <a:r>
              <a:rPr lang="en-US" baseline="0" dirty="0" smtClean="0"/>
              <a:t>, los </a:t>
            </a:r>
            <a:r>
              <a:rPr lang="en-US" baseline="0" dirty="0" err="1" smtClean="0"/>
              <a:t>servicios</a:t>
            </a:r>
            <a:r>
              <a:rPr lang="en-US" baseline="0" dirty="0" smtClean="0"/>
              <a:t> del hospital y la </a:t>
            </a:r>
            <a:r>
              <a:rPr lang="en-US" baseline="0" dirty="0" err="1" smtClean="0"/>
              <a:t>cobertura</a:t>
            </a:r>
            <a:r>
              <a:rPr lang="en-US" baseline="0" dirty="0" smtClean="0"/>
              <a:t> de </a:t>
            </a:r>
            <a:r>
              <a:rPr lang="en-US" baseline="0" dirty="0" err="1" smtClean="0"/>
              <a:t>las</a:t>
            </a:r>
            <a:r>
              <a:rPr lang="en-US" baseline="0" dirty="0" smtClean="0"/>
              <a:t> </a:t>
            </a:r>
            <a:r>
              <a:rPr lang="en-US" baseline="0" dirty="0" err="1" smtClean="0"/>
              <a:t>recetas</a:t>
            </a:r>
            <a:r>
              <a:rPr lang="en-US" baseline="0" dirty="0" smtClean="0"/>
              <a:t> </a:t>
            </a:r>
            <a:r>
              <a:rPr lang="en-US" baseline="0" dirty="0" err="1" smtClean="0"/>
              <a:t>médicas</a:t>
            </a:r>
            <a:r>
              <a:rPr lang="en-US" baseline="0" dirty="0" smtClean="0"/>
              <a:t>. </a:t>
            </a:r>
            <a:endParaRPr lang="en-US" dirty="0" smtClean="0"/>
          </a:p>
          <a:p>
            <a:pPr marL="220348" indent="-220348">
              <a:buFont typeface="Arial" pitchFamily="34" charset="0"/>
              <a:buChar char="•"/>
            </a:pPr>
            <a:r>
              <a:rPr lang="en-US" dirty="0" smtClean="0"/>
              <a:t>PCIP</a:t>
            </a:r>
            <a:r>
              <a:rPr lang="en-US" baseline="0" dirty="0" smtClean="0"/>
              <a:t> no le cobra </a:t>
            </a:r>
            <a:r>
              <a:rPr lang="en-US" baseline="0" dirty="0" err="1" smtClean="0"/>
              <a:t>una</a:t>
            </a:r>
            <a:r>
              <a:rPr lang="en-US" baseline="0" dirty="0" smtClean="0"/>
              <a:t> prima </a:t>
            </a:r>
            <a:r>
              <a:rPr lang="en-US" baseline="0" dirty="0" err="1" smtClean="0"/>
              <a:t>más</a:t>
            </a:r>
            <a:r>
              <a:rPr lang="en-US" baseline="0" dirty="0" smtClean="0"/>
              <a:t> </a:t>
            </a:r>
            <a:r>
              <a:rPr lang="en-US" baseline="0" dirty="0" err="1" smtClean="0"/>
              <a:t>cara</a:t>
            </a:r>
            <a:r>
              <a:rPr lang="en-US" baseline="0" dirty="0" smtClean="0"/>
              <a:t> </a:t>
            </a:r>
            <a:r>
              <a:rPr lang="en-US" baseline="0" dirty="0" err="1" smtClean="0"/>
              <a:t>simplemente</a:t>
            </a:r>
            <a:r>
              <a:rPr lang="en-US" baseline="0" dirty="0" smtClean="0"/>
              <a:t> </a:t>
            </a:r>
            <a:r>
              <a:rPr lang="en-US" baseline="0" dirty="0" err="1" smtClean="0"/>
              <a:t>porque</a:t>
            </a:r>
            <a:r>
              <a:rPr lang="en-US" baseline="0" dirty="0" smtClean="0"/>
              <a:t> </a:t>
            </a:r>
            <a:r>
              <a:rPr lang="en-US" baseline="0" dirty="0" err="1" smtClean="0"/>
              <a:t>usted</a:t>
            </a:r>
            <a:r>
              <a:rPr lang="en-US" baseline="0" dirty="0" smtClean="0"/>
              <a:t> </a:t>
            </a:r>
            <a:r>
              <a:rPr lang="en-US" baseline="0" dirty="0" err="1" smtClean="0"/>
              <a:t>tiene</a:t>
            </a:r>
            <a:r>
              <a:rPr lang="en-US" baseline="0" dirty="0" smtClean="0"/>
              <a:t> </a:t>
            </a:r>
            <a:r>
              <a:rPr lang="en-US" baseline="0" dirty="0" err="1" smtClean="0"/>
              <a:t>una</a:t>
            </a:r>
            <a:r>
              <a:rPr lang="en-US" baseline="0" dirty="0" smtClean="0"/>
              <a:t> </a:t>
            </a:r>
            <a:r>
              <a:rPr lang="en-US" baseline="0" dirty="0" err="1" smtClean="0"/>
              <a:t>condición</a:t>
            </a:r>
            <a:r>
              <a:rPr lang="en-US" baseline="0" dirty="0" smtClean="0"/>
              <a:t> </a:t>
            </a:r>
            <a:r>
              <a:rPr lang="en-US" baseline="0" dirty="0" err="1" smtClean="0"/>
              <a:t>preexistente</a:t>
            </a:r>
            <a:r>
              <a:rPr lang="en-US" baseline="0" dirty="0" smtClean="0"/>
              <a:t> </a:t>
            </a:r>
            <a:r>
              <a:rPr lang="en-US" baseline="0" dirty="0" err="1" smtClean="0"/>
              <a:t>ni</a:t>
            </a:r>
            <a:r>
              <a:rPr lang="en-US" baseline="0" dirty="0" smtClean="0"/>
              <a:t> </a:t>
            </a:r>
            <a:r>
              <a:rPr lang="en-US" baseline="0" dirty="0" err="1" smtClean="0"/>
              <a:t>tampoco</a:t>
            </a:r>
            <a:r>
              <a:rPr lang="en-US" baseline="0" dirty="0" smtClean="0"/>
              <a:t> </a:t>
            </a:r>
            <a:r>
              <a:rPr lang="en-US" baseline="0" dirty="0" err="1" smtClean="0"/>
              <a:t>utiliza</a:t>
            </a:r>
            <a:r>
              <a:rPr lang="en-US" baseline="0" dirty="0" smtClean="0"/>
              <a:t> </a:t>
            </a:r>
            <a:r>
              <a:rPr lang="en-US" baseline="0" dirty="0" err="1" smtClean="0"/>
              <a:t>sus</a:t>
            </a:r>
            <a:r>
              <a:rPr lang="en-US" baseline="0" dirty="0" smtClean="0"/>
              <a:t> </a:t>
            </a:r>
            <a:r>
              <a:rPr lang="en-US" baseline="0" dirty="0" err="1" smtClean="0"/>
              <a:t>ingresos</a:t>
            </a:r>
            <a:r>
              <a:rPr lang="en-US" baseline="0" dirty="0" smtClean="0"/>
              <a:t> </a:t>
            </a:r>
            <a:r>
              <a:rPr lang="en-US" baseline="0" dirty="0" err="1" smtClean="0"/>
              <a:t>para</a:t>
            </a:r>
            <a:r>
              <a:rPr lang="en-US" baseline="0" dirty="0" smtClean="0"/>
              <a:t> </a:t>
            </a:r>
            <a:r>
              <a:rPr lang="en-US" baseline="0" dirty="0" err="1" smtClean="0"/>
              <a:t>decidir</a:t>
            </a:r>
            <a:r>
              <a:rPr lang="en-US" baseline="0" dirty="0" smtClean="0"/>
              <a:t> </a:t>
            </a:r>
            <a:r>
              <a:rPr lang="en-US" baseline="0" dirty="0" err="1" smtClean="0"/>
              <a:t>si</a:t>
            </a:r>
            <a:r>
              <a:rPr lang="en-US" dirty="0" smtClean="0"/>
              <a:t> lo </a:t>
            </a:r>
            <a:r>
              <a:rPr lang="en-US" dirty="0" err="1" smtClean="0"/>
              <a:t>aceptan</a:t>
            </a:r>
            <a:r>
              <a:rPr lang="en-US" dirty="0" smtClean="0"/>
              <a:t>.</a:t>
            </a:r>
          </a:p>
          <a:p>
            <a:pPr marL="220348" indent="-220348">
              <a:buFont typeface="Arial" pitchFamily="34" charset="0"/>
              <a:buChar char="•"/>
            </a:pPr>
            <a:r>
              <a:rPr lang="en-US" dirty="0" smtClean="0"/>
              <a:t>Si </a:t>
            </a:r>
            <a:r>
              <a:rPr lang="en-US" dirty="0" err="1" smtClean="0"/>
              <a:t>desea</a:t>
            </a:r>
            <a:r>
              <a:rPr lang="en-US" dirty="0" smtClean="0"/>
              <a:t> </a:t>
            </a:r>
            <a:r>
              <a:rPr lang="en-US" dirty="0" err="1" smtClean="0"/>
              <a:t>más</a:t>
            </a:r>
            <a:r>
              <a:rPr lang="en-US" dirty="0" smtClean="0"/>
              <a:t> </a:t>
            </a:r>
            <a:r>
              <a:rPr lang="en-US" dirty="0" err="1" smtClean="0"/>
              <a:t>información</a:t>
            </a:r>
            <a:r>
              <a:rPr lang="en-US" dirty="0" smtClean="0"/>
              <a:t> </a:t>
            </a:r>
            <a:r>
              <a:rPr lang="en-US" dirty="0" err="1" smtClean="0"/>
              <a:t>sobre</a:t>
            </a:r>
            <a:r>
              <a:rPr lang="en-US" dirty="0" smtClean="0"/>
              <a:t> el PCIP, </a:t>
            </a:r>
            <a:r>
              <a:rPr lang="en-US" dirty="0" err="1" smtClean="0"/>
              <a:t>consulte</a:t>
            </a:r>
            <a:r>
              <a:rPr lang="en-US" baseline="0" dirty="0" smtClean="0"/>
              <a:t> la</a:t>
            </a:r>
            <a:r>
              <a:rPr lang="en-US" dirty="0" smtClean="0"/>
              <a:t> </a:t>
            </a:r>
            <a:r>
              <a:rPr lang="en-US" dirty="0" err="1" smtClean="0"/>
              <a:t>Sección</a:t>
            </a:r>
            <a:r>
              <a:rPr lang="en-US" dirty="0" smtClean="0"/>
              <a:t> 1101 de la</a:t>
            </a:r>
            <a:r>
              <a:rPr lang="en-US" baseline="0" dirty="0" smtClean="0"/>
              <a:t> </a:t>
            </a:r>
            <a:r>
              <a:rPr lang="en-US" baseline="0" dirty="0" err="1" smtClean="0"/>
              <a:t>Ley</a:t>
            </a:r>
            <a:r>
              <a:rPr lang="en-US" baseline="0" dirty="0" smtClean="0"/>
              <a:t> de </a:t>
            </a:r>
            <a:r>
              <a:rPr lang="en-US" baseline="0" dirty="0" err="1" smtClean="0"/>
              <a:t>Atención</a:t>
            </a:r>
            <a:r>
              <a:rPr lang="en-US" baseline="0" dirty="0" smtClean="0"/>
              <a:t> </a:t>
            </a:r>
            <a:r>
              <a:rPr lang="en-US" baseline="0" dirty="0" err="1" smtClean="0"/>
              <a:t>Médica</a:t>
            </a:r>
            <a:r>
              <a:rPr lang="en-US" baseline="0" dirty="0" smtClean="0"/>
              <a:t> </a:t>
            </a:r>
            <a:r>
              <a:rPr lang="en-US" baseline="0" dirty="0" err="1" smtClean="0"/>
              <a:t>Asequible</a:t>
            </a:r>
            <a:r>
              <a:rPr lang="en-US" baseline="0" dirty="0" smtClean="0"/>
              <a:t> (a </a:t>
            </a:r>
            <a:r>
              <a:rPr lang="en-US" baseline="0" dirty="0" err="1" smtClean="0"/>
              <a:t>bajo</a:t>
            </a:r>
            <a:r>
              <a:rPr lang="en-US" baseline="0" dirty="0" smtClean="0"/>
              <a:t> </a:t>
            </a:r>
            <a:r>
              <a:rPr lang="en-US" baseline="0" dirty="0" err="1" smtClean="0"/>
              <a:t>costo</a:t>
            </a:r>
            <a:r>
              <a:rPr lang="en-US" baseline="0" dirty="0" smtClean="0"/>
              <a:t>)</a:t>
            </a:r>
            <a:r>
              <a:rPr lang="en-US" dirty="0" smtClean="0"/>
              <a:t>, o </a:t>
            </a:r>
            <a:r>
              <a:rPr lang="en-US" dirty="0" err="1" smtClean="0"/>
              <a:t>v</a:t>
            </a:r>
            <a:r>
              <a:rPr lang="en-US" baseline="0" dirty="0" err="1" smtClean="0"/>
              <a:t>isite</a:t>
            </a:r>
            <a:r>
              <a:rPr lang="en-US" baseline="0" dirty="0" smtClean="0"/>
              <a:t> www.healthcare.gov.</a:t>
            </a:r>
            <a:endParaRPr lang="en-US" dirty="0" smtClean="0"/>
          </a:p>
          <a:p>
            <a:pPr marL="350781"/>
            <a:endParaRPr lang="en-US" dirty="0"/>
          </a:p>
          <a:p>
            <a:endParaRPr lang="en-US" dirty="0"/>
          </a:p>
        </p:txBody>
      </p:sp>
      <p:sp>
        <p:nvSpPr>
          <p:cNvPr id="4" name="Footer Placeholder 3"/>
          <p:cNvSpPr>
            <a:spLocks noGrp="1"/>
          </p:cNvSpPr>
          <p:nvPr>
            <p:ph type="ftr" sz="quarter" idx="4"/>
          </p:nvPr>
        </p:nvSpPr>
        <p:spPr/>
        <p:txBody>
          <a:bodyPr/>
          <a:lstStyle/>
          <a:p>
            <a:pPr>
              <a:defRPr/>
            </a:pPr>
            <a:r>
              <a:rPr lang="en-US" dirty="0"/>
              <a:t>DRAFT</a:t>
            </a:r>
          </a:p>
        </p:txBody>
      </p:sp>
      <p:sp>
        <p:nvSpPr>
          <p:cNvPr id="6" name="Slide Number Placeholder 5"/>
          <p:cNvSpPr>
            <a:spLocks noGrp="1"/>
          </p:cNvSpPr>
          <p:nvPr>
            <p:ph type="sldNum" sz="quarter" idx="5"/>
          </p:nvPr>
        </p:nvSpPr>
        <p:spPr/>
        <p:txBody>
          <a:bodyPr/>
          <a:lstStyle/>
          <a:p>
            <a:pPr>
              <a:defRPr/>
            </a:pPr>
            <a:fld id="{4D310F86-ECAE-4DB5-B585-57EE43786605}" type="slidenum">
              <a:rPr lang="en-US"/>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20348" indent="-220348" defTabSz="881390">
              <a:spcAft>
                <a:spcPts val="578"/>
              </a:spcAft>
              <a:buFont typeface="Arial" pitchFamily="34" charset="0"/>
              <a:buChar char="•"/>
              <a:defRPr/>
            </a:pPr>
            <a:r>
              <a:rPr lang="en-US" dirty="0" smtClean="0"/>
              <a:t>Para</a:t>
            </a:r>
            <a:r>
              <a:rPr lang="en-US" baseline="0" dirty="0" smtClean="0"/>
              <a:t> </a:t>
            </a:r>
            <a:r>
              <a:rPr lang="en-US" baseline="0" dirty="0" err="1" smtClean="0"/>
              <a:t>obtener</a:t>
            </a:r>
            <a:r>
              <a:rPr lang="en-US" baseline="0" dirty="0" smtClean="0"/>
              <a:t> los </a:t>
            </a:r>
            <a:r>
              <a:rPr lang="en-US" baseline="0" dirty="0" err="1" smtClean="0"/>
              <a:t>beneficios</a:t>
            </a:r>
            <a:r>
              <a:rPr lang="en-US" baseline="0" dirty="0" smtClean="0"/>
              <a:t> de un PCIP, </a:t>
            </a:r>
            <a:r>
              <a:rPr lang="en-US" baseline="0" dirty="0" err="1" smtClean="0"/>
              <a:t>usted</a:t>
            </a:r>
            <a:r>
              <a:rPr lang="en-US" baseline="0" dirty="0" smtClean="0"/>
              <a:t> </a:t>
            </a:r>
            <a:r>
              <a:rPr lang="en-US" baseline="0" dirty="0" err="1" smtClean="0"/>
              <a:t>debe</a:t>
            </a:r>
            <a:r>
              <a:rPr lang="en-US" baseline="0" dirty="0" smtClean="0"/>
              <a:t> ser </a:t>
            </a:r>
            <a:r>
              <a:rPr lang="en-US" baseline="0" dirty="0" err="1" smtClean="0"/>
              <a:t>nacional</a:t>
            </a:r>
            <a:r>
              <a:rPr lang="en-US" baseline="0" dirty="0" smtClean="0"/>
              <a:t> o </a:t>
            </a:r>
            <a:r>
              <a:rPr lang="en-US" baseline="0" dirty="0" err="1" smtClean="0"/>
              <a:t>ciudadano</a:t>
            </a:r>
            <a:r>
              <a:rPr lang="en-US" baseline="0" dirty="0" smtClean="0"/>
              <a:t> de los </a:t>
            </a:r>
            <a:r>
              <a:rPr lang="en-US" baseline="0" dirty="0" err="1" smtClean="0"/>
              <a:t>Estados</a:t>
            </a:r>
            <a:r>
              <a:rPr lang="en-US" baseline="0" dirty="0" smtClean="0"/>
              <a:t> </a:t>
            </a:r>
            <a:r>
              <a:rPr lang="en-US" baseline="0" dirty="0" err="1" smtClean="0"/>
              <a:t>Unidos</a:t>
            </a:r>
            <a:r>
              <a:rPr lang="en-US" baseline="0" dirty="0" smtClean="0"/>
              <a:t> o </a:t>
            </a:r>
            <a:r>
              <a:rPr lang="en-US" baseline="0" dirty="0" err="1" smtClean="0"/>
              <a:t>residente</a:t>
            </a:r>
            <a:r>
              <a:rPr lang="en-US" baseline="0" dirty="0" smtClean="0"/>
              <a:t> legal</a:t>
            </a:r>
            <a:r>
              <a:rPr lang="en-US" dirty="0" smtClean="0"/>
              <a:t> </a:t>
            </a:r>
            <a:r>
              <a:rPr lang="en-US" dirty="0" err="1" smtClean="0"/>
              <a:t>tiene</a:t>
            </a:r>
            <a:r>
              <a:rPr lang="en-US" dirty="0" smtClean="0"/>
              <a:t> </a:t>
            </a:r>
            <a:r>
              <a:rPr lang="en-US" dirty="0" err="1" smtClean="0"/>
              <a:t>que</a:t>
            </a:r>
            <a:r>
              <a:rPr lang="en-US" baseline="0" dirty="0" smtClean="0"/>
              <a:t> </a:t>
            </a:r>
            <a:r>
              <a:rPr lang="en-US" baseline="0" dirty="0" err="1" smtClean="0"/>
              <a:t>haber</a:t>
            </a:r>
            <a:r>
              <a:rPr lang="en-US" baseline="0" dirty="0" smtClean="0"/>
              <a:t> </a:t>
            </a:r>
            <a:r>
              <a:rPr lang="en-US" baseline="0" dirty="0" err="1" smtClean="0"/>
              <a:t>estado</a:t>
            </a:r>
            <a:r>
              <a:rPr lang="en-US" baseline="0" dirty="0" smtClean="0"/>
              <a:t> sin </a:t>
            </a:r>
            <a:r>
              <a:rPr lang="en-US" baseline="0" dirty="0" err="1" smtClean="0"/>
              <a:t>seguro</a:t>
            </a:r>
            <a:r>
              <a:rPr lang="en-US" baseline="0" dirty="0" smtClean="0"/>
              <a:t> </a:t>
            </a:r>
            <a:r>
              <a:rPr lang="en-US" baseline="0" dirty="0" err="1" smtClean="0"/>
              <a:t>médico</a:t>
            </a:r>
            <a:r>
              <a:rPr lang="en-US" baseline="0" dirty="0" smtClean="0"/>
              <a:t> </a:t>
            </a:r>
            <a:r>
              <a:rPr lang="en-US" baseline="0" dirty="0" err="1" smtClean="0"/>
              <a:t>por</a:t>
            </a:r>
            <a:r>
              <a:rPr lang="en-US" baseline="0" dirty="0" smtClean="0"/>
              <a:t> los </a:t>
            </a:r>
            <a:r>
              <a:rPr lang="en-US" baseline="0" dirty="0" err="1" smtClean="0"/>
              <a:t>seis</a:t>
            </a:r>
            <a:r>
              <a:rPr lang="en-US" baseline="0" dirty="0" smtClean="0"/>
              <a:t> </a:t>
            </a:r>
            <a:r>
              <a:rPr lang="en-US" baseline="0" dirty="0" err="1" smtClean="0"/>
              <a:t>últimos</a:t>
            </a:r>
            <a:r>
              <a:rPr lang="en-US" baseline="0" dirty="0" smtClean="0"/>
              <a:t> </a:t>
            </a:r>
            <a:r>
              <a:rPr lang="en-US" baseline="0" dirty="0" err="1" smtClean="0"/>
              <a:t>meses</a:t>
            </a:r>
            <a:r>
              <a:rPr lang="en-US" baseline="0" dirty="0" smtClean="0"/>
              <a:t> y </a:t>
            </a:r>
            <a:r>
              <a:rPr lang="en-US" baseline="0" dirty="0" err="1" smtClean="0"/>
              <a:t>debe</a:t>
            </a:r>
            <a:r>
              <a:rPr lang="en-US" baseline="0" dirty="0" smtClean="0"/>
              <a:t> </a:t>
            </a:r>
            <a:r>
              <a:rPr lang="en-US" baseline="0" dirty="0" err="1" smtClean="0"/>
              <a:t>padecer</a:t>
            </a:r>
            <a:r>
              <a:rPr lang="en-US" baseline="0" dirty="0" smtClean="0"/>
              <a:t> de un </a:t>
            </a:r>
            <a:r>
              <a:rPr lang="en-US" baseline="0" dirty="0" err="1" smtClean="0"/>
              <a:t>problema</a:t>
            </a:r>
            <a:r>
              <a:rPr lang="en-US" baseline="0" dirty="0" smtClean="0"/>
              <a:t> </a:t>
            </a:r>
            <a:r>
              <a:rPr lang="en-US" baseline="0" dirty="0" err="1" smtClean="0"/>
              <a:t>médico</a:t>
            </a:r>
            <a:r>
              <a:rPr lang="en-US" baseline="0" dirty="0" smtClean="0"/>
              <a:t> </a:t>
            </a:r>
            <a:r>
              <a:rPr lang="en-US" baseline="0" dirty="0" err="1" smtClean="0"/>
              <a:t>preexistente</a:t>
            </a:r>
            <a:r>
              <a:rPr lang="en-US" baseline="0" dirty="0" smtClean="0"/>
              <a:t>, o le </a:t>
            </a:r>
            <a:r>
              <a:rPr lang="en-US" baseline="0" dirty="0" err="1" smtClean="0"/>
              <a:t>tienen</a:t>
            </a:r>
            <a:r>
              <a:rPr lang="en-US" baseline="0" dirty="0" smtClean="0"/>
              <a:t> </a:t>
            </a:r>
            <a:r>
              <a:rPr lang="en-US" baseline="0" dirty="0" err="1" smtClean="0"/>
              <a:t>que</a:t>
            </a:r>
            <a:r>
              <a:rPr lang="en-US" baseline="0" dirty="0" smtClean="0"/>
              <a:t> </a:t>
            </a:r>
            <a:r>
              <a:rPr lang="en-US" baseline="0" dirty="0" err="1" smtClean="0"/>
              <a:t>haber</a:t>
            </a:r>
            <a:r>
              <a:rPr lang="en-US" baseline="0" dirty="0" smtClean="0"/>
              <a:t> </a:t>
            </a:r>
            <a:r>
              <a:rPr lang="en-US" baseline="0" dirty="0" err="1" smtClean="0"/>
              <a:t>negado</a:t>
            </a:r>
            <a:r>
              <a:rPr lang="en-US" baseline="0" dirty="0" smtClean="0"/>
              <a:t> la </a:t>
            </a:r>
            <a:r>
              <a:rPr lang="en-US" baseline="0" dirty="0" err="1" smtClean="0"/>
              <a:t>cobertura</a:t>
            </a:r>
            <a:r>
              <a:rPr lang="en-US" baseline="0" dirty="0" smtClean="0"/>
              <a:t> </a:t>
            </a:r>
            <a:r>
              <a:rPr lang="en-US" baseline="0" dirty="0" err="1" smtClean="0"/>
              <a:t>médica</a:t>
            </a:r>
            <a:r>
              <a:rPr lang="en-US" baseline="0" dirty="0" smtClean="0"/>
              <a:t> </a:t>
            </a:r>
            <a:r>
              <a:rPr lang="en-US" baseline="0" dirty="0" err="1" smtClean="0"/>
              <a:t>por</a:t>
            </a:r>
            <a:r>
              <a:rPr lang="en-US" baseline="0" dirty="0" smtClean="0"/>
              <a:t> </a:t>
            </a:r>
            <a:r>
              <a:rPr lang="en-US" baseline="0" dirty="0" err="1" smtClean="0"/>
              <a:t>dicho</a:t>
            </a:r>
            <a:r>
              <a:rPr lang="en-US" baseline="0" dirty="0" smtClean="0"/>
              <a:t> </a:t>
            </a:r>
            <a:r>
              <a:rPr lang="en-US" baseline="0" dirty="0" err="1" smtClean="0"/>
              <a:t>problema</a:t>
            </a:r>
            <a:r>
              <a:rPr lang="en-US" baseline="0" dirty="0" smtClean="0"/>
              <a:t> de </a:t>
            </a:r>
            <a:r>
              <a:rPr lang="en-US" baseline="0" dirty="0" err="1" smtClean="0"/>
              <a:t>salud</a:t>
            </a:r>
            <a:r>
              <a:rPr lang="en-US" baseline="0" dirty="0" smtClean="0"/>
              <a:t> anterior. (N</a:t>
            </a:r>
            <a:r>
              <a:rPr lang="en-US" dirty="0" smtClean="0"/>
              <a:t>ota: Si </a:t>
            </a:r>
            <a:r>
              <a:rPr lang="en-US" dirty="0" err="1" smtClean="0"/>
              <a:t>actualmente</a:t>
            </a:r>
            <a:r>
              <a:rPr lang="en-US" dirty="0" smtClean="0"/>
              <a:t> </a:t>
            </a:r>
            <a:r>
              <a:rPr lang="en-US" dirty="0" err="1" smtClean="0"/>
              <a:t>tiene</a:t>
            </a:r>
            <a:r>
              <a:rPr lang="en-US" dirty="0" smtClean="0"/>
              <a:t> un </a:t>
            </a:r>
            <a:r>
              <a:rPr lang="en-US" dirty="0" err="1" smtClean="0"/>
              <a:t>seguro</a:t>
            </a:r>
            <a:r>
              <a:rPr lang="en-US" dirty="0" smtClean="0"/>
              <a:t> </a:t>
            </a:r>
            <a:r>
              <a:rPr lang="en-US" dirty="0" err="1" smtClean="0"/>
              <a:t>médico</a:t>
            </a:r>
            <a:r>
              <a:rPr lang="en-US" dirty="0" smtClean="0"/>
              <a:t> </a:t>
            </a:r>
            <a:r>
              <a:rPr lang="en-US" dirty="0" err="1" smtClean="0"/>
              <a:t>que</a:t>
            </a:r>
            <a:r>
              <a:rPr lang="en-US" dirty="0" smtClean="0"/>
              <a:t> no </a:t>
            </a:r>
            <a:r>
              <a:rPr lang="en-US" dirty="0" err="1" smtClean="0"/>
              <a:t>cubre</a:t>
            </a:r>
            <a:r>
              <a:rPr lang="en-US" dirty="0" smtClean="0"/>
              <a:t> su </a:t>
            </a:r>
            <a:r>
              <a:rPr lang="en-US" dirty="0" err="1" smtClean="0"/>
              <a:t>condición</a:t>
            </a:r>
            <a:r>
              <a:rPr lang="en-US" dirty="0" smtClean="0"/>
              <a:t> </a:t>
            </a:r>
            <a:r>
              <a:rPr lang="en-US" dirty="0" err="1" smtClean="0"/>
              <a:t>preexistente</a:t>
            </a:r>
            <a:r>
              <a:rPr lang="en-US" baseline="0" dirty="0" smtClean="0"/>
              <a:t> y </a:t>
            </a:r>
            <a:r>
              <a:rPr lang="en-US" baseline="0" dirty="0" err="1" smtClean="0"/>
              <a:t>está</a:t>
            </a:r>
            <a:r>
              <a:rPr lang="en-US" baseline="0" dirty="0" smtClean="0"/>
              <a:t> </a:t>
            </a:r>
            <a:r>
              <a:rPr lang="en-US" baseline="0" dirty="0" err="1" smtClean="0"/>
              <a:t>inscrito</a:t>
            </a:r>
            <a:r>
              <a:rPr lang="en-US" baseline="0" dirty="0" smtClean="0"/>
              <a:t> en un </a:t>
            </a:r>
            <a:r>
              <a:rPr lang="en-US" baseline="0" dirty="0" err="1" smtClean="0"/>
              <a:t>fondo</a:t>
            </a:r>
            <a:r>
              <a:rPr lang="en-US" baseline="0" dirty="0" smtClean="0"/>
              <a:t> </a:t>
            </a:r>
            <a:r>
              <a:rPr lang="en-US" baseline="0" dirty="0" err="1" smtClean="0"/>
              <a:t>estatal</a:t>
            </a:r>
            <a:r>
              <a:rPr lang="en-US" baseline="0" dirty="0" smtClean="0"/>
              <a:t> de alto </a:t>
            </a:r>
            <a:r>
              <a:rPr lang="en-US" baseline="0" dirty="0" err="1" smtClean="0"/>
              <a:t>riesgo</a:t>
            </a:r>
            <a:r>
              <a:rPr lang="en-US" baseline="0" dirty="0" smtClean="0"/>
              <a:t>, no </a:t>
            </a:r>
            <a:r>
              <a:rPr lang="en-US" baseline="0" dirty="0" err="1" smtClean="0"/>
              <a:t>podrá</a:t>
            </a:r>
            <a:r>
              <a:rPr lang="en-US" baseline="0" dirty="0" smtClean="0"/>
              <a:t> </a:t>
            </a:r>
            <a:r>
              <a:rPr lang="en-US" baseline="0" dirty="0" err="1" smtClean="0"/>
              <a:t>obtener</a:t>
            </a:r>
            <a:r>
              <a:rPr lang="en-US" baseline="0" dirty="0" smtClean="0"/>
              <a:t> la </a:t>
            </a:r>
            <a:r>
              <a:rPr lang="en-US" baseline="0" dirty="0" err="1" smtClean="0"/>
              <a:t>cobertura</a:t>
            </a:r>
            <a:r>
              <a:rPr lang="en-US" baseline="0" dirty="0" smtClean="0"/>
              <a:t> del </a:t>
            </a:r>
            <a:r>
              <a:rPr lang="en-US" dirty="0" smtClean="0"/>
              <a:t>PCIP). </a:t>
            </a:r>
          </a:p>
          <a:p>
            <a:pPr marL="220348" indent="-220348">
              <a:buFont typeface="Arial" pitchFamily="34" charset="0"/>
              <a:buChar char="•"/>
            </a:pPr>
            <a:r>
              <a:rPr lang="en-US" dirty="0" smtClean="0"/>
              <a:t>Si </a:t>
            </a:r>
            <a:r>
              <a:rPr lang="en-US" dirty="0" err="1" smtClean="0"/>
              <a:t>tiene</a:t>
            </a:r>
            <a:r>
              <a:rPr lang="en-US" dirty="0" smtClean="0"/>
              <a:t> </a:t>
            </a:r>
            <a:r>
              <a:rPr lang="en-US" dirty="0" err="1" smtClean="0"/>
              <a:t>inconvenientes</a:t>
            </a:r>
            <a:r>
              <a:rPr lang="en-US" baseline="0" dirty="0" smtClean="0"/>
              <a:t> </a:t>
            </a:r>
            <a:r>
              <a:rPr lang="en-US" baseline="0" dirty="0" err="1" smtClean="0"/>
              <a:t>para</a:t>
            </a:r>
            <a:r>
              <a:rPr lang="en-US" baseline="0" dirty="0" smtClean="0"/>
              <a:t> </a:t>
            </a:r>
            <a:r>
              <a:rPr lang="en-US" baseline="0" dirty="0" err="1" smtClean="0"/>
              <a:t>encontrar</a:t>
            </a:r>
            <a:r>
              <a:rPr lang="en-US" baseline="0" dirty="0" smtClean="0"/>
              <a:t>, </a:t>
            </a:r>
            <a:r>
              <a:rPr lang="en-US" baseline="0" dirty="0" err="1" smtClean="0"/>
              <a:t>conservar</a:t>
            </a:r>
            <a:r>
              <a:rPr lang="en-US" baseline="0" dirty="0" smtClean="0"/>
              <a:t> o </a:t>
            </a:r>
            <a:r>
              <a:rPr lang="en-US" baseline="0" dirty="0" err="1" smtClean="0"/>
              <a:t>utilizar</a:t>
            </a:r>
            <a:r>
              <a:rPr lang="en-US" baseline="0" dirty="0" smtClean="0"/>
              <a:t> un </a:t>
            </a:r>
            <a:r>
              <a:rPr lang="en-US" baseline="0" dirty="0" err="1" smtClean="0"/>
              <a:t>seguro</a:t>
            </a:r>
            <a:r>
              <a:rPr lang="en-US" baseline="0" dirty="0" smtClean="0"/>
              <a:t> </a:t>
            </a:r>
            <a:r>
              <a:rPr lang="en-US" baseline="0" dirty="0" err="1" smtClean="0"/>
              <a:t>médico</a:t>
            </a:r>
            <a:r>
              <a:rPr lang="en-US" baseline="0" dirty="0" smtClean="0"/>
              <a:t> su </a:t>
            </a:r>
            <a:r>
              <a:rPr lang="en-US" baseline="0" dirty="0" err="1" smtClean="0"/>
              <a:t>estado</a:t>
            </a:r>
            <a:r>
              <a:rPr lang="en-US" baseline="0" dirty="0" smtClean="0"/>
              <a:t> </a:t>
            </a:r>
            <a:r>
              <a:rPr lang="en-US" baseline="0" dirty="0" err="1" smtClean="0"/>
              <a:t>tiene</a:t>
            </a:r>
            <a:r>
              <a:rPr lang="en-US" baseline="0" dirty="0" smtClean="0"/>
              <a:t> un </a:t>
            </a:r>
            <a:r>
              <a:rPr lang="en-US" baseline="0" dirty="0" err="1" smtClean="0"/>
              <a:t>Programa</a:t>
            </a:r>
            <a:r>
              <a:rPr lang="en-US" baseline="0" dirty="0" smtClean="0"/>
              <a:t> de </a:t>
            </a:r>
            <a:r>
              <a:rPr lang="en-US" baseline="0" dirty="0" err="1" smtClean="0"/>
              <a:t>Ayuda</a:t>
            </a:r>
            <a:r>
              <a:rPr lang="en-US" baseline="0" dirty="0" smtClean="0"/>
              <a:t> al </a:t>
            </a:r>
            <a:r>
              <a:rPr lang="en-US" baseline="0" dirty="0" err="1" smtClean="0"/>
              <a:t>Consumidor</a:t>
            </a:r>
            <a:r>
              <a:rPr lang="en-US" baseline="0" dirty="0" smtClean="0"/>
              <a:t> </a:t>
            </a:r>
            <a:r>
              <a:rPr lang="en-US" dirty="0" smtClean="0"/>
              <a:t>(CAP) </a:t>
            </a:r>
            <a:r>
              <a:rPr lang="en-US" dirty="0" err="1" smtClean="0"/>
              <a:t>que</a:t>
            </a:r>
            <a:r>
              <a:rPr lang="en-US" dirty="0" smtClean="0"/>
              <a:t> </a:t>
            </a:r>
            <a:r>
              <a:rPr lang="en-US" dirty="0" err="1" smtClean="0"/>
              <a:t>puede</a:t>
            </a:r>
            <a:r>
              <a:rPr lang="en-US" dirty="0" smtClean="0"/>
              <a:t> </a:t>
            </a:r>
            <a:r>
              <a:rPr lang="en-US" dirty="0" err="1" smtClean="0"/>
              <a:t>asistirlo</a:t>
            </a:r>
            <a:r>
              <a:rPr lang="en-US" dirty="0" smtClean="0"/>
              <a:t>. Su CAP </a:t>
            </a:r>
            <a:r>
              <a:rPr lang="en-US" dirty="0" err="1" smtClean="0"/>
              <a:t>puede</a:t>
            </a:r>
            <a:r>
              <a:rPr lang="en-US" dirty="0" smtClean="0"/>
              <a:t> </a:t>
            </a:r>
            <a:r>
              <a:rPr lang="en-US" dirty="0" err="1" smtClean="0"/>
              <a:t>ayudarle</a:t>
            </a:r>
            <a:r>
              <a:rPr lang="en-US" dirty="0" smtClean="0"/>
              <a:t> a </a:t>
            </a:r>
            <a:r>
              <a:rPr lang="en-US" dirty="0" err="1" smtClean="0"/>
              <a:t>buscar</a:t>
            </a:r>
            <a:r>
              <a:rPr lang="en-US" dirty="0" smtClean="0"/>
              <a:t> e </a:t>
            </a:r>
            <a:r>
              <a:rPr lang="en-US" dirty="0" err="1" smtClean="0"/>
              <a:t>inscribirse</a:t>
            </a:r>
            <a:r>
              <a:rPr lang="en-US" baseline="0" dirty="0" smtClean="0"/>
              <a:t> en un plan </a:t>
            </a:r>
            <a:r>
              <a:rPr lang="en-US" baseline="0" dirty="0" err="1" smtClean="0"/>
              <a:t>médico</a:t>
            </a:r>
            <a:r>
              <a:rPr lang="en-US" dirty="0" smtClean="0"/>
              <a:t>;</a:t>
            </a:r>
            <a:r>
              <a:rPr lang="en-US" baseline="0" dirty="0" smtClean="0"/>
              <a:t> a </a:t>
            </a:r>
            <a:r>
              <a:rPr lang="en-US" baseline="0" dirty="0" err="1" smtClean="0"/>
              <a:t>conocer</a:t>
            </a:r>
            <a:r>
              <a:rPr lang="en-US" baseline="0" dirty="0" smtClean="0"/>
              <a:t> </a:t>
            </a:r>
            <a:r>
              <a:rPr lang="en-US" baseline="0" dirty="0" err="1" smtClean="0"/>
              <a:t>sus</a:t>
            </a:r>
            <a:r>
              <a:rPr lang="en-US" baseline="0" dirty="0" smtClean="0"/>
              <a:t> </a:t>
            </a:r>
            <a:r>
              <a:rPr lang="en-US" baseline="0" dirty="0" err="1" smtClean="0"/>
              <a:t>derechos</a:t>
            </a:r>
            <a:r>
              <a:rPr lang="en-US" baseline="0" dirty="0" smtClean="0"/>
              <a:t> y a </a:t>
            </a:r>
            <a:r>
              <a:rPr lang="en-US" baseline="0" dirty="0" err="1" smtClean="0"/>
              <a:t>presentar</a:t>
            </a:r>
            <a:r>
              <a:rPr lang="en-US" baseline="0" dirty="0" smtClean="0"/>
              <a:t> </a:t>
            </a:r>
            <a:r>
              <a:rPr lang="en-US" baseline="0" dirty="0" err="1" smtClean="0"/>
              <a:t>una</a:t>
            </a:r>
            <a:r>
              <a:rPr lang="en-US" baseline="0" dirty="0" smtClean="0"/>
              <a:t> </a:t>
            </a:r>
            <a:r>
              <a:rPr lang="en-US" baseline="0" dirty="0" err="1" smtClean="0"/>
              <a:t>queja</a:t>
            </a:r>
            <a:r>
              <a:rPr lang="en-US" baseline="0" dirty="0" smtClean="0"/>
              <a:t> o </a:t>
            </a:r>
            <a:r>
              <a:rPr lang="en-US" baseline="0" dirty="0" err="1" smtClean="0"/>
              <a:t>apelar</a:t>
            </a:r>
            <a:r>
              <a:rPr lang="en-US" baseline="0" dirty="0" smtClean="0"/>
              <a:t> </a:t>
            </a:r>
            <a:r>
              <a:rPr lang="en-US" baseline="0" dirty="0" err="1" smtClean="0"/>
              <a:t>una</a:t>
            </a:r>
            <a:r>
              <a:rPr lang="en-US" baseline="0" dirty="0" smtClean="0"/>
              <a:t> </a:t>
            </a:r>
            <a:r>
              <a:rPr lang="en-US" baseline="0" dirty="0" err="1" smtClean="0"/>
              <a:t>decisión</a:t>
            </a:r>
            <a:r>
              <a:rPr lang="en-US" baseline="0" dirty="0" smtClean="0"/>
              <a:t>, </a:t>
            </a:r>
            <a:r>
              <a:rPr lang="en-US" baseline="0" dirty="0" err="1" smtClean="0"/>
              <a:t>si</a:t>
            </a:r>
            <a:r>
              <a:rPr lang="en-US" baseline="0" dirty="0" smtClean="0"/>
              <a:t> </a:t>
            </a:r>
            <a:r>
              <a:rPr lang="en-US" baseline="0" dirty="0" err="1" smtClean="0"/>
              <a:t>fuese</a:t>
            </a:r>
            <a:r>
              <a:rPr lang="en-US" baseline="0" dirty="0" smtClean="0"/>
              <a:t> </a:t>
            </a:r>
            <a:r>
              <a:rPr lang="en-US" baseline="0" dirty="0" err="1" smtClean="0"/>
              <a:t>necesario</a:t>
            </a:r>
            <a:r>
              <a:rPr lang="en-US" baseline="0" dirty="0" smtClean="0"/>
              <a:t>;</a:t>
            </a:r>
            <a:r>
              <a:rPr lang="en-US" dirty="0" smtClean="0"/>
              <a:t> </a:t>
            </a:r>
            <a:r>
              <a:rPr lang="en-US" dirty="0" err="1" smtClean="0"/>
              <a:t>así</a:t>
            </a:r>
            <a:r>
              <a:rPr lang="en-US" dirty="0" smtClean="0"/>
              <a:t> </a:t>
            </a:r>
            <a:r>
              <a:rPr lang="en-US" dirty="0" err="1" smtClean="0"/>
              <a:t>como</a:t>
            </a:r>
            <a:r>
              <a:rPr lang="en-US" baseline="0" dirty="0" smtClean="0"/>
              <a:t> a </a:t>
            </a:r>
            <a:r>
              <a:rPr lang="en-US" baseline="0" dirty="0" err="1" smtClean="0"/>
              <a:t>informarse</a:t>
            </a:r>
            <a:r>
              <a:rPr lang="en-US" baseline="0" dirty="0" smtClean="0"/>
              <a:t> </a:t>
            </a:r>
            <a:r>
              <a:rPr lang="en-US" baseline="0" dirty="0" err="1" smtClean="0"/>
              <a:t>sobre</a:t>
            </a:r>
            <a:r>
              <a:rPr lang="en-US" baseline="0" dirty="0" smtClean="0"/>
              <a:t> </a:t>
            </a:r>
            <a:r>
              <a:rPr lang="en-US" baseline="0" dirty="0" err="1" smtClean="0"/>
              <a:t>las</a:t>
            </a:r>
            <a:r>
              <a:rPr lang="en-US" baseline="0" dirty="0" smtClean="0"/>
              <a:t> </a:t>
            </a:r>
            <a:r>
              <a:rPr lang="en-US" baseline="0" dirty="0" err="1" smtClean="0"/>
              <a:t>reforma</a:t>
            </a:r>
            <a:r>
              <a:rPr lang="en-US" baseline="0" dirty="0" smtClean="0"/>
              <a:t> sanitaria. Los CAP </a:t>
            </a:r>
            <a:r>
              <a:rPr lang="en-US" baseline="0" dirty="0" err="1" smtClean="0"/>
              <a:t>también</a:t>
            </a:r>
            <a:r>
              <a:rPr lang="en-US" baseline="0" dirty="0" smtClean="0"/>
              <a:t> </a:t>
            </a:r>
            <a:r>
              <a:rPr lang="en-US" baseline="0" dirty="0" err="1" smtClean="0"/>
              <a:t>hacen</a:t>
            </a:r>
            <a:r>
              <a:rPr lang="en-US" baseline="0" dirty="0" smtClean="0"/>
              <a:t> un </a:t>
            </a:r>
            <a:r>
              <a:rPr lang="en-US" baseline="0" dirty="0" err="1" smtClean="0"/>
              <a:t>seguimiento</a:t>
            </a:r>
            <a:r>
              <a:rPr lang="en-US" baseline="0" dirty="0" smtClean="0"/>
              <a:t> de </a:t>
            </a:r>
            <a:r>
              <a:rPr lang="en-US" baseline="0" dirty="0" err="1" smtClean="0"/>
              <a:t>las</a:t>
            </a:r>
            <a:r>
              <a:rPr lang="en-US" baseline="0" dirty="0" smtClean="0"/>
              <a:t> </a:t>
            </a:r>
            <a:r>
              <a:rPr lang="en-US" baseline="0" dirty="0" err="1" smtClean="0"/>
              <a:t>quejas</a:t>
            </a:r>
            <a:r>
              <a:rPr lang="en-US" baseline="0" dirty="0" smtClean="0"/>
              <a:t> de los </a:t>
            </a:r>
            <a:r>
              <a:rPr lang="en-US" baseline="0" dirty="0" err="1" smtClean="0"/>
              <a:t>beneficiarios</a:t>
            </a:r>
            <a:r>
              <a:rPr lang="en-US" baseline="0" dirty="0" smtClean="0"/>
              <a:t> </a:t>
            </a:r>
            <a:r>
              <a:rPr lang="en-US" baseline="0" dirty="0" err="1" smtClean="0"/>
              <a:t>para</a:t>
            </a:r>
            <a:r>
              <a:rPr lang="en-US" baseline="0" dirty="0" smtClean="0"/>
              <a:t> </a:t>
            </a:r>
            <a:r>
              <a:rPr lang="en-US" baseline="0" dirty="0" err="1" smtClean="0"/>
              <a:t>identificar</a:t>
            </a:r>
            <a:r>
              <a:rPr lang="en-US" baseline="0" dirty="0" smtClean="0"/>
              <a:t> </a:t>
            </a:r>
            <a:r>
              <a:rPr lang="en-US" baseline="0" dirty="0" err="1" smtClean="0"/>
              <a:t>las</a:t>
            </a:r>
            <a:r>
              <a:rPr lang="en-US" baseline="0" dirty="0" smtClean="0"/>
              <a:t> </a:t>
            </a:r>
            <a:r>
              <a:rPr lang="en-US" baseline="0" dirty="0" err="1" smtClean="0"/>
              <a:t>fallas</a:t>
            </a:r>
            <a:r>
              <a:rPr lang="en-US" baseline="0" dirty="0" smtClean="0"/>
              <a:t> y </a:t>
            </a:r>
            <a:r>
              <a:rPr lang="en-US" baseline="0" dirty="0" err="1" smtClean="0"/>
              <a:t>reforzar</a:t>
            </a:r>
            <a:r>
              <a:rPr lang="en-US" baseline="0" dirty="0" smtClean="0"/>
              <a:t> el </a:t>
            </a:r>
            <a:r>
              <a:rPr lang="en-US" baseline="0" dirty="0" err="1" smtClean="0"/>
              <a:t>cumplimiento</a:t>
            </a:r>
            <a:r>
              <a:rPr lang="en-US" baseline="0" dirty="0" smtClean="0"/>
              <a:t> de </a:t>
            </a:r>
            <a:r>
              <a:rPr lang="en-US" baseline="0" dirty="0" err="1" smtClean="0"/>
              <a:t>las</a:t>
            </a:r>
            <a:r>
              <a:rPr lang="en-US" baseline="0" dirty="0" smtClean="0"/>
              <a:t> </a:t>
            </a:r>
            <a:r>
              <a:rPr lang="en-US" baseline="0" dirty="0" err="1" smtClean="0"/>
              <a:t>normas</a:t>
            </a:r>
            <a:r>
              <a:rPr lang="en-US" baseline="0" dirty="0" smtClean="0"/>
              <a:t>. Los </a:t>
            </a:r>
            <a:r>
              <a:rPr lang="en-US" baseline="0" dirty="0" err="1" smtClean="0"/>
              <a:t>servicios</a:t>
            </a:r>
            <a:r>
              <a:rPr lang="en-US" baseline="0" dirty="0" smtClean="0"/>
              <a:t> del CAP son </a:t>
            </a:r>
            <a:r>
              <a:rPr lang="en-US" baseline="0" dirty="0" err="1" smtClean="0"/>
              <a:t>gratuitos</a:t>
            </a:r>
            <a:r>
              <a:rPr lang="en-US" baseline="0" dirty="0" smtClean="0"/>
              <a:t>. Su CAP </a:t>
            </a:r>
            <a:r>
              <a:rPr lang="en-US" baseline="0" dirty="0" err="1" smtClean="0"/>
              <a:t>recibe</a:t>
            </a:r>
            <a:r>
              <a:rPr lang="en-US" baseline="0" dirty="0" smtClean="0"/>
              <a:t> un </a:t>
            </a:r>
            <a:r>
              <a:rPr lang="en-US" baseline="0" dirty="0" err="1" smtClean="0"/>
              <a:t>subsidio</a:t>
            </a:r>
            <a:r>
              <a:rPr lang="en-US" baseline="0" dirty="0" smtClean="0"/>
              <a:t> y </a:t>
            </a:r>
            <a:r>
              <a:rPr lang="en-US" baseline="0" dirty="0" err="1" smtClean="0"/>
              <a:t>puede</a:t>
            </a:r>
            <a:r>
              <a:rPr lang="en-US" baseline="0" dirty="0" smtClean="0"/>
              <a:t> ser </a:t>
            </a:r>
            <a:r>
              <a:rPr lang="en-US" baseline="0" dirty="0" err="1" smtClean="0"/>
              <a:t>una</a:t>
            </a:r>
            <a:r>
              <a:rPr lang="en-US" baseline="0" dirty="0" smtClean="0"/>
              <a:t> </a:t>
            </a:r>
            <a:r>
              <a:rPr lang="en-US" baseline="0" dirty="0" err="1" smtClean="0"/>
              <a:t>agencia</a:t>
            </a:r>
            <a:r>
              <a:rPr lang="en-US" baseline="0" dirty="0" smtClean="0"/>
              <a:t> </a:t>
            </a:r>
            <a:r>
              <a:rPr lang="en-US" baseline="0" dirty="0" err="1" smtClean="0"/>
              <a:t>estatal</a:t>
            </a:r>
            <a:r>
              <a:rPr lang="en-US" baseline="0" dirty="0" smtClean="0"/>
              <a:t>, </a:t>
            </a:r>
            <a:r>
              <a:rPr lang="en-US" baseline="0" dirty="0" err="1" smtClean="0"/>
              <a:t>comunitaria</a:t>
            </a:r>
            <a:r>
              <a:rPr lang="en-US" baseline="0" dirty="0" smtClean="0"/>
              <a:t>, etc. </a:t>
            </a:r>
            <a:endParaRPr lang="en-US" dirty="0" smtClean="0"/>
          </a:p>
          <a:p>
            <a:pPr marL="220348" indent="-220348">
              <a:buFont typeface="Arial" pitchFamily="34" charset="0"/>
              <a:buChar char="•"/>
            </a:pPr>
            <a:r>
              <a:rPr lang="en-US" dirty="0" smtClean="0"/>
              <a:t>Si </a:t>
            </a:r>
            <a:r>
              <a:rPr lang="en-US" dirty="0" err="1" smtClean="0"/>
              <a:t>desea</a:t>
            </a:r>
            <a:r>
              <a:rPr lang="en-US" dirty="0" smtClean="0"/>
              <a:t> </a:t>
            </a:r>
            <a:r>
              <a:rPr lang="en-US" dirty="0" err="1" smtClean="0"/>
              <a:t>más</a:t>
            </a:r>
            <a:r>
              <a:rPr lang="en-US" dirty="0" smtClean="0"/>
              <a:t> </a:t>
            </a:r>
            <a:r>
              <a:rPr lang="en-US" dirty="0" err="1" smtClean="0"/>
              <a:t>información</a:t>
            </a:r>
            <a:r>
              <a:rPr lang="en-US" dirty="0" smtClean="0"/>
              <a:t> </a:t>
            </a:r>
            <a:r>
              <a:rPr lang="en-US" dirty="0" err="1" smtClean="0"/>
              <a:t>llame</a:t>
            </a:r>
            <a:r>
              <a:rPr lang="en-US" dirty="0" smtClean="0"/>
              <a:t> al 1-866-717-5826 o</a:t>
            </a:r>
            <a:r>
              <a:rPr lang="en-US" baseline="0" dirty="0" smtClean="0"/>
              <a:t> </a:t>
            </a:r>
            <a:r>
              <a:rPr lang="en-US" dirty="0" err="1" smtClean="0"/>
              <a:t>visite</a:t>
            </a:r>
            <a:r>
              <a:rPr lang="en-US" dirty="0" smtClean="0"/>
              <a:t> www.pcip.gov </a:t>
            </a:r>
            <a:r>
              <a:rPr lang="en-US" dirty="0" err="1" smtClean="0"/>
              <a:t>para</a:t>
            </a:r>
            <a:r>
              <a:rPr lang="en-US" dirty="0" smtClean="0"/>
              <a:t> </a:t>
            </a:r>
            <a:r>
              <a:rPr lang="en-US" dirty="0" err="1" smtClean="0"/>
              <a:t>localizar</a:t>
            </a:r>
            <a:r>
              <a:rPr lang="en-US" dirty="0" smtClean="0"/>
              <a:t> el</a:t>
            </a:r>
            <a:r>
              <a:rPr lang="en-US" baseline="0" dirty="0" smtClean="0"/>
              <a:t> PCIP de su </a:t>
            </a:r>
            <a:r>
              <a:rPr lang="en-US" baseline="0" dirty="0" err="1" smtClean="0"/>
              <a:t>estado</a:t>
            </a:r>
            <a:r>
              <a:rPr lang="en-US" baseline="0" dirty="0" smtClean="0"/>
              <a:t>.</a:t>
            </a:r>
          </a:p>
          <a:p>
            <a:endParaRPr lang="en-US" b="1" dirty="0" smtClean="0"/>
          </a:p>
          <a:p>
            <a:r>
              <a:rPr lang="en-US" b="1" dirty="0" smtClean="0"/>
              <a:t>NOTA</a:t>
            </a:r>
            <a:r>
              <a:rPr lang="en-US" dirty="0" smtClean="0"/>
              <a:t>: Tal</a:t>
            </a:r>
            <a:r>
              <a:rPr lang="en-US" baseline="0" dirty="0" smtClean="0"/>
              <a:t> </a:t>
            </a:r>
            <a:r>
              <a:rPr lang="en-US" baseline="0" dirty="0" err="1" smtClean="0"/>
              <a:t>vez</a:t>
            </a:r>
            <a:r>
              <a:rPr lang="en-US" baseline="0" dirty="0" smtClean="0"/>
              <a:t> sea </a:t>
            </a:r>
            <a:r>
              <a:rPr lang="en-US" baseline="0" dirty="0" err="1" smtClean="0"/>
              <a:t>aconsejable</a:t>
            </a:r>
            <a:r>
              <a:rPr lang="en-US" baseline="0" dirty="0" smtClean="0"/>
              <a:t> </a:t>
            </a:r>
            <a:r>
              <a:rPr lang="en-US" baseline="0" dirty="0" err="1" smtClean="0"/>
              <a:t>que</a:t>
            </a:r>
            <a:r>
              <a:rPr lang="en-US" baseline="0" dirty="0" smtClean="0"/>
              <a:t> el </a:t>
            </a:r>
            <a:r>
              <a:rPr lang="en-US" baseline="0" dirty="0" err="1" smtClean="0"/>
              <a:t>presentador</a:t>
            </a:r>
            <a:r>
              <a:rPr lang="en-US" baseline="0" dirty="0" smtClean="0"/>
              <a:t> </a:t>
            </a:r>
            <a:r>
              <a:rPr lang="en-US" baseline="0" dirty="0" err="1" smtClean="0"/>
              <a:t>brinde</a:t>
            </a:r>
            <a:r>
              <a:rPr lang="en-US" baseline="0" dirty="0" smtClean="0"/>
              <a:t> </a:t>
            </a:r>
            <a:r>
              <a:rPr lang="en-US" baseline="0" dirty="0" err="1" smtClean="0"/>
              <a:t>información</a:t>
            </a:r>
            <a:r>
              <a:rPr lang="en-US" baseline="0" dirty="0" smtClean="0"/>
              <a:t> </a:t>
            </a:r>
            <a:r>
              <a:rPr lang="en-US" baseline="0" dirty="0" err="1" smtClean="0"/>
              <a:t>sobre</a:t>
            </a:r>
            <a:r>
              <a:rPr lang="en-US" baseline="0" dirty="0" smtClean="0"/>
              <a:t> el </a:t>
            </a:r>
            <a:r>
              <a:rPr lang="en-US" baseline="0" dirty="0" err="1" smtClean="0"/>
              <a:t>programa</a:t>
            </a:r>
            <a:r>
              <a:rPr lang="en-US" baseline="0" dirty="0" smtClean="0"/>
              <a:t> CAP de </a:t>
            </a:r>
            <a:r>
              <a:rPr lang="en-US" baseline="0" dirty="0" err="1" smtClean="0"/>
              <a:t>ese</a:t>
            </a:r>
            <a:r>
              <a:rPr lang="en-US" baseline="0" dirty="0" smtClean="0"/>
              <a:t> </a:t>
            </a:r>
            <a:r>
              <a:rPr lang="en-US" baseline="0" dirty="0" err="1" smtClean="0"/>
              <a:t>estado</a:t>
            </a:r>
            <a:r>
              <a:rPr lang="en-US" baseline="0" dirty="0" smtClean="0"/>
              <a:t>.</a:t>
            </a:r>
            <a:endParaRPr lang="en-US" dirty="0"/>
          </a:p>
        </p:txBody>
      </p:sp>
      <p:sp>
        <p:nvSpPr>
          <p:cNvPr id="6" name="Slide Number Placeholder 5"/>
          <p:cNvSpPr>
            <a:spLocks noGrp="1"/>
          </p:cNvSpPr>
          <p:nvPr>
            <p:ph type="sldNum" sz="quarter" idx="5"/>
          </p:nvPr>
        </p:nvSpPr>
        <p:spPr/>
        <p:txBody>
          <a:bodyPr/>
          <a:lstStyle/>
          <a:p>
            <a:pPr>
              <a:defRPr/>
            </a:pPr>
            <a:fld id="{4D310F86-ECAE-4DB5-B585-57EE43786605}" type="slidenum">
              <a:rPr lang="en-US"/>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063" indent="-109063"/>
            <a:r>
              <a:rPr lang="es-ES" noProof="0" dirty="0" smtClean="0"/>
              <a:t>Medicare tiene cuatro partes.</a:t>
            </a:r>
          </a:p>
          <a:p>
            <a:pPr marL="346019" indent="-220348">
              <a:buFont typeface="Calibri" pitchFamily="34" charset="0"/>
              <a:buAutoNum type="arabicPeriod"/>
              <a:defRPr/>
            </a:pPr>
            <a:r>
              <a:rPr lang="es-ES" b="0" noProof="0" dirty="0" smtClean="0"/>
              <a:t>Parte A (Seguro de hospital) </a:t>
            </a:r>
          </a:p>
          <a:p>
            <a:pPr marL="346019" indent="-220348">
              <a:buFont typeface="Calibri" pitchFamily="34" charset="0"/>
              <a:buAutoNum type="arabicPeriod"/>
              <a:defRPr/>
            </a:pPr>
            <a:r>
              <a:rPr lang="es-ES" b="0" noProof="0" dirty="0" smtClean="0"/>
              <a:t>Parte B (Seguro médico) </a:t>
            </a:r>
          </a:p>
          <a:p>
            <a:pPr marL="346019" indent="-220348">
              <a:buFont typeface="Calibri" pitchFamily="34" charset="0"/>
              <a:buAutoNum type="arabicPeriod"/>
              <a:defRPr/>
            </a:pPr>
            <a:r>
              <a:rPr lang="es-ES" b="0" noProof="0" dirty="0" smtClean="0"/>
              <a:t>Parte C (Medicare </a:t>
            </a:r>
            <a:r>
              <a:rPr lang="es-ES" b="0" noProof="0" dirty="0" err="1" smtClean="0"/>
              <a:t>Advantage</a:t>
            </a:r>
            <a:r>
              <a:rPr lang="es-ES" b="0" noProof="0" dirty="0" smtClean="0"/>
              <a:t>) – como los planes de Organizaciones</a:t>
            </a:r>
            <a:r>
              <a:rPr lang="es-ES" b="0" baseline="0" noProof="0" dirty="0" smtClean="0"/>
              <a:t> para el Mantenimiento de la Salud (</a:t>
            </a:r>
            <a:r>
              <a:rPr lang="es-ES" b="0" noProof="0" dirty="0" smtClean="0"/>
              <a:t>HMO) y los planes de Organizaciones de Proveedores Preferidos (PPO). Los Planes Medicare </a:t>
            </a:r>
            <a:r>
              <a:rPr lang="es-ES" b="0" noProof="0" dirty="0" err="1" smtClean="0"/>
              <a:t>Advantege</a:t>
            </a:r>
            <a:r>
              <a:rPr lang="es-ES" b="0" noProof="0" dirty="0" smtClean="0"/>
              <a:t> incluyen la cobertura de la Parte A y B y a veces</a:t>
            </a:r>
            <a:r>
              <a:rPr lang="es-ES" b="0" baseline="0" noProof="0" dirty="0" smtClean="0"/>
              <a:t> de la Parte D. </a:t>
            </a:r>
          </a:p>
          <a:p>
            <a:pPr marL="346019" indent="-220348">
              <a:buFont typeface="Calibri" pitchFamily="34" charset="0"/>
              <a:buAutoNum type="arabicPeriod"/>
              <a:defRPr/>
            </a:pPr>
            <a:r>
              <a:rPr lang="es-ES" b="0" noProof="0" dirty="0" smtClean="0"/>
              <a:t>Parte D (la</a:t>
            </a:r>
            <a:r>
              <a:rPr lang="es-ES" b="0" baseline="0" noProof="0" dirty="0" smtClean="0"/>
              <a:t> cobertura de Medicare de las recetas médicas</a:t>
            </a:r>
            <a:r>
              <a:rPr lang="es-ES" b="0" noProof="0" dirty="0" smtClean="0"/>
              <a:t>)</a:t>
            </a:r>
          </a:p>
        </p:txBody>
      </p:sp>
      <p:sp>
        <p:nvSpPr>
          <p:cNvPr id="4" name="Slide Number Placeholder 3"/>
          <p:cNvSpPr>
            <a:spLocks noGrp="1"/>
          </p:cNvSpPr>
          <p:nvPr>
            <p:ph type="sldNum" sz="quarter" idx="10"/>
          </p:nvPr>
        </p:nvSpPr>
        <p:spPr/>
        <p:txBody>
          <a:bodyPr/>
          <a:lstStyle/>
          <a:p>
            <a:fld id="{BB7BC668-EF9E-4008-A594-DB84396FB3E9}"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Los </a:t>
            </a:r>
            <a:r>
              <a:rPr lang="en-US" dirty="0" err="1" smtClean="0"/>
              <a:t>beneficios</a:t>
            </a:r>
            <a:r>
              <a:rPr lang="en-US" dirty="0" smtClean="0"/>
              <a:t> </a:t>
            </a:r>
            <a:r>
              <a:rPr lang="en-US" dirty="0" err="1" smtClean="0"/>
              <a:t>estándar</a:t>
            </a:r>
            <a:r>
              <a:rPr lang="en-US" dirty="0" smtClean="0"/>
              <a:t> </a:t>
            </a:r>
            <a:r>
              <a:rPr lang="en-US" dirty="0" err="1" smtClean="0"/>
              <a:t>cubren</a:t>
            </a:r>
            <a:r>
              <a:rPr lang="en-US" dirty="0" smtClean="0"/>
              <a:t>:</a:t>
            </a:r>
          </a:p>
          <a:p>
            <a:r>
              <a:rPr lang="en-US" dirty="0" smtClean="0"/>
              <a:t> -</a:t>
            </a:r>
            <a:r>
              <a:rPr lang="en-US" dirty="0" err="1" smtClean="0"/>
              <a:t>Atención</a:t>
            </a:r>
            <a:r>
              <a:rPr lang="en-US" dirty="0" smtClean="0"/>
              <a:t> </a:t>
            </a:r>
            <a:r>
              <a:rPr lang="en-US" dirty="0" err="1" smtClean="0"/>
              <a:t>primaria</a:t>
            </a:r>
            <a:r>
              <a:rPr lang="en-US" dirty="0" smtClean="0"/>
              <a:t> y </a:t>
            </a:r>
            <a:r>
              <a:rPr lang="en-US" dirty="0" err="1" smtClean="0"/>
              <a:t>especializada</a:t>
            </a:r>
            <a:endParaRPr lang="en-US" dirty="0" smtClean="0"/>
          </a:p>
          <a:p>
            <a:pPr>
              <a:buFontTx/>
              <a:buChar char="-"/>
            </a:pPr>
            <a:r>
              <a:rPr lang="en-US" dirty="0" err="1" smtClean="0"/>
              <a:t>Servicios</a:t>
            </a:r>
            <a:r>
              <a:rPr lang="en-US" dirty="0" smtClean="0"/>
              <a:t> del hospital</a:t>
            </a:r>
          </a:p>
          <a:p>
            <a:pPr>
              <a:buFontTx/>
              <a:buChar char="-"/>
            </a:pPr>
            <a:r>
              <a:rPr lang="en-US" dirty="0" err="1" smtClean="0"/>
              <a:t>Medicamentos</a:t>
            </a:r>
            <a:r>
              <a:rPr lang="en-US" dirty="0" smtClean="0"/>
              <a:t> </a:t>
            </a:r>
            <a:r>
              <a:rPr lang="en-US" dirty="0" err="1" smtClean="0"/>
              <a:t>recetados</a:t>
            </a:r>
            <a:endParaRPr lang="en-US" dirty="0" smtClean="0"/>
          </a:p>
          <a:p>
            <a:pPr>
              <a:buFontTx/>
              <a:buChar char="-"/>
            </a:pPr>
            <a:r>
              <a:rPr lang="en-US" dirty="0" err="1" smtClean="0"/>
              <a:t>Servicios</a:t>
            </a:r>
            <a:r>
              <a:rPr lang="en-US" dirty="0" smtClean="0"/>
              <a:t> </a:t>
            </a:r>
            <a:r>
              <a:rPr lang="en-US" dirty="0" err="1" smtClean="0"/>
              <a:t>para</a:t>
            </a:r>
            <a:r>
              <a:rPr lang="en-US" dirty="0" smtClean="0"/>
              <a:t> el </a:t>
            </a:r>
            <a:r>
              <a:rPr lang="en-US" dirty="0" err="1" smtClean="0"/>
              <a:t>cuidado</a:t>
            </a:r>
            <a:r>
              <a:rPr lang="en-US" dirty="0" smtClean="0"/>
              <a:t> de la </a:t>
            </a:r>
            <a:r>
              <a:rPr lang="en-US" dirty="0" err="1" smtClean="0"/>
              <a:t>salud</a:t>
            </a:r>
            <a:r>
              <a:rPr lang="en-US" dirty="0" smtClean="0"/>
              <a:t> en el </a:t>
            </a:r>
            <a:r>
              <a:rPr lang="en-US" dirty="0" err="1" smtClean="0"/>
              <a:t>hogar</a:t>
            </a:r>
            <a:r>
              <a:rPr lang="en-US" dirty="0" smtClean="0"/>
              <a:t> y </a:t>
            </a:r>
            <a:r>
              <a:rPr lang="en-US" dirty="0" err="1" smtClean="0"/>
              <a:t>cuidado</a:t>
            </a:r>
            <a:r>
              <a:rPr lang="en-US" dirty="0" smtClean="0"/>
              <a:t> de </a:t>
            </a:r>
            <a:r>
              <a:rPr lang="en-US" dirty="0" err="1" smtClean="0"/>
              <a:t>hospicio</a:t>
            </a:r>
            <a:endParaRPr lang="en-US" dirty="0" smtClean="0"/>
          </a:p>
          <a:p>
            <a:pPr>
              <a:buFontTx/>
              <a:buChar char="-"/>
            </a:pPr>
            <a:r>
              <a:rPr lang="en-US" dirty="0" err="1" smtClean="0"/>
              <a:t>Enfermería</a:t>
            </a:r>
            <a:r>
              <a:rPr lang="en-US" dirty="0" smtClean="0"/>
              <a:t> </a:t>
            </a:r>
            <a:r>
              <a:rPr lang="en-US" dirty="0" err="1" smtClean="0"/>
              <a:t>especializada</a:t>
            </a:r>
            <a:endParaRPr lang="en-US" dirty="0" smtClean="0"/>
          </a:p>
          <a:p>
            <a:pPr>
              <a:buFontTx/>
              <a:buChar char="-"/>
            </a:pPr>
            <a:r>
              <a:rPr lang="en-US" dirty="0" err="1" smtClean="0"/>
              <a:t>Servicios</a:t>
            </a:r>
            <a:r>
              <a:rPr lang="en-US" dirty="0" smtClean="0"/>
              <a:t> </a:t>
            </a:r>
            <a:r>
              <a:rPr lang="en-US" dirty="0" err="1" smtClean="0"/>
              <a:t>preventivos</a:t>
            </a:r>
            <a:r>
              <a:rPr lang="en-US" dirty="0" smtClean="0"/>
              <a:t> y de </a:t>
            </a:r>
            <a:r>
              <a:rPr lang="en-US" dirty="0" err="1" smtClean="0"/>
              <a:t>maternidad</a:t>
            </a:r>
            <a:endParaRPr lang="en-US" dirty="0" smtClean="0"/>
          </a:p>
          <a:p>
            <a:endParaRPr lang="en-US" dirty="0" smtClean="0"/>
          </a:p>
          <a:p>
            <a:r>
              <a:rPr lang="en-US" dirty="0" err="1" smtClean="0"/>
              <a:t>Consulte</a:t>
            </a:r>
            <a:r>
              <a:rPr lang="en-US" dirty="0" smtClean="0"/>
              <a:t> la </a:t>
            </a:r>
            <a:r>
              <a:rPr lang="en-US" dirty="0" err="1" smtClean="0"/>
              <a:t>Sección</a:t>
            </a:r>
            <a:r>
              <a:rPr lang="en-US" dirty="0" smtClean="0"/>
              <a:t> 1101 de la</a:t>
            </a:r>
            <a:r>
              <a:rPr lang="en-US" baseline="0" dirty="0" smtClean="0"/>
              <a:t> </a:t>
            </a:r>
            <a:r>
              <a:rPr lang="en-US" baseline="0" dirty="0" err="1" smtClean="0"/>
              <a:t>Ley</a:t>
            </a:r>
            <a:r>
              <a:rPr lang="en-US" baseline="0" dirty="0" smtClean="0"/>
              <a:t> de </a:t>
            </a:r>
            <a:r>
              <a:rPr lang="en-US" baseline="0" dirty="0" err="1" smtClean="0"/>
              <a:t>Atención</a:t>
            </a:r>
            <a:r>
              <a:rPr lang="en-US" baseline="0" dirty="0" smtClean="0"/>
              <a:t> </a:t>
            </a:r>
            <a:r>
              <a:rPr lang="en-US" baseline="0" dirty="0" err="1" smtClean="0"/>
              <a:t>Médica</a:t>
            </a:r>
            <a:r>
              <a:rPr lang="en-US" baseline="0" dirty="0" smtClean="0"/>
              <a:t> </a:t>
            </a:r>
            <a:r>
              <a:rPr lang="en-US" baseline="0" dirty="0" err="1" smtClean="0"/>
              <a:t>Asequible</a:t>
            </a:r>
            <a:r>
              <a:rPr lang="en-US" baseline="0" dirty="0" smtClean="0"/>
              <a:t> (a </a:t>
            </a:r>
            <a:r>
              <a:rPr lang="en-US" baseline="0" dirty="0" err="1" smtClean="0"/>
              <a:t>bajo</a:t>
            </a:r>
            <a:r>
              <a:rPr lang="en-US" baseline="0" dirty="0" smtClean="0"/>
              <a:t> </a:t>
            </a:r>
            <a:r>
              <a:rPr lang="en-US" baseline="0" dirty="0" err="1" smtClean="0"/>
              <a:t>costo</a:t>
            </a:r>
            <a:r>
              <a:rPr lang="en-US" baseline="0" dirty="0" smtClean="0"/>
              <a:t>).</a:t>
            </a:r>
            <a:endParaRPr lang="en-US" dirty="0"/>
          </a:p>
          <a:p>
            <a:endParaRPr lang="en-US" dirty="0"/>
          </a:p>
        </p:txBody>
      </p:sp>
      <p:sp>
        <p:nvSpPr>
          <p:cNvPr id="4" name="Footer Placeholder 3"/>
          <p:cNvSpPr>
            <a:spLocks noGrp="1"/>
          </p:cNvSpPr>
          <p:nvPr>
            <p:ph type="ftr" sz="quarter" idx="4"/>
          </p:nvPr>
        </p:nvSpPr>
        <p:spPr/>
        <p:txBody>
          <a:bodyPr/>
          <a:lstStyle/>
          <a:p>
            <a:pPr>
              <a:defRPr/>
            </a:pPr>
            <a:r>
              <a:rPr lang="en-US" dirty="0"/>
              <a:t>DRAFT</a:t>
            </a:r>
          </a:p>
        </p:txBody>
      </p:sp>
      <p:sp>
        <p:nvSpPr>
          <p:cNvPr id="6" name="Slide Number Placeholder 5"/>
          <p:cNvSpPr>
            <a:spLocks noGrp="1"/>
          </p:cNvSpPr>
          <p:nvPr>
            <p:ph type="sldNum" sz="quarter" idx="5"/>
          </p:nvPr>
        </p:nvSpPr>
        <p:spPr/>
        <p:txBody>
          <a:bodyPr/>
          <a:lstStyle/>
          <a:p>
            <a:pPr>
              <a:defRPr/>
            </a:pPr>
            <a:fld id="{4D310F86-ECAE-4DB5-B585-57EE43786605}" type="slidenum">
              <a:rPr lang="en-US"/>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063" indent="-109063">
              <a:buFont typeface="Wingdings" pitchFamily="2" charset="2"/>
              <a:buChar char="§"/>
            </a:pPr>
            <a:r>
              <a:rPr lang="en-US" dirty="0" smtClean="0"/>
              <a:t>Hay </a:t>
            </a:r>
            <a:r>
              <a:rPr lang="en-US" dirty="0" err="1" smtClean="0"/>
              <a:t>ciertos</a:t>
            </a:r>
            <a:r>
              <a:rPr lang="en-US" dirty="0" smtClean="0"/>
              <a:t> </a:t>
            </a:r>
            <a:r>
              <a:rPr lang="en-US" dirty="0" err="1" smtClean="0"/>
              <a:t>puntos</a:t>
            </a:r>
            <a:r>
              <a:rPr lang="en-US" dirty="0" smtClean="0"/>
              <a:t> clave </a:t>
            </a:r>
            <a:r>
              <a:rPr lang="en-US" dirty="0" err="1" smtClean="0"/>
              <a:t>que</a:t>
            </a:r>
            <a:r>
              <a:rPr lang="en-US" dirty="0" smtClean="0"/>
              <a:t> </a:t>
            </a:r>
            <a:r>
              <a:rPr lang="en-US" dirty="0" err="1" smtClean="0"/>
              <a:t>debe</a:t>
            </a:r>
            <a:r>
              <a:rPr lang="en-US" dirty="0" smtClean="0"/>
              <a:t> </a:t>
            </a:r>
            <a:r>
              <a:rPr lang="en-US" dirty="0" err="1" smtClean="0"/>
              <a:t>recordar</a:t>
            </a:r>
            <a:r>
              <a:rPr lang="en-US" dirty="0" smtClean="0"/>
              <a:t>:</a:t>
            </a:r>
          </a:p>
          <a:p>
            <a:pPr marL="275689" lvl="1" indent="-109063">
              <a:buFontTx/>
              <a:buChar char="-"/>
            </a:pPr>
            <a:r>
              <a:rPr lang="en-US" dirty="0" smtClean="0"/>
              <a:t>Medicare </a:t>
            </a:r>
            <a:r>
              <a:rPr lang="en-US" dirty="0" err="1" smtClean="0"/>
              <a:t>es</a:t>
            </a:r>
            <a:r>
              <a:rPr lang="en-US" dirty="0" smtClean="0"/>
              <a:t> un </a:t>
            </a:r>
            <a:r>
              <a:rPr lang="en-US" dirty="0" err="1" smtClean="0"/>
              <a:t>seguro</a:t>
            </a:r>
            <a:r>
              <a:rPr lang="en-US" dirty="0" smtClean="0"/>
              <a:t> </a:t>
            </a:r>
            <a:r>
              <a:rPr lang="en-US" dirty="0" err="1" smtClean="0"/>
              <a:t>médico</a:t>
            </a:r>
            <a:endParaRPr lang="en-US" dirty="0" smtClean="0"/>
          </a:p>
          <a:p>
            <a:pPr marL="275689" lvl="1" indent="-109063">
              <a:buFontTx/>
              <a:buChar char="-"/>
            </a:pPr>
            <a:r>
              <a:rPr lang="en-US" dirty="0" err="1" smtClean="0"/>
              <a:t>Que</a:t>
            </a:r>
            <a:r>
              <a:rPr lang="en-US" baseline="0" dirty="0" smtClean="0"/>
              <a:t> no </a:t>
            </a:r>
            <a:r>
              <a:rPr lang="en-US" baseline="0" dirty="0" err="1" smtClean="0"/>
              <a:t>cubre</a:t>
            </a:r>
            <a:r>
              <a:rPr lang="en-US" baseline="0" dirty="0" smtClean="0"/>
              <a:t> </a:t>
            </a:r>
            <a:r>
              <a:rPr lang="en-US" baseline="0" dirty="0" err="1" smtClean="0"/>
              <a:t>todos</a:t>
            </a:r>
            <a:r>
              <a:rPr lang="en-US" baseline="0" dirty="0" smtClean="0"/>
              <a:t> </a:t>
            </a:r>
            <a:r>
              <a:rPr lang="en-US" baseline="0" dirty="0" err="1" smtClean="0"/>
              <a:t>sus</a:t>
            </a:r>
            <a:r>
              <a:rPr lang="en-US" baseline="0" dirty="0" smtClean="0"/>
              <a:t> </a:t>
            </a:r>
            <a:r>
              <a:rPr lang="en-US" baseline="0" dirty="0" err="1" smtClean="0"/>
              <a:t>gastos</a:t>
            </a:r>
            <a:r>
              <a:rPr lang="en-US" baseline="0" dirty="0" smtClean="0"/>
              <a:t> </a:t>
            </a:r>
            <a:r>
              <a:rPr lang="en-US" baseline="0" dirty="0" err="1" smtClean="0"/>
              <a:t>médicos</a:t>
            </a:r>
            <a:endParaRPr lang="en-US" baseline="0" dirty="0" smtClean="0"/>
          </a:p>
          <a:p>
            <a:pPr marL="275689" lvl="1" indent="-109063">
              <a:buFontTx/>
              <a:buChar char="-"/>
            </a:pPr>
            <a:r>
              <a:rPr lang="en-US" dirty="0" err="1" smtClean="0"/>
              <a:t>Usted</a:t>
            </a:r>
            <a:r>
              <a:rPr lang="en-US" dirty="0" smtClean="0"/>
              <a:t> </a:t>
            </a:r>
            <a:r>
              <a:rPr lang="en-US" dirty="0" err="1" smtClean="0"/>
              <a:t>puede</a:t>
            </a:r>
            <a:r>
              <a:rPr lang="en-US" dirty="0" smtClean="0"/>
              <a:t> </a:t>
            </a:r>
            <a:r>
              <a:rPr lang="en-US" dirty="0" err="1" smtClean="0"/>
              <a:t>escoger</a:t>
            </a:r>
            <a:r>
              <a:rPr lang="en-US" dirty="0" smtClean="0"/>
              <a:t> </a:t>
            </a:r>
            <a:r>
              <a:rPr lang="en-US" dirty="0" err="1" smtClean="0"/>
              <a:t>cómo</a:t>
            </a:r>
            <a:r>
              <a:rPr lang="en-US" dirty="0" smtClean="0"/>
              <a:t> </a:t>
            </a:r>
            <a:r>
              <a:rPr lang="en-US" dirty="0" err="1" smtClean="0"/>
              <a:t>recibe</a:t>
            </a:r>
            <a:r>
              <a:rPr lang="en-US" dirty="0" smtClean="0"/>
              <a:t> los </a:t>
            </a:r>
            <a:r>
              <a:rPr lang="en-US" dirty="0" err="1" smtClean="0"/>
              <a:t>beneficios</a:t>
            </a:r>
            <a:r>
              <a:rPr lang="en-US" baseline="0" dirty="0" smtClean="0"/>
              <a:t> de Medicare</a:t>
            </a:r>
          </a:p>
          <a:p>
            <a:pPr marL="275689" lvl="1" indent="-109063">
              <a:buFontTx/>
              <a:buChar char="-"/>
            </a:pPr>
            <a:r>
              <a:rPr lang="en-US" dirty="0" smtClean="0"/>
              <a:t>Es </a:t>
            </a:r>
            <a:r>
              <a:rPr lang="en-US" dirty="0" err="1" smtClean="0"/>
              <a:t>importante</a:t>
            </a:r>
            <a:r>
              <a:rPr lang="en-US" dirty="0" smtClean="0"/>
              <a:t> </a:t>
            </a:r>
            <a:r>
              <a:rPr lang="en-US" dirty="0" err="1" smtClean="0"/>
              <a:t>que</a:t>
            </a:r>
            <a:r>
              <a:rPr lang="en-US" dirty="0" smtClean="0"/>
              <a:t> tome la </a:t>
            </a:r>
            <a:r>
              <a:rPr lang="en-US" dirty="0" err="1" smtClean="0"/>
              <a:t>decisión</a:t>
            </a:r>
            <a:r>
              <a:rPr lang="en-US" dirty="0" smtClean="0"/>
              <a:t> </a:t>
            </a:r>
            <a:r>
              <a:rPr lang="en-US" dirty="0" err="1" smtClean="0"/>
              <a:t>correcta</a:t>
            </a:r>
            <a:r>
              <a:rPr lang="en-US" dirty="0" smtClean="0"/>
              <a:t> en el </a:t>
            </a:r>
            <a:r>
              <a:rPr lang="en-US" dirty="0" err="1" smtClean="0"/>
              <a:t>momento</a:t>
            </a:r>
            <a:r>
              <a:rPr lang="en-US" dirty="0" smtClean="0"/>
              <a:t> </a:t>
            </a:r>
            <a:r>
              <a:rPr lang="en-US" dirty="0" err="1" smtClean="0"/>
              <a:t>apropiado</a:t>
            </a:r>
            <a:endParaRPr lang="en-US" dirty="0" smtClean="0"/>
          </a:p>
          <a:p>
            <a:pPr marL="275689" lvl="1" indent="-109063">
              <a:buFontTx/>
              <a:buChar char="-"/>
            </a:pPr>
            <a:r>
              <a:rPr lang="en-US" dirty="0" smtClean="0"/>
              <a:t>Hay </a:t>
            </a:r>
            <a:r>
              <a:rPr lang="en-US" dirty="0" err="1" smtClean="0"/>
              <a:t>ayuda</a:t>
            </a:r>
            <a:r>
              <a:rPr lang="en-US" dirty="0" smtClean="0"/>
              <a:t> </a:t>
            </a:r>
            <a:r>
              <a:rPr lang="en-US" dirty="0" err="1" smtClean="0"/>
              <a:t>disponible</a:t>
            </a:r>
            <a:r>
              <a:rPr lang="en-US" dirty="0" smtClean="0"/>
              <a:t> </a:t>
            </a:r>
            <a:r>
              <a:rPr lang="en-US" dirty="0" err="1" smtClean="0"/>
              <a:t>si</a:t>
            </a:r>
            <a:r>
              <a:rPr lang="en-US" dirty="0" smtClean="0"/>
              <a:t> la </a:t>
            </a:r>
            <a:r>
              <a:rPr lang="en-US" dirty="0" err="1" smtClean="0"/>
              <a:t>necesita</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3148" indent="-113148"/>
            <a:r>
              <a:rPr lang="en-US" dirty="0" err="1" smtClean="0"/>
              <a:t>Algunos</a:t>
            </a:r>
            <a:r>
              <a:rPr lang="en-US" baseline="0" dirty="0" smtClean="0"/>
              <a:t> </a:t>
            </a:r>
            <a:r>
              <a:rPr lang="en-US" baseline="0" dirty="0" err="1" smtClean="0"/>
              <a:t>puntos</a:t>
            </a:r>
            <a:r>
              <a:rPr lang="en-US" baseline="0" dirty="0" smtClean="0"/>
              <a:t> clave </a:t>
            </a:r>
            <a:r>
              <a:rPr lang="en-US" baseline="0" dirty="0" err="1" smtClean="0"/>
              <a:t>para</a:t>
            </a:r>
            <a:r>
              <a:rPr lang="en-US" baseline="0" dirty="0" smtClean="0"/>
              <a:t> </a:t>
            </a:r>
            <a:r>
              <a:rPr lang="en-US" baseline="0" dirty="0" err="1" smtClean="0"/>
              <a:t>tener</a:t>
            </a:r>
            <a:r>
              <a:rPr lang="en-US" baseline="0" dirty="0" smtClean="0"/>
              <a:t> en </a:t>
            </a:r>
            <a:r>
              <a:rPr lang="en-US" baseline="0" dirty="0" err="1" smtClean="0"/>
              <a:t>cuenta</a:t>
            </a:r>
            <a:r>
              <a:rPr lang="en-US" dirty="0" smtClean="0"/>
              <a:t>:</a:t>
            </a:r>
          </a:p>
          <a:p>
            <a:pPr marL="352556" indent="-246789" defTabSz="881390">
              <a:spcBef>
                <a:spcPts val="386"/>
              </a:spcBef>
              <a:spcAft>
                <a:spcPts val="0"/>
              </a:spcAft>
              <a:buClr>
                <a:schemeClr val="tx1"/>
              </a:buClr>
              <a:buSzPct val="68000"/>
              <a:buFont typeface="Arial" pitchFamily="34" charset="0"/>
              <a:buChar char="•"/>
              <a:defRPr/>
            </a:pPr>
            <a:r>
              <a:rPr lang="en-US" dirty="0" smtClean="0">
                <a:solidFill>
                  <a:prstClr val="black"/>
                </a:solidFill>
              </a:rPr>
              <a:t>Medicaid </a:t>
            </a:r>
          </a:p>
          <a:p>
            <a:pPr lvl="1">
              <a:buFontTx/>
              <a:buChar char="-"/>
            </a:pPr>
            <a:r>
              <a:rPr lang="en-US" dirty="0" err="1" smtClean="0"/>
              <a:t>Ayuda</a:t>
            </a:r>
            <a:r>
              <a:rPr lang="en-US" dirty="0" smtClean="0"/>
              <a:t> a </a:t>
            </a:r>
            <a:r>
              <a:rPr lang="en-US" dirty="0" err="1" smtClean="0"/>
              <a:t>las</a:t>
            </a:r>
            <a:r>
              <a:rPr lang="en-US" dirty="0" smtClean="0"/>
              <a:t> personas con </a:t>
            </a:r>
            <a:r>
              <a:rPr lang="en-US" dirty="0" err="1" smtClean="0"/>
              <a:t>ingresos</a:t>
            </a:r>
            <a:r>
              <a:rPr lang="en-US" dirty="0" smtClean="0"/>
              <a:t> y </a:t>
            </a:r>
            <a:r>
              <a:rPr lang="en-US" dirty="0" err="1" smtClean="0"/>
              <a:t>recursos</a:t>
            </a:r>
            <a:r>
              <a:rPr lang="en-US" dirty="0" smtClean="0"/>
              <a:t> </a:t>
            </a:r>
            <a:r>
              <a:rPr lang="en-US" dirty="0" err="1" smtClean="0"/>
              <a:t>limitados</a:t>
            </a:r>
            <a:endParaRPr lang="en-US" dirty="0" smtClean="0"/>
          </a:p>
          <a:p>
            <a:pPr lvl="1">
              <a:buFontTx/>
              <a:buChar char="-"/>
            </a:pPr>
            <a:r>
              <a:rPr lang="en-US" dirty="0" smtClean="0"/>
              <a:t>Es </a:t>
            </a:r>
            <a:r>
              <a:rPr lang="en-US" dirty="0" err="1" smtClean="0"/>
              <a:t>distinto</a:t>
            </a:r>
            <a:r>
              <a:rPr lang="en-US" dirty="0" smtClean="0"/>
              <a:t> en </a:t>
            </a:r>
            <a:r>
              <a:rPr lang="en-US" dirty="0" err="1" smtClean="0"/>
              <a:t>cada</a:t>
            </a:r>
            <a:r>
              <a:rPr lang="en-US" dirty="0" smtClean="0"/>
              <a:t> </a:t>
            </a:r>
            <a:r>
              <a:rPr lang="en-US" dirty="0" err="1" smtClean="0"/>
              <a:t>estado</a:t>
            </a:r>
            <a:endParaRPr lang="en-US" dirty="0" smtClean="0"/>
          </a:p>
          <a:p>
            <a:pPr marL="352556" indent="-246789" defTabSz="881390">
              <a:spcBef>
                <a:spcPts val="386"/>
              </a:spcBef>
              <a:spcAft>
                <a:spcPts val="0"/>
              </a:spcAft>
              <a:buSzPct val="68000"/>
              <a:buFont typeface="Arial" pitchFamily="34" charset="0"/>
              <a:buChar char="•"/>
              <a:defRPr/>
            </a:pPr>
            <a:r>
              <a:rPr lang="en-US" dirty="0" smtClean="0">
                <a:solidFill>
                  <a:prstClr val="black"/>
                </a:solidFill>
              </a:rPr>
              <a:t>El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 los </a:t>
            </a:r>
            <a:r>
              <a:rPr lang="en-US" dirty="0" err="1" smtClean="0"/>
              <a:t>Niños</a:t>
            </a:r>
            <a:endParaRPr lang="en-US" dirty="0" smtClean="0">
              <a:solidFill>
                <a:prstClr val="black"/>
              </a:solidFill>
            </a:endParaRPr>
          </a:p>
          <a:p>
            <a:pPr lvl="1">
              <a:buFontTx/>
              <a:buChar char="-"/>
            </a:pPr>
            <a:r>
              <a:rPr lang="en-US" dirty="0" err="1" smtClean="0"/>
              <a:t>Cubre</a:t>
            </a:r>
            <a:r>
              <a:rPr lang="en-US" dirty="0" smtClean="0"/>
              <a:t> a los </a:t>
            </a:r>
            <a:r>
              <a:rPr lang="en-US" dirty="0" err="1" smtClean="0"/>
              <a:t>niños</a:t>
            </a:r>
            <a:r>
              <a:rPr lang="en-US" dirty="0" smtClean="0"/>
              <a:t> </a:t>
            </a:r>
            <a:r>
              <a:rPr lang="en-US" dirty="0" err="1" smtClean="0"/>
              <a:t>que</a:t>
            </a:r>
            <a:r>
              <a:rPr lang="en-US" dirty="0" smtClean="0"/>
              <a:t> no </a:t>
            </a:r>
            <a:r>
              <a:rPr lang="en-US" dirty="0" err="1" smtClean="0"/>
              <a:t>están</a:t>
            </a:r>
            <a:r>
              <a:rPr lang="en-US" dirty="0" smtClean="0"/>
              <a:t> </a:t>
            </a:r>
            <a:r>
              <a:rPr lang="en-US" dirty="0" err="1" smtClean="0"/>
              <a:t>asegurados</a:t>
            </a:r>
            <a:r>
              <a:rPr lang="en-US" dirty="0" smtClean="0"/>
              <a:t> y a</a:t>
            </a:r>
          </a:p>
          <a:p>
            <a:pPr lvl="1">
              <a:buFontTx/>
              <a:buChar char="-"/>
            </a:pPr>
            <a:r>
              <a:rPr lang="en-US" dirty="0" smtClean="0"/>
              <a:t>Las </a:t>
            </a:r>
            <a:r>
              <a:rPr lang="en-US" dirty="0" err="1" smtClean="0"/>
              <a:t>mujeres</a:t>
            </a:r>
            <a:r>
              <a:rPr lang="en-US" dirty="0" smtClean="0"/>
              <a:t> </a:t>
            </a:r>
            <a:r>
              <a:rPr lang="en-US" dirty="0" err="1" smtClean="0"/>
              <a:t>embarazadas</a:t>
            </a:r>
            <a:endParaRPr lang="en-US" dirty="0" smtClean="0">
              <a:solidFill>
                <a:prstClr val="black"/>
              </a:solidFill>
            </a:endParaRPr>
          </a:p>
          <a:p>
            <a:pPr marL="352556" indent="-246789" defTabSz="881390">
              <a:spcBef>
                <a:spcPts val="386"/>
              </a:spcBef>
              <a:spcAft>
                <a:spcPts val="0"/>
              </a:spcAft>
              <a:buSzPct val="68000"/>
              <a:buFont typeface="Arial" pitchFamily="34" charset="0"/>
              <a:buChar char="•"/>
              <a:defRPr/>
            </a:pPr>
            <a:r>
              <a:rPr lang="en-US" dirty="0" smtClean="0"/>
              <a:t>Planes </a:t>
            </a:r>
            <a:r>
              <a:rPr lang="en-US" dirty="0" err="1" smtClean="0"/>
              <a:t>Médicos</a:t>
            </a:r>
            <a:r>
              <a:rPr lang="en-US" dirty="0" smtClean="0"/>
              <a:t> </a:t>
            </a:r>
            <a:r>
              <a:rPr lang="en-US" dirty="0" err="1" smtClean="0"/>
              <a:t>para</a:t>
            </a:r>
            <a:r>
              <a:rPr lang="en-US" dirty="0" smtClean="0"/>
              <a:t> </a:t>
            </a:r>
            <a:r>
              <a:rPr lang="en-US" dirty="0" err="1" smtClean="0"/>
              <a:t>Condiciones</a:t>
            </a:r>
            <a:r>
              <a:rPr lang="en-US" dirty="0" smtClean="0"/>
              <a:t> </a:t>
            </a:r>
            <a:r>
              <a:rPr lang="en-US" dirty="0" err="1" smtClean="0"/>
              <a:t>Preexistentes</a:t>
            </a:r>
            <a:endParaRPr lang="en-US" dirty="0" smtClean="0"/>
          </a:p>
          <a:p>
            <a:pPr lvl="1">
              <a:buFontTx/>
              <a:buChar char="-"/>
            </a:pPr>
            <a:r>
              <a:rPr lang="en-US" dirty="0" smtClean="0"/>
              <a:t>En </a:t>
            </a:r>
            <a:r>
              <a:rPr lang="en-US" dirty="0" err="1" smtClean="0"/>
              <a:t>vigencia</a:t>
            </a:r>
            <a:r>
              <a:rPr lang="en-US" dirty="0" smtClean="0"/>
              <a:t> </a:t>
            </a:r>
            <a:r>
              <a:rPr lang="en-US" dirty="0" err="1" smtClean="0"/>
              <a:t>hasta</a:t>
            </a:r>
            <a:r>
              <a:rPr lang="en-US" dirty="0" smtClean="0"/>
              <a:t> el 2014</a:t>
            </a:r>
          </a:p>
          <a:p>
            <a:pPr lvl="1">
              <a:buFontTx/>
              <a:buChar char="-"/>
            </a:pPr>
            <a:r>
              <a:rPr lang="en-US" dirty="0" err="1" smtClean="0"/>
              <a:t>Cubren</a:t>
            </a:r>
            <a:r>
              <a:rPr lang="en-US" dirty="0" smtClean="0"/>
              <a:t> a </a:t>
            </a:r>
            <a:r>
              <a:rPr lang="en-US" dirty="0" err="1" smtClean="0"/>
              <a:t>ciertas</a:t>
            </a:r>
            <a:r>
              <a:rPr lang="en-US" dirty="0" smtClean="0"/>
              <a:t> personas sin </a:t>
            </a:r>
            <a:r>
              <a:rPr lang="en-US" dirty="0" err="1" smtClean="0"/>
              <a:t>seguro</a:t>
            </a:r>
            <a:endParaRPr lang="en-US" dirty="0" smtClean="0">
              <a:solidFill>
                <a:prstClr val="black"/>
              </a:solidFill>
            </a:endParaRPr>
          </a:p>
          <a:p>
            <a:pPr marL="828507" lvl="2" indent="-220348" defTabSz="881390">
              <a:spcBef>
                <a:spcPts val="337"/>
              </a:spcBef>
              <a:spcAft>
                <a:spcPts val="0"/>
              </a:spcAft>
              <a:buSzPct val="100000"/>
              <a:buFont typeface="Wingdings 2"/>
              <a:buChar char=""/>
              <a:defRPr/>
            </a:pPr>
            <a:r>
              <a:rPr lang="en-US" dirty="0" err="1" smtClean="0"/>
              <a:t>Independientemente</a:t>
            </a:r>
            <a:r>
              <a:rPr lang="en-US" dirty="0" smtClean="0"/>
              <a:t> de </a:t>
            </a:r>
            <a:r>
              <a:rPr lang="en-US" dirty="0" err="1" smtClean="0"/>
              <a:t>cuáles</a:t>
            </a:r>
            <a:r>
              <a:rPr lang="en-US" dirty="0" smtClean="0"/>
              <a:t> </a:t>
            </a:r>
            <a:r>
              <a:rPr lang="en-US" dirty="0" err="1" smtClean="0"/>
              <a:t>sean</a:t>
            </a:r>
            <a:r>
              <a:rPr lang="en-US" dirty="0" smtClean="0"/>
              <a:t> </a:t>
            </a:r>
            <a:r>
              <a:rPr lang="en-US" dirty="0" err="1" smtClean="0"/>
              <a:t>sus</a:t>
            </a:r>
            <a:r>
              <a:rPr lang="en-US" dirty="0" smtClean="0"/>
              <a:t> </a:t>
            </a:r>
            <a:r>
              <a:rPr lang="en-US" dirty="0" err="1" smtClean="0"/>
              <a:t>problemas</a:t>
            </a:r>
            <a:r>
              <a:rPr lang="en-US" dirty="0" smtClean="0"/>
              <a:t> de </a:t>
            </a:r>
            <a:r>
              <a:rPr lang="en-US" dirty="0" err="1" smtClean="0"/>
              <a:t>salud</a:t>
            </a:r>
            <a:endParaRPr lang="en-US" dirty="0" smtClean="0"/>
          </a:p>
          <a:p>
            <a:pPr marL="828507" lvl="2" indent="-220348" defTabSz="881390">
              <a:spcBef>
                <a:spcPts val="337"/>
              </a:spcBef>
              <a:spcAft>
                <a:spcPts val="0"/>
              </a:spcAft>
              <a:buSzPct val="100000"/>
              <a:buFont typeface="Wingdings 2"/>
              <a:buChar char=""/>
              <a:defRPr/>
            </a:pPr>
            <a:endParaRPr lang="en-US" dirty="0" smtClean="0">
              <a:solidFill>
                <a:prstClr val="black"/>
              </a:solidFill>
            </a:endParaRPr>
          </a:p>
          <a:p>
            <a:pPr marL="113148" indent="-113148">
              <a:buFont typeface="Arial" pitchFamily="34" charset="0"/>
              <a:buChar char="•"/>
            </a:pP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0613" y="652463"/>
            <a:ext cx="4648200" cy="3486150"/>
          </a:xfrm>
        </p:spPr>
      </p:sp>
      <p:sp>
        <p:nvSpPr>
          <p:cNvPr id="3" name="Notes Placeholder 2"/>
          <p:cNvSpPr>
            <a:spLocks noGrp="1"/>
          </p:cNvSpPr>
          <p:nvPr>
            <p:ph type="body" idx="1"/>
          </p:nvPr>
        </p:nvSpPr>
        <p:spPr/>
        <p:txBody>
          <a:bodyPr>
            <a:normAutofit/>
          </a:bodyPr>
          <a:lstStyle/>
          <a:p>
            <a:pPr marL="113148" indent="-113148"/>
            <a:r>
              <a:rPr lang="en-US" dirty="0" err="1" smtClean="0"/>
              <a:t>Más</a:t>
            </a:r>
            <a:r>
              <a:rPr lang="en-US" baseline="0" dirty="0" smtClean="0"/>
              <a:t> </a:t>
            </a:r>
            <a:r>
              <a:rPr lang="en-US" baseline="0" dirty="0" err="1" smtClean="0"/>
              <a:t>ayuda</a:t>
            </a:r>
            <a:r>
              <a:rPr lang="en-US" baseline="0" dirty="0" smtClean="0"/>
              <a:t> e </a:t>
            </a:r>
            <a:r>
              <a:rPr lang="en-US" baseline="0" dirty="0" err="1" smtClean="0"/>
              <a:t>información</a:t>
            </a:r>
            <a:r>
              <a:rPr lang="en-US" baseline="0" dirty="0" smtClean="0"/>
              <a:t> </a:t>
            </a:r>
            <a:r>
              <a:rPr lang="en-US" baseline="0" dirty="0" err="1" smtClean="0"/>
              <a:t>disponible</a:t>
            </a:r>
            <a:r>
              <a:rPr lang="en-US" dirty="0" smtClean="0"/>
              <a:t>:</a:t>
            </a:r>
          </a:p>
          <a:p>
            <a:pPr marL="113148" indent="-113148">
              <a:buFont typeface="Arial" pitchFamily="34" charset="0"/>
              <a:buChar char="•"/>
            </a:pPr>
            <a:r>
              <a:rPr lang="en-US" dirty="0" smtClean="0"/>
              <a:t>El</a:t>
            </a:r>
            <a:r>
              <a:rPr lang="en-US" baseline="0" dirty="0" smtClean="0"/>
              <a:t> manual Medicare y </a:t>
            </a:r>
            <a:r>
              <a:rPr lang="en-US" baseline="0" dirty="0" err="1" smtClean="0"/>
              <a:t>Usted</a:t>
            </a:r>
            <a:r>
              <a:rPr lang="en-US" baseline="0" dirty="0" smtClean="0"/>
              <a:t> se </a:t>
            </a:r>
            <a:r>
              <a:rPr lang="en-US" baseline="0" dirty="0" err="1" smtClean="0"/>
              <a:t>manda</a:t>
            </a:r>
            <a:r>
              <a:rPr lang="en-US" baseline="0" dirty="0" smtClean="0"/>
              <a:t> </a:t>
            </a:r>
            <a:r>
              <a:rPr lang="en-US" baseline="0" dirty="0" err="1" smtClean="0"/>
              <a:t>por</a:t>
            </a:r>
            <a:r>
              <a:rPr lang="en-US" baseline="0" dirty="0" smtClean="0"/>
              <a:t> </a:t>
            </a:r>
            <a:r>
              <a:rPr lang="en-US" baseline="0" dirty="0" err="1" smtClean="0"/>
              <a:t>correo</a:t>
            </a:r>
            <a:r>
              <a:rPr lang="en-US" baseline="0" dirty="0" smtClean="0"/>
              <a:t> a los </a:t>
            </a:r>
            <a:r>
              <a:rPr lang="en-US" baseline="0" dirty="0" err="1" smtClean="0"/>
              <a:t>hogares</a:t>
            </a:r>
            <a:r>
              <a:rPr lang="en-US" baseline="0" dirty="0" smtClean="0"/>
              <a:t> en el </a:t>
            </a:r>
            <a:r>
              <a:rPr lang="en-US" baseline="0" dirty="0" err="1" smtClean="0"/>
              <a:t>otoño</a:t>
            </a:r>
            <a:r>
              <a:rPr lang="en-US" baseline="0" dirty="0" smtClean="0"/>
              <a:t>. </a:t>
            </a:r>
            <a:r>
              <a:rPr lang="en-US" baseline="0" dirty="0" err="1" smtClean="0"/>
              <a:t>Incluye</a:t>
            </a:r>
            <a:r>
              <a:rPr lang="en-US" baseline="0" dirty="0" smtClean="0"/>
              <a:t> los planes de </a:t>
            </a:r>
            <a:r>
              <a:rPr lang="en-US" baseline="0" dirty="0" err="1" smtClean="0"/>
              <a:t>las</a:t>
            </a:r>
            <a:r>
              <a:rPr lang="en-US" baseline="0" dirty="0" smtClean="0"/>
              <a:t> </a:t>
            </a:r>
            <a:r>
              <a:rPr lang="en-US" baseline="0" dirty="0" err="1" smtClean="0"/>
              <a:t>Partes</a:t>
            </a:r>
            <a:r>
              <a:rPr lang="en-US" baseline="0" dirty="0" smtClean="0"/>
              <a:t> C y D en su </a:t>
            </a:r>
            <a:r>
              <a:rPr lang="en-US" baseline="0" dirty="0" err="1" smtClean="0"/>
              <a:t>zona</a:t>
            </a:r>
            <a:r>
              <a:rPr lang="en-US" baseline="0" dirty="0" smtClean="0"/>
              <a:t>. </a:t>
            </a:r>
            <a:endParaRPr lang="en-US" dirty="0" smtClean="0"/>
          </a:p>
          <a:p>
            <a:pPr marL="113148" indent="-113148">
              <a:buFont typeface="Arial" pitchFamily="34" charset="0"/>
              <a:buChar char="•"/>
            </a:pPr>
            <a:r>
              <a:rPr lang="en-US" dirty="0" smtClean="0"/>
              <a:t>En </a:t>
            </a:r>
            <a:r>
              <a:rPr lang="en-US" dirty="0" smtClean="0">
                <a:hlinkClick r:id="rId3"/>
              </a:rPr>
              <a:t>www.medicare.gov</a:t>
            </a:r>
            <a:r>
              <a:rPr lang="en-US" dirty="0" smtClean="0"/>
              <a:t> </a:t>
            </a:r>
            <a:r>
              <a:rPr lang="en-US" dirty="0" err="1" smtClean="0"/>
              <a:t>encontrará</a:t>
            </a:r>
            <a:r>
              <a:rPr lang="en-US" dirty="0" smtClean="0"/>
              <a:t> </a:t>
            </a:r>
            <a:r>
              <a:rPr lang="en-US" dirty="0" err="1" smtClean="0"/>
              <a:t>otras</a:t>
            </a:r>
            <a:r>
              <a:rPr lang="en-US" dirty="0" smtClean="0"/>
              <a:t> </a:t>
            </a:r>
            <a:r>
              <a:rPr lang="en-US" dirty="0" err="1" smtClean="0"/>
              <a:t>publicaciones</a:t>
            </a:r>
            <a:r>
              <a:rPr lang="en-US" dirty="0" smtClean="0"/>
              <a:t>.</a:t>
            </a:r>
          </a:p>
          <a:p>
            <a:pPr marL="113148" indent="-113148">
              <a:buFont typeface="Arial" pitchFamily="34" charset="0"/>
              <a:buChar char="•"/>
            </a:pPr>
            <a:r>
              <a:rPr lang="en-US" dirty="0" smtClean="0"/>
              <a:t>La</a:t>
            </a:r>
            <a:r>
              <a:rPr lang="en-US" baseline="0" dirty="0" smtClean="0"/>
              <a:t> </a:t>
            </a:r>
            <a:r>
              <a:rPr lang="en-US" baseline="0" dirty="0" err="1" smtClean="0"/>
              <a:t>línea</a:t>
            </a:r>
            <a:r>
              <a:rPr lang="en-US" baseline="0" dirty="0" smtClean="0"/>
              <a:t> </a:t>
            </a:r>
            <a:r>
              <a:rPr lang="en-US" baseline="0" dirty="0" err="1" smtClean="0"/>
              <a:t>telefónica</a:t>
            </a:r>
            <a:r>
              <a:rPr lang="en-US" baseline="0" dirty="0" smtClean="0"/>
              <a:t> de </a:t>
            </a:r>
            <a:r>
              <a:rPr lang="en-US" dirty="0" smtClean="0"/>
              <a:t>Medicare </a:t>
            </a:r>
            <a:r>
              <a:rPr lang="en-US" dirty="0" err="1" smtClean="0"/>
              <a:t>atiende</a:t>
            </a:r>
            <a:r>
              <a:rPr lang="en-US" dirty="0" smtClean="0"/>
              <a:t> </a:t>
            </a:r>
            <a:r>
              <a:rPr lang="en-US" dirty="0" err="1" smtClean="0"/>
              <a:t>las</a:t>
            </a:r>
            <a:r>
              <a:rPr lang="en-US" dirty="0" smtClean="0"/>
              <a:t> 24 </a:t>
            </a:r>
            <a:r>
              <a:rPr lang="en-US" dirty="0" err="1" smtClean="0"/>
              <a:t>horas</a:t>
            </a:r>
            <a:r>
              <a:rPr lang="en-US" dirty="0" smtClean="0"/>
              <a:t> del </a:t>
            </a:r>
            <a:r>
              <a:rPr lang="en-US" dirty="0" err="1" smtClean="0"/>
              <a:t>día</a:t>
            </a:r>
            <a:r>
              <a:rPr lang="en-US" dirty="0" smtClean="0"/>
              <a:t> </a:t>
            </a:r>
            <a:r>
              <a:rPr lang="en-US" dirty="0" err="1" smtClean="0"/>
              <a:t>incluidos</a:t>
            </a:r>
            <a:r>
              <a:rPr lang="en-US" dirty="0" smtClean="0"/>
              <a:t> los fines de </a:t>
            </a:r>
            <a:r>
              <a:rPr lang="en-US" dirty="0" err="1" smtClean="0"/>
              <a:t>semana</a:t>
            </a:r>
            <a:r>
              <a:rPr lang="en-US" dirty="0" smtClean="0"/>
              <a:t>. </a:t>
            </a:r>
            <a:r>
              <a:rPr lang="en-US" dirty="0" err="1" smtClean="0"/>
              <a:t>Llame</a:t>
            </a:r>
            <a:r>
              <a:rPr lang="en-US" baseline="0" dirty="0" smtClean="0"/>
              <a:t> al</a:t>
            </a:r>
            <a:r>
              <a:rPr lang="en-US" dirty="0" smtClean="0"/>
              <a:t> 1-800-Medicare (1-800-633-4227). Los </a:t>
            </a:r>
            <a:r>
              <a:rPr lang="en-US" dirty="0" err="1" smtClean="0"/>
              <a:t>ususarios</a:t>
            </a:r>
            <a:r>
              <a:rPr lang="en-US" dirty="0" smtClean="0"/>
              <a:t> de TTY </a:t>
            </a:r>
            <a:r>
              <a:rPr lang="en-US" dirty="0" err="1" smtClean="0"/>
              <a:t>deben</a:t>
            </a:r>
            <a:r>
              <a:rPr lang="en-US" dirty="0" smtClean="0"/>
              <a:t> </a:t>
            </a:r>
            <a:r>
              <a:rPr lang="en-US" dirty="0" err="1" smtClean="0"/>
              <a:t>llamar</a:t>
            </a:r>
            <a:r>
              <a:rPr lang="en-US" dirty="0" smtClean="0"/>
              <a:t> al 1-877-486-2048.</a:t>
            </a:r>
          </a:p>
          <a:p>
            <a:pPr marL="113148" indent="-113148">
              <a:buFont typeface="Arial" pitchFamily="34" charset="0"/>
              <a:buChar char="•"/>
            </a:pPr>
            <a:r>
              <a:rPr lang="en-US" dirty="0" smtClean="0"/>
              <a:t>Los </a:t>
            </a:r>
            <a:r>
              <a:rPr lang="en-US" dirty="0" err="1" smtClean="0"/>
              <a:t>socios</a:t>
            </a:r>
            <a:r>
              <a:rPr lang="en-US" dirty="0" smtClean="0"/>
              <a:t> </a:t>
            </a:r>
            <a:r>
              <a:rPr lang="en-US" dirty="0" err="1" smtClean="0"/>
              <a:t>pueden</a:t>
            </a:r>
            <a:r>
              <a:rPr lang="en-US" dirty="0" smtClean="0"/>
              <a:t> </a:t>
            </a:r>
            <a:r>
              <a:rPr lang="en-US" dirty="0" err="1" smtClean="0"/>
              <a:t>obtener</a:t>
            </a:r>
            <a:r>
              <a:rPr lang="en-US" dirty="0" smtClean="0"/>
              <a:t> </a:t>
            </a:r>
            <a:r>
              <a:rPr lang="en-US" dirty="0" err="1" smtClean="0"/>
              <a:t>información</a:t>
            </a:r>
            <a:r>
              <a:rPr lang="en-US" dirty="0" smtClean="0"/>
              <a:t> </a:t>
            </a:r>
            <a:r>
              <a:rPr lang="en-US" dirty="0" err="1" smtClean="0"/>
              <a:t>útil</a:t>
            </a:r>
            <a:r>
              <a:rPr lang="en-US" dirty="0" smtClean="0"/>
              <a:t> en el</a:t>
            </a:r>
            <a:r>
              <a:rPr lang="en-US" baseline="0" dirty="0" smtClean="0"/>
              <a:t> </a:t>
            </a:r>
            <a:r>
              <a:rPr lang="en-US" baseline="0" dirty="0" err="1" smtClean="0"/>
              <a:t>Programa</a:t>
            </a:r>
            <a:r>
              <a:rPr lang="en-US" baseline="0" dirty="0" smtClean="0"/>
              <a:t> </a:t>
            </a:r>
            <a:r>
              <a:rPr lang="en-US" baseline="0" dirty="0" err="1" smtClean="0"/>
              <a:t>Nacional</a:t>
            </a:r>
            <a:r>
              <a:rPr lang="en-US" baseline="0" dirty="0" smtClean="0"/>
              <a:t> de </a:t>
            </a:r>
            <a:r>
              <a:rPr lang="en-US" baseline="0" dirty="0" err="1" smtClean="0"/>
              <a:t>Entrenamiento</a:t>
            </a:r>
            <a:r>
              <a:rPr lang="en-US" baseline="0" dirty="0" smtClean="0"/>
              <a:t> de Medicare en </a:t>
            </a:r>
            <a:r>
              <a:rPr lang="en-US" dirty="0" smtClean="0">
                <a:hlinkClick r:id="rId4"/>
              </a:rPr>
              <a:t>www.cms.hhs.gov/NationalMedicareTrainingProgram</a:t>
            </a:r>
            <a:endParaRPr lang="en-US" dirty="0" smtClean="0"/>
          </a:p>
          <a:p>
            <a:pPr marL="113148" indent="-113148">
              <a:buFont typeface="Arial" pitchFamily="34" charset="0"/>
              <a:buChar char="•"/>
            </a:pPr>
            <a:r>
              <a:rPr lang="en-US" dirty="0" err="1" smtClean="0"/>
              <a:t>Comuníquese</a:t>
            </a:r>
            <a:r>
              <a:rPr lang="en-US" baseline="0" dirty="0" smtClean="0"/>
              <a:t> con el </a:t>
            </a:r>
            <a:r>
              <a:rPr lang="en-US" baseline="0" dirty="0" err="1" smtClean="0"/>
              <a:t>Programa</a:t>
            </a:r>
            <a:r>
              <a:rPr lang="en-US" baseline="0" dirty="0" smtClean="0"/>
              <a:t> </a:t>
            </a:r>
            <a:r>
              <a:rPr lang="en-US" baseline="0" dirty="0" err="1" smtClean="0"/>
              <a:t>Estatal</a:t>
            </a:r>
            <a:r>
              <a:rPr lang="en-US" baseline="0" dirty="0" smtClean="0"/>
              <a:t> de </a:t>
            </a:r>
            <a:r>
              <a:rPr lang="en-US" baseline="0" dirty="0" err="1" smtClean="0"/>
              <a:t>Asistencia</a:t>
            </a:r>
            <a:r>
              <a:rPr lang="en-US" baseline="0" dirty="0" smtClean="0"/>
              <a:t> con el </a:t>
            </a:r>
            <a:r>
              <a:rPr lang="en-US" baseline="0" dirty="0" err="1" smtClean="0"/>
              <a:t>Seguro</a:t>
            </a:r>
            <a:r>
              <a:rPr lang="en-US" baseline="0" dirty="0" smtClean="0"/>
              <a:t> </a:t>
            </a:r>
            <a:r>
              <a:rPr lang="en-US" baseline="0" dirty="0" err="1" smtClean="0"/>
              <a:t>Médico</a:t>
            </a:r>
            <a:r>
              <a:rPr lang="en-US" baseline="0" dirty="0" smtClean="0"/>
              <a:t> (SHIP). </a:t>
            </a:r>
            <a:r>
              <a:rPr lang="en-US" baseline="0" dirty="0" err="1" smtClean="0"/>
              <a:t>Encontrará</a:t>
            </a:r>
            <a:r>
              <a:rPr lang="en-US" baseline="0" dirty="0" smtClean="0"/>
              <a:t> el </a:t>
            </a:r>
            <a:r>
              <a:rPr lang="en-US" baseline="0" dirty="0" err="1" smtClean="0"/>
              <a:t>número</a:t>
            </a:r>
            <a:r>
              <a:rPr lang="en-US" baseline="0" dirty="0" smtClean="0"/>
              <a:t> de </a:t>
            </a:r>
            <a:r>
              <a:rPr lang="en-US" baseline="0" dirty="0" err="1" smtClean="0"/>
              <a:t>teléfono</a:t>
            </a:r>
            <a:r>
              <a:rPr lang="en-US" baseline="0" dirty="0" smtClean="0"/>
              <a:t> en </a:t>
            </a:r>
            <a:r>
              <a:rPr lang="en-US" baseline="0" dirty="0" err="1" smtClean="0"/>
              <a:t>última</a:t>
            </a:r>
            <a:r>
              <a:rPr lang="en-US" baseline="0" dirty="0" smtClean="0"/>
              <a:t> </a:t>
            </a:r>
            <a:r>
              <a:rPr lang="en-US" baseline="0" dirty="0" err="1" smtClean="0"/>
              <a:t>página</a:t>
            </a:r>
            <a:r>
              <a:rPr lang="en-US" baseline="0" dirty="0" smtClean="0"/>
              <a:t> del manual </a:t>
            </a:r>
            <a:r>
              <a:rPr lang="en-US" dirty="0" smtClean="0"/>
              <a:t>Medicare y</a:t>
            </a:r>
            <a:r>
              <a:rPr lang="en-US" baseline="0" dirty="0" smtClean="0"/>
              <a:t> </a:t>
            </a:r>
            <a:r>
              <a:rPr lang="en-US" baseline="0" dirty="0" err="1" smtClean="0"/>
              <a:t>Usted</a:t>
            </a:r>
            <a:r>
              <a:rPr lang="en-US" dirty="0" smtClean="0"/>
              <a:t>, o en www.medicare.gov</a:t>
            </a:r>
            <a:r>
              <a:rPr lang="en-US" baseline="0" dirty="0" smtClean="0"/>
              <a:t> en </a:t>
            </a:r>
            <a:r>
              <a:rPr lang="en-US" baseline="0" dirty="0" err="1" smtClean="0"/>
              <a:t>contactos</a:t>
            </a:r>
            <a:r>
              <a:rPr lang="en-US" baseline="0" dirty="0" smtClean="0"/>
              <a:t> </a:t>
            </a:r>
            <a:r>
              <a:rPr lang="en-US" baseline="0" dirty="0" err="1" smtClean="0"/>
              <a:t>útiles</a:t>
            </a:r>
            <a:r>
              <a:rPr lang="en-US" baseline="0" dirty="0" smtClean="0"/>
              <a:t>. </a:t>
            </a:r>
            <a:endParaRPr lang="en-US" dirty="0" smtClean="0"/>
          </a:p>
          <a:p>
            <a:pPr marL="113148" indent="-113148"/>
            <a:r>
              <a:rPr lang="en-US" b="1" dirty="0" smtClean="0"/>
              <a:t>NOTA</a:t>
            </a:r>
            <a:r>
              <a:rPr lang="en-US" dirty="0" smtClean="0"/>
              <a:t>: Tal </a:t>
            </a:r>
            <a:r>
              <a:rPr lang="en-US" dirty="0" err="1" smtClean="0"/>
              <a:t>vez</a:t>
            </a:r>
            <a:r>
              <a:rPr lang="en-US" dirty="0" smtClean="0"/>
              <a:t> el </a:t>
            </a:r>
            <a:r>
              <a:rPr lang="en-US" dirty="0" err="1" smtClean="0"/>
              <a:t>presentador</a:t>
            </a:r>
            <a:r>
              <a:rPr lang="en-US" dirty="0" smtClean="0"/>
              <a:t> </a:t>
            </a:r>
            <a:r>
              <a:rPr lang="en-US" dirty="0" err="1" smtClean="0"/>
              <a:t>quiera</a:t>
            </a:r>
            <a:r>
              <a:rPr lang="en-US" dirty="0" smtClean="0"/>
              <a:t> </a:t>
            </a:r>
            <a:r>
              <a:rPr lang="en-US" dirty="0" err="1" smtClean="0"/>
              <a:t>incluir</a:t>
            </a:r>
            <a:r>
              <a:rPr lang="en-US" dirty="0" smtClean="0"/>
              <a:t> los</a:t>
            </a:r>
            <a:r>
              <a:rPr lang="en-US" baseline="0" dirty="0" smtClean="0"/>
              <a:t> </a:t>
            </a:r>
            <a:r>
              <a:rPr lang="en-US" baseline="0" dirty="0" err="1" smtClean="0"/>
              <a:t>contactos</a:t>
            </a:r>
            <a:r>
              <a:rPr lang="en-US" baseline="0" dirty="0" smtClean="0"/>
              <a:t> locales.</a:t>
            </a:r>
            <a:endParaRPr lang="en-US" dirty="0" smtClean="0"/>
          </a:p>
          <a:p>
            <a:pPr marL="113148" indent="-113148">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54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18128" indent="-218128"/>
            <a:r>
              <a:rPr lang="en-US" dirty="0" smtClean="0"/>
              <a:t>A </a:t>
            </a:r>
            <a:r>
              <a:rPr lang="en-US" dirty="0" err="1" smtClean="0"/>
              <a:t>continuación</a:t>
            </a:r>
            <a:r>
              <a:rPr lang="en-US" dirty="0" smtClean="0"/>
              <a:t>, </a:t>
            </a:r>
            <a:r>
              <a:rPr lang="en-US" dirty="0" err="1" smtClean="0"/>
              <a:t>hablaremos</a:t>
            </a:r>
            <a:r>
              <a:rPr lang="en-US" baseline="0" dirty="0" smtClean="0"/>
              <a:t> </a:t>
            </a:r>
            <a:r>
              <a:rPr lang="en-US" baseline="0" dirty="0" err="1" smtClean="0"/>
              <a:t>sobre</a:t>
            </a:r>
            <a:r>
              <a:rPr lang="en-US" baseline="0" dirty="0" smtClean="0"/>
              <a:t> </a:t>
            </a:r>
            <a:r>
              <a:rPr lang="en-US" baseline="0" dirty="0" err="1" smtClean="0"/>
              <a:t>algunas</a:t>
            </a:r>
            <a:r>
              <a:rPr lang="en-US" baseline="0" dirty="0" smtClean="0"/>
              <a:t> de </a:t>
            </a:r>
            <a:r>
              <a:rPr lang="en-US" baseline="0" dirty="0" err="1" smtClean="0"/>
              <a:t>las</a:t>
            </a:r>
            <a:r>
              <a:rPr lang="en-US" baseline="0" dirty="0" smtClean="0"/>
              <a:t> </a:t>
            </a:r>
            <a:r>
              <a:rPr lang="en-US" baseline="0" dirty="0" err="1" smtClean="0"/>
              <a:t>decisiones</a:t>
            </a:r>
            <a:r>
              <a:rPr lang="en-US" baseline="0" dirty="0" smtClean="0"/>
              <a:t> </a:t>
            </a:r>
            <a:r>
              <a:rPr lang="en-US" baseline="0" dirty="0" err="1" smtClean="0"/>
              <a:t>que</a:t>
            </a:r>
            <a:r>
              <a:rPr lang="en-US" baseline="0" dirty="0" smtClean="0"/>
              <a:t> </a:t>
            </a:r>
            <a:r>
              <a:rPr lang="en-US" baseline="0" dirty="0" err="1" smtClean="0"/>
              <a:t>debe</a:t>
            </a:r>
            <a:r>
              <a:rPr lang="en-US" baseline="0" dirty="0" smtClean="0"/>
              <a:t> </a:t>
            </a:r>
            <a:r>
              <a:rPr lang="en-US" baseline="0" dirty="0" err="1" smtClean="0"/>
              <a:t>tomar</a:t>
            </a:r>
            <a:r>
              <a:rPr lang="en-US" baseline="0" dirty="0" smtClean="0"/>
              <a:t>:</a:t>
            </a:r>
            <a:endParaRPr lang="en-US" dirty="0" smtClean="0"/>
          </a:p>
          <a:p>
            <a:pPr lvl="1">
              <a:buFont typeface="Arial" charset="0"/>
              <a:buChar char="•"/>
            </a:pPr>
            <a:r>
              <a:rPr lang="en-US" dirty="0" smtClean="0"/>
              <a:t>  ¿</a:t>
            </a:r>
            <a:r>
              <a:rPr lang="en-US" dirty="0" err="1" smtClean="0"/>
              <a:t>Debo</a:t>
            </a:r>
            <a:r>
              <a:rPr lang="en-US" dirty="0" smtClean="0"/>
              <a:t> </a:t>
            </a:r>
            <a:r>
              <a:rPr lang="en-US" dirty="0" err="1" smtClean="0"/>
              <a:t>escoger</a:t>
            </a:r>
            <a:r>
              <a:rPr lang="en-US" dirty="0" smtClean="0"/>
              <a:t> el Medicare Original o un plan Medicare Advantage?</a:t>
            </a:r>
          </a:p>
          <a:p>
            <a:pPr marL="168321" lvl="1" defTabSz="881390">
              <a:spcAft>
                <a:spcPts val="578"/>
              </a:spcAft>
              <a:buFont typeface="Arial" charset="0"/>
              <a:buChar char="•"/>
              <a:defRPr/>
            </a:pPr>
            <a:r>
              <a:rPr lang="en-US" dirty="0" smtClean="0"/>
              <a:t>  ¿</a:t>
            </a:r>
            <a:r>
              <a:rPr lang="en-US" dirty="0" err="1" smtClean="0"/>
              <a:t>Debo</a:t>
            </a:r>
            <a:r>
              <a:rPr lang="en-US" dirty="0" smtClean="0"/>
              <a:t> </a:t>
            </a:r>
            <a:r>
              <a:rPr lang="en-US" dirty="0" err="1" smtClean="0"/>
              <a:t>quedarme</a:t>
            </a:r>
            <a:r>
              <a:rPr lang="en-US" dirty="0" smtClean="0"/>
              <a:t>/</a:t>
            </a:r>
            <a:r>
              <a:rPr lang="en-US" dirty="0" err="1" smtClean="0"/>
              <a:t>inscribirme</a:t>
            </a:r>
            <a:r>
              <a:rPr lang="en-US" dirty="0" smtClean="0"/>
              <a:t> en la Parte A?</a:t>
            </a:r>
          </a:p>
          <a:p>
            <a:pPr lvl="1">
              <a:buFont typeface="Arial" charset="0"/>
              <a:buChar char="•"/>
            </a:pPr>
            <a:r>
              <a:rPr lang="en-US" dirty="0" smtClean="0"/>
              <a:t>  ¿</a:t>
            </a:r>
            <a:r>
              <a:rPr lang="en-US" dirty="0" err="1" smtClean="0"/>
              <a:t>Debo</a:t>
            </a:r>
            <a:r>
              <a:rPr lang="en-US" dirty="0" smtClean="0"/>
              <a:t> </a:t>
            </a:r>
            <a:r>
              <a:rPr lang="en-US" dirty="0" err="1" smtClean="0"/>
              <a:t>inscribirme</a:t>
            </a:r>
            <a:r>
              <a:rPr lang="en-US" dirty="0" smtClean="0"/>
              <a:t> en la Parte B? ¿</a:t>
            </a:r>
            <a:r>
              <a:rPr lang="en-US" dirty="0" err="1" smtClean="0"/>
              <a:t>Cuándo</a:t>
            </a:r>
            <a:r>
              <a:rPr lang="en-US" dirty="0" smtClean="0"/>
              <a:t>?</a:t>
            </a:r>
          </a:p>
          <a:p>
            <a:pPr lvl="1">
              <a:buFont typeface="Arial" charset="0"/>
              <a:buChar char="•"/>
            </a:pPr>
            <a:r>
              <a:rPr lang="en-US" dirty="0" smtClean="0"/>
              <a:t>  ¿Y</a:t>
            </a:r>
            <a:r>
              <a:rPr lang="en-US" baseline="0" dirty="0" smtClean="0"/>
              <a:t> </a:t>
            </a:r>
            <a:r>
              <a:rPr lang="en-US" dirty="0" smtClean="0"/>
              <a:t>en la Parte D?</a:t>
            </a:r>
          </a:p>
          <a:p>
            <a:pPr lvl="1">
              <a:buFont typeface="Arial" charset="0"/>
              <a:buChar char="•"/>
            </a:pPr>
            <a:r>
              <a:rPr lang="en-US" dirty="0" smtClean="0"/>
              <a:t>  ¿</a:t>
            </a:r>
            <a:r>
              <a:rPr lang="en-US" dirty="0" err="1" smtClean="0"/>
              <a:t>Necesito</a:t>
            </a:r>
            <a:r>
              <a:rPr lang="en-US" dirty="0" smtClean="0"/>
              <a:t> </a:t>
            </a:r>
            <a:r>
              <a:rPr lang="en-US" dirty="0" err="1" smtClean="0"/>
              <a:t>una</a:t>
            </a:r>
            <a:r>
              <a:rPr lang="en-US" dirty="0" smtClean="0"/>
              <a:t> </a:t>
            </a:r>
            <a:r>
              <a:rPr lang="en-US" dirty="0" err="1" smtClean="0"/>
              <a:t>póliza</a:t>
            </a:r>
            <a:r>
              <a:rPr lang="en-US" dirty="0" smtClean="0"/>
              <a:t> </a:t>
            </a:r>
            <a:r>
              <a:rPr lang="en-US" dirty="0" err="1" smtClean="0"/>
              <a:t>Medigap</a:t>
            </a:r>
            <a:r>
              <a:rPr lang="en-US" dirty="0" smtClean="0"/>
              <a:t>?</a:t>
            </a:r>
          </a:p>
          <a:p>
            <a:pPr lvl="1">
              <a:buFont typeface="Arial" charset="0"/>
              <a:buChar char="•"/>
            </a:pPr>
            <a:r>
              <a:rPr lang="en-US" dirty="0" smtClean="0"/>
              <a:t>  ¿</a:t>
            </a:r>
            <a:r>
              <a:rPr lang="en-US" dirty="0" err="1" smtClean="0"/>
              <a:t>Puedo</a:t>
            </a:r>
            <a:r>
              <a:rPr lang="en-US" dirty="0" smtClean="0"/>
              <a:t> </a:t>
            </a:r>
            <a:r>
              <a:rPr lang="en-US" dirty="0" err="1" smtClean="0"/>
              <a:t>obtener</a:t>
            </a:r>
            <a:r>
              <a:rPr lang="en-US" dirty="0" smtClean="0"/>
              <a:t> </a:t>
            </a:r>
            <a:r>
              <a:rPr lang="en-US" dirty="0" err="1" smtClean="0"/>
              <a:t>ayuda</a:t>
            </a:r>
            <a:r>
              <a:rPr lang="en-US" baseline="0" dirty="0" smtClean="0"/>
              <a:t> </a:t>
            </a:r>
            <a:r>
              <a:rPr lang="en-US" dirty="0" err="1" smtClean="0"/>
              <a:t>para</a:t>
            </a:r>
            <a:r>
              <a:rPr lang="en-US" dirty="0" smtClean="0"/>
              <a:t> </a:t>
            </a:r>
            <a:r>
              <a:rPr lang="en-US" dirty="0" err="1" smtClean="0"/>
              <a:t>pagar</a:t>
            </a:r>
            <a:r>
              <a:rPr lang="en-US" dirty="0" smtClean="0"/>
              <a:t> los </a:t>
            </a:r>
            <a:r>
              <a:rPr lang="en-US" dirty="0" err="1" smtClean="0"/>
              <a:t>costos</a:t>
            </a:r>
            <a:r>
              <a:rPr lang="en-US" baseline="0" dirty="0" smtClean="0"/>
              <a:t> </a:t>
            </a:r>
            <a:r>
              <a:rPr lang="en-US" dirty="0" smtClean="0"/>
              <a:t>de Medicare?</a:t>
            </a:r>
          </a:p>
          <a:p>
            <a:pPr marL="399163" lvl="1" indent="-22629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68321" indent="-168321">
              <a:buFont typeface="Arial" pitchFamily="34" charset="0"/>
              <a:buChar char="•"/>
            </a:pPr>
            <a:r>
              <a:rPr lang="en-US" dirty="0" err="1" smtClean="0"/>
              <a:t>Escoger</a:t>
            </a:r>
            <a:r>
              <a:rPr lang="en-US" dirty="0" smtClean="0"/>
              <a:t> el </a:t>
            </a:r>
            <a:r>
              <a:rPr lang="en-US" dirty="0" err="1" smtClean="0"/>
              <a:t>modo</a:t>
            </a:r>
            <a:r>
              <a:rPr lang="en-US" dirty="0" smtClean="0"/>
              <a:t> en </a:t>
            </a:r>
            <a:r>
              <a:rPr lang="en-US" dirty="0" err="1" smtClean="0"/>
              <a:t>que</a:t>
            </a:r>
            <a:r>
              <a:rPr lang="en-US" dirty="0" smtClean="0"/>
              <a:t> </a:t>
            </a:r>
            <a:r>
              <a:rPr lang="en-US" dirty="0" err="1" smtClean="0"/>
              <a:t>desea</a:t>
            </a:r>
            <a:r>
              <a:rPr lang="en-US" dirty="0" smtClean="0"/>
              <a:t> </a:t>
            </a:r>
            <a:r>
              <a:rPr lang="en-US" dirty="0" err="1" smtClean="0"/>
              <a:t>recibir</a:t>
            </a:r>
            <a:r>
              <a:rPr lang="en-US" dirty="0" smtClean="0"/>
              <a:t> su </a:t>
            </a:r>
            <a:r>
              <a:rPr lang="en-US" dirty="0" err="1" smtClean="0"/>
              <a:t>cobertura</a:t>
            </a:r>
            <a:r>
              <a:rPr lang="en-US" dirty="0" smtClean="0"/>
              <a:t> de Medicare</a:t>
            </a:r>
            <a:r>
              <a:rPr lang="en-US" baseline="0" dirty="0" smtClean="0"/>
              <a:t> </a:t>
            </a:r>
            <a:r>
              <a:rPr lang="en-US" baseline="0" dirty="0" err="1" smtClean="0"/>
              <a:t>es</a:t>
            </a:r>
            <a:r>
              <a:rPr lang="en-US" baseline="0" dirty="0" smtClean="0"/>
              <a:t> </a:t>
            </a:r>
            <a:r>
              <a:rPr lang="en-US" baseline="0" dirty="0" err="1" smtClean="0"/>
              <a:t>importante</a:t>
            </a:r>
            <a:r>
              <a:rPr lang="en-US" baseline="0" dirty="0" smtClean="0"/>
              <a:t>.</a:t>
            </a:r>
            <a:endParaRPr lang="en-US" dirty="0" smtClean="0"/>
          </a:p>
          <a:p>
            <a:pPr marL="168321" indent="-168321">
              <a:buFont typeface="Arial" pitchFamily="34" charset="0"/>
              <a:buChar char="•"/>
            </a:pPr>
            <a:r>
              <a:rPr lang="en-US" dirty="0" smtClean="0"/>
              <a:t>Hay</a:t>
            </a:r>
            <a:r>
              <a:rPr lang="en-US" baseline="0" dirty="0" smtClean="0"/>
              <a:t> dos </a:t>
            </a:r>
            <a:r>
              <a:rPr lang="en-US" baseline="0" dirty="0" err="1" smtClean="0"/>
              <a:t>maneras</a:t>
            </a:r>
            <a:r>
              <a:rPr lang="en-US" baseline="0" dirty="0" smtClean="0"/>
              <a:t> </a:t>
            </a:r>
            <a:r>
              <a:rPr lang="en-US" baseline="0" dirty="0" err="1" smtClean="0"/>
              <a:t>principales</a:t>
            </a:r>
            <a:r>
              <a:rPr lang="en-US" baseline="0" dirty="0" smtClean="0"/>
              <a:t> de </a:t>
            </a:r>
            <a:r>
              <a:rPr lang="en-US" baseline="0" dirty="0" err="1" smtClean="0"/>
              <a:t>recibir</a:t>
            </a:r>
            <a:r>
              <a:rPr lang="en-US" baseline="0" dirty="0" smtClean="0"/>
              <a:t> los </a:t>
            </a:r>
            <a:r>
              <a:rPr lang="en-US" baseline="0" dirty="0" err="1" smtClean="0"/>
              <a:t>beneficios</a:t>
            </a:r>
            <a:r>
              <a:rPr lang="en-US" baseline="0" dirty="0" smtClean="0"/>
              <a:t>: El Medicare Original y los Planes Medicare Advantage (</a:t>
            </a:r>
            <a:r>
              <a:rPr lang="en-US" baseline="0" dirty="0" err="1" smtClean="0"/>
              <a:t>como</a:t>
            </a:r>
            <a:r>
              <a:rPr lang="en-US" baseline="0" dirty="0" smtClean="0"/>
              <a:t> los HMO y los PPO). </a:t>
            </a:r>
            <a:endParaRPr lang="en-US" dirty="0" smtClean="0"/>
          </a:p>
          <a:p>
            <a:pPr marL="168321" indent="-168321">
              <a:buFont typeface="Arial" pitchFamily="34" charset="0"/>
              <a:buChar char="•"/>
            </a:pPr>
            <a:r>
              <a:rPr lang="en-US" dirty="0" err="1" smtClean="0"/>
              <a:t>Muchas</a:t>
            </a:r>
            <a:r>
              <a:rPr lang="en-US" dirty="0" smtClean="0"/>
              <a:t> de </a:t>
            </a:r>
            <a:r>
              <a:rPr lang="en-US" dirty="0" err="1" smtClean="0"/>
              <a:t>las</a:t>
            </a:r>
            <a:r>
              <a:rPr lang="en-US" dirty="0" smtClean="0"/>
              <a:t> </a:t>
            </a:r>
            <a:r>
              <a:rPr lang="en-US" dirty="0" err="1" smtClean="0"/>
              <a:t>decisiones</a:t>
            </a:r>
            <a:r>
              <a:rPr lang="en-US" dirty="0" smtClean="0"/>
              <a:t> </a:t>
            </a:r>
            <a:r>
              <a:rPr lang="en-US" dirty="0" err="1" smtClean="0"/>
              <a:t>que</a:t>
            </a:r>
            <a:r>
              <a:rPr lang="en-US" dirty="0" smtClean="0"/>
              <a:t> </a:t>
            </a:r>
            <a:r>
              <a:rPr lang="en-US" dirty="0" err="1" smtClean="0"/>
              <a:t>tendrá</a:t>
            </a:r>
            <a:r>
              <a:rPr lang="en-US" dirty="0" smtClean="0"/>
              <a:t> </a:t>
            </a:r>
            <a:r>
              <a:rPr lang="en-US" dirty="0" err="1" smtClean="0"/>
              <a:t>que</a:t>
            </a:r>
            <a:r>
              <a:rPr lang="en-US" dirty="0" smtClean="0"/>
              <a:t> </a:t>
            </a:r>
            <a:r>
              <a:rPr lang="en-US" dirty="0" err="1" smtClean="0"/>
              <a:t>tomar</a:t>
            </a:r>
            <a:r>
              <a:rPr lang="en-US" dirty="0" smtClean="0"/>
              <a:t> </a:t>
            </a:r>
            <a:r>
              <a:rPr lang="en-US" dirty="0" err="1" smtClean="0"/>
              <a:t>dependerán</a:t>
            </a:r>
            <a:r>
              <a:rPr lang="en-US" dirty="0" smtClean="0"/>
              <a:t> del </a:t>
            </a:r>
            <a:r>
              <a:rPr lang="en-US" dirty="0" err="1" smtClean="0"/>
              <a:t>modo</a:t>
            </a:r>
            <a:r>
              <a:rPr lang="en-US" dirty="0" smtClean="0"/>
              <a:t> </a:t>
            </a:r>
            <a:r>
              <a:rPr lang="en-US" dirty="0" err="1" smtClean="0"/>
              <a:t>que</a:t>
            </a:r>
            <a:r>
              <a:rPr lang="en-US" baseline="0" dirty="0" smtClean="0"/>
              <a:t> </a:t>
            </a:r>
            <a:r>
              <a:rPr lang="en-US" baseline="0" dirty="0" err="1" smtClean="0"/>
              <a:t>escoja</a:t>
            </a:r>
            <a:r>
              <a:rPr lang="en-US" baseline="0" dirty="0" smtClean="0"/>
              <a:t> </a:t>
            </a:r>
            <a:r>
              <a:rPr lang="en-US" baseline="0" dirty="0" err="1" smtClean="0"/>
              <a:t>para</a:t>
            </a:r>
            <a:r>
              <a:rPr lang="en-US" baseline="0" dirty="0" smtClean="0"/>
              <a:t> </a:t>
            </a:r>
            <a:r>
              <a:rPr lang="en-US" baseline="0" dirty="0" err="1" smtClean="0"/>
              <a:t>recibir</a:t>
            </a:r>
            <a:r>
              <a:rPr lang="en-US" baseline="0" dirty="0" smtClean="0"/>
              <a:t> </a:t>
            </a:r>
            <a:r>
              <a:rPr lang="en-US" baseline="0" dirty="0" err="1" smtClean="0"/>
              <a:t>sus</a:t>
            </a:r>
            <a:r>
              <a:rPr lang="en-US" baseline="0" dirty="0" smtClean="0"/>
              <a:t> </a:t>
            </a:r>
            <a:r>
              <a:rPr lang="en-US" baseline="0" dirty="0" err="1" smtClean="0"/>
              <a:t>beneficios</a:t>
            </a:r>
            <a:r>
              <a:rPr lang="en-US" baseline="0" dirty="0" smtClean="0"/>
              <a:t> de Medicare. </a:t>
            </a:r>
            <a:endParaRPr lang="en-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8150" y="4205514"/>
            <a:ext cx="6061075" cy="4648200"/>
          </a:xfrm>
        </p:spPr>
        <p:txBody>
          <a:bodyPr>
            <a:noAutofit/>
          </a:bodyPr>
          <a:lstStyle/>
          <a:p>
            <a:pPr>
              <a:spcAft>
                <a:spcPts val="0"/>
              </a:spcAft>
            </a:pPr>
            <a:r>
              <a:rPr lang="es-ES" sz="1000" dirty="0" smtClean="0"/>
              <a:t>La Parte A de Medicare (Seguro de hospital) le ayuda a pagar los servicios necesarios por motivos médicos:</a:t>
            </a:r>
          </a:p>
          <a:p>
            <a:pPr>
              <a:spcAft>
                <a:spcPts val="0"/>
              </a:spcAft>
            </a:pPr>
            <a:r>
              <a:rPr lang="es-ES" sz="1000" b="1" dirty="0" smtClean="0"/>
              <a:t>Internación en el hospital- </a:t>
            </a:r>
            <a:r>
              <a:rPr lang="es-ES" sz="1000" dirty="0" smtClean="0">
                <a:ea typeface="Calibri" pitchFamily="34" charset="0"/>
                <a:cs typeface="Times New Roman" pitchFamily="18" charset="0"/>
              </a:rPr>
              <a:t>Habitación semiprivada, comidas, enfermería general y otros servicios y suministros del hospital. Incluye la atención en los hospitales de acceso crítico y los centros de rehabilitación para pacientes internados. El cuidado de la salud mental para los pacientes internados en un centro psiquiátrico (límite de 190 durante toda su vida). </a:t>
            </a:r>
            <a:endParaRPr lang="es-ES" sz="1000" dirty="0" smtClean="0">
              <a:cs typeface="Times New Roman" pitchFamily="18" charset="0"/>
            </a:endParaRPr>
          </a:p>
          <a:p>
            <a:pPr>
              <a:spcAft>
                <a:spcPts val="0"/>
              </a:spcAft>
            </a:pPr>
            <a:r>
              <a:rPr lang="es-ES" sz="1000" b="1" dirty="0" smtClean="0"/>
              <a:t>Cuidado en un Centro de Enfermería Especializada (SNF por su sigla en inglés) </a:t>
            </a:r>
            <a:r>
              <a:rPr lang="es-ES" sz="1000" dirty="0" smtClean="0"/>
              <a:t>(no incluye el cuidado de compañía ni el cuidado a largo plazo) – </a:t>
            </a:r>
            <a:r>
              <a:rPr lang="es-ES" sz="1000" dirty="0" smtClean="0">
                <a:cs typeface="Calibri" pitchFamily="34" charset="0"/>
              </a:rPr>
              <a:t>Cuando se cumplan ciertos requisitos.</a:t>
            </a:r>
          </a:p>
          <a:p>
            <a:pPr>
              <a:spcAft>
                <a:spcPts val="0"/>
              </a:spcAft>
            </a:pPr>
            <a:r>
              <a:rPr lang="es-ES" sz="1000" b="1" dirty="0" smtClean="0"/>
              <a:t>Cuidado de la salud en el hogar (atención domiciliaria)- </a:t>
            </a:r>
            <a:r>
              <a:rPr lang="es-ES" sz="1000" dirty="0" smtClean="0"/>
              <a:t>Un médico participante o ciertos proveedores de la salud que trabajan con el médico, deben verlo antes de certificar que usted necesita este tipo de atención. El médico debe ordenar el servicio </a:t>
            </a:r>
            <a:r>
              <a:rPr lang="es-ES" sz="1000" b="1" dirty="0" smtClean="0"/>
              <a:t>y </a:t>
            </a:r>
            <a:r>
              <a:rPr lang="es-ES" sz="1000" dirty="0" smtClean="0"/>
              <a:t>una agencia, certificada por Medicare debe brindárselo. Usted debe estar confinado en su hogar, lo cual significa que salir de su hogar supone un gran esfuerzo. Usted no paga los servicios cubiertos de cuidado de la salud en el hogar.</a:t>
            </a:r>
          </a:p>
          <a:p>
            <a:pPr>
              <a:spcAft>
                <a:spcPts val="0"/>
              </a:spcAft>
            </a:pPr>
            <a:r>
              <a:rPr lang="es-ES" sz="1000" b="1" dirty="0" smtClean="0"/>
              <a:t>Cuidado de hospicio- </a:t>
            </a:r>
            <a:r>
              <a:rPr lang="es-ES" sz="1000" dirty="0" smtClean="0"/>
              <a:t>Para las personas que padecen una enfermedad terminal. El médico debe certificar que probablemente a la persona le queden 6 meses o menos de vida. La cobertura incluye los medicamentos para calmar el dolor y controlar los síntomas; los servicios médicos, de enfermería y sociales, otros servicios cubiertos, así como aquellos que Medicare generalmente no cubre, como los servicios de apoyo emotivo para lidiar con la situación terminal. </a:t>
            </a:r>
          </a:p>
          <a:p>
            <a:pPr>
              <a:spcAft>
                <a:spcPts val="0"/>
              </a:spcAft>
            </a:pPr>
            <a:r>
              <a:rPr lang="es-ES" sz="1000" b="1" dirty="0" smtClean="0"/>
              <a:t>Sangre-</a:t>
            </a:r>
            <a:r>
              <a:rPr lang="es-ES" sz="1000" dirty="0" smtClean="0"/>
              <a:t> En la mayoría de los casos, si usted está internado y necesita sangre, no tendrá que pagarla ni reponerla.</a:t>
            </a:r>
            <a:endParaRPr lang="es-ES" sz="1000" b="1" dirty="0" smtClean="0"/>
          </a:p>
          <a:p>
            <a:pPr indent="4763">
              <a:spcAft>
                <a:spcPts val="0"/>
              </a:spcAft>
              <a:defRPr/>
            </a:pPr>
            <a:r>
              <a:rPr lang="es-ES" sz="1000" dirty="0" smtClean="0"/>
              <a:t>La Parte B de Medicare cubre una serie de servicios y suministros necesarios por motivos médicos. Se deben cumplir ciertos requisitos. </a:t>
            </a:r>
          </a:p>
          <a:p>
            <a:pPr indent="4763">
              <a:spcAft>
                <a:spcPts val="0"/>
              </a:spcAft>
              <a:defRPr/>
            </a:pPr>
            <a:r>
              <a:rPr lang="es-ES" sz="1000" b="1" dirty="0" smtClean="0"/>
              <a:t>Servicios del médico- </a:t>
            </a:r>
            <a:r>
              <a:rPr lang="es-ES" sz="1000" dirty="0" smtClean="0"/>
              <a:t>Servicios que son médicamente necesarios. 	</a:t>
            </a:r>
          </a:p>
          <a:p>
            <a:pPr indent="4763">
              <a:spcAft>
                <a:spcPts val="0"/>
              </a:spcAft>
              <a:defRPr/>
            </a:pPr>
            <a:r>
              <a:rPr lang="es-ES" sz="1000" b="1" dirty="0" smtClean="0"/>
              <a:t>Servicios médicos y quirúrgicos y suministros para paciente ambulatorio – </a:t>
            </a:r>
            <a:r>
              <a:rPr lang="es-ES" sz="1000" dirty="0" smtClean="0"/>
              <a:t>Para procedimientos aprobados (</a:t>
            </a:r>
            <a:r>
              <a:rPr lang="es-ES" sz="1000" dirty="0" smtClean="0">
                <a:ea typeface="Calibri"/>
                <a:cs typeface="Times New Roman"/>
              </a:rPr>
              <a:t>como radiografías, una escayola, o suturas</a:t>
            </a:r>
            <a:r>
              <a:rPr lang="es-ES" sz="1000" dirty="0" smtClean="0"/>
              <a:t>). </a:t>
            </a:r>
            <a:r>
              <a:rPr lang="es-ES" sz="1000" dirty="0" smtClean="0">
                <a:ea typeface="Calibri"/>
                <a:cs typeface="Times New Roman"/>
              </a:rPr>
              <a:t>Usted paga al doctor el 20% de los gastos aprobados por  Medicare por sus servicios si el médico acepta la asignación. El hospital  también le cobra un copago por cada servicio</a:t>
            </a:r>
            <a:r>
              <a:rPr lang="es-ES" sz="1000" dirty="0" smtClean="0"/>
              <a:t> que usted recibe como paciente ambulatorio. Por cada servicio, el copago no puede ser más que el monto del deducible de la Parte A que paga por una internación. Usted tiene que pagar el deducible de la Parte B y todos los cargos por artículos o servicios que no cubra Medicare. </a:t>
            </a:r>
            <a:endParaRPr lang="en-US" sz="1000" dirty="0" smtClean="0"/>
          </a:p>
          <a:p>
            <a:pPr indent="4763">
              <a:spcAft>
                <a:spcPts val="0"/>
              </a:spcAft>
              <a:defRPr/>
            </a:pPr>
            <a:r>
              <a:rPr lang="en-US" sz="1000" b="1" dirty="0" err="1" smtClean="0"/>
              <a:t>Equipo</a:t>
            </a:r>
            <a:r>
              <a:rPr lang="en-US" sz="1000" b="1" dirty="0" smtClean="0"/>
              <a:t> </a:t>
            </a:r>
            <a:r>
              <a:rPr lang="en-US" sz="1000" b="1" dirty="0" err="1" smtClean="0"/>
              <a:t>médico</a:t>
            </a:r>
            <a:r>
              <a:rPr lang="en-US" sz="1000" b="1" dirty="0" smtClean="0"/>
              <a:t> </a:t>
            </a:r>
            <a:r>
              <a:rPr lang="en-US" sz="1000" b="1" dirty="0" err="1" smtClean="0"/>
              <a:t>duradero</a:t>
            </a:r>
            <a:r>
              <a:rPr lang="en-US" sz="1000" b="1" dirty="0" smtClean="0"/>
              <a:t> – </a:t>
            </a:r>
            <a:r>
              <a:rPr lang="en-US" sz="1000" dirty="0" smtClean="0"/>
              <a:t>Como </a:t>
            </a:r>
            <a:r>
              <a:rPr lang="en-US" sz="1000" dirty="0" err="1" smtClean="0"/>
              <a:t>sillas</a:t>
            </a:r>
            <a:r>
              <a:rPr lang="en-US" sz="1000" dirty="0" smtClean="0"/>
              <a:t> de </a:t>
            </a:r>
            <a:r>
              <a:rPr lang="en-US" sz="1000" dirty="0" err="1" smtClean="0"/>
              <a:t>ruedas</a:t>
            </a:r>
            <a:r>
              <a:rPr lang="en-US" sz="1000" dirty="0" smtClean="0"/>
              <a:t> o </a:t>
            </a:r>
            <a:r>
              <a:rPr lang="en-US" sz="1000" dirty="0" err="1" smtClean="0"/>
              <a:t>andadores</a:t>
            </a:r>
            <a:endParaRPr lang="en-US" sz="1000" dirty="0" smtClean="0"/>
          </a:p>
          <a:p>
            <a:pPr indent="4763">
              <a:spcAft>
                <a:spcPts val="0"/>
              </a:spcAft>
              <a:defRPr/>
            </a:pPr>
            <a:r>
              <a:rPr lang="en-US" sz="1000" b="1" dirty="0" err="1" smtClean="0"/>
              <a:t>Servicios</a:t>
            </a:r>
            <a:r>
              <a:rPr lang="en-US" sz="1000" b="1" dirty="0" smtClean="0"/>
              <a:t> </a:t>
            </a:r>
            <a:r>
              <a:rPr lang="en-US" sz="1000" b="1" dirty="0" err="1" smtClean="0"/>
              <a:t>preventivos</a:t>
            </a:r>
            <a:r>
              <a:rPr lang="en-US" sz="1000" b="1" dirty="0" smtClean="0"/>
              <a:t> -</a:t>
            </a:r>
            <a:r>
              <a:rPr lang="es-ES" sz="1000" dirty="0" smtClean="0"/>
              <a:t>Como los exámenes, análisis de laboratorio, evaluaciones y vacunas para prevenir, detectar o controlar un problema médico. Los servicios preventivos pueden hacer una detección temprana de la condición que es cuando el tratamiento funciona mejor. </a:t>
            </a:r>
            <a:endParaRPr lang="es-ES" sz="1000" b="1" dirty="0" smtClean="0"/>
          </a:p>
          <a:p>
            <a:pPr>
              <a:spcAft>
                <a:spcPts val="99"/>
              </a:spcAft>
            </a:pPr>
            <a:endParaRPr lang="en-US" sz="1100"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533400" y="4416428"/>
            <a:ext cx="6019800" cy="4413250"/>
          </a:xfrm>
        </p:spPr>
        <p:txBody>
          <a:bodyPr wrap="square" numCol="1" anchor="t" anchorCtr="0" compatLnSpc="1">
            <a:prstTxWarp prst="textNoShape">
              <a:avLst/>
            </a:prstTxWarp>
            <a:noAutofit/>
          </a:bodyPr>
          <a:lstStyle/>
          <a:p>
            <a:r>
              <a:rPr lang="es-ES" sz="1100" dirty="0" smtClean="0"/>
              <a:t>Usted no tiene que pagar la prima de la Parte A de Medicare si usted o su cónyuge pagó</a:t>
            </a:r>
            <a:r>
              <a:rPr lang="en-US" sz="1100" dirty="0" smtClean="0"/>
              <a:t> l</a:t>
            </a:r>
            <a:r>
              <a:rPr lang="es-ES" sz="1100" dirty="0" smtClean="0"/>
              <a:t>os impuestos de Medicare o de la Ley de Contribuciones al Seguro Federal (FICA) mientras trabajaba (en la mayoría de los casos por un mínimo de 10 años). FICA financia al programa Medicare y al Seguro Social.</a:t>
            </a:r>
            <a:endParaRPr lang="en-US" sz="1100" dirty="0" smtClean="0"/>
          </a:p>
          <a:p>
            <a:r>
              <a:rPr lang="es-ES" sz="1100" dirty="0" smtClean="0"/>
              <a:t>Si usted o su cónyuge no puede obtener la Parte A de Medicare sin pago de la prima, tendrá que pagar una prima mensual. El monto de la prima dependerá de la cantidad de tiempo que usted o su cónyuge hayan tenido un empleo cubierto por Medicare. El Seguro Social determina si usted tiene que pagar una prima por la Parte A. </a:t>
            </a:r>
          </a:p>
          <a:p>
            <a:r>
              <a:rPr lang="es-ES" sz="1100" dirty="0" smtClean="0"/>
              <a:t>En el 2012, la prima mensual que paga por la Parte A es $248 (para una persona que ha trabajado 30-39 trimestres) ó $451 (para una persona que ha trabajado  menos de 30 trimestres) en un empleo cubierto por Medicare. </a:t>
            </a:r>
            <a:endParaRPr lang="en-US" sz="1100" dirty="0" smtClean="0"/>
          </a:p>
          <a:p>
            <a:r>
              <a:rPr lang="es-ES" sz="1100" b="1" i="1" dirty="0" smtClean="0"/>
              <a:t>Si usted no adquiere la Parte A de Medicare cuando es elegible por primera vez, tal vez tenga que pagar una multa mensual. La misma puede aumentar un 10% a </a:t>
            </a:r>
            <a:r>
              <a:rPr lang="es-ES" sz="1100" b="1" i="1" u="sng" dirty="0" smtClean="0"/>
              <a:t>pagar  por el doble del número de años completos  (12 meses) </a:t>
            </a:r>
            <a:r>
              <a:rPr lang="es-ES" sz="1100" b="1" i="1" dirty="0" smtClean="0"/>
              <a:t>en los que podría haber obtenido la Parte A y no lo hizo. </a:t>
            </a:r>
            <a:r>
              <a:rPr lang="es-ES" sz="1100" dirty="0" smtClean="0"/>
              <a:t>El 10% de sobrecargo en la prima se aplicará solamente después de hayan transcurrido 12 meses, desde el último día del IEP hasta el último día del período de inscripción que usted usó para inscribirse. En pocas palabras, si han transcurrido menos de 12 meses, la multa no se aplicará. </a:t>
            </a:r>
            <a:r>
              <a:rPr lang="es-ES" sz="1100" i="1" dirty="0" smtClean="0"/>
              <a:t>La multa tampoco se aplicará si le otorgan un Período Especial de Inscripción.</a:t>
            </a:r>
            <a:r>
              <a:rPr lang="es-ES" sz="1100" b="1" i="1" dirty="0" smtClean="0"/>
              <a:t> </a:t>
            </a:r>
            <a:r>
              <a:rPr lang="es-ES" sz="1100" dirty="0" smtClean="0"/>
              <a:t>Este período se le otorgará si usted o su cónyuge (o miembro familiar, si está discapacitado) está trabajando y  tiene un plan de salud de grupo a través de un empleador o sindicato basado en ese trabajo, o durante el período de ocho meses que empieza en el mes siguiente de terminarse el empleo o cuando la cobertura del plan de salud del grupo termine, lo que ocurra primero).</a:t>
            </a:r>
            <a:r>
              <a:rPr lang="es-ES" sz="1100" i="1" dirty="0" smtClean="0"/>
              <a:t> </a:t>
            </a:r>
            <a:endParaRPr lang="en-US" sz="1100" dirty="0" smtClean="0"/>
          </a:p>
          <a:p>
            <a:r>
              <a:rPr lang="es-ES" sz="1100" dirty="0" smtClean="0"/>
              <a:t>Si desea información sobre su derecho a la Parte A, la inscripción o las primas, llame a SSA al 1-800-772-1213. Los usuarios de TTY deben llamar al 1-800-325-0778.</a:t>
            </a:r>
            <a:endParaRPr lang="en-US" sz="1100" dirty="0" smtClean="0"/>
          </a:p>
          <a:p>
            <a:pPr>
              <a:spcAft>
                <a:spcPts val="286"/>
              </a:spcAft>
            </a:pPr>
            <a:endParaRPr lang="en-US" dirty="0"/>
          </a:p>
        </p:txBody>
      </p:sp>
      <p:sp>
        <p:nvSpPr>
          <p:cNvPr id="6" name="Slide Number Placeholder 5"/>
          <p:cNvSpPr>
            <a:spLocks noGrp="1"/>
          </p:cNvSpPr>
          <p:nvPr>
            <p:ph type="sldNum" sz="quarter" idx="10"/>
          </p:nvPr>
        </p:nvSpPr>
        <p:spPr/>
        <p:txBody>
          <a:bodyPr/>
          <a:lstStyle/>
          <a:p>
            <a:fld id="{8D3B99F0-B413-4F8E-9262-407D1993999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dirty="0" smtClean="0"/>
              <a:t>04/02/2012</a:t>
            </a:r>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dirty="0" smtClean="0"/>
              <a:t>Getting Started</a:t>
            </a:r>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B311C8D-3B42-4150-880E-F70598F3D0EA}"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800"/>
            </a:lvl1pPr>
            <a:lvl2pPr>
              <a:buClr>
                <a:schemeClr val="accent3"/>
              </a:buClr>
              <a:defRPr sz="2400"/>
            </a:lvl2pPr>
            <a:lvl3pPr>
              <a:buClr>
                <a:schemeClr val="accent1"/>
              </a:buClr>
              <a:defRPr sz="2400"/>
            </a:lvl3pPr>
            <a:lvl4pPr>
              <a:buFont typeface="Wingdings" pitchFamily="2" charset="2"/>
              <a:buChar char="§"/>
              <a:defRPr sz="2400"/>
            </a:lvl4pPr>
            <a:lvl5pPr>
              <a:buClr>
                <a:schemeClr val="accent1"/>
              </a:buClr>
              <a:buFont typeface="Courier New" pitchFamily="49" charset="0"/>
              <a:buChar char="o"/>
              <a:defRPr sz="24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r>
              <a:rPr lang="en-US" dirty="0" smtClean="0"/>
              <a:t>04/02/2012</a:t>
            </a:r>
            <a:endParaRPr lang="en-US" dirty="0"/>
          </a:p>
        </p:txBody>
      </p:sp>
      <p:sp>
        <p:nvSpPr>
          <p:cNvPr id="5" name="Footer Placeholder 4"/>
          <p:cNvSpPr>
            <a:spLocks noGrp="1"/>
          </p:cNvSpPr>
          <p:nvPr>
            <p:ph type="ftr" sz="quarter" idx="11"/>
          </p:nvPr>
        </p:nvSpPr>
        <p:spPr/>
        <p:txBody>
          <a:bodyPr/>
          <a:lstStyle>
            <a:extLst/>
          </a:lstStyle>
          <a:p>
            <a:r>
              <a:rPr lang="en-US" dirty="0" smtClean="0"/>
              <a:t>Getting Started</a:t>
            </a:r>
            <a:endParaRPr lang="en-US" dirty="0"/>
          </a:p>
        </p:txBody>
      </p:sp>
      <p:sp>
        <p:nvSpPr>
          <p:cNvPr id="6" name="Slide Number Placeholder 5"/>
          <p:cNvSpPr>
            <a:spLocks noGrp="1"/>
          </p:cNvSpPr>
          <p:nvPr>
            <p:ph type="sldNum" sz="quarter" idx="12"/>
          </p:nvPr>
        </p:nvSpPr>
        <p:spPr/>
        <p:txBody>
          <a:bodyPr/>
          <a:lstStyle>
            <a:extLst/>
          </a:lstStyle>
          <a:p>
            <a:fld id="{2B311C8D-3B42-4150-880E-F70598F3D0E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800"/>
            </a:lvl1pPr>
            <a:lvl2pPr>
              <a:buClr>
                <a:schemeClr val="accent3"/>
              </a:buClr>
              <a:defRPr sz="2400"/>
            </a:lvl2pPr>
            <a:lvl3pPr>
              <a:buClr>
                <a:schemeClr val="accent1"/>
              </a:buClr>
              <a:defRPr sz="2400"/>
            </a:lvl3pPr>
            <a:lvl4pPr>
              <a:buFont typeface="Wingdings" pitchFamily="2" charset="2"/>
              <a:buChar char="§"/>
              <a:defRPr sz="2400"/>
            </a:lvl4pPr>
            <a:lvl5pPr>
              <a:buClr>
                <a:schemeClr val="accent1"/>
              </a:buClr>
              <a:buFont typeface="Courier New" pitchFamily="49" charset="0"/>
              <a:buChar char="o"/>
              <a:defRPr sz="24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r>
              <a:rPr lang="en-US" dirty="0" smtClean="0"/>
              <a:t>04/02/2012</a:t>
            </a:r>
            <a:endParaRPr lang="en-US" dirty="0"/>
          </a:p>
        </p:txBody>
      </p:sp>
      <p:sp>
        <p:nvSpPr>
          <p:cNvPr id="5" name="Footer Placeholder 4"/>
          <p:cNvSpPr>
            <a:spLocks noGrp="1"/>
          </p:cNvSpPr>
          <p:nvPr>
            <p:ph type="ftr" sz="quarter" idx="11"/>
          </p:nvPr>
        </p:nvSpPr>
        <p:spPr/>
        <p:txBody>
          <a:bodyPr/>
          <a:lstStyle>
            <a:extLst/>
          </a:lstStyle>
          <a:p>
            <a:r>
              <a:rPr lang="en-US" dirty="0" smtClean="0"/>
              <a:t>Getting Started</a:t>
            </a:r>
            <a:endParaRPr lang="en-US" dirty="0"/>
          </a:p>
        </p:txBody>
      </p:sp>
      <p:sp>
        <p:nvSpPr>
          <p:cNvPr id="6" name="Slide Number Placeholder 5"/>
          <p:cNvSpPr>
            <a:spLocks noGrp="1"/>
          </p:cNvSpPr>
          <p:nvPr>
            <p:ph type="sldNum" sz="quarter" idx="12"/>
          </p:nvPr>
        </p:nvSpPr>
        <p:spPr/>
        <p:txBody>
          <a:bodyPr/>
          <a:lstStyle>
            <a:extLst/>
          </a:lstStyle>
          <a:p>
            <a:fld id="{2B311C8D-3B42-4150-880E-F70598F3D0E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dirty="0" smtClean="0"/>
              <a:t>04/02/2012</a:t>
            </a:r>
            <a:endParaRPr lang="en-US" dirty="0"/>
          </a:p>
        </p:txBody>
      </p:sp>
      <p:sp>
        <p:nvSpPr>
          <p:cNvPr id="3" name="Footer Placeholder 2"/>
          <p:cNvSpPr>
            <a:spLocks noGrp="1"/>
          </p:cNvSpPr>
          <p:nvPr>
            <p:ph type="ftr" sz="quarter" idx="11"/>
          </p:nvPr>
        </p:nvSpPr>
        <p:spPr/>
        <p:txBody>
          <a:bodyPr/>
          <a:lstStyle>
            <a:extLst/>
          </a:lstStyle>
          <a:p>
            <a:r>
              <a:rPr lang="en-US" dirty="0" smtClean="0"/>
              <a:t>Getting Started</a:t>
            </a:r>
            <a:endParaRPr lang="en-US" dirty="0"/>
          </a:p>
        </p:txBody>
      </p:sp>
      <p:sp>
        <p:nvSpPr>
          <p:cNvPr id="4" name="Slide Number Placeholder 3"/>
          <p:cNvSpPr>
            <a:spLocks noGrp="1"/>
          </p:cNvSpPr>
          <p:nvPr>
            <p:ph type="sldNum" sz="quarter" idx="12"/>
          </p:nvPr>
        </p:nvSpPr>
        <p:spPr/>
        <p:txBody>
          <a:bodyPr/>
          <a:lstStyle>
            <a:extLst/>
          </a:lstStyle>
          <a:p>
            <a:fld id="{2B311C8D-3B42-4150-880E-F70598F3D0E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smtClean="0"/>
              <a:t>Getting Started</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dirty="0" smtClean="0"/>
              <a:t>04/02/2012</a:t>
            </a:r>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Getting Started</a:t>
            </a:r>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B311C8D-3B42-4150-880E-F70598F3D0E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7" r:id="rId4"/>
    <p:sldLayoutId id="2147483672" r:id="rId5"/>
  </p:sldLayoutIdLst>
  <p:hf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800" kern="1200">
          <a:solidFill>
            <a:schemeClr val="tx1"/>
          </a:solidFill>
          <a:latin typeface="+mn-lt"/>
          <a:ea typeface="+mn-ea"/>
          <a:cs typeface="+mn-cs"/>
        </a:defRPr>
      </a:lvl1pPr>
      <a:lvl2pPr marL="621792" indent="-228600" algn="l" rtl="0" eaLnBrk="1" latinLnBrk="0" hangingPunct="1">
        <a:spcBef>
          <a:spcPts val="324"/>
        </a:spcBef>
        <a:buClr>
          <a:schemeClr val="accent2"/>
        </a:buClr>
        <a:buFont typeface="Verdana"/>
        <a:buChar char="◦"/>
        <a:defRPr kumimoji="0" sz="2400" kern="1200">
          <a:solidFill>
            <a:schemeClr val="tx1"/>
          </a:solidFill>
          <a:latin typeface="+mn-lt"/>
          <a:ea typeface="+mn-ea"/>
          <a:cs typeface="+mn-cs"/>
        </a:defRPr>
      </a:lvl2pPr>
      <a:lvl3pPr marL="859536" indent="-228600" algn="l" rtl="0" eaLnBrk="1" latinLnBrk="0" hangingPunct="1">
        <a:spcBef>
          <a:spcPts val="350"/>
        </a:spcBef>
        <a:buClr>
          <a:schemeClr val="accent1"/>
        </a:buClr>
        <a:buSzPct val="100000"/>
        <a:buFont typeface="Wingdings 2"/>
        <a:buChar char=""/>
        <a:defRPr kumimoji="0" sz="24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Arial" pitchFamily="34" charset="0"/>
        <a:buChar char="–"/>
        <a:defRPr kumimoji="0" sz="2400" kern="1200">
          <a:solidFill>
            <a:schemeClr val="tx1"/>
          </a:solidFill>
          <a:latin typeface="+mn-lt"/>
          <a:ea typeface="+mn-ea"/>
          <a:cs typeface="+mn-cs"/>
        </a:defRPr>
      </a:lvl4pPr>
      <a:lvl5pPr marL="1371600" indent="-228600" algn="l" rtl="0" eaLnBrk="1" latinLnBrk="0" hangingPunct="1">
        <a:spcBef>
          <a:spcPts val="350"/>
        </a:spcBef>
        <a:buClr>
          <a:schemeClr val="accent1"/>
        </a:buClr>
        <a:buFont typeface="Wingdings" pitchFamily="2" charset="2"/>
        <a:buChar char="§"/>
        <a:defRPr kumimoji="0" sz="24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hyperlink" Target="http://www.pcip.gov/" TargetMode="External"/><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NMTP@cms.hhs.gov/"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hyperlink" Target="http://www.cms.gov/NationalMedicareTrainingProgra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descr="C:\Documents and Settings\ab29\Local Settings\Temporary Internet Files\Content.IE5\8SIXVW2N\MP900409640[1].jpg"/>
          <p:cNvPicPr>
            <a:picLocks noChangeAspect="1" noChangeArrowheads="1"/>
          </p:cNvPicPr>
          <p:nvPr/>
        </p:nvPicPr>
        <p:blipFill>
          <a:blip r:embed="rId3" cstate="print"/>
          <a:srcRect l="52222" t="4444" b="18889"/>
          <a:stretch>
            <a:fillRect/>
          </a:stretch>
        </p:blipFill>
        <p:spPr bwMode="auto">
          <a:xfrm>
            <a:off x="0" y="0"/>
            <a:ext cx="3276600" cy="5257800"/>
          </a:xfrm>
          <a:prstGeom prst="rect">
            <a:avLst/>
          </a:prstGeom>
          <a:noFill/>
        </p:spPr>
      </p:pic>
      <p:pic>
        <p:nvPicPr>
          <p:cNvPr id="1032" name="Picture 8" descr="C:\Documents and Settings\ab29\Local Settings\Temporary Internet Files\Content.IE5\7ZND71FB\MP900309115[1].jpg"/>
          <p:cNvPicPr>
            <a:picLocks noChangeAspect="1" noChangeArrowheads="1"/>
          </p:cNvPicPr>
          <p:nvPr/>
        </p:nvPicPr>
        <p:blipFill>
          <a:blip r:embed="rId4" cstate="print"/>
          <a:srcRect/>
          <a:stretch>
            <a:fillRect/>
          </a:stretch>
        </p:blipFill>
        <p:spPr bwMode="auto">
          <a:xfrm>
            <a:off x="3200400" y="1600200"/>
            <a:ext cx="2432304" cy="3657600"/>
          </a:xfrm>
          <a:prstGeom prst="rect">
            <a:avLst/>
          </a:prstGeom>
          <a:noFill/>
        </p:spPr>
      </p:pic>
      <p:sp>
        <p:nvSpPr>
          <p:cNvPr id="2" name="Title 1"/>
          <p:cNvSpPr>
            <a:spLocks noGrp="1"/>
          </p:cNvSpPr>
          <p:nvPr>
            <p:ph type="ctrTitle"/>
          </p:nvPr>
        </p:nvSpPr>
        <p:spPr>
          <a:xfrm>
            <a:off x="914400" y="1752600"/>
            <a:ext cx="7848600" cy="1829761"/>
          </a:xfrm>
        </p:spPr>
        <p:txBody>
          <a:bodyPr>
            <a:normAutofit/>
          </a:bodyPr>
          <a:lstStyle/>
          <a:p>
            <a:r>
              <a:rPr lang="en-US" sz="5400" dirty="0" smtClean="0"/>
              <a:t>Medicare</a:t>
            </a:r>
            <a:endParaRPr lang="en-US" sz="5400" dirty="0"/>
          </a:p>
        </p:txBody>
      </p:sp>
      <p:sp>
        <p:nvSpPr>
          <p:cNvPr id="3" name="Subtitle 2"/>
          <p:cNvSpPr>
            <a:spLocks noGrp="1"/>
          </p:cNvSpPr>
          <p:nvPr>
            <p:ph type="subTitle" idx="1"/>
          </p:nvPr>
        </p:nvSpPr>
        <p:spPr>
          <a:xfrm>
            <a:off x="838200" y="3581400"/>
            <a:ext cx="7772400" cy="1199704"/>
          </a:xfrm>
        </p:spPr>
        <p:txBody>
          <a:bodyPr>
            <a:normAutofit/>
          </a:bodyPr>
          <a:lstStyle/>
          <a:p>
            <a:r>
              <a:rPr lang="en-US" sz="2800" b="1" dirty="0" err="1" smtClean="0"/>
              <a:t>Comencemos</a:t>
            </a:r>
            <a:endParaRPr lang="en-US" sz="2800" b="1" dirty="0"/>
          </a:p>
        </p:txBody>
      </p:sp>
      <p:pic>
        <p:nvPicPr>
          <p:cNvPr id="1034" name="Picture 10" descr="C:\Documents and Settings\ab29\Local Settings\Temporary Internet Files\Content.IE5\I0WIJ97D\MP900438813[1].jpg"/>
          <p:cNvPicPr>
            <a:picLocks noChangeAspect="1" noChangeArrowheads="1"/>
          </p:cNvPicPr>
          <p:nvPr/>
        </p:nvPicPr>
        <p:blipFill>
          <a:blip r:embed="rId5" cstate="print"/>
          <a:srcRect/>
          <a:stretch>
            <a:fillRect/>
          </a:stretch>
        </p:blipFill>
        <p:spPr bwMode="auto">
          <a:xfrm>
            <a:off x="2209800" y="3886200"/>
            <a:ext cx="1981200" cy="2971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Date Placeholder 5"/>
          <p:cNvSpPr>
            <a:spLocks noGrp="1"/>
          </p:cNvSpPr>
          <p:nvPr>
            <p:ph type="dt" sz="half" idx="10"/>
          </p:nvPr>
        </p:nvSpPr>
        <p:spPr bwMode="auto">
          <a:xfrm>
            <a:off x="457200" y="6324600"/>
            <a:ext cx="21336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04/02/2012</a:t>
            </a:r>
          </a:p>
        </p:txBody>
      </p:sp>
      <p:sp>
        <p:nvSpPr>
          <p:cNvPr id="9" name="Footer Placeholder 8"/>
          <p:cNvSpPr>
            <a:spLocks noGrp="1"/>
          </p:cNvSpPr>
          <p:nvPr>
            <p:ph type="ftr" sz="quarter" idx="11"/>
          </p:nvPr>
        </p:nvSpPr>
        <p:spPr>
          <a:xfrm>
            <a:off x="3124200" y="6324600"/>
            <a:ext cx="2895600" cy="365125"/>
          </a:xfrm>
          <a:prstGeom prst="rect">
            <a:avLst/>
          </a:prstGeom>
        </p:spPr>
        <p:txBody>
          <a:bodyPr/>
          <a:lstStyle/>
          <a:p>
            <a:pPr>
              <a:defRPr/>
            </a:pPr>
            <a:r>
              <a:rPr lang="en-US" dirty="0" err="1" smtClean="0"/>
              <a:t>Comencemos</a:t>
            </a:r>
            <a:endParaRPr lang="en-US" dirty="0"/>
          </a:p>
        </p:txBody>
      </p:sp>
      <p:sp>
        <p:nvSpPr>
          <p:cNvPr id="8" name="Slide Number Placeholder 7"/>
          <p:cNvSpPr>
            <a:spLocks noGrp="1"/>
          </p:cNvSpPr>
          <p:nvPr>
            <p:ph type="sldNum" sz="quarter" idx="12"/>
          </p:nvPr>
        </p:nvSpPr>
        <p:spPr>
          <a:xfrm>
            <a:off x="6553200" y="6324600"/>
            <a:ext cx="2133600" cy="365125"/>
          </a:xfrm>
          <a:prstGeom prst="rect">
            <a:avLst/>
          </a:prstGeom>
        </p:spPr>
        <p:txBody>
          <a:bodyPr/>
          <a:lstStyle/>
          <a:p>
            <a:pPr>
              <a:defRPr/>
            </a:pPr>
            <a:fld id="{885A69B2-5218-42C2-B888-204363120602}" type="slidenum">
              <a:rPr lang="en-US" smtClean="0"/>
              <a:pPr>
                <a:defRPr/>
              </a:pPr>
              <a:t>10</a:t>
            </a:fld>
            <a:endParaRPr lang="en-US" dirty="0"/>
          </a:p>
        </p:txBody>
      </p:sp>
      <p:sp>
        <p:nvSpPr>
          <p:cNvPr id="27651" name="Rectangle 2"/>
          <p:cNvSpPr>
            <a:spLocks noGrp="1" noChangeArrowheads="1"/>
          </p:cNvSpPr>
          <p:nvPr>
            <p:ph type="title"/>
          </p:nvPr>
        </p:nvSpPr>
        <p:spPr/>
        <p:txBody>
          <a:bodyPr>
            <a:noAutofit/>
          </a:bodyPr>
          <a:lstStyle/>
          <a:p>
            <a:r>
              <a:rPr lang="en-US" dirty="0" smtClean="0">
                <a:cs typeface="Arial" charset="0"/>
              </a:rPr>
              <a:t>Lo </a:t>
            </a:r>
            <a:r>
              <a:rPr lang="en-US" dirty="0" err="1" smtClean="0">
                <a:cs typeface="Arial" charset="0"/>
              </a:rPr>
              <a:t>que</a:t>
            </a:r>
            <a:r>
              <a:rPr lang="en-US" dirty="0" smtClean="0">
                <a:cs typeface="Arial" charset="0"/>
              </a:rPr>
              <a:t> </a:t>
            </a:r>
            <a:r>
              <a:rPr lang="en-US" dirty="0" err="1" smtClean="0">
                <a:cs typeface="Arial" charset="0"/>
              </a:rPr>
              <a:t>debe</a:t>
            </a:r>
            <a:r>
              <a:rPr lang="en-US" dirty="0" smtClean="0">
                <a:cs typeface="Arial" charset="0"/>
              </a:rPr>
              <a:t> </a:t>
            </a:r>
            <a:r>
              <a:rPr lang="en-US" dirty="0" err="1" smtClean="0">
                <a:cs typeface="Arial" charset="0"/>
              </a:rPr>
              <a:t>pagar</a:t>
            </a:r>
            <a:r>
              <a:rPr lang="en-US" dirty="0" smtClean="0">
                <a:cs typeface="Arial" charset="0"/>
              </a:rPr>
              <a:t> </a:t>
            </a:r>
            <a:r>
              <a:rPr lang="en-US" dirty="0" err="1" smtClean="0">
                <a:cs typeface="Arial" charset="0"/>
              </a:rPr>
              <a:t>por</a:t>
            </a:r>
            <a:r>
              <a:rPr lang="en-US" dirty="0" smtClean="0">
                <a:cs typeface="Arial" charset="0"/>
              </a:rPr>
              <a:t> la </a:t>
            </a:r>
            <a:r>
              <a:rPr lang="en-US" dirty="0" err="1" smtClean="0">
                <a:cs typeface="Arial" charset="0"/>
              </a:rPr>
              <a:t>internación</a:t>
            </a:r>
            <a:r>
              <a:rPr lang="en-US" dirty="0" smtClean="0">
                <a:cs typeface="Arial" charset="0"/>
              </a:rPr>
              <a:t> en el hospital</a:t>
            </a:r>
          </a:p>
        </p:txBody>
      </p:sp>
      <p:graphicFrame>
        <p:nvGraphicFramePr>
          <p:cNvPr id="2" name="Table 1"/>
          <p:cNvGraphicFramePr>
            <a:graphicFrameLocks noGrp="1"/>
          </p:cNvGraphicFramePr>
          <p:nvPr>
            <p:extLst>
              <p:ext uri="{D42A27DB-BD31-4B8C-83A1-F6EECF244321}">
                <p14:modId xmlns:p14="http://schemas.microsoft.com/office/powerpoint/2010/main" xmlns="" val="2038530797"/>
              </p:ext>
            </p:extLst>
          </p:nvPr>
        </p:nvGraphicFramePr>
        <p:xfrm>
          <a:off x="533400" y="1676400"/>
          <a:ext cx="8138160" cy="4114798"/>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3147778"/>
                <a:gridCol w="4990382"/>
              </a:tblGrid>
              <a:tr h="1313234">
                <a:tc>
                  <a:txBody>
                    <a:bodyPr/>
                    <a:lstStyle/>
                    <a:p>
                      <a:pPr marL="285750" indent="0"/>
                      <a:r>
                        <a:rPr lang="en-US" sz="2400" dirty="0" smtClean="0">
                          <a:solidFill>
                            <a:schemeClr val="tx1"/>
                          </a:solidFill>
                        </a:rPr>
                        <a:t>En el 2012, </a:t>
                      </a:r>
                      <a:r>
                        <a:rPr lang="en-US" sz="2400" dirty="0" err="1" smtClean="0">
                          <a:solidFill>
                            <a:schemeClr val="tx1"/>
                          </a:solidFill>
                        </a:rPr>
                        <a:t>por</a:t>
                      </a:r>
                      <a:r>
                        <a:rPr lang="en-US" sz="2400" dirty="0" smtClean="0">
                          <a:solidFill>
                            <a:schemeClr val="tx1"/>
                          </a:solidFill>
                        </a:rPr>
                        <a:t> </a:t>
                      </a:r>
                      <a:r>
                        <a:rPr lang="en-US" sz="2400" dirty="0" err="1" smtClean="0">
                          <a:solidFill>
                            <a:schemeClr val="tx1"/>
                          </a:solidFill>
                        </a:rPr>
                        <a:t>cada</a:t>
                      </a:r>
                      <a:r>
                        <a:rPr lang="en-US" sz="2400" dirty="0" smtClean="0">
                          <a:solidFill>
                            <a:schemeClr val="tx1"/>
                          </a:solidFill>
                        </a:rPr>
                        <a:t> </a:t>
                      </a:r>
                      <a:r>
                        <a:rPr lang="en-US" sz="2400" dirty="0" err="1" smtClean="0">
                          <a:solidFill>
                            <a:schemeClr val="tx1"/>
                          </a:solidFill>
                        </a:rPr>
                        <a:t>período</a:t>
                      </a:r>
                      <a:r>
                        <a:rPr lang="en-US" sz="2400" dirty="0" smtClean="0">
                          <a:solidFill>
                            <a:schemeClr val="tx1"/>
                          </a:solidFill>
                        </a:rPr>
                        <a:t> de </a:t>
                      </a:r>
                      <a:r>
                        <a:rPr lang="en-US" sz="2400" dirty="0" err="1" smtClean="0">
                          <a:solidFill>
                            <a:schemeClr val="tx1"/>
                          </a:solidFill>
                        </a:rPr>
                        <a:t>beneficio</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err="1" smtClean="0">
                          <a:solidFill>
                            <a:schemeClr val="tx1"/>
                          </a:solidFill>
                        </a:rPr>
                        <a:t>Usted</a:t>
                      </a:r>
                      <a:r>
                        <a:rPr lang="en-US" sz="2400" dirty="0" smtClean="0">
                          <a:solidFill>
                            <a:schemeClr val="tx1"/>
                          </a:solidFill>
                        </a:rPr>
                        <a:t> </a:t>
                      </a:r>
                      <a:r>
                        <a:rPr lang="en-US" sz="2400" dirty="0" err="1" smtClean="0">
                          <a:solidFill>
                            <a:schemeClr val="tx1"/>
                          </a:solidFill>
                        </a:rPr>
                        <a:t>paga</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496110">
                <a:tc>
                  <a:txBody>
                    <a:bodyPr/>
                    <a:lstStyle/>
                    <a:p>
                      <a:pPr marL="285750" indent="0" algn="l"/>
                      <a:r>
                        <a:rPr lang="en-US" sz="2400" dirty="0" smtClean="0"/>
                        <a:t>De 1-60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0" algn="ctr"/>
                      <a:r>
                        <a:rPr lang="en-US" sz="2400" dirty="0" smtClean="0"/>
                        <a:t>$1,156 de</a:t>
                      </a:r>
                      <a:r>
                        <a:rPr lang="en-US" sz="2400" baseline="0" dirty="0" smtClean="0"/>
                        <a:t> deducible</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96110">
                <a:tc>
                  <a:txBody>
                    <a:bodyPr/>
                    <a:lstStyle/>
                    <a:p>
                      <a:pPr marL="285750" indent="0" algn="l"/>
                      <a:r>
                        <a:rPr lang="en-US" sz="2400" dirty="0" smtClean="0"/>
                        <a:t>De 61-90</a:t>
                      </a:r>
                      <a:r>
                        <a:rPr lang="en-US" sz="2400" baseline="0" dirty="0" smtClean="0"/>
                        <a:t>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228600" indent="0" algn="ctr"/>
                      <a:r>
                        <a:rPr lang="en-US" sz="2400" dirty="0" smtClean="0"/>
                        <a:t>$289 </a:t>
                      </a:r>
                      <a:r>
                        <a:rPr lang="en-US" sz="2400" dirty="0" err="1" smtClean="0"/>
                        <a:t>por</a:t>
                      </a:r>
                      <a:r>
                        <a:rPr lang="en-US" sz="2400" baseline="0" dirty="0" smtClean="0"/>
                        <a:t> </a:t>
                      </a:r>
                      <a:r>
                        <a:rPr lang="en-US" sz="2400" baseline="0" dirty="0" err="1" smtClean="0"/>
                        <a:t>día</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904672">
                <a:tc>
                  <a:txBody>
                    <a:bodyPr/>
                    <a:lstStyle/>
                    <a:p>
                      <a:pPr marL="285750" indent="0" algn="l"/>
                      <a:r>
                        <a:rPr lang="en-US" sz="2400" dirty="0" smtClean="0"/>
                        <a:t>De</a:t>
                      </a:r>
                      <a:r>
                        <a:rPr lang="en-US" sz="2400" baseline="0" dirty="0" smtClean="0"/>
                        <a:t> </a:t>
                      </a:r>
                      <a:r>
                        <a:rPr lang="en-US" sz="2400" dirty="0" smtClean="0"/>
                        <a:t>91-150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0" algn="ctr"/>
                      <a:r>
                        <a:rPr lang="en-US" sz="2400" dirty="0" smtClean="0"/>
                        <a:t>$578 </a:t>
                      </a:r>
                      <a:r>
                        <a:rPr lang="en-US" sz="2400" dirty="0" err="1" smtClean="0"/>
                        <a:t>por</a:t>
                      </a:r>
                      <a:r>
                        <a:rPr lang="en-US" sz="2400" baseline="0" dirty="0" smtClean="0"/>
                        <a:t> </a:t>
                      </a:r>
                      <a:r>
                        <a:rPr lang="en-US" sz="2400" baseline="0" dirty="0" err="1" smtClean="0"/>
                        <a:t>día</a:t>
                      </a:r>
                      <a:r>
                        <a:rPr lang="en-US" sz="2400" dirty="0" smtClean="0"/>
                        <a:t> </a:t>
                      </a:r>
                    </a:p>
                    <a:p>
                      <a:pPr marL="228600" indent="0" algn="ctr"/>
                      <a:r>
                        <a:rPr lang="en-US" sz="2400" dirty="0" smtClean="0"/>
                        <a:t>(60 </a:t>
                      </a:r>
                      <a:r>
                        <a:rPr lang="en-US" sz="2400" dirty="0" err="1" smtClean="0"/>
                        <a:t>días</a:t>
                      </a:r>
                      <a:r>
                        <a:rPr lang="en-US" sz="2400" baseline="0" dirty="0" smtClean="0"/>
                        <a:t> de </a:t>
                      </a:r>
                      <a:r>
                        <a:rPr lang="en-US" sz="2400" baseline="0" dirty="0" err="1" smtClean="0"/>
                        <a:t>reserva</a:t>
                      </a:r>
                      <a:r>
                        <a:rPr lang="en-US" sz="2400" baseline="0" dirty="0" smtClean="0"/>
                        <a:t> </a:t>
                      </a:r>
                      <a:r>
                        <a:rPr lang="en-US" sz="2400" baseline="0" dirty="0" err="1" smtClean="0"/>
                        <a:t>vitalicios</a:t>
                      </a:r>
                      <a:r>
                        <a:rPr lang="en-US" sz="2400" baseline="0" dirty="0" smtClean="0"/>
                        <a:t>)</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04672">
                <a:tc>
                  <a:txBody>
                    <a:bodyPr/>
                    <a:lstStyle/>
                    <a:p>
                      <a:pPr marL="342900" indent="0" algn="l"/>
                      <a:r>
                        <a:rPr lang="en-US" sz="2400" dirty="0" err="1" smtClean="0"/>
                        <a:t>Después</a:t>
                      </a:r>
                      <a:r>
                        <a:rPr lang="en-US" sz="2400" dirty="0" smtClean="0"/>
                        <a:t> de150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228600" indent="0" algn="ctr"/>
                      <a:r>
                        <a:rPr lang="en-US" sz="2400" dirty="0" err="1" smtClean="0"/>
                        <a:t>Todos</a:t>
                      </a:r>
                      <a:r>
                        <a:rPr lang="en-US" sz="2400" dirty="0" smtClean="0"/>
                        <a:t> los </a:t>
                      </a:r>
                      <a:r>
                        <a:rPr lang="en-US" sz="2400" dirty="0" err="1" smtClean="0"/>
                        <a:t>costos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Tree>
    <p:custDataLst>
      <p:tags r:id="rId1"/>
    </p:custDataLst>
  </p:cSld>
  <p:clrMapOvr>
    <a:masterClrMapping/>
  </p:clrMapOvr>
  <p:transition advTm="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noAutofit/>
          </a:bodyPr>
          <a:lstStyle/>
          <a:p>
            <a:r>
              <a:rPr lang="en-US" sz="3600" dirty="0" smtClean="0">
                <a:cs typeface="Arial" charset="0"/>
              </a:rPr>
              <a:t>Lo </a:t>
            </a:r>
            <a:r>
              <a:rPr lang="en-US" sz="3600" dirty="0" err="1" smtClean="0">
                <a:cs typeface="Arial" charset="0"/>
              </a:rPr>
              <a:t>que</a:t>
            </a:r>
            <a:r>
              <a:rPr lang="en-US" sz="3600" dirty="0" smtClean="0">
                <a:cs typeface="Arial" charset="0"/>
              </a:rPr>
              <a:t> </a:t>
            </a:r>
            <a:r>
              <a:rPr lang="en-US" sz="3600" dirty="0" err="1" smtClean="0">
                <a:cs typeface="Arial" charset="0"/>
              </a:rPr>
              <a:t>paga</a:t>
            </a:r>
            <a:r>
              <a:rPr lang="en-US" sz="3600" dirty="0" smtClean="0">
                <a:cs typeface="Arial" charset="0"/>
              </a:rPr>
              <a:t> </a:t>
            </a:r>
            <a:r>
              <a:rPr lang="en-US" sz="3600" dirty="0" err="1" smtClean="0">
                <a:cs typeface="Arial" charset="0"/>
              </a:rPr>
              <a:t>por</a:t>
            </a:r>
            <a:r>
              <a:rPr lang="en-US" sz="3600" dirty="0" smtClean="0">
                <a:cs typeface="Arial" charset="0"/>
              </a:rPr>
              <a:t> el </a:t>
            </a:r>
            <a:r>
              <a:rPr lang="en-US" sz="3600" dirty="0" err="1" smtClean="0">
                <a:cs typeface="Arial" charset="0"/>
              </a:rPr>
              <a:t>cuidado</a:t>
            </a:r>
            <a:r>
              <a:rPr lang="en-US" sz="3600" dirty="0" smtClean="0">
                <a:cs typeface="Arial" charset="0"/>
              </a:rPr>
              <a:t> en un Centro de </a:t>
            </a:r>
            <a:r>
              <a:rPr lang="en-US" sz="3600" dirty="0" err="1" smtClean="0">
                <a:cs typeface="Arial" charset="0"/>
              </a:rPr>
              <a:t>Enfermería</a:t>
            </a:r>
            <a:r>
              <a:rPr lang="en-US" sz="3600" dirty="0" smtClean="0">
                <a:cs typeface="Arial" charset="0"/>
              </a:rPr>
              <a:t> </a:t>
            </a:r>
            <a:r>
              <a:rPr lang="en-US" sz="3600" dirty="0" err="1" smtClean="0">
                <a:cs typeface="Arial" charset="0"/>
              </a:rPr>
              <a:t>Especializada</a:t>
            </a:r>
            <a:endParaRPr lang="en-US" sz="3600" dirty="0" smtClean="0">
              <a:cs typeface="Arial" charset="0"/>
            </a:endParaRPr>
          </a:p>
        </p:txBody>
      </p:sp>
      <p:sp>
        <p:nvSpPr>
          <p:cNvPr id="30726" name="Date Placeholder 5"/>
          <p:cNvSpPr>
            <a:spLocks noGrp="1"/>
          </p:cNvSpPr>
          <p:nvPr>
            <p:ph type="dt" sz="half" idx="4294967295"/>
          </p:nvPr>
        </p:nvSpPr>
        <p:spPr bwMode="auto">
          <a:xfrm>
            <a:off x="457200" y="6324600"/>
            <a:ext cx="21336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04/02/2012</a:t>
            </a:r>
          </a:p>
        </p:txBody>
      </p:sp>
      <p:sp>
        <p:nvSpPr>
          <p:cNvPr id="9" name="Footer Placeholder 8"/>
          <p:cNvSpPr>
            <a:spLocks noGrp="1"/>
          </p:cNvSpPr>
          <p:nvPr>
            <p:ph type="ftr" sz="quarter" idx="4294967295"/>
          </p:nvPr>
        </p:nvSpPr>
        <p:spPr>
          <a:xfrm>
            <a:off x="3124200" y="6324600"/>
            <a:ext cx="2895600" cy="365125"/>
          </a:xfrm>
          <a:prstGeom prst="rect">
            <a:avLst/>
          </a:prstGeom>
        </p:spPr>
        <p:txBody>
          <a:bodyPr/>
          <a:lstStyle/>
          <a:p>
            <a:pPr>
              <a:defRPr/>
            </a:pPr>
            <a:r>
              <a:rPr lang="en-US" dirty="0" err="1" smtClean="0"/>
              <a:t>Comencemos</a:t>
            </a:r>
            <a:endParaRPr lang="en-US" dirty="0"/>
          </a:p>
        </p:txBody>
      </p:sp>
      <p:sp>
        <p:nvSpPr>
          <p:cNvPr id="8" name="Slide Number Placeholder 7"/>
          <p:cNvSpPr>
            <a:spLocks noGrp="1"/>
          </p:cNvSpPr>
          <p:nvPr>
            <p:ph type="sldNum" sz="quarter" idx="4294967295"/>
          </p:nvPr>
        </p:nvSpPr>
        <p:spPr>
          <a:xfrm>
            <a:off x="6553200" y="6324600"/>
            <a:ext cx="2133600" cy="365125"/>
          </a:xfrm>
          <a:prstGeom prst="rect">
            <a:avLst/>
          </a:prstGeom>
        </p:spPr>
        <p:txBody>
          <a:bodyPr/>
          <a:lstStyle/>
          <a:p>
            <a:pPr>
              <a:defRPr/>
            </a:pPr>
            <a:fld id="{885A69B2-5218-42C2-B888-204363120602}" type="slidenum">
              <a:rPr lang="en-US" smtClean="0"/>
              <a:pPr>
                <a:defRPr/>
              </a:pPr>
              <a:t>11</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2953700105"/>
              </p:ext>
            </p:extLst>
          </p:nvPr>
        </p:nvGraphicFramePr>
        <p:xfrm>
          <a:off x="533400" y="1752600"/>
          <a:ext cx="8138160" cy="4114799"/>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4001262"/>
                <a:gridCol w="4136898"/>
              </a:tblGrid>
              <a:tr h="1034960">
                <a:tc>
                  <a:txBody>
                    <a:bodyPr/>
                    <a:lstStyle/>
                    <a:p>
                      <a:pPr marL="285750" indent="0"/>
                      <a:r>
                        <a:rPr lang="en-US" sz="2400" dirty="0" smtClean="0">
                          <a:solidFill>
                            <a:schemeClr val="tx1"/>
                          </a:solidFill>
                        </a:rPr>
                        <a:t>En el 2012, </a:t>
                      </a:r>
                      <a:r>
                        <a:rPr lang="en-US" sz="2400" dirty="0" err="1" smtClean="0">
                          <a:solidFill>
                            <a:schemeClr val="tx1"/>
                          </a:solidFill>
                        </a:rPr>
                        <a:t>por</a:t>
                      </a:r>
                      <a:r>
                        <a:rPr lang="en-US" sz="2400" dirty="0" smtClean="0">
                          <a:solidFill>
                            <a:schemeClr val="tx1"/>
                          </a:solidFill>
                        </a:rPr>
                        <a:t> </a:t>
                      </a:r>
                      <a:r>
                        <a:rPr lang="en-US" sz="2400" dirty="0" err="1" smtClean="0">
                          <a:solidFill>
                            <a:schemeClr val="tx1"/>
                          </a:solidFill>
                        </a:rPr>
                        <a:t>cada</a:t>
                      </a:r>
                      <a:r>
                        <a:rPr lang="en-US" sz="2400" dirty="0" smtClean="0">
                          <a:solidFill>
                            <a:schemeClr val="tx1"/>
                          </a:solidFill>
                        </a:rPr>
                        <a:t> </a:t>
                      </a:r>
                      <a:r>
                        <a:rPr lang="en-US" sz="2400" dirty="0" err="1" smtClean="0">
                          <a:solidFill>
                            <a:schemeClr val="tx1"/>
                          </a:solidFill>
                        </a:rPr>
                        <a:t>período</a:t>
                      </a:r>
                      <a:r>
                        <a:rPr lang="en-US" sz="2400" dirty="0" smtClean="0">
                          <a:solidFill>
                            <a:schemeClr val="tx1"/>
                          </a:solidFill>
                        </a:rPr>
                        <a:t> de </a:t>
                      </a:r>
                      <a:r>
                        <a:rPr lang="en-US" sz="2400" dirty="0" err="1" smtClean="0">
                          <a:solidFill>
                            <a:schemeClr val="tx1"/>
                          </a:solidFill>
                        </a:rPr>
                        <a:t>beneficio</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err="1" smtClean="0">
                          <a:solidFill>
                            <a:schemeClr val="tx1"/>
                          </a:solidFill>
                        </a:rPr>
                        <a:t>Usted</a:t>
                      </a:r>
                      <a:r>
                        <a:rPr lang="en-US" sz="2400" dirty="0" smtClean="0">
                          <a:solidFill>
                            <a:schemeClr val="tx1"/>
                          </a:solidFill>
                        </a:rPr>
                        <a:t> </a:t>
                      </a:r>
                      <a:r>
                        <a:rPr lang="en-US" sz="2400" dirty="0" err="1" smtClean="0">
                          <a:solidFill>
                            <a:schemeClr val="tx1"/>
                          </a:solidFill>
                        </a:rPr>
                        <a:t>paga</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026613">
                <a:tc>
                  <a:txBody>
                    <a:bodyPr/>
                    <a:lstStyle/>
                    <a:p>
                      <a:pPr marL="285750" indent="0" algn="l"/>
                      <a:r>
                        <a:rPr lang="en-US" sz="2400" dirty="0" smtClean="0"/>
                        <a:t>De 1-20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0" algn="ctr"/>
                      <a:r>
                        <a:rPr lang="en-US" sz="2400" dirty="0" smtClean="0"/>
                        <a:t>$0</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26613">
                <a:tc>
                  <a:txBody>
                    <a:bodyPr/>
                    <a:lstStyle/>
                    <a:p>
                      <a:pPr marL="228600" indent="0" algn="l"/>
                      <a:r>
                        <a:rPr lang="en-US" sz="2400" dirty="0" smtClean="0"/>
                        <a:t>De 21-100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71450" indent="0" algn="ctr"/>
                      <a:r>
                        <a:rPr lang="en-US" sz="2400" dirty="0" smtClean="0"/>
                        <a:t>$144.50 </a:t>
                      </a:r>
                      <a:r>
                        <a:rPr lang="en-US" sz="2400" dirty="0" err="1" smtClean="0"/>
                        <a:t>por</a:t>
                      </a:r>
                      <a:r>
                        <a:rPr lang="en-US" sz="2400" dirty="0" smtClean="0"/>
                        <a:t> </a:t>
                      </a:r>
                      <a:r>
                        <a:rPr lang="en-US" sz="2400" dirty="0" err="1" smtClean="0"/>
                        <a:t>día</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026613">
                <a:tc>
                  <a:txBody>
                    <a:bodyPr/>
                    <a:lstStyle/>
                    <a:p>
                      <a:pPr marL="228600" indent="0" algn="l"/>
                      <a:r>
                        <a:rPr lang="en-US" sz="2400" dirty="0" err="1" smtClean="0"/>
                        <a:t>Después</a:t>
                      </a:r>
                      <a:r>
                        <a:rPr lang="en-US" sz="2400" dirty="0" smtClean="0"/>
                        <a:t> de100 </a:t>
                      </a:r>
                      <a:r>
                        <a:rPr lang="en-US" sz="2400" dirty="0" err="1" smtClean="0"/>
                        <a:t>días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ctr"/>
                      <a:r>
                        <a:rPr lang="en-US" sz="2400" dirty="0" err="1" smtClean="0"/>
                        <a:t>Todos</a:t>
                      </a:r>
                      <a:r>
                        <a:rPr lang="en-US" sz="2400" dirty="0" smtClean="0"/>
                        <a:t> los </a:t>
                      </a:r>
                      <a:r>
                        <a:rPr lang="en-US" sz="2400" dirty="0" err="1" smtClean="0"/>
                        <a:t>costos</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5"/>
          <p:cNvSpPr>
            <a:spLocks noGrp="1" noChangeArrowheads="1"/>
          </p:cNvSpPr>
          <p:nvPr>
            <p:ph type="title"/>
          </p:nvPr>
        </p:nvSpPr>
        <p:spPr/>
        <p:txBody>
          <a:bodyPr>
            <a:normAutofit fontScale="90000"/>
          </a:bodyPr>
          <a:lstStyle/>
          <a:p>
            <a:pPr algn="ctr" eaLnBrk="1" hangingPunct="1"/>
            <a:r>
              <a:rPr lang="en-US" dirty="0" smtClean="0"/>
              <a:t>La prima </a:t>
            </a:r>
            <a:r>
              <a:rPr lang="en-US" dirty="0" err="1" smtClean="0"/>
              <a:t>mensual</a:t>
            </a:r>
            <a:r>
              <a:rPr lang="en-US" dirty="0" smtClean="0"/>
              <a:t> </a:t>
            </a:r>
            <a:r>
              <a:rPr lang="en-US" dirty="0" err="1" smtClean="0"/>
              <a:t>que</a:t>
            </a:r>
            <a:r>
              <a:rPr lang="en-US" dirty="0" smtClean="0"/>
              <a:t> </a:t>
            </a:r>
            <a:r>
              <a:rPr lang="en-US" dirty="0" err="1" smtClean="0"/>
              <a:t>paga</a:t>
            </a:r>
            <a:r>
              <a:rPr lang="en-US" dirty="0" smtClean="0"/>
              <a:t> </a:t>
            </a:r>
            <a:r>
              <a:rPr lang="en-US" dirty="0" err="1" smtClean="0"/>
              <a:t>por</a:t>
            </a:r>
            <a:r>
              <a:rPr lang="en-US" dirty="0" smtClean="0"/>
              <a:t> la Parte B</a:t>
            </a:r>
          </a:p>
        </p:txBody>
      </p:sp>
      <p:sp>
        <p:nvSpPr>
          <p:cNvPr id="15362" name="Rectangle 4"/>
          <p:cNvSpPr>
            <a:spLocks noGrp="1" noChangeArrowheads="1"/>
          </p:cNvSpPr>
          <p:nvPr>
            <p:ph type="dt" sz="half" idx="4294967295"/>
          </p:nvPr>
        </p:nvSpPr>
        <p:spPr>
          <a:xfrm>
            <a:off x="457200" y="6340475"/>
            <a:ext cx="2133600" cy="365125"/>
          </a:xfrm>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4294967295"/>
          </p:nvPr>
        </p:nvSpPr>
        <p:spPr>
          <a:xfrm>
            <a:off x="3124200" y="6340475"/>
            <a:ext cx="2895600" cy="365125"/>
          </a:xfrm>
          <a:prstGeom prst="rect">
            <a:avLst/>
          </a:prstGeom>
        </p:spPr>
        <p:txBody>
          <a:bodyPr/>
          <a:lstStyle/>
          <a:p>
            <a:pPr>
              <a:defRPr/>
            </a:pPr>
            <a:r>
              <a:rPr lang="en-US" dirty="0" err="1" smtClean="0"/>
              <a:t>Comencemos</a:t>
            </a:r>
            <a:endParaRPr lang="en-US" dirty="0"/>
          </a:p>
        </p:txBody>
      </p:sp>
      <p:sp>
        <p:nvSpPr>
          <p:cNvPr id="8" name="Slide Number Placeholder 7"/>
          <p:cNvSpPr>
            <a:spLocks noGrp="1"/>
          </p:cNvSpPr>
          <p:nvPr>
            <p:ph type="sldNum" sz="quarter" idx="4294967295"/>
          </p:nvPr>
        </p:nvSpPr>
        <p:spPr>
          <a:xfrm>
            <a:off x="6553200" y="6340475"/>
            <a:ext cx="2133600" cy="365125"/>
          </a:xfrm>
          <a:prstGeom prst="rect">
            <a:avLst/>
          </a:prstGeom>
        </p:spPr>
        <p:txBody>
          <a:bodyPr/>
          <a:lstStyle/>
          <a:p>
            <a:pPr>
              <a:defRPr/>
            </a:pPr>
            <a:fld id="{5BB1B065-B2BC-498E-AC26-2105F87576E4}" type="slidenum">
              <a:rPr lang="en-US" smtClean="0"/>
              <a:pPr>
                <a:defRPr/>
              </a:pPr>
              <a:t>12</a:t>
            </a:fld>
            <a:endParaRPr lang="en-US" dirty="0"/>
          </a:p>
        </p:txBody>
      </p:sp>
      <p:graphicFrame>
        <p:nvGraphicFramePr>
          <p:cNvPr id="7" name="Content Placeholder 8"/>
          <p:cNvGraphicFramePr>
            <a:graphicFrameLocks/>
          </p:cNvGraphicFramePr>
          <p:nvPr>
            <p:extLst>
              <p:ext uri="{D42A27DB-BD31-4B8C-83A1-F6EECF244321}">
                <p14:modId xmlns:p14="http://schemas.microsoft.com/office/powerpoint/2010/main" xmlns="" val="959641345"/>
              </p:ext>
            </p:extLst>
          </p:nvPr>
        </p:nvGraphicFramePr>
        <p:xfrm>
          <a:off x="457200" y="1371602"/>
          <a:ext cx="8305800" cy="4333341"/>
        </p:xfrm>
        <a:graphic>
          <a:graphicData uri="http://schemas.openxmlformats.org/drawingml/2006/table">
            <a:tbl>
              <a:tblPr bandRow="1">
                <a:effectLst>
                  <a:outerShdw blurRad="50800" dist="76200" dir="2700000" algn="tl" rotWithShape="0">
                    <a:prstClr val="black">
                      <a:alpha val="40000"/>
                    </a:prstClr>
                  </a:outerShdw>
                </a:effectLst>
                <a:tableStyleId>{69CF1AB2-1976-4502-BF36-3FF5EA218861}</a:tableStyleId>
              </a:tblPr>
              <a:tblGrid>
                <a:gridCol w="3768959"/>
                <a:gridCol w="3064024"/>
                <a:gridCol w="1472817"/>
              </a:tblGrid>
              <a:tr h="643272">
                <a:tc gridSpan="2">
                  <a:txBody>
                    <a:bodyPr/>
                    <a:lstStyle/>
                    <a:p>
                      <a:pPr marL="0" marR="0" algn="ctr">
                        <a:lnSpc>
                          <a:spcPct val="115000"/>
                        </a:lnSpc>
                        <a:spcBef>
                          <a:spcPts val="0"/>
                        </a:spcBef>
                        <a:spcAft>
                          <a:spcPts val="0"/>
                        </a:spcAft>
                      </a:pPr>
                      <a:r>
                        <a:rPr lang="en-US" sz="1800" b="1" dirty="0" smtClean="0">
                          <a:latin typeface="+mn-lt"/>
                        </a:rPr>
                        <a:t>Si su </a:t>
                      </a:r>
                      <a:r>
                        <a:rPr lang="en-US" sz="1800" b="1" dirty="0" err="1" smtClean="0">
                          <a:latin typeface="+mn-lt"/>
                        </a:rPr>
                        <a:t>ingreso</a:t>
                      </a:r>
                      <a:r>
                        <a:rPr lang="en-US" sz="1800" b="1" baseline="0" dirty="0" smtClean="0">
                          <a:latin typeface="+mn-lt"/>
                        </a:rPr>
                        <a:t> </a:t>
                      </a:r>
                      <a:r>
                        <a:rPr lang="en-US" sz="1800" b="1" baseline="0" dirty="0" err="1" smtClean="0">
                          <a:latin typeface="+mn-lt"/>
                        </a:rPr>
                        <a:t>a</a:t>
                      </a:r>
                      <a:r>
                        <a:rPr lang="en-US" sz="1800" b="1" dirty="0" err="1" smtClean="0">
                          <a:latin typeface="+mn-lt"/>
                        </a:rPr>
                        <a:t>nual</a:t>
                      </a:r>
                      <a:r>
                        <a:rPr lang="en-US" sz="1800" b="1" baseline="0" dirty="0" smtClean="0">
                          <a:latin typeface="+mn-lt"/>
                        </a:rPr>
                        <a:t> en el 2010 </a:t>
                      </a:r>
                      <a:r>
                        <a:rPr lang="en-US" sz="1800" b="1" baseline="0" dirty="0" err="1" smtClean="0">
                          <a:latin typeface="+mn-lt"/>
                        </a:rPr>
                        <a:t>fue</a:t>
                      </a:r>
                      <a:endParaRPr lang="en-US" sz="1800" b="1" dirty="0">
                        <a:solidFill>
                          <a:schemeClr val="tx1"/>
                        </a:solidFill>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a:txBody>
                    <a:bodyPr/>
                    <a:lstStyle/>
                    <a:p>
                      <a:pPr marL="0" marR="0" algn="ctr">
                        <a:lnSpc>
                          <a:spcPct val="115000"/>
                        </a:lnSpc>
                        <a:spcBef>
                          <a:spcPts val="0"/>
                        </a:spcBef>
                        <a:spcAft>
                          <a:spcPts val="0"/>
                        </a:spcAft>
                      </a:pPr>
                      <a:r>
                        <a:rPr lang="en-US" sz="1800" b="1" dirty="0" err="1" smtClean="0">
                          <a:solidFill>
                            <a:schemeClr val="dk1"/>
                          </a:solidFill>
                          <a:latin typeface="+mn-lt"/>
                          <a:ea typeface="+mn-ea"/>
                          <a:cs typeface="+mn-cs"/>
                        </a:rPr>
                        <a:t>Usted</a:t>
                      </a:r>
                      <a:r>
                        <a:rPr lang="en-US" sz="1800" b="1" baseline="0" dirty="0" smtClean="0">
                          <a:solidFill>
                            <a:schemeClr val="dk1"/>
                          </a:solidFill>
                          <a:latin typeface="+mn-lt"/>
                          <a:ea typeface="+mn-ea"/>
                          <a:cs typeface="+mn-cs"/>
                        </a:rPr>
                        <a:t> </a:t>
                      </a:r>
                      <a:r>
                        <a:rPr lang="en-US" sz="1800" b="1" baseline="0" dirty="0" err="1" smtClean="0">
                          <a:solidFill>
                            <a:schemeClr val="dk1"/>
                          </a:solidFill>
                          <a:latin typeface="+mn-lt"/>
                          <a:ea typeface="+mn-ea"/>
                          <a:cs typeface="+mn-cs"/>
                        </a:rPr>
                        <a:t>paga</a:t>
                      </a:r>
                      <a:endParaRPr lang="en-US" sz="1800" b="1" dirty="0">
                        <a:solidFill>
                          <a:schemeClr val="tx1"/>
                        </a:solidFill>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09268">
                <a:tc>
                  <a:txBody>
                    <a:bodyPr/>
                    <a:lstStyle/>
                    <a:p>
                      <a:pPr marL="0" marR="0">
                        <a:lnSpc>
                          <a:spcPct val="115000"/>
                        </a:lnSpc>
                        <a:spcBef>
                          <a:spcPts val="0"/>
                        </a:spcBef>
                        <a:spcAft>
                          <a:spcPts val="0"/>
                        </a:spcAft>
                      </a:pPr>
                      <a:r>
                        <a:rPr lang="en-US" sz="1800" b="1" dirty="0" err="1" smtClean="0">
                          <a:latin typeface="+mn-lt"/>
                        </a:rPr>
                        <a:t>Declaración</a:t>
                      </a:r>
                      <a:r>
                        <a:rPr lang="en-US" sz="1800" b="1" dirty="0" smtClean="0">
                          <a:latin typeface="+mn-lt"/>
                        </a:rPr>
                        <a:t> de </a:t>
                      </a:r>
                      <a:r>
                        <a:rPr lang="en-US" sz="1800" b="1" dirty="0" err="1" smtClean="0">
                          <a:latin typeface="+mn-lt"/>
                        </a:rPr>
                        <a:t>impuestos</a:t>
                      </a:r>
                      <a:r>
                        <a:rPr lang="en-US" sz="1800" b="1" dirty="0" smtClean="0">
                          <a:latin typeface="+mn-lt"/>
                        </a:rPr>
                        <a:t> individual</a:t>
                      </a:r>
                      <a:endParaRPr lang="en-US" sz="1800" b="1"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b="1" dirty="0" err="1" smtClean="0">
                          <a:latin typeface="+mn-lt"/>
                        </a:rPr>
                        <a:t>Declaración</a:t>
                      </a:r>
                      <a:r>
                        <a:rPr lang="en-US" sz="1800" b="1" dirty="0" smtClean="0">
                          <a:latin typeface="+mn-lt"/>
                        </a:rPr>
                        <a:t> de </a:t>
                      </a:r>
                      <a:r>
                        <a:rPr lang="en-US" sz="1800" b="1" dirty="0" err="1" smtClean="0">
                          <a:latin typeface="+mn-lt"/>
                        </a:rPr>
                        <a:t>impuestos</a:t>
                      </a:r>
                      <a:r>
                        <a:rPr lang="en-US" sz="1800" b="1" dirty="0" smtClean="0">
                          <a:latin typeface="+mn-lt"/>
                        </a:rPr>
                        <a:t> </a:t>
                      </a:r>
                      <a:r>
                        <a:rPr lang="en-US" sz="1800" b="1" dirty="0" err="1" smtClean="0">
                          <a:latin typeface="+mn-lt"/>
                        </a:rPr>
                        <a:t>conjunta</a:t>
                      </a:r>
                      <a:endParaRPr lang="en-US" sz="1800" b="1"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endParaRPr lang="en-US" sz="1800" b="1"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81937">
                <a:tc>
                  <a:txBody>
                    <a:bodyPr/>
                    <a:lstStyle/>
                    <a:p>
                      <a:pPr marL="0" marR="0">
                        <a:lnSpc>
                          <a:spcPct val="115000"/>
                        </a:lnSpc>
                        <a:spcBef>
                          <a:spcPts val="0"/>
                        </a:spcBef>
                        <a:spcAft>
                          <a:spcPts val="0"/>
                        </a:spcAft>
                      </a:pPr>
                      <a:r>
                        <a:rPr lang="en-US" sz="1800" dirty="0" smtClean="0">
                          <a:latin typeface="+mn-lt"/>
                        </a:rPr>
                        <a:t>$</a:t>
                      </a:r>
                      <a:r>
                        <a:rPr lang="en-US" sz="1800" dirty="0">
                          <a:latin typeface="+mn-lt"/>
                        </a:rPr>
                        <a:t>85,000 </a:t>
                      </a:r>
                      <a:r>
                        <a:rPr lang="en-US" sz="1800" dirty="0" smtClean="0">
                          <a:latin typeface="+mn-lt"/>
                        </a:rPr>
                        <a:t>o</a:t>
                      </a:r>
                      <a:r>
                        <a:rPr lang="en-US" sz="1800" baseline="0" dirty="0" smtClean="0">
                          <a:latin typeface="+mn-lt"/>
                        </a:rPr>
                        <a:t> </a:t>
                      </a:r>
                      <a:r>
                        <a:rPr lang="en-US" sz="1800" baseline="0" dirty="0" err="1" smtClean="0">
                          <a:latin typeface="+mn-lt"/>
                        </a:rPr>
                        <a:t>menos</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nSpc>
                          <a:spcPct val="115000"/>
                        </a:lnSpc>
                        <a:spcBef>
                          <a:spcPts val="0"/>
                        </a:spcBef>
                        <a:spcAft>
                          <a:spcPts val="0"/>
                        </a:spcAft>
                      </a:pPr>
                      <a:r>
                        <a:rPr lang="en-US" sz="1800" dirty="0" smtClean="0">
                          <a:latin typeface="+mn-lt"/>
                        </a:rPr>
                        <a:t>$170,000 o</a:t>
                      </a:r>
                      <a:r>
                        <a:rPr lang="en-US" sz="1800" baseline="0" dirty="0" smtClean="0">
                          <a:latin typeface="+mn-lt"/>
                        </a:rPr>
                        <a:t> </a:t>
                      </a:r>
                      <a:r>
                        <a:rPr lang="en-US" sz="1800" baseline="0" dirty="0" err="1" smtClean="0">
                          <a:latin typeface="+mn-lt"/>
                        </a:rPr>
                        <a:t>menos</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r">
                        <a:lnSpc>
                          <a:spcPct val="115000"/>
                        </a:lnSpc>
                        <a:spcBef>
                          <a:spcPts val="0"/>
                        </a:spcBef>
                        <a:spcAft>
                          <a:spcPts val="0"/>
                        </a:spcAft>
                      </a:pPr>
                      <a:r>
                        <a:rPr lang="en-US" sz="1800" dirty="0" smtClean="0">
                          <a:latin typeface="+mn-lt"/>
                        </a:rPr>
                        <a:t>$99.90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74716">
                <a:tc>
                  <a:txBody>
                    <a:bodyPr/>
                    <a:lstStyle/>
                    <a:p>
                      <a:pPr marL="0" marR="0">
                        <a:lnSpc>
                          <a:spcPct val="115000"/>
                        </a:lnSpc>
                        <a:spcBef>
                          <a:spcPts val="0"/>
                        </a:spcBef>
                        <a:spcAft>
                          <a:spcPts val="0"/>
                        </a:spcAft>
                      </a:pPr>
                      <a:r>
                        <a:rPr lang="en-US" sz="1800" dirty="0">
                          <a:latin typeface="+mn-lt"/>
                        </a:rPr>
                        <a:t>$85,001–$107,000 </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dirty="0">
                          <a:latin typeface="+mn-lt"/>
                        </a:rPr>
                        <a:t>$170,001–$214,000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smtClean="0">
                          <a:latin typeface="+mn-lt"/>
                        </a:rPr>
                        <a:t>$139.90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74716">
                <a:tc>
                  <a:txBody>
                    <a:bodyPr/>
                    <a:lstStyle/>
                    <a:p>
                      <a:pPr marL="0" marR="0">
                        <a:lnSpc>
                          <a:spcPct val="115000"/>
                        </a:lnSpc>
                        <a:spcBef>
                          <a:spcPts val="0"/>
                        </a:spcBef>
                        <a:spcAft>
                          <a:spcPts val="0"/>
                        </a:spcAft>
                      </a:pPr>
                      <a:r>
                        <a:rPr lang="en-US" sz="1800" dirty="0">
                          <a:latin typeface="+mn-lt"/>
                        </a:rPr>
                        <a:t>$107,001–$160,000 </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nSpc>
                          <a:spcPct val="115000"/>
                        </a:lnSpc>
                        <a:spcBef>
                          <a:spcPts val="0"/>
                        </a:spcBef>
                        <a:spcAft>
                          <a:spcPts val="0"/>
                        </a:spcAft>
                      </a:pPr>
                      <a:r>
                        <a:rPr lang="en-US" sz="1800" dirty="0">
                          <a:latin typeface="+mn-lt"/>
                        </a:rPr>
                        <a:t>$214,001–$320,000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r">
                        <a:lnSpc>
                          <a:spcPct val="115000"/>
                        </a:lnSpc>
                        <a:spcBef>
                          <a:spcPts val="0"/>
                        </a:spcBef>
                        <a:spcAft>
                          <a:spcPts val="0"/>
                        </a:spcAft>
                      </a:pPr>
                      <a:r>
                        <a:rPr lang="en-US" sz="1800" dirty="0" smtClean="0">
                          <a:latin typeface="+mn-lt"/>
                        </a:rPr>
                        <a:t>$199.80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74716">
                <a:tc>
                  <a:txBody>
                    <a:bodyPr/>
                    <a:lstStyle/>
                    <a:p>
                      <a:pPr marL="0" marR="0">
                        <a:lnSpc>
                          <a:spcPct val="115000"/>
                        </a:lnSpc>
                        <a:spcBef>
                          <a:spcPts val="0"/>
                        </a:spcBef>
                        <a:spcAft>
                          <a:spcPts val="0"/>
                        </a:spcAft>
                      </a:pPr>
                      <a:r>
                        <a:rPr lang="en-US" sz="1800" dirty="0">
                          <a:latin typeface="+mn-lt"/>
                        </a:rPr>
                        <a:t>$160,001–$214,000 </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dirty="0">
                          <a:latin typeface="+mn-lt"/>
                        </a:rPr>
                        <a:t>$320,001–$428,000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mn-lt"/>
                        </a:rPr>
                        <a:t>$</a:t>
                      </a:r>
                      <a:r>
                        <a:rPr lang="en-US" sz="1800" dirty="0" smtClean="0">
                          <a:latin typeface="+mn-lt"/>
                        </a:rPr>
                        <a:t>259.70</a:t>
                      </a:r>
                      <a:endParaRPr lang="en-US" sz="1800" dirty="0">
                        <a:latin typeface="+mn-lt"/>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74716">
                <a:tc>
                  <a:txBody>
                    <a:bodyPr/>
                    <a:lstStyle/>
                    <a:p>
                      <a:pPr marL="0" marR="0">
                        <a:lnSpc>
                          <a:spcPct val="115000"/>
                        </a:lnSpc>
                        <a:spcBef>
                          <a:spcPts val="0"/>
                        </a:spcBef>
                        <a:spcAft>
                          <a:spcPts val="0"/>
                        </a:spcAft>
                      </a:pPr>
                      <a:r>
                        <a:rPr lang="en-US" sz="1800" dirty="0" err="1" smtClean="0">
                          <a:latin typeface="+mn-lt"/>
                        </a:rPr>
                        <a:t>Más</a:t>
                      </a:r>
                      <a:r>
                        <a:rPr lang="en-US" sz="1800" baseline="0" dirty="0" smtClean="0">
                          <a:latin typeface="+mn-lt"/>
                        </a:rPr>
                        <a:t> de</a:t>
                      </a:r>
                      <a:r>
                        <a:rPr lang="en-US" sz="1800" dirty="0" smtClean="0">
                          <a:latin typeface="+mn-lt"/>
                        </a:rPr>
                        <a:t> </a:t>
                      </a:r>
                      <a:r>
                        <a:rPr lang="en-US" sz="1800" dirty="0">
                          <a:latin typeface="+mn-lt"/>
                        </a:rPr>
                        <a:t>$214,000</a:t>
                      </a:r>
                      <a:endParaRPr lang="en-US" sz="1800" dirty="0">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nSpc>
                          <a:spcPct val="115000"/>
                        </a:lnSpc>
                        <a:spcBef>
                          <a:spcPts val="0"/>
                        </a:spcBef>
                        <a:spcAft>
                          <a:spcPts val="0"/>
                        </a:spcAft>
                      </a:pPr>
                      <a:r>
                        <a:rPr lang="en-US" sz="1800" dirty="0" err="1" smtClean="0">
                          <a:latin typeface="+mn-lt"/>
                        </a:rPr>
                        <a:t>Más</a:t>
                      </a:r>
                      <a:r>
                        <a:rPr lang="en-US" sz="1800" baseline="0" dirty="0" smtClean="0">
                          <a:latin typeface="+mn-lt"/>
                        </a:rPr>
                        <a:t> de</a:t>
                      </a:r>
                      <a:r>
                        <a:rPr lang="en-US" sz="1800" dirty="0" smtClean="0">
                          <a:latin typeface="+mn-lt"/>
                        </a:rPr>
                        <a:t>  </a:t>
                      </a:r>
                      <a:r>
                        <a:rPr lang="en-US" sz="1800" dirty="0">
                          <a:latin typeface="+mn-lt"/>
                        </a:rPr>
                        <a:t>$428,000 </a:t>
                      </a:r>
                      <a:endParaRPr lang="en-US" sz="1800" dirty="0">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r">
                        <a:lnSpc>
                          <a:spcPct val="115000"/>
                        </a:lnSpc>
                        <a:spcBef>
                          <a:spcPts val="0"/>
                        </a:spcBef>
                        <a:spcAft>
                          <a:spcPts val="0"/>
                        </a:spcAft>
                      </a:pPr>
                      <a:r>
                        <a:rPr lang="en-US" sz="1800" dirty="0">
                          <a:latin typeface="+mn-lt"/>
                        </a:rPr>
                        <a:t>$</a:t>
                      </a:r>
                      <a:r>
                        <a:rPr lang="en-US" sz="1800" dirty="0" smtClean="0">
                          <a:latin typeface="+mn-lt"/>
                        </a:rPr>
                        <a:t>319.70</a:t>
                      </a:r>
                      <a:endParaRPr lang="en-US" sz="1800" dirty="0">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9" name="TextBox 8"/>
          <p:cNvSpPr txBox="1"/>
          <p:nvPr/>
        </p:nvSpPr>
        <p:spPr>
          <a:xfrm>
            <a:off x="2743200" y="5791200"/>
            <a:ext cx="5715000" cy="64633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wrap="square" rtlCol="0">
            <a:spAutoFit/>
          </a:bodyPr>
          <a:lstStyle/>
          <a:p>
            <a:pPr marL="746125" indent="-746125"/>
            <a:r>
              <a:rPr lang="en-US" b="1" dirty="0" smtClean="0"/>
              <a:t>Nota</a:t>
            </a:r>
            <a:r>
              <a:rPr lang="en-US" dirty="0" smtClean="0"/>
              <a:t>: El </a:t>
            </a:r>
            <a:r>
              <a:rPr lang="en-US" dirty="0" err="1" smtClean="0"/>
              <a:t>monto</a:t>
            </a:r>
            <a:r>
              <a:rPr lang="en-US" dirty="0" smtClean="0"/>
              <a:t> de </a:t>
            </a:r>
            <a:r>
              <a:rPr lang="en-US" dirty="0" err="1" smtClean="0"/>
              <a:t>las</a:t>
            </a:r>
            <a:r>
              <a:rPr lang="en-US" dirty="0" smtClean="0"/>
              <a:t> </a:t>
            </a:r>
            <a:r>
              <a:rPr lang="en-US" dirty="0" err="1" smtClean="0"/>
              <a:t>primas</a:t>
            </a:r>
            <a:r>
              <a:rPr lang="en-US" dirty="0" smtClean="0"/>
              <a:t> </a:t>
            </a:r>
            <a:r>
              <a:rPr lang="en-US" dirty="0" err="1" smtClean="0"/>
              <a:t>generalmente</a:t>
            </a:r>
            <a:r>
              <a:rPr lang="en-US" dirty="0" smtClean="0"/>
              <a:t> se deduce del </a:t>
            </a:r>
            <a:r>
              <a:rPr lang="en-US" dirty="0" err="1" smtClean="0"/>
              <a:t>cheque</a:t>
            </a:r>
            <a:r>
              <a:rPr lang="en-US" dirty="0" smtClean="0"/>
              <a:t> del </a:t>
            </a:r>
            <a:r>
              <a:rPr lang="en-US" dirty="0" err="1" smtClean="0"/>
              <a:t>Seguro</a:t>
            </a:r>
            <a:r>
              <a:rPr lang="en-US" dirty="0" smtClean="0"/>
              <a:t> Social</a:t>
            </a:r>
            <a:endParaRPr lang="en-US" dirty="0"/>
          </a:p>
        </p:txBody>
      </p:sp>
    </p:spTree>
    <p:custDataLst>
      <p:tags r:id="rId1"/>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noAutofit/>
          </a:bodyPr>
          <a:lstStyle/>
          <a:p>
            <a:r>
              <a:rPr lang="en-US" dirty="0" smtClean="0">
                <a:cs typeface="Arial" charset="0"/>
              </a:rPr>
              <a:t>Lo </a:t>
            </a:r>
            <a:r>
              <a:rPr lang="en-US" dirty="0" err="1" smtClean="0">
                <a:cs typeface="Arial" charset="0"/>
              </a:rPr>
              <a:t>que</a:t>
            </a:r>
            <a:r>
              <a:rPr lang="en-US" dirty="0" smtClean="0">
                <a:cs typeface="Arial" charset="0"/>
              </a:rPr>
              <a:t> </a:t>
            </a:r>
            <a:r>
              <a:rPr lang="en-US" dirty="0" err="1" smtClean="0">
                <a:cs typeface="Arial" charset="0"/>
              </a:rPr>
              <a:t>usted</a:t>
            </a:r>
            <a:r>
              <a:rPr lang="en-US" dirty="0" smtClean="0">
                <a:cs typeface="Arial" charset="0"/>
              </a:rPr>
              <a:t> </a:t>
            </a:r>
            <a:r>
              <a:rPr lang="en-US" dirty="0" err="1" smtClean="0">
                <a:cs typeface="Arial" charset="0"/>
              </a:rPr>
              <a:t>paga</a:t>
            </a:r>
            <a:r>
              <a:rPr lang="en-US" dirty="0" smtClean="0">
                <a:cs typeface="Arial" charset="0"/>
              </a:rPr>
              <a:t> </a:t>
            </a:r>
            <a:r>
              <a:rPr lang="en-US" dirty="0" err="1" smtClean="0">
                <a:cs typeface="Arial" charset="0"/>
              </a:rPr>
              <a:t>por</a:t>
            </a:r>
            <a:r>
              <a:rPr lang="en-US" dirty="0" smtClean="0">
                <a:cs typeface="Arial" charset="0"/>
              </a:rPr>
              <a:t> los </a:t>
            </a:r>
            <a:r>
              <a:rPr lang="en-US" dirty="0" err="1" smtClean="0">
                <a:cs typeface="Arial" charset="0"/>
              </a:rPr>
              <a:t>servicios</a:t>
            </a:r>
            <a:r>
              <a:rPr lang="en-US" dirty="0" smtClean="0">
                <a:cs typeface="Arial" charset="0"/>
              </a:rPr>
              <a:t> de la Parte B</a:t>
            </a:r>
          </a:p>
        </p:txBody>
      </p:sp>
      <p:sp>
        <p:nvSpPr>
          <p:cNvPr id="50180" name="Rectangle 3"/>
          <p:cNvSpPr>
            <a:spLocks noGrp="1" noChangeArrowheads="1"/>
          </p:cNvSpPr>
          <p:nvPr>
            <p:ph idx="1"/>
          </p:nvPr>
        </p:nvSpPr>
        <p:spPr>
          <a:xfrm>
            <a:off x="457200" y="1752600"/>
            <a:ext cx="8229600" cy="4254691"/>
          </a:xfrm>
        </p:spPr>
        <p:txBody>
          <a:bodyPr/>
          <a:lstStyle/>
          <a:p>
            <a:r>
              <a:rPr lang="en-US" sz="3200" dirty="0" smtClean="0">
                <a:cs typeface="Arial" charset="0"/>
              </a:rPr>
              <a:t>Si </a:t>
            </a:r>
            <a:r>
              <a:rPr lang="en-US" sz="3200" dirty="0" err="1" smtClean="0">
                <a:cs typeface="Arial" charset="0"/>
              </a:rPr>
              <a:t>tiene</a:t>
            </a:r>
            <a:r>
              <a:rPr lang="en-US" sz="3200" dirty="0" smtClean="0">
                <a:cs typeface="Arial" charset="0"/>
              </a:rPr>
              <a:t> el Medicare Original </a:t>
            </a:r>
            <a:r>
              <a:rPr lang="en-US" sz="3200" dirty="0" err="1" smtClean="0">
                <a:cs typeface="Arial" charset="0"/>
              </a:rPr>
              <a:t>paga</a:t>
            </a:r>
            <a:endParaRPr lang="en-US" sz="3200" dirty="0" smtClean="0">
              <a:cs typeface="Arial" charset="0"/>
            </a:endParaRPr>
          </a:p>
          <a:p>
            <a:pPr marL="573088" lvl="1" indent="-231775"/>
            <a:r>
              <a:rPr lang="en-US" sz="2800" dirty="0" smtClean="0">
                <a:cs typeface="Arial" charset="0"/>
              </a:rPr>
              <a:t>Un deducible </a:t>
            </a:r>
            <a:r>
              <a:rPr lang="en-US" sz="2800" dirty="0" err="1" smtClean="0">
                <a:cs typeface="Arial" charset="0"/>
              </a:rPr>
              <a:t>anual</a:t>
            </a:r>
            <a:r>
              <a:rPr lang="en-US" sz="2800" dirty="0" smtClean="0">
                <a:cs typeface="Arial" charset="0"/>
              </a:rPr>
              <a:t> de $140</a:t>
            </a:r>
            <a:r>
              <a:rPr lang="en-US" sz="2800" dirty="0" smtClean="0">
                <a:solidFill>
                  <a:srgbClr val="FF0000"/>
                </a:solidFill>
                <a:cs typeface="Arial" charset="0"/>
              </a:rPr>
              <a:t> </a:t>
            </a:r>
            <a:r>
              <a:rPr lang="en-US" sz="2800" dirty="0" smtClean="0">
                <a:cs typeface="Arial" charset="0"/>
              </a:rPr>
              <a:t>en el 2012</a:t>
            </a:r>
          </a:p>
          <a:p>
            <a:pPr marL="573088" lvl="1" indent="-231775"/>
            <a:r>
              <a:rPr lang="en-US" sz="2800" dirty="0" smtClean="0">
                <a:cs typeface="Arial" charset="0"/>
              </a:rPr>
              <a:t> Un </a:t>
            </a:r>
            <a:r>
              <a:rPr lang="en-US" sz="2800" dirty="0" err="1" smtClean="0">
                <a:cs typeface="Arial" charset="0"/>
              </a:rPr>
              <a:t>coseguro</a:t>
            </a:r>
            <a:r>
              <a:rPr lang="en-US" sz="2800" dirty="0" smtClean="0">
                <a:cs typeface="Arial" charset="0"/>
              </a:rPr>
              <a:t> del 20% </a:t>
            </a:r>
            <a:r>
              <a:rPr lang="en-US" sz="2800" dirty="0" err="1" smtClean="0">
                <a:cs typeface="Arial" charset="0"/>
              </a:rPr>
              <a:t>por</a:t>
            </a:r>
            <a:r>
              <a:rPr lang="en-US" sz="2800" dirty="0" smtClean="0">
                <a:cs typeface="Arial" charset="0"/>
              </a:rPr>
              <a:t> la </a:t>
            </a:r>
            <a:r>
              <a:rPr lang="en-US" sz="2800" dirty="0" err="1" smtClean="0">
                <a:cs typeface="Arial" charset="0"/>
              </a:rPr>
              <a:t>mayoría</a:t>
            </a:r>
            <a:r>
              <a:rPr lang="en-US" sz="2800" dirty="0" smtClean="0">
                <a:cs typeface="Arial" charset="0"/>
              </a:rPr>
              <a:t> de los </a:t>
            </a:r>
            <a:r>
              <a:rPr lang="en-US" sz="2800" dirty="0" err="1" smtClean="0">
                <a:cs typeface="Arial" charset="0"/>
              </a:rPr>
              <a:t>servicios</a:t>
            </a:r>
            <a:endParaRPr lang="en-US" sz="2800" dirty="0" smtClean="0">
              <a:cs typeface="Arial" charset="0"/>
            </a:endParaRPr>
          </a:p>
          <a:p>
            <a:r>
              <a:rPr lang="en-US" sz="3200" dirty="0" smtClean="0">
                <a:cs typeface="Arial" charset="0"/>
              </a:rPr>
              <a:t>Hay </a:t>
            </a:r>
            <a:r>
              <a:rPr lang="en-US" sz="3200" dirty="0" err="1" smtClean="0">
                <a:cs typeface="Arial" charset="0"/>
              </a:rPr>
              <a:t>programas</a:t>
            </a:r>
            <a:r>
              <a:rPr lang="en-US" sz="3200" dirty="0" smtClean="0">
                <a:cs typeface="Arial" charset="0"/>
              </a:rPr>
              <a:t> </a:t>
            </a:r>
            <a:r>
              <a:rPr lang="en-US" sz="3200" dirty="0" err="1" smtClean="0">
                <a:cs typeface="Arial" charset="0"/>
              </a:rPr>
              <a:t>que</a:t>
            </a:r>
            <a:r>
              <a:rPr lang="en-US" sz="3200" dirty="0" smtClean="0">
                <a:cs typeface="Arial" charset="0"/>
              </a:rPr>
              <a:t> </a:t>
            </a:r>
            <a:r>
              <a:rPr lang="en-US" sz="3200" dirty="0" err="1" smtClean="0">
                <a:cs typeface="Arial" charset="0"/>
              </a:rPr>
              <a:t>podrían</a:t>
            </a:r>
            <a:r>
              <a:rPr lang="en-US" sz="3200" dirty="0" smtClean="0">
                <a:cs typeface="Arial" charset="0"/>
              </a:rPr>
              <a:t> </a:t>
            </a:r>
            <a:r>
              <a:rPr lang="en-US" sz="3200" dirty="0" err="1" smtClean="0">
                <a:cs typeface="Arial" charset="0"/>
              </a:rPr>
              <a:t>ayudarle</a:t>
            </a:r>
            <a:r>
              <a:rPr lang="en-US" sz="3200" dirty="0" smtClean="0">
                <a:cs typeface="Arial" charset="0"/>
              </a:rPr>
              <a:t> con </a:t>
            </a:r>
            <a:r>
              <a:rPr lang="en-US" sz="3200" dirty="0" err="1" smtClean="0">
                <a:cs typeface="Arial" charset="0"/>
              </a:rPr>
              <a:t>estos</a:t>
            </a:r>
            <a:r>
              <a:rPr lang="en-US" sz="3200" dirty="0" smtClean="0">
                <a:cs typeface="Arial" charset="0"/>
              </a:rPr>
              <a:t> </a:t>
            </a:r>
            <a:r>
              <a:rPr lang="en-US" sz="3200" dirty="0" err="1" smtClean="0">
                <a:cs typeface="Arial" charset="0"/>
              </a:rPr>
              <a:t>gastos</a:t>
            </a:r>
            <a:endParaRPr lang="en-US" sz="3200" dirty="0" smtClean="0">
              <a:cs typeface="Arial" charset="0"/>
            </a:endParaRPr>
          </a:p>
          <a:p>
            <a:pPr lvl="1"/>
            <a:r>
              <a:rPr lang="en-US" dirty="0" smtClean="0">
                <a:cs typeface="Arial" charset="0"/>
              </a:rPr>
              <a:t>Si </a:t>
            </a:r>
            <a:r>
              <a:rPr lang="en-US" dirty="0" err="1" smtClean="0">
                <a:cs typeface="Arial" charset="0"/>
              </a:rPr>
              <a:t>usted</a:t>
            </a:r>
            <a:r>
              <a:rPr lang="en-US" dirty="0" smtClean="0">
                <a:cs typeface="Arial" charset="0"/>
              </a:rPr>
              <a:t> </a:t>
            </a:r>
            <a:r>
              <a:rPr lang="en-US" dirty="0" err="1" smtClean="0">
                <a:cs typeface="Arial" charset="0"/>
              </a:rPr>
              <a:t>es</a:t>
            </a:r>
            <a:r>
              <a:rPr lang="en-US" dirty="0" smtClean="0">
                <a:cs typeface="Arial" charset="0"/>
              </a:rPr>
              <a:t> </a:t>
            </a:r>
            <a:r>
              <a:rPr lang="en-US" dirty="0" err="1" smtClean="0">
                <a:cs typeface="Arial" charset="0"/>
              </a:rPr>
              <a:t>una</a:t>
            </a:r>
            <a:r>
              <a:rPr lang="en-US" dirty="0" smtClean="0">
                <a:cs typeface="Arial" charset="0"/>
              </a:rPr>
              <a:t> persona de </a:t>
            </a:r>
            <a:r>
              <a:rPr lang="en-US" dirty="0" err="1" smtClean="0">
                <a:cs typeface="Arial" charset="0"/>
              </a:rPr>
              <a:t>ingresos</a:t>
            </a:r>
            <a:r>
              <a:rPr lang="en-US" dirty="0" smtClean="0">
                <a:cs typeface="Arial" charset="0"/>
              </a:rPr>
              <a:t> y </a:t>
            </a:r>
            <a:r>
              <a:rPr lang="en-US" dirty="0" err="1" smtClean="0">
                <a:cs typeface="Arial" charset="0"/>
              </a:rPr>
              <a:t>recursos</a:t>
            </a:r>
            <a:r>
              <a:rPr lang="en-US" dirty="0" smtClean="0">
                <a:cs typeface="Arial" charset="0"/>
              </a:rPr>
              <a:t> </a:t>
            </a:r>
            <a:r>
              <a:rPr lang="en-US" dirty="0" err="1" smtClean="0">
                <a:cs typeface="Arial" charset="0"/>
              </a:rPr>
              <a:t>limitados</a:t>
            </a:r>
            <a:endParaRPr lang="en-US" dirty="0" smtClean="0">
              <a:cs typeface="Arial" charset="0"/>
            </a:endParaRPr>
          </a:p>
        </p:txBody>
      </p:sp>
      <p:sp>
        <p:nvSpPr>
          <p:cNvPr id="50182" name="Date Placeholder 5"/>
          <p:cNvSpPr>
            <a:spLocks noGrp="1"/>
          </p:cNvSpPr>
          <p:nvPr>
            <p:ph type="dt" sz="half" idx="4294967295"/>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04/02/2012</a:t>
            </a:r>
          </a:p>
        </p:txBody>
      </p:sp>
      <p:sp>
        <p:nvSpPr>
          <p:cNvPr id="9" name="Footer Placeholder 8"/>
          <p:cNvSpPr>
            <a:spLocks noGrp="1"/>
          </p:cNvSpPr>
          <p:nvPr>
            <p:ph type="ftr" sz="quarter" idx="4294967295"/>
          </p:nvPr>
        </p:nvSpPr>
        <p:spPr>
          <a:xfrm>
            <a:off x="3124200" y="6340475"/>
            <a:ext cx="2895600" cy="365125"/>
          </a:xfrm>
          <a:prstGeom prst="rect">
            <a:avLst/>
          </a:prstGeom>
        </p:spPr>
        <p:txBody>
          <a:bodyPr/>
          <a:lstStyle/>
          <a:p>
            <a:pPr>
              <a:defRPr/>
            </a:pPr>
            <a:r>
              <a:rPr lang="en-US" dirty="0" err="1" smtClean="0"/>
              <a:t>Comencemos</a:t>
            </a:r>
            <a:endParaRPr lang="en-US" dirty="0"/>
          </a:p>
        </p:txBody>
      </p:sp>
      <p:sp>
        <p:nvSpPr>
          <p:cNvPr id="8" name="Slide Number Placeholder 7"/>
          <p:cNvSpPr>
            <a:spLocks noGrp="1"/>
          </p:cNvSpPr>
          <p:nvPr>
            <p:ph type="sldNum" sz="quarter" idx="4294967295"/>
          </p:nvPr>
        </p:nvSpPr>
        <p:spPr>
          <a:xfrm>
            <a:off x="6553200" y="6340475"/>
            <a:ext cx="2133600" cy="365125"/>
          </a:xfrm>
          <a:prstGeom prst="rect">
            <a:avLst/>
          </a:prstGeom>
        </p:spPr>
        <p:txBody>
          <a:bodyPr/>
          <a:lstStyle/>
          <a:p>
            <a:pPr>
              <a:defRPr/>
            </a:pPr>
            <a:fld id="{885A69B2-5218-42C2-B888-204363120602}" type="slidenum">
              <a:rPr lang="en-US" smtClean="0"/>
              <a:pPr>
                <a:defRPr/>
              </a:pPr>
              <a:t>13</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029200"/>
          </a:xfrm>
        </p:spPr>
        <p:txBody>
          <a:bodyPr/>
          <a:lstStyle/>
          <a:p>
            <a:pPr marL="228600" indent="-228600">
              <a:buFont typeface="Wingdings" pitchFamily="2" charset="2"/>
              <a:buChar char="§"/>
              <a:defRPr/>
            </a:pPr>
            <a:r>
              <a:rPr lang="en-US" sz="2600" dirty="0" smtClean="0"/>
              <a:t>Es </a:t>
            </a:r>
            <a:r>
              <a:rPr lang="en-US" sz="2600" dirty="0" err="1" smtClean="0"/>
              <a:t>automática</a:t>
            </a:r>
            <a:r>
              <a:rPr lang="en-US" sz="2600" dirty="0" smtClean="0"/>
              <a:t> </a:t>
            </a:r>
            <a:r>
              <a:rPr lang="en-US" sz="2600" dirty="0" err="1" smtClean="0"/>
              <a:t>para</a:t>
            </a:r>
            <a:r>
              <a:rPr lang="en-US" sz="2600" dirty="0" smtClean="0"/>
              <a:t> </a:t>
            </a:r>
            <a:r>
              <a:rPr lang="en-US" sz="2600" dirty="0" err="1" smtClean="0"/>
              <a:t>aquellos</a:t>
            </a:r>
            <a:r>
              <a:rPr lang="en-US" sz="2600" dirty="0" smtClean="0"/>
              <a:t> </a:t>
            </a:r>
            <a:r>
              <a:rPr lang="en-US" sz="2600" dirty="0" err="1" smtClean="0"/>
              <a:t>que</a:t>
            </a:r>
            <a:r>
              <a:rPr lang="en-US" sz="2600" dirty="0" smtClean="0"/>
              <a:t> </a:t>
            </a:r>
            <a:r>
              <a:rPr lang="en-US" sz="2600" dirty="0" err="1" smtClean="0"/>
              <a:t>reciben</a:t>
            </a:r>
            <a:endParaRPr lang="en-US" sz="2600" dirty="0" smtClean="0"/>
          </a:p>
          <a:p>
            <a:pPr marL="914400" lvl="1" indent="-457200">
              <a:buFont typeface="Calibri" pitchFamily="34" charset="0"/>
              <a:buChar char="–"/>
              <a:defRPr/>
            </a:pPr>
            <a:r>
              <a:rPr lang="en-US" dirty="0" smtClean="0"/>
              <a:t>Los </a:t>
            </a:r>
            <a:r>
              <a:rPr lang="en-US" dirty="0" err="1" smtClean="0"/>
              <a:t>beneficios</a:t>
            </a:r>
            <a:r>
              <a:rPr lang="en-US" dirty="0" smtClean="0"/>
              <a:t> del </a:t>
            </a:r>
            <a:r>
              <a:rPr lang="en-US" dirty="0" err="1" smtClean="0"/>
              <a:t>Seguro</a:t>
            </a:r>
            <a:r>
              <a:rPr lang="en-US" dirty="0" smtClean="0"/>
              <a:t> Social o de</a:t>
            </a:r>
          </a:p>
          <a:p>
            <a:pPr marL="914400" lvl="1" indent="-457200">
              <a:buFont typeface="Calibri" pitchFamily="34" charset="0"/>
              <a:buChar char="–"/>
              <a:defRPr/>
            </a:pPr>
            <a:r>
              <a:rPr lang="en-US" dirty="0" smtClean="0"/>
              <a:t>La Junta de </a:t>
            </a:r>
            <a:r>
              <a:rPr lang="en-US" dirty="0" err="1" smtClean="0"/>
              <a:t>Retiro</a:t>
            </a:r>
            <a:r>
              <a:rPr lang="en-US" dirty="0" smtClean="0"/>
              <a:t> </a:t>
            </a:r>
            <a:r>
              <a:rPr lang="en-US" dirty="0" err="1" smtClean="0"/>
              <a:t>Ferroviario</a:t>
            </a:r>
            <a:endParaRPr lang="en-US" dirty="0" smtClean="0"/>
          </a:p>
          <a:p>
            <a:pPr marL="228600" indent="-228600">
              <a:buFont typeface="Wingdings" pitchFamily="2" charset="2"/>
              <a:buChar char="§"/>
              <a:defRPr/>
            </a:pPr>
            <a:r>
              <a:rPr lang="es-ES" sz="2600" dirty="0" smtClean="0"/>
              <a:t>Documentos para inscribirse durante el Período Inicial de Inscripción </a:t>
            </a:r>
          </a:p>
          <a:p>
            <a:pPr marL="685800" lvl="1">
              <a:buFont typeface="Arial" pitchFamily="34" charset="0"/>
              <a:buChar char="–"/>
              <a:defRPr/>
            </a:pPr>
            <a:r>
              <a:rPr lang="es-ES" dirty="0" smtClean="0"/>
              <a:t>Enviado por correo 3 meses antes</a:t>
            </a:r>
          </a:p>
          <a:p>
            <a:pPr marL="1371600" lvl="2" indent="-457200">
              <a:buFont typeface="Arial" pitchFamily="34" charset="0"/>
              <a:buChar char="•"/>
              <a:defRPr/>
            </a:pPr>
            <a:r>
              <a:rPr lang="es-ES" sz="1800" dirty="0" smtClean="0"/>
              <a:t>del vigesimoquinto (25) mes de sus beneficios por discapacidad</a:t>
            </a:r>
          </a:p>
          <a:p>
            <a:pPr marL="1371600" lvl="2" indent="-457200">
              <a:buFont typeface="Arial" pitchFamily="34" charset="0"/>
              <a:buChar char="•"/>
              <a:defRPr/>
            </a:pPr>
            <a:r>
              <a:rPr lang="es-ES" sz="1800" dirty="0" smtClean="0"/>
              <a:t>de cumplir 65 años</a:t>
            </a:r>
          </a:p>
          <a:p>
            <a:endParaRPr lang="en-US" dirty="0"/>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14</a:t>
            </a:fld>
            <a:endParaRPr lang="en-US" dirty="0"/>
          </a:p>
        </p:txBody>
      </p:sp>
      <p:sp>
        <p:nvSpPr>
          <p:cNvPr id="6" name="Title 5"/>
          <p:cNvSpPr>
            <a:spLocks noGrp="1"/>
          </p:cNvSpPr>
          <p:nvPr>
            <p:ph type="title"/>
          </p:nvPr>
        </p:nvSpPr>
        <p:spPr/>
        <p:txBody>
          <a:bodyPr/>
          <a:lstStyle/>
          <a:p>
            <a:pPr algn="ctr"/>
            <a:r>
              <a:rPr lang="en-US" dirty="0" smtClean="0"/>
              <a:t>La </a:t>
            </a:r>
            <a:r>
              <a:rPr lang="en-US" dirty="0" err="1" smtClean="0"/>
              <a:t>inscripción</a:t>
            </a:r>
            <a:r>
              <a:rPr lang="en-US" dirty="0" smtClean="0"/>
              <a:t> en Medicare</a:t>
            </a:r>
            <a:endParaRPr lang="en-US" dirty="0"/>
          </a:p>
        </p:txBody>
      </p:sp>
      <p:pic>
        <p:nvPicPr>
          <p:cNvPr id="7" name="Picture 2" descr="Image of &quot;Welcome to Medicare&quot; pamphle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0" y="4724400"/>
            <a:ext cx="2810067" cy="1676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descr="Image of Medicare Card.&#10;"/>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400800" y="4718846"/>
            <a:ext cx="2057400" cy="14580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r>
              <a:rPr lang="en-US" dirty="0" smtClean="0"/>
              <a:t>04/02/2012</a:t>
            </a:r>
            <a:endParaRPr lang="en-US" dirty="0"/>
          </a:p>
        </p:txBody>
      </p:sp>
      <p:sp>
        <p:nvSpPr>
          <p:cNvPr id="16" name="Footer Placeholder 15"/>
          <p:cNvSpPr>
            <a:spLocks noGrp="1"/>
          </p:cNvSpPr>
          <p:nvPr>
            <p:ph type="ftr" sz="quarter" idx="11"/>
          </p:nvPr>
        </p:nvSpPr>
        <p:spPr/>
        <p:txBody>
          <a:bodyPr/>
          <a:lstStyle/>
          <a:p>
            <a:r>
              <a:rPr lang="en-US" dirty="0" err="1" smtClean="0"/>
              <a:t>Comencemos</a:t>
            </a:r>
            <a:endParaRPr lang="en-US" dirty="0"/>
          </a:p>
        </p:txBody>
      </p:sp>
      <p:sp>
        <p:nvSpPr>
          <p:cNvPr id="15" name="Slide Number Placeholder 14"/>
          <p:cNvSpPr>
            <a:spLocks noGrp="1"/>
          </p:cNvSpPr>
          <p:nvPr>
            <p:ph type="sldNum" sz="quarter" idx="12"/>
          </p:nvPr>
        </p:nvSpPr>
        <p:spPr/>
        <p:txBody>
          <a:bodyPr/>
          <a:lstStyle/>
          <a:p>
            <a:fld id="{2B311C8D-3B42-4150-880E-F70598F3D0EA}" type="slidenum">
              <a:rPr lang="en-US" smtClean="0"/>
              <a:pPr/>
              <a:t>15</a:t>
            </a:fld>
            <a:endParaRPr lang="en-US" dirty="0"/>
          </a:p>
        </p:txBody>
      </p:sp>
      <p:sp>
        <p:nvSpPr>
          <p:cNvPr id="58372" name="Rectangle 3"/>
          <p:cNvSpPr>
            <a:spLocks noGrp="1" noChangeArrowheads="1"/>
          </p:cNvSpPr>
          <p:nvPr>
            <p:ph type="title"/>
          </p:nvPr>
        </p:nvSpPr>
        <p:spPr>
          <a:xfrm>
            <a:off x="457200" y="457200"/>
            <a:ext cx="8229600" cy="960438"/>
          </a:xfrm>
        </p:spPr>
        <p:txBody>
          <a:bodyPr/>
          <a:lstStyle/>
          <a:p>
            <a:pPr algn="ctr"/>
            <a:r>
              <a:rPr lang="en-US" dirty="0" smtClean="0"/>
              <a:t>La </a:t>
            </a:r>
            <a:r>
              <a:rPr lang="en-US" dirty="0" err="1" smtClean="0"/>
              <a:t>tarjeta</a:t>
            </a:r>
            <a:r>
              <a:rPr lang="en-US" dirty="0" smtClean="0"/>
              <a:t> de Medicare</a:t>
            </a:r>
            <a:endParaRPr lang="en-US" sz="2800" dirty="0" smtClean="0"/>
          </a:p>
        </p:txBody>
      </p:sp>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257800" y="3962400"/>
            <a:ext cx="3429000" cy="21124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 name="Group 4"/>
          <p:cNvGrpSpPr/>
          <p:nvPr/>
        </p:nvGrpSpPr>
        <p:grpSpPr>
          <a:xfrm>
            <a:off x="914400" y="3962400"/>
            <a:ext cx="3581400" cy="2112424"/>
            <a:chOff x="7447192" y="2458588"/>
            <a:chExt cx="1011320" cy="674213"/>
          </a:xfrm>
        </p:grpSpPr>
        <p:pic>
          <p:nvPicPr>
            <p:cNvPr id="58371" name="Picture 2" descr="Graphic of Medicare Card"/>
            <p:cNvPicPr>
              <a:picLocks noChangeAspect="1" noChangeArrowheads="1"/>
            </p:cNvPicPr>
            <p:nvPr/>
          </p:nvPicPr>
          <p:blipFill>
            <a:blip r:embed="rId5" cstate="print"/>
            <a:srcRect/>
            <a:stretch>
              <a:fillRect/>
            </a:stretch>
          </p:blipFill>
          <p:spPr bwMode="auto">
            <a:xfrm>
              <a:off x="7447192" y="2458588"/>
              <a:ext cx="1011320" cy="674213"/>
            </a:xfrm>
            <a:prstGeom prst="rect">
              <a:avLst/>
            </a:prstGeom>
            <a:noFill/>
            <a:ln w="9525">
              <a:noFill/>
              <a:prstDash val="dash"/>
              <a:miter lim="800000"/>
              <a:headEnd/>
              <a:tailEnd/>
            </a:ln>
          </p:spPr>
        </p:pic>
        <p:sp>
          <p:nvSpPr>
            <p:cNvPr id="58373" name="Text Box 4"/>
            <p:cNvSpPr txBox="1">
              <a:spLocks noChangeArrowheads="1"/>
            </p:cNvSpPr>
            <p:nvPr/>
          </p:nvSpPr>
          <p:spPr bwMode="auto">
            <a:xfrm>
              <a:off x="7772712" y="3013678"/>
              <a:ext cx="685800" cy="117878"/>
            </a:xfrm>
            <a:prstGeom prst="rect">
              <a:avLst/>
            </a:prstGeom>
            <a:noFill/>
            <a:ln w="9525">
              <a:noFill/>
              <a:miter lim="800000"/>
              <a:headEnd/>
              <a:tailEnd/>
            </a:ln>
          </p:spPr>
          <p:txBody>
            <a:bodyPr wrap="square">
              <a:spAutoFit/>
            </a:bodyPr>
            <a:lstStyle/>
            <a:p>
              <a:pPr eaLnBrk="0" hangingPunct="0">
                <a:spcBef>
                  <a:spcPct val="50000"/>
                </a:spcBef>
              </a:pPr>
              <a:r>
                <a:rPr lang="en-US" dirty="0">
                  <a:solidFill>
                    <a:srgbClr val="000000"/>
                  </a:solidFill>
                  <a:latin typeface="Script MT Bold" pitchFamily="66" charset="0"/>
                </a:rPr>
                <a:t>Jane Doe</a:t>
              </a:r>
              <a:endParaRPr lang="en-US" dirty="0">
                <a:latin typeface="Script MT Bold" pitchFamily="66" charset="0"/>
              </a:endParaRPr>
            </a:p>
          </p:txBody>
        </p:sp>
      </p:grpSp>
      <p:sp>
        <p:nvSpPr>
          <p:cNvPr id="6" name="TextBox 5"/>
          <p:cNvSpPr txBox="1"/>
          <p:nvPr/>
        </p:nvSpPr>
        <p:spPr>
          <a:xfrm>
            <a:off x="533400" y="1371601"/>
            <a:ext cx="7924800" cy="2107524"/>
          </a:xfrm>
          <a:prstGeom prst="rect">
            <a:avLst/>
          </a:prstGeom>
          <a:noFill/>
        </p:spPr>
        <p:txBody>
          <a:bodyPr wrap="square" rtlCol="0">
            <a:spAutoFit/>
          </a:bodyPr>
          <a:lstStyle/>
          <a:p>
            <a:pPr marL="171450" indent="-342900">
              <a:buFont typeface="Wingdings" pitchFamily="2" charset="2"/>
              <a:buChar char="§"/>
              <a:defRPr/>
            </a:pPr>
            <a:r>
              <a:rPr lang="es-ES" sz="2600" dirty="0" smtClean="0"/>
              <a:t>Guárdela y acepte las Partes A y B de </a:t>
            </a:r>
          </a:p>
          <a:p>
            <a:pPr marL="171450" indent="-342900">
              <a:defRPr/>
            </a:pPr>
            <a:r>
              <a:rPr lang="es-ES" sz="2600" dirty="0" smtClean="0"/>
              <a:t>	  Medicare</a:t>
            </a:r>
          </a:p>
          <a:p>
            <a:pPr marL="171450" indent="-342900">
              <a:buFont typeface="Wingdings" pitchFamily="2" charset="2"/>
              <a:buChar char="§"/>
              <a:defRPr/>
            </a:pPr>
            <a:r>
              <a:rPr lang="es-ES" sz="2600" dirty="0" smtClean="0"/>
              <a:t>Devuélvala si desea rechazar la Parte B</a:t>
            </a:r>
          </a:p>
          <a:p>
            <a:pPr marL="742950" lvl="3" indent="-342900">
              <a:buFont typeface="Arial" pitchFamily="34" charset="0"/>
              <a:buChar char="–"/>
              <a:defRPr/>
            </a:pPr>
            <a:r>
              <a:rPr lang="es-ES" sz="2400" dirty="0" smtClean="0"/>
              <a:t>Siga las instrucciones en el reverso de la tarjeta</a:t>
            </a:r>
            <a:endParaRPr lang="es-ES" sz="2400" dirty="0"/>
          </a:p>
        </p:txBody>
      </p:sp>
      <p:sp>
        <p:nvSpPr>
          <p:cNvPr id="13" name="TextBox 12"/>
          <p:cNvSpPr txBox="1"/>
          <p:nvPr/>
        </p:nvSpPr>
        <p:spPr>
          <a:xfrm>
            <a:off x="1828800" y="3483857"/>
            <a:ext cx="1676400" cy="369332"/>
          </a:xfrm>
          <a:prstGeom prst="rect">
            <a:avLst/>
          </a:prstGeom>
          <a:solidFill>
            <a:schemeClr val="accent1">
              <a:lumMod val="75000"/>
            </a:schemeClr>
          </a:solidFill>
        </p:spPr>
        <p:txBody>
          <a:bodyPr wrap="square" rtlCol="0">
            <a:spAutoFit/>
          </a:bodyPr>
          <a:lstStyle/>
          <a:p>
            <a:pPr algn="ctr"/>
            <a:r>
              <a:rPr lang="en-US" b="1" dirty="0" err="1" smtClean="0">
                <a:solidFill>
                  <a:schemeClr val="bg1"/>
                </a:solidFill>
              </a:rPr>
              <a:t>Anverso</a:t>
            </a:r>
            <a:endParaRPr lang="en-US" b="1" dirty="0">
              <a:solidFill>
                <a:schemeClr val="bg1"/>
              </a:solidFill>
              <a:latin typeface="+mn-lt"/>
            </a:endParaRPr>
          </a:p>
        </p:txBody>
      </p:sp>
      <p:sp>
        <p:nvSpPr>
          <p:cNvPr id="21" name="TextBox 20"/>
          <p:cNvSpPr txBox="1"/>
          <p:nvPr/>
        </p:nvSpPr>
        <p:spPr>
          <a:xfrm>
            <a:off x="6172200" y="3472935"/>
            <a:ext cx="1752600" cy="369332"/>
          </a:xfrm>
          <a:prstGeom prst="rect">
            <a:avLst/>
          </a:prstGeom>
          <a:solidFill>
            <a:schemeClr val="accent1">
              <a:lumMod val="75000"/>
            </a:schemeClr>
          </a:solidFill>
        </p:spPr>
        <p:txBody>
          <a:bodyPr wrap="square" rtlCol="0">
            <a:spAutoFit/>
          </a:bodyPr>
          <a:lstStyle/>
          <a:p>
            <a:pPr algn="ctr"/>
            <a:r>
              <a:rPr lang="en-US" b="1" dirty="0" err="1" smtClean="0">
                <a:solidFill>
                  <a:schemeClr val="bg1"/>
                </a:solidFill>
                <a:latin typeface="+mn-lt"/>
              </a:rPr>
              <a:t>Reverso</a:t>
            </a:r>
            <a:endParaRPr lang="en-US" b="1" dirty="0">
              <a:solidFill>
                <a:schemeClr val="bg1"/>
              </a:solidFill>
              <a:latin typeface="+mn-lt"/>
            </a:endParaRPr>
          </a:p>
        </p:txBody>
      </p:sp>
    </p:spTree>
    <p:custDataLst>
      <p:tags r:id="rId1"/>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365760" lvl="1" indent="-256032">
              <a:spcBef>
                <a:spcPts val="400"/>
              </a:spcBef>
              <a:buClr>
                <a:schemeClr val="accent1"/>
              </a:buClr>
              <a:buSzPct val="68000"/>
              <a:buFont typeface="Wingdings 3"/>
              <a:buChar char=""/>
            </a:pPr>
            <a:r>
              <a:rPr lang="en-US" sz="2700" dirty="0" smtClean="0"/>
              <a:t>La </a:t>
            </a:r>
            <a:r>
              <a:rPr lang="en-US" sz="2700" dirty="0" err="1" smtClean="0"/>
              <a:t>inscripción</a:t>
            </a:r>
            <a:r>
              <a:rPr lang="en-US" sz="2700" dirty="0" smtClean="0"/>
              <a:t> </a:t>
            </a:r>
            <a:r>
              <a:rPr lang="en-US" sz="2700" dirty="0" err="1" smtClean="0"/>
              <a:t>es</a:t>
            </a:r>
            <a:r>
              <a:rPr lang="en-US" sz="2700" dirty="0" smtClean="0"/>
              <a:t> </a:t>
            </a:r>
            <a:r>
              <a:rPr lang="en-US" sz="2700" dirty="0" err="1" smtClean="0"/>
              <a:t>automática</a:t>
            </a:r>
            <a:r>
              <a:rPr lang="en-US" sz="2700" dirty="0" smtClean="0"/>
              <a:t> </a:t>
            </a:r>
            <a:r>
              <a:rPr lang="en-US" sz="2700" dirty="0" err="1" smtClean="0"/>
              <a:t>si</a:t>
            </a:r>
            <a:endParaRPr lang="en-US" sz="2700" dirty="0" smtClean="0"/>
          </a:p>
          <a:p>
            <a:pPr lvl="1"/>
            <a:r>
              <a:rPr lang="en-US" dirty="0" err="1" smtClean="0"/>
              <a:t>Usted</a:t>
            </a:r>
            <a:r>
              <a:rPr lang="en-US" dirty="0" smtClean="0"/>
              <a:t> </a:t>
            </a:r>
            <a:r>
              <a:rPr lang="en-US" dirty="0" err="1" smtClean="0"/>
              <a:t>recibe</a:t>
            </a:r>
            <a:r>
              <a:rPr lang="en-US" dirty="0" smtClean="0"/>
              <a:t> los </a:t>
            </a:r>
            <a:r>
              <a:rPr lang="en-US" dirty="0" err="1" smtClean="0"/>
              <a:t>beneficios</a:t>
            </a:r>
            <a:r>
              <a:rPr lang="en-US" dirty="0" smtClean="0"/>
              <a:t> del </a:t>
            </a:r>
            <a:r>
              <a:rPr lang="en-US" dirty="0" err="1" smtClean="0"/>
              <a:t>Seguro</a:t>
            </a:r>
            <a:r>
              <a:rPr lang="en-US" dirty="0" smtClean="0"/>
              <a:t> Social o de RRB</a:t>
            </a:r>
          </a:p>
          <a:p>
            <a:r>
              <a:rPr lang="en-US" dirty="0" smtClean="0"/>
              <a:t>Si la </a:t>
            </a:r>
            <a:r>
              <a:rPr lang="en-US" dirty="0" err="1" smtClean="0"/>
              <a:t>inscripción</a:t>
            </a:r>
            <a:r>
              <a:rPr lang="en-US" dirty="0" smtClean="0"/>
              <a:t> no </a:t>
            </a:r>
            <a:r>
              <a:rPr lang="en-US" dirty="0" err="1" smtClean="0"/>
              <a:t>es</a:t>
            </a:r>
            <a:r>
              <a:rPr lang="en-US" dirty="0" smtClean="0"/>
              <a:t> </a:t>
            </a:r>
            <a:r>
              <a:rPr lang="en-US" dirty="0" err="1" smtClean="0"/>
              <a:t>automática</a:t>
            </a:r>
            <a:endParaRPr lang="en-US" dirty="0" smtClean="0"/>
          </a:p>
          <a:p>
            <a:pPr lvl="1"/>
            <a:r>
              <a:rPr lang="en-US" dirty="0" smtClean="0"/>
              <a:t> </a:t>
            </a:r>
            <a:r>
              <a:rPr lang="en-US" dirty="0" err="1" smtClean="0"/>
              <a:t>Por</a:t>
            </a:r>
            <a:r>
              <a:rPr lang="en-US" dirty="0" smtClean="0"/>
              <a:t> </a:t>
            </a:r>
            <a:r>
              <a:rPr lang="en-US" dirty="0" err="1" smtClean="0"/>
              <a:t>ejemplo</a:t>
            </a:r>
            <a:r>
              <a:rPr lang="en-US" dirty="0" smtClean="0"/>
              <a:t> </a:t>
            </a:r>
            <a:r>
              <a:rPr lang="en-US" dirty="0" err="1" smtClean="0"/>
              <a:t>porque</a:t>
            </a:r>
            <a:r>
              <a:rPr lang="en-US" dirty="0" smtClean="0"/>
              <a:t> </a:t>
            </a:r>
            <a:r>
              <a:rPr lang="en-US" dirty="0" err="1" smtClean="0"/>
              <a:t>usted</a:t>
            </a:r>
            <a:r>
              <a:rPr lang="en-US" dirty="0" smtClean="0"/>
              <a:t> </a:t>
            </a:r>
            <a:r>
              <a:rPr lang="en-US" dirty="0" err="1" smtClean="0"/>
              <a:t>sigue</a:t>
            </a:r>
            <a:r>
              <a:rPr lang="en-US" dirty="0" smtClean="0"/>
              <a:t> </a:t>
            </a:r>
            <a:r>
              <a:rPr lang="en-US" dirty="0" err="1" smtClean="0"/>
              <a:t>trabajando</a:t>
            </a:r>
            <a:endParaRPr lang="en-US" dirty="0" smtClean="0"/>
          </a:p>
          <a:p>
            <a:pPr lvl="1"/>
            <a:r>
              <a:rPr lang="en-US" dirty="0" err="1" smtClean="0"/>
              <a:t>Tendrá</a:t>
            </a:r>
            <a:r>
              <a:rPr lang="en-US" dirty="0" smtClean="0"/>
              <a:t> </a:t>
            </a:r>
            <a:r>
              <a:rPr lang="en-US" dirty="0" err="1" smtClean="0"/>
              <a:t>que</a:t>
            </a:r>
            <a:r>
              <a:rPr lang="en-US" dirty="0" smtClean="0"/>
              <a:t> </a:t>
            </a:r>
            <a:r>
              <a:rPr lang="en-US" dirty="0" err="1" smtClean="0"/>
              <a:t>inscribirse</a:t>
            </a:r>
            <a:r>
              <a:rPr lang="en-US" dirty="0" smtClean="0"/>
              <a:t> con el </a:t>
            </a:r>
            <a:r>
              <a:rPr lang="en-US" dirty="0" err="1" smtClean="0"/>
              <a:t>Seguro</a:t>
            </a:r>
            <a:r>
              <a:rPr lang="en-US" dirty="0" smtClean="0"/>
              <a:t> Social</a:t>
            </a:r>
          </a:p>
          <a:p>
            <a:pPr lvl="2"/>
            <a:r>
              <a:rPr lang="en-US" dirty="0" err="1" smtClean="0"/>
              <a:t>Visite</a:t>
            </a:r>
            <a:r>
              <a:rPr lang="en-US" dirty="0" smtClean="0"/>
              <a:t> la </a:t>
            </a:r>
            <a:r>
              <a:rPr lang="en-US" dirty="0" err="1" smtClean="0"/>
              <a:t>oficina</a:t>
            </a:r>
            <a:r>
              <a:rPr lang="en-US" dirty="0" smtClean="0"/>
              <a:t> local</a:t>
            </a:r>
          </a:p>
          <a:p>
            <a:pPr lvl="2"/>
            <a:r>
              <a:rPr lang="en-US" dirty="0" err="1" smtClean="0"/>
              <a:t>Llame</a:t>
            </a:r>
            <a:r>
              <a:rPr lang="en-US" dirty="0" smtClean="0"/>
              <a:t> al 1-800-772-1213</a:t>
            </a:r>
          </a:p>
          <a:p>
            <a:pPr lvl="2"/>
            <a:r>
              <a:rPr lang="en-US" dirty="0" err="1" smtClean="0"/>
              <a:t>Por</a:t>
            </a:r>
            <a:r>
              <a:rPr lang="en-US" dirty="0" smtClean="0"/>
              <a:t> Internet en socialsecurity.gov</a:t>
            </a:r>
          </a:p>
          <a:p>
            <a:r>
              <a:rPr lang="en-US" dirty="0" smtClean="0"/>
              <a:t> Si </a:t>
            </a:r>
            <a:r>
              <a:rPr lang="en-US" dirty="0" err="1" smtClean="0"/>
              <a:t>es</a:t>
            </a:r>
            <a:r>
              <a:rPr lang="en-US" dirty="0" smtClean="0"/>
              <a:t> un </a:t>
            </a:r>
            <a:r>
              <a:rPr lang="en-US" dirty="0" err="1" smtClean="0"/>
              <a:t>jubilado</a:t>
            </a:r>
            <a:r>
              <a:rPr lang="en-US" dirty="0" smtClean="0"/>
              <a:t> </a:t>
            </a:r>
            <a:r>
              <a:rPr lang="en-US" dirty="0" err="1" smtClean="0"/>
              <a:t>ferroviario</a:t>
            </a:r>
            <a:r>
              <a:rPr lang="en-US" dirty="0" smtClean="0"/>
              <a:t> </a:t>
            </a:r>
            <a:r>
              <a:rPr lang="en-US" dirty="0" err="1" smtClean="0"/>
              <a:t>inscrito</a:t>
            </a:r>
            <a:r>
              <a:rPr lang="en-US" dirty="0" smtClean="0"/>
              <a:t> en RRB</a:t>
            </a:r>
          </a:p>
          <a:p>
            <a:pPr lvl="1"/>
            <a:r>
              <a:rPr lang="en-US" dirty="0" err="1" smtClean="0"/>
              <a:t>Llame</a:t>
            </a:r>
            <a:r>
              <a:rPr lang="en-US" dirty="0" smtClean="0"/>
              <a:t> a la </a:t>
            </a:r>
            <a:r>
              <a:rPr lang="en-US" dirty="0" err="1" smtClean="0"/>
              <a:t>oficina</a:t>
            </a:r>
            <a:r>
              <a:rPr lang="en-US" dirty="0" smtClean="0"/>
              <a:t> local de RRB o al 1‑877‑772‑5772</a:t>
            </a:r>
          </a:p>
          <a:p>
            <a:endParaRPr lang="en-US" dirty="0" smtClean="0"/>
          </a:p>
          <a:p>
            <a:pPr lvl="1">
              <a:buNone/>
            </a:pPr>
            <a:endParaRPr lang="en-US" dirty="0" smtClean="0"/>
          </a:p>
          <a:p>
            <a:pPr lvl="1"/>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16</a:t>
            </a:fld>
            <a:endParaRPr lang="en-US" dirty="0"/>
          </a:p>
        </p:txBody>
      </p:sp>
      <p:sp>
        <p:nvSpPr>
          <p:cNvPr id="2" name="Title 1"/>
          <p:cNvSpPr>
            <a:spLocks noGrp="1"/>
          </p:cNvSpPr>
          <p:nvPr>
            <p:ph type="title"/>
          </p:nvPr>
        </p:nvSpPr>
        <p:spPr/>
        <p:txBody>
          <a:bodyPr>
            <a:normAutofit fontScale="90000"/>
          </a:bodyPr>
          <a:lstStyle/>
          <a:p>
            <a:pPr algn="ctr"/>
            <a:r>
              <a:rPr lang="en-US" dirty="0" err="1" smtClean="0"/>
              <a:t>Cómo</a:t>
            </a:r>
            <a:r>
              <a:rPr lang="en-US" dirty="0" smtClean="0"/>
              <a:t> </a:t>
            </a:r>
            <a:r>
              <a:rPr lang="en-US" dirty="0" err="1" smtClean="0"/>
              <a:t>puede</a:t>
            </a:r>
            <a:r>
              <a:rPr lang="en-US" dirty="0" smtClean="0"/>
              <a:t> </a:t>
            </a:r>
            <a:r>
              <a:rPr lang="en-US" dirty="0" err="1" smtClean="0"/>
              <a:t>inscribirse</a:t>
            </a:r>
            <a:r>
              <a:rPr lang="en-US" dirty="0" smtClean="0"/>
              <a:t> en Medicare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err="1" smtClean="0"/>
              <a:t>Usted</a:t>
            </a:r>
            <a:r>
              <a:rPr lang="en-US" dirty="0" smtClean="0"/>
              <a:t> no </a:t>
            </a:r>
            <a:r>
              <a:rPr lang="en-US" dirty="0" err="1" smtClean="0"/>
              <a:t>tiene</a:t>
            </a:r>
            <a:r>
              <a:rPr lang="en-US" dirty="0" smtClean="0"/>
              <a:t> </a:t>
            </a:r>
            <a:r>
              <a:rPr lang="en-US" dirty="0" err="1" smtClean="0"/>
              <a:t>que</a:t>
            </a:r>
            <a:r>
              <a:rPr lang="en-US" dirty="0" smtClean="0"/>
              <a:t> </a:t>
            </a:r>
            <a:r>
              <a:rPr lang="en-US" dirty="0" err="1" smtClean="0"/>
              <a:t>estar</a:t>
            </a:r>
            <a:r>
              <a:rPr lang="en-US" dirty="0" smtClean="0"/>
              <a:t> </a:t>
            </a:r>
            <a:r>
              <a:rPr lang="en-US" dirty="0" err="1" smtClean="0"/>
              <a:t>jubilado</a:t>
            </a:r>
            <a:endParaRPr lang="en-US" dirty="0" smtClean="0"/>
          </a:p>
          <a:p>
            <a:r>
              <a:rPr lang="en-US" dirty="0" smtClean="0"/>
              <a:t>Su </a:t>
            </a:r>
            <a:r>
              <a:rPr lang="en-US" dirty="0" err="1" smtClean="0"/>
              <a:t>Período</a:t>
            </a:r>
            <a:r>
              <a:rPr lang="en-US" dirty="0" smtClean="0"/>
              <a:t> </a:t>
            </a:r>
            <a:r>
              <a:rPr lang="en-US" dirty="0" err="1" smtClean="0"/>
              <a:t>Inicial</a:t>
            </a:r>
            <a:r>
              <a:rPr lang="en-US" dirty="0" smtClean="0"/>
              <a:t> de </a:t>
            </a:r>
            <a:r>
              <a:rPr lang="en-US" dirty="0" err="1" smtClean="0"/>
              <a:t>Inscripción</a:t>
            </a:r>
            <a:r>
              <a:rPr lang="en-US" dirty="0" smtClean="0"/>
              <a:t> </a:t>
            </a:r>
            <a:r>
              <a:rPr lang="en-US" dirty="0" err="1" smtClean="0"/>
              <a:t>dura</a:t>
            </a:r>
            <a:r>
              <a:rPr lang="en-US" dirty="0" smtClean="0"/>
              <a:t> 7 </a:t>
            </a:r>
            <a:r>
              <a:rPr lang="en-US" dirty="0" err="1" smtClean="0"/>
              <a:t>meses</a:t>
            </a:r>
            <a:endParaRPr lang="en-US" dirty="0" smtClean="0"/>
          </a:p>
          <a:p>
            <a:pPr lvl="1"/>
            <a:r>
              <a:rPr lang="en-US" dirty="0" err="1" smtClean="0"/>
              <a:t>Comienza</a:t>
            </a:r>
            <a:r>
              <a:rPr lang="en-US" dirty="0" smtClean="0"/>
              <a:t> </a:t>
            </a:r>
            <a:r>
              <a:rPr lang="en-US" dirty="0" err="1" smtClean="0"/>
              <a:t>tres</a:t>
            </a:r>
            <a:r>
              <a:rPr lang="en-US" dirty="0" smtClean="0"/>
              <a:t> </a:t>
            </a:r>
            <a:r>
              <a:rPr lang="en-US" dirty="0" err="1" smtClean="0"/>
              <a:t>meses</a:t>
            </a:r>
            <a:r>
              <a:rPr lang="en-US" dirty="0" smtClean="0"/>
              <a:t> antes de </a:t>
            </a:r>
            <a:r>
              <a:rPr lang="en-US" dirty="0" err="1" smtClean="0"/>
              <a:t>que</a:t>
            </a:r>
            <a:r>
              <a:rPr lang="en-US" dirty="0" smtClean="0"/>
              <a:t> </a:t>
            </a:r>
            <a:r>
              <a:rPr lang="en-US" dirty="0" err="1" smtClean="0"/>
              <a:t>cumpla</a:t>
            </a:r>
            <a:r>
              <a:rPr lang="en-US" dirty="0" smtClean="0"/>
              <a:t> 65 </a:t>
            </a:r>
            <a:r>
              <a:rPr lang="en-US" dirty="0" err="1" smtClean="0"/>
              <a:t>años</a:t>
            </a:r>
            <a:endParaRPr lang="en-US" dirty="0" smtClean="0"/>
          </a:p>
          <a:p>
            <a:pPr lvl="1"/>
            <a:r>
              <a:rPr lang="en-US" dirty="0" err="1" smtClean="0"/>
              <a:t>Incluye</a:t>
            </a:r>
            <a:r>
              <a:rPr lang="en-US" dirty="0" smtClean="0"/>
              <a:t> el </a:t>
            </a:r>
            <a:r>
              <a:rPr lang="en-US" dirty="0" err="1" smtClean="0"/>
              <a:t>mes</a:t>
            </a:r>
            <a:r>
              <a:rPr lang="en-US" dirty="0" smtClean="0"/>
              <a:t> de su </a:t>
            </a:r>
            <a:r>
              <a:rPr lang="en-US" dirty="0" err="1" smtClean="0"/>
              <a:t>cumpleaños</a:t>
            </a:r>
            <a:endParaRPr lang="en-US" dirty="0" smtClean="0"/>
          </a:p>
          <a:p>
            <a:pPr lvl="1"/>
            <a:r>
              <a:rPr lang="en-US" dirty="0" err="1" smtClean="0"/>
              <a:t>Termina</a:t>
            </a:r>
            <a:r>
              <a:rPr lang="en-US" dirty="0" smtClean="0"/>
              <a:t> </a:t>
            </a:r>
            <a:r>
              <a:rPr lang="en-US" dirty="0" err="1" smtClean="0"/>
              <a:t>tres</a:t>
            </a:r>
            <a:r>
              <a:rPr lang="en-US" dirty="0" smtClean="0"/>
              <a:t> </a:t>
            </a:r>
            <a:r>
              <a:rPr lang="en-US" dirty="0" err="1" smtClean="0"/>
              <a:t>meses</a:t>
            </a:r>
            <a:r>
              <a:rPr lang="en-US" dirty="0" smtClean="0"/>
              <a:t> </a:t>
            </a:r>
            <a:r>
              <a:rPr lang="en-US" dirty="0" err="1" smtClean="0"/>
              <a:t>después</a:t>
            </a:r>
            <a:r>
              <a:rPr lang="en-US" dirty="0" smtClean="0"/>
              <a:t> de </a:t>
            </a:r>
            <a:r>
              <a:rPr lang="en-US" dirty="0" err="1" smtClean="0"/>
              <a:t>que</a:t>
            </a:r>
            <a:r>
              <a:rPr lang="en-US" dirty="0" smtClean="0"/>
              <a:t> </a:t>
            </a:r>
            <a:r>
              <a:rPr lang="en-US" dirty="0" err="1" smtClean="0"/>
              <a:t>cumpla</a:t>
            </a:r>
            <a:r>
              <a:rPr lang="en-US" dirty="0" smtClean="0"/>
              <a:t> 65 </a:t>
            </a:r>
            <a:r>
              <a:rPr lang="en-US" dirty="0" err="1" smtClean="0"/>
              <a:t>años</a:t>
            </a:r>
            <a:endParaRPr lang="en-US" dirty="0" smtClean="0"/>
          </a:p>
          <a:p>
            <a:r>
              <a:rPr lang="en-US" dirty="0" smtClean="0"/>
              <a:t>Hay </a:t>
            </a:r>
            <a:r>
              <a:rPr lang="en-US" dirty="0" err="1" smtClean="0"/>
              <a:t>otros</a:t>
            </a:r>
            <a:r>
              <a:rPr lang="en-US" dirty="0" smtClean="0"/>
              <a:t> </a:t>
            </a:r>
            <a:r>
              <a:rPr lang="en-US" dirty="0" err="1" smtClean="0"/>
              <a:t>momentos</a:t>
            </a:r>
            <a:r>
              <a:rPr lang="en-US" dirty="0" smtClean="0"/>
              <a:t> en los </a:t>
            </a:r>
            <a:r>
              <a:rPr lang="en-US" dirty="0" err="1" smtClean="0"/>
              <a:t>que</a:t>
            </a:r>
            <a:r>
              <a:rPr lang="en-US" dirty="0" smtClean="0"/>
              <a:t> </a:t>
            </a:r>
            <a:r>
              <a:rPr lang="en-US" dirty="0" err="1" smtClean="0"/>
              <a:t>puede</a:t>
            </a:r>
            <a:r>
              <a:rPr lang="en-US" dirty="0" smtClean="0"/>
              <a:t> </a:t>
            </a:r>
            <a:r>
              <a:rPr lang="en-US" dirty="0" err="1" smtClean="0"/>
              <a:t>inscribirse</a:t>
            </a:r>
            <a:endParaRPr lang="en-US" dirty="0" smtClean="0"/>
          </a:p>
          <a:p>
            <a:pPr lvl="1"/>
            <a:r>
              <a:rPr lang="en-US" dirty="0" err="1" smtClean="0"/>
              <a:t>Pero</a:t>
            </a:r>
            <a:r>
              <a:rPr lang="en-US" dirty="0" smtClean="0"/>
              <a:t> </a:t>
            </a:r>
            <a:r>
              <a:rPr lang="en-US" dirty="0" err="1" smtClean="0"/>
              <a:t>tal</a:t>
            </a:r>
            <a:r>
              <a:rPr lang="en-US" dirty="0" smtClean="0"/>
              <a:t> </a:t>
            </a:r>
            <a:r>
              <a:rPr lang="en-US" dirty="0" err="1" smtClean="0"/>
              <a:t>vez</a:t>
            </a:r>
            <a:r>
              <a:rPr lang="en-US" dirty="0" smtClean="0"/>
              <a:t> </a:t>
            </a:r>
            <a:r>
              <a:rPr lang="en-US" dirty="0" err="1" smtClean="0"/>
              <a:t>tenga</a:t>
            </a:r>
            <a:r>
              <a:rPr lang="en-US" dirty="0" smtClean="0"/>
              <a:t> </a:t>
            </a:r>
            <a:r>
              <a:rPr lang="en-US" dirty="0" err="1" smtClean="0"/>
              <a:t>que</a:t>
            </a:r>
            <a:r>
              <a:rPr lang="en-US" dirty="0" smtClean="0"/>
              <a:t> </a:t>
            </a:r>
            <a:r>
              <a:rPr lang="en-US" dirty="0" err="1" smtClean="0"/>
              <a:t>pagar</a:t>
            </a:r>
            <a:r>
              <a:rPr lang="en-US" dirty="0" smtClean="0"/>
              <a:t> </a:t>
            </a:r>
            <a:r>
              <a:rPr lang="en-US" dirty="0" err="1" smtClean="0"/>
              <a:t>una</a:t>
            </a:r>
            <a:r>
              <a:rPr lang="en-US" dirty="0" smtClean="0"/>
              <a:t> </a:t>
            </a:r>
            <a:r>
              <a:rPr lang="en-US" dirty="0" err="1" smtClean="0"/>
              <a:t>multa</a:t>
            </a:r>
            <a:r>
              <a:rPr lang="en-US" dirty="0" smtClean="0"/>
              <a:t> </a:t>
            </a:r>
            <a:r>
              <a:rPr lang="en-US" dirty="0" err="1" smtClean="0"/>
              <a:t>si</a:t>
            </a:r>
            <a:r>
              <a:rPr lang="en-US" dirty="0" smtClean="0"/>
              <a:t> se inscribe </a:t>
            </a:r>
            <a:r>
              <a:rPr lang="en-US" dirty="0" err="1" smtClean="0"/>
              <a:t>más</a:t>
            </a:r>
            <a:r>
              <a:rPr lang="en-US" dirty="0" smtClean="0"/>
              <a:t> </a:t>
            </a:r>
            <a:r>
              <a:rPr lang="en-US" dirty="0" err="1" smtClean="0"/>
              <a:t>tarde</a:t>
            </a:r>
            <a:endParaRPr lang="en-US" dirty="0" smtClean="0"/>
          </a:p>
          <a:p>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17</a:t>
            </a:fld>
            <a:endParaRPr lang="en-US" dirty="0"/>
          </a:p>
        </p:txBody>
      </p:sp>
      <p:sp>
        <p:nvSpPr>
          <p:cNvPr id="2" name="Title 1"/>
          <p:cNvSpPr>
            <a:spLocks noGrp="1"/>
          </p:cNvSpPr>
          <p:nvPr>
            <p:ph type="title"/>
          </p:nvPr>
        </p:nvSpPr>
        <p:spPr/>
        <p:txBody>
          <a:bodyPr>
            <a:normAutofit fontScale="90000"/>
          </a:bodyPr>
          <a:lstStyle/>
          <a:p>
            <a:pPr algn="ctr"/>
            <a:r>
              <a:rPr lang="en-US" dirty="0" err="1" smtClean="0"/>
              <a:t>Cuándo</a:t>
            </a:r>
            <a:r>
              <a:rPr lang="en-US" dirty="0" smtClean="0"/>
              <a:t> </a:t>
            </a:r>
            <a:r>
              <a:rPr lang="en-US" dirty="0" err="1" smtClean="0"/>
              <a:t>puede</a:t>
            </a:r>
            <a:r>
              <a:rPr lang="en-US" dirty="0" smtClean="0"/>
              <a:t> </a:t>
            </a:r>
            <a:r>
              <a:rPr lang="en-US" dirty="0" err="1" smtClean="0"/>
              <a:t>inscribirse</a:t>
            </a:r>
            <a:r>
              <a:rPr lang="en-US" dirty="0" smtClean="0"/>
              <a:t> en Medicare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4144963"/>
          </a:xfrm>
        </p:spPr>
        <p:txBody>
          <a:bodyPr/>
          <a:lstStyle/>
          <a:p>
            <a:r>
              <a:rPr lang="en-US" dirty="0" err="1" smtClean="0"/>
              <a:t>Tenga</a:t>
            </a:r>
            <a:r>
              <a:rPr lang="en-US" dirty="0" smtClean="0"/>
              <a:t> en </a:t>
            </a:r>
            <a:r>
              <a:rPr lang="en-US" dirty="0" err="1" smtClean="0"/>
              <a:t>cuenta</a:t>
            </a:r>
            <a:r>
              <a:rPr lang="en-US" dirty="0" smtClean="0"/>
              <a:t> </a:t>
            </a:r>
            <a:r>
              <a:rPr lang="en-US" dirty="0" err="1" smtClean="0"/>
              <a:t>que</a:t>
            </a:r>
            <a:r>
              <a:rPr lang="en-US" dirty="0" smtClean="0"/>
              <a:t>:</a:t>
            </a:r>
          </a:p>
          <a:p>
            <a:pPr lvl="1"/>
            <a:r>
              <a:rPr lang="en-US" sz="2200" dirty="0" smtClean="0"/>
              <a:t>Si </a:t>
            </a:r>
            <a:r>
              <a:rPr lang="en-US" sz="2200" dirty="0" err="1" smtClean="0"/>
              <a:t>está</a:t>
            </a:r>
            <a:r>
              <a:rPr lang="en-US" sz="2200" dirty="0" smtClean="0"/>
              <a:t> </a:t>
            </a:r>
            <a:r>
              <a:rPr lang="en-US" sz="2200" dirty="0" err="1" smtClean="0"/>
              <a:t>recibiendo</a:t>
            </a:r>
            <a:r>
              <a:rPr lang="en-US" sz="2200" dirty="0" smtClean="0"/>
              <a:t> los </a:t>
            </a:r>
            <a:r>
              <a:rPr lang="en-US" sz="2200" dirty="0" err="1" smtClean="0"/>
              <a:t>beneficios</a:t>
            </a:r>
            <a:r>
              <a:rPr lang="en-US" sz="2200" dirty="0" smtClean="0"/>
              <a:t> del </a:t>
            </a:r>
            <a:r>
              <a:rPr lang="en-US" sz="2200" dirty="0" err="1" smtClean="0"/>
              <a:t>Seguro</a:t>
            </a:r>
            <a:r>
              <a:rPr lang="en-US" sz="2200" dirty="0" smtClean="0"/>
              <a:t> Social o de RRB, la </a:t>
            </a:r>
            <a:r>
              <a:rPr lang="en-US" sz="2200" dirty="0" err="1" smtClean="0"/>
              <a:t>obtendrá</a:t>
            </a:r>
            <a:r>
              <a:rPr lang="en-US" sz="2200" dirty="0" smtClean="0"/>
              <a:t> </a:t>
            </a:r>
            <a:r>
              <a:rPr lang="en-US" sz="2200" dirty="0" err="1" smtClean="0"/>
              <a:t>automáticamente</a:t>
            </a:r>
            <a:endParaRPr lang="en-US" sz="2200" dirty="0" smtClean="0"/>
          </a:p>
          <a:p>
            <a:pPr lvl="1"/>
            <a:r>
              <a:rPr lang="en-US" sz="2200" dirty="0" smtClean="0"/>
              <a:t>Es gratis </a:t>
            </a:r>
            <a:r>
              <a:rPr lang="en-US" sz="2200" dirty="0" err="1" smtClean="0"/>
              <a:t>para</a:t>
            </a:r>
            <a:r>
              <a:rPr lang="en-US" sz="2200" dirty="0" smtClean="0"/>
              <a:t> la </a:t>
            </a:r>
            <a:r>
              <a:rPr lang="en-US" sz="2200" dirty="0" err="1" smtClean="0"/>
              <a:t>mayoría</a:t>
            </a:r>
            <a:r>
              <a:rPr lang="en-US" sz="2200" dirty="0" smtClean="0"/>
              <a:t> de </a:t>
            </a:r>
            <a:r>
              <a:rPr lang="en-US" sz="2200" dirty="0" err="1" smtClean="0"/>
              <a:t>las</a:t>
            </a:r>
            <a:r>
              <a:rPr lang="en-US" sz="2200" dirty="0" smtClean="0"/>
              <a:t> personas</a:t>
            </a:r>
          </a:p>
          <a:p>
            <a:pPr lvl="1"/>
            <a:r>
              <a:rPr lang="en-US" sz="2200" dirty="0" err="1" smtClean="0"/>
              <a:t>Puede</a:t>
            </a:r>
            <a:r>
              <a:rPr lang="en-US" sz="2200" dirty="0" smtClean="0"/>
              <a:t> </a:t>
            </a:r>
            <a:r>
              <a:rPr lang="en-US" sz="2200" dirty="0" err="1" smtClean="0"/>
              <a:t>pagarla</a:t>
            </a:r>
            <a:r>
              <a:rPr lang="en-US" sz="2200" dirty="0" smtClean="0"/>
              <a:t> </a:t>
            </a:r>
            <a:r>
              <a:rPr lang="en-US" sz="2200" dirty="0" err="1" smtClean="0"/>
              <a:t>si</a:t>
            </a:r>
            <a:r>
              <a:rPr lang="en-US" sz="2200" dirty="0" smtClean="0"/>
              <a:t> no </a:t>
            </a:r>
            <a:r>
              <a:rPr lang="en-US" sz="2200" dirty="0" err="1" smtClean="0"/>
              <a:t>aportó</a:t>
            </a:r>
            <a:r>
              <a:rPr lang="en-US" sz="2200" dirty="0" smtClean="0"/>
              <a:t> lo </a:t>
            </a:r>
            <a:r>
              <a:rPr lang="en-US" sz="2200" dirty="0" err="1" smtClean="0"/>
              <a:t>suficiente</a:t>
            </a:r>
            <a:r>
              <a:rPr lang="en-US" sz="2200" dirty="0" smtClean="0"/>
              <a:t> </a:t>
            </a:r>
            <a:r>
              <a:rPr lang="en-US" sz="2200" dirty="0" err="1" smtClean="0"/>
              <a:t>mientras</a:t>
            </a:r>
            <a:r>
              <a:rPr lang="en-US" sz="2200" dirty="0" smtClean="0"/>
              <a:t> </a:t>
            </a:r>
            <a:r>
              <a:rPr lang="en-US" sz="2200" dirty="0" err="1" smtClean="0"/>
              <a:t>trabajaba</a:t>
            </a:r>
            <a:endParaRPr lang="en-US" sz="2200" dirty="0" smtClean="0"/>
          </a:p>
          <a:p>
            <a:pPr lvl="2"/>
            <a:r>
              <a:rPr lang="en-US" sz="2200" dirty="0" smtClean="0"/>
              <a:t>Si se inscribe </a:t>
            </a:r>
            <a:r>
              <a:rPr lang="en-US" sz="2200" dirty="0" err="1" smtClean="0"/>
              <a:t>tarde</a:t>
            </a:r>
            <a:r>
              <a:rPr lang="en-US" sz="2200" dirty="0" smtClean="0"/>
              <a:t> le </a:t>
            </a:r>
            <a:r>
              <a:rPr lang="en-US" sz="2200" dirty="0" err="1" smtClean="0"/>
              <a:t>pueden</a:t>
            </a:r>
            <a:r>
              <a:rPr lang="en-US" sz="2200" dirty="0" smtClean="0"/>
              <a:t> </a:t>
            </a:r>
            <a:r>
              <a:rPr lang="en-US" sz="2200" dirty="0" err="1" smtClean="0"/>
              <a:t>cobrar</a:t>
            </a:r>
            <a:r>
              <a:rPr lang="en-US" sz="2200" dirty="0" smtClean="0"/>
              <a:t> </a:t>
            </a:r>
            <a:r>
              <a:rPr lang="en-US" sz="2200" dirty="0" err="1" smtClean="0"/>
              <a:t>una</a:t>
            </a:r>
            <a:r>
              <a:rPr lang="en-US" sz="2200" dirty="0" smtClean="0"/>
              <a:t> </a:t>
            </a:r>
            <a:r>
              <a:rPr lang="en-US" sz="2200" dirty="0" err="1" smtClean="0"/>
              <a:t>multa</a:t>
            </a:r>
            <a:endParaRPr lang="en-US" sz="2200" dirty="0" smtClean="0"/>
          </a:p>
          <a:p>
            <a:pPr lvl="1"/>
            <a:r>
              <a:rPr lang="en-US" sz="2200" dirty="0" smtClean="0"/>
              <a:t>Si </a:t>
            </a:r>
            <a:r>
              <a:rPr lang="en-US" sz="2200" dirty="0" err="1" smtClean="0"/>
              <a:t>usted</a:t>
            </a:r>
            <a:r>
              <a:rPr lang="en-US" sz="2200" dirty="0" smtClean="0"/>
              <a:t> o su </a:t>
            </a:r>
            <a:r>
              <a:rPr lang="en-US" sz="2200" dirty="0" err="1" smtClean="0"/>
              <a:t>cónyuge</a:t>
            </a:r>
            <a:r>
              <a:rPr lang="en-US" sz="2200" dirty="0" smtClean="0"/>
              <a:t> </a:t>
            </a:r>
            <a:r>
              <a:rPr lang="en-US" sz="2200" dirty="0" err="1" smtClean="0"/>
              <a:t>está</a:t>
            </a:r>
            <a:r>
              <a:rPr lang="en-US" sz="2200" dirty="0" smtClean="0"/>
              <a:t> </a:t>
            </a:r>
            <a:r>
              <a:rPr lang="en-US" sz="2200" dirty="0" err="1" smtClean="0"/>
              <a:t>trabajando</a:t>
            </a:r>
            <a:r>
              <a:rPr lang="en-US" sz="2200" dirty="0" smtClean="0"/>
              <a:t> y </a:t>
            </a:r>
            <a:r>
              <a:rPr lang="en-US" sz="2200" dirty="0" err="1" smtClean="0"/>
              <a:t>tiene</a:t>
            </a:r>
            <a:r>
              <a:rPr lang="en-US" sz="2200" dirty="0" smtClean="0"/>
              <a:t> un </a:t>
            </a:r>
            <a:r>
              <a:rPr lang="en-US" sz="2200" dirty="0" err="1" smtClean="0"/>
              <a:t>seguro</a:t>
            </a:r>
            <a:r>
              <a:rPr lang="en-US" sz="2200" dirty="0" smtClean="0"/>
              <a:t> </a:t>
            </a:r>
            <a:r>
              <a:rPr lang="en-US" sz="2200" dirty="0" err="1" smtClean="0"/>
              <a:t>grupal</a:t>
            </a:r>
            <a:r>
              <a:rPr lang="en-US" sz="2200" dirty="0" smtClean="0"/>
              <a:t> de su </a:t>
            </a:r>
            <a:r>
              <a:rPr lang="en-US" sz="2200" dirty="0" err="1" smtClean="0"/>
              <a:t>empleador</a:t>
            </a:r>
            <a:endParaRPr lang="en-US" sz="2200" dirty="0" smtClean="0"/>
          </a:p>
          <a:p>
            <a:pPr lvl="2"/>
            <a:r>
              <a:rPr lang="en-US" sz="2200" dirty="0" err="1" smtClean="0"/>
              <a:t>Llame</a:t>
            </a:r>
            <a:r>
              <a:rPr lang="en-US" sz="2200" dirty="0" smtClean="0"/>
              <a:t> al </a:t>
            </a:r>
            <a:r>
              <a:rPr lang="en-US" sz="2200" dirty="0" err="1" smtClean="0"/>
              <a:t>Seguro</a:t>
            </a:r>
            <a:r>
              <a:rPr lang="en-US" sz="2200" dirty="0" smtClean="0"/>
              <a:t> Social </a:t>
            </a:r>
            <a:r>
              <a:rPr lang="en-US" sz="2200" dirty="0" err="1" smtClean="0"/>
              <a:t>para</a:t>
            </a:r>
            <a:r>
              <a:rPr lang="en-US" sz="2200" dirty="0" smtClean="0"/>
              <a:t> </a:t>
            </a:r>
            <a:r>
              <a:rPr lang="en-US" sz="2200" dirty="0" err="1" smtClean="0"/>
              <a:t>inscribirse</a:t>
            </a:r>
            <a:endParaRPr lang="en-US" sz="2200" dirty="0" smtClean="0"/>
          </a:p>
          <a:p>
            <a:pPr lvl="1">
              <a:buNone/>
            </a:pPr>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18</a:t>
            </a:fld>
            <a:endParaRPr lang="en-US" dirty="0"/>
          </a:p>
        </p:txBody>
      </p:sp>
      <p:sp>
        <p:nvSpPr>
          <p:cNvPr id="2" name="Title 1"/>
          <p:cNvSpPr>
            <a:spLocks noGrp="1"/>
          </p:cNvSpPr>
          <p:nvPr>
            <p:ph type="title"/>
          </p:nvPr>
        </p:nvSpPr>
        <p:spPr/>
        <p:txBody>
          <a:bodyPr anchor="t">
            <a:normAutofit fontScale="90000"/>
          </a:bodyPr>
          <a:lstStyle/>
          <a:p>
            <a:r>
              <a:rPr lang="en-US" sz="4000" dirty="0" err="1" smtClean="0">
                <a:solidFill>
                  <a:srgbClr val="0070C0"/>
                </a:solidFill>
              </a:rPr>
              <a:t>Decisión</a:t>
            </a:r>
            <a:r>
              <a:rPr lang="en-US" sz="4000" dirty="0" smtClean="0">
                <a:solidFill>
                  <a:srgbClr val="0070C0"/>
                </a:solidFill>
              </a:rPr>
              <a:t> </a:t>
            </a:r>
            <a:r>
              <a:rPr lang="en-US" sz="4000" dirty="0" smtClean="0"/>
              <a:t/>
            </a:r>
            <a:br>
              <a:rPr lang="en-US" sz="4000" dirty="0" smtClean="0"/>
            </a:br>
            <a:r>
              <a:rPr lang="en-US" sz="4000" dirty="0" smtClean="0"/>
              <a:t>¿</a:t>
            </a:r>
            <a:r>
              <a:rPr lang="en-US" sz="4000" dirty="0" err="1" smtClean="0"/>
              <a:t>Debo</a:t>
            </a:r>
            <a:r>
              <a:rPr lang="en-US" sz="4000" dirty="0" smtClean="0"/>
              <a:t> </a:t>
            </a:r>
            <a:r>
              <a:rPr lang="en-US" sz="4000" dirty="0" err="1" smtClean="0"/>
              <a:t>quedarme</a:t>
            </a:r>
            <a:r>
              <a:rPr lang="en-US" sz="4000" dirty="0" smtClean="0"/>
              <a:t>/</a:t>
            </a:r>
            <a:r>
              <a:rPr lang="en-US" sz="4000" dirty="0" err="1" smtClean="0"/>
              <a:t>inscribirme</a:t>
            </a:r>
            <a:r>
              <a:rPr lang="en-US" sz="4000" dirty="0" smtClean="0"/>
              <a:t> en la Parte A?</a:t>
            </a:r>
            <a:r>
              <a:rPr lang="en-US" dirty="0" smtClean="0"/>
              <a:t/>
            </a:r>
            <a:br>
              <a:rPr lang="en-US" dirty="0" smtClean="0"/>
            </a:br>
            <a:r>
              <a:rPr lang="en-US" dirty="0" smtClean="0"/>
              <a:t/>
            </a:r>
            <a:br>
              <a:rPr lang="en-US" dirty="0" smtClean="0"/>
            </a:br>
            <a:endParaRPr lang="en-US" dirty="0"/>
          </a:p>
        </p:txBody>
      </p:sp>
      <p:sp>
        <p:nvSpPr>
          <p:cNvPr id="4" name="Rectangle 3"/>
          <p:cNvSpPr/>
          <p:nvPr/>
        </p:nvSpPr>
        <p:spPr>
          <a:xfrm>
            <a:off x="6520486" y="1752600"/>
            <a:ext cx="835486" cy="923330"/>
          </a:xfrm>
          <a:prstGeom prst="rect">
            <a:avLst/>
          </a:prstGeom>
          <a:noFill/>
        </p:spPr>
        <p:txBody>
          <a:bodyPr wrap="square" lIns="91440" tIns="45720" rIns="91440" bIns="45720">
            <a:spAutoFit/>
          </a:bodyPr>
          <a:lstStyle/>
          <a:p>
            <a:pPr algn="ct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Sí</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14600"/>
            <a:ext cx="8229600" cy="3763963"/>
          </a:xfrm>
        </p:spPr>
        <p:txBody>
          <a:bodyPr>
            <a:normAutofit fontScale="92500"/>
          </a:bodyPr>
          <a:lstStyle/>
          <a:p>
            <a:r>
              <a:rPr lang="en-US" dirty="0" err="1" smtClean="0"/>
              <a:t>Tenga</a:t>
            </a:r>
            <a:r>
              <a:rPr lang="en-US" dirty="0" smtClean="0"/>
              <a:t> en </a:t>
            </a:r>
            <a:r>
              <a:rPr lang="en-US" dirty="0" err="1" smtClean="0"/>
              <a:t>cuenta</a:t>
            </a:r>
            <a:r>
              <a:rPr lang="en-US" dirty="0" smtClean="0"/>
              <a:t> </a:t>
            </a:r>
            <a:r>
              <a:rPr lang="en-US" dirty="0" err="1" smtClean="0"/>
              <a:t>que</a:t>
            </a:r>
            <a:r>
              <a:rPr lang="en-US" dirty="0" smtClean="0"/>
              <a:t>:</a:t>
            </a:r>
          </a:p>
          <a:p>
            <a:pPr lvl="1"/>
            <a:r>
              <a:rPr lang="en-US" sz="2200" dirty="0" smtClean="0"/>
              <a:t>Si </a:t>
            </a:r>
            <a:r>
              <a:rPr lang="en-US" sz="2200" dirty="0" err="1" smtClean="0"/>
              <a:t>está</a:t>
            </a:r>
            <a:r>
              <a:rPr lang="en-US" sz="2200" dirty="0" smtClean="0"/>
              <a:t> </a:t>
            </a:r>
            <a:r>
              <a:rPr lang="en-US" sz="2200" dirty="0" err="1" smtClean="0"/>
              <a:t>recibiendo</a:t>
            </a:r>
            <a:r>
              <a:rPr lang="en-US" sz="2200" dirty="0" smtClean="0"/>
              <a:t> los </a:t>
            </a:r>
            <a:r>
              <a:rPr lang="en-US" sz="2200" dirty="0" err="1" smtClean="0"/>
              <a:t>beneficios</a:t>
            </a:r>
            <a:r>
              <a:rPr lang="en-US" sz="2200" dirty="0" smtClean="0"/>
              <a:t> del </a:t>
            </a:r>
            <a:r>
              <a:rPr lang="en-US" sz="2200" dirty="0" err="1" smtClean="0"/>
              <a:t>Seguro</a:t>
            </a:r>
            <a:r>
              <a:rPr lang="en-US" sz="2200" dirty="0" smtClean="0"/>
              <a:t> Social o de RRB, la </a:t>
            </a:r>
            <a:r>
              <a:rPr lang="en-US" sz="2200" dirty="0" err="1" smtClean="0"/>
              <a:t>obtendrá</a:t>
            </a:r>
            <a:r>
              <a:rPr lang="en-US" sz="2200" dirty="0" smtClean="0"/>
              <a:t> </a:t>
            </a:r>
            <a:r>
              <a:rPr lang="en-US" sz="2200" dirty="0" err="1" smtClean="0"/>
              <a:t>automáticamente</a:t>
            </a:r>
            <a:endParaRPr lang="en-US" sz="2200" dirty="0" smtClean="0"/>
          </a:p>
          <a:p>
            <a:pPr lvl="1"/>
            <a:r>
              <a:rPr lang="en-US" dirty="0" smtClean="0"/>
              <a:t>La </a:t>
            </a:r>
            <a:r>
              <a:rPr lang="en-US" dirty="0" err="1" smtClean="0"/>
              <a:t>mayoría</a:t>
            </a:r>
            <a:r>
              <a:rPr lang="en-US" dirty="0" smtClean="0"/>
              <a:t> de </a:t>
            </a:r>
            <a:r>
              <a:rPr lang="en-US" dirty="0" err="1" smtClean="0"/>
              <a:t>las</a:t>
            </a:r>
            <a:r>
              <a:rPr lang="en-US" dirty="0" smtClean="0"/>
              <a:t> personas pagan </a:t>
            </a:r>
            <a:r>
              <a:rPr lang="en-US" dirty="0" err="1" smtClean="0"/>
              <a:t>una</a:t>
            </a:r>
            <a:r>
              <a:rPr lang="en-US" dirty="0" smtClean="0"/>
              <a:t> prima </a:t>
            </a:r>
            <a:r>
              <a:rPr lang="en-US" dirty="0" err="1" smtClean="0"/>
              <a:t>mensual</a:t>
            </a:r>
            <a:endParaRPr lang="en-US" dirty="0" smtClean="0"/>
          </a:p>
          <a:p>
            <a:pPr lvl="2"/>
            <a:r>
              <a:rPr lang="en-US" dirty="0" err="1" smtClean="0"/>
              <a:t>Generalmente</a:t>
            </a:r>
            <a:r>
              <a:rPr lang="en-US" dirty="0" smtClean="0"/>
              <a:t> se deduce del </a:t>
            </a:r>
            <a:r>
              <a:rPr lang="en-US" dirty="0" err="1" smtClean="0"/>
              <a:t>beneficio</a:t>
            </a:r>
            <a:r>
              <a:rPr lang="en-US" dirty="0" smtClean="0"/>
              <a:t> de SS/RRB</a:t>
            </a:r>
          </a:p>
          <a:p>
            <a:pPr lvl="2"/>
            <a:r>
              <a:rPr lang="en-US" dirty="0" smtClean="0"/>
              <a:t>El </a:t>
            </a:r>
            <a:r>
              <a:rPr lang="en-US" dirty="0" err="1" smtClean="0"/>
              <a:t>monto</a:t>
            </a:r>
            <a:r>
              <a:rPr lang="en-US" dirty="0" smtClean="0"/>
              <a:t> a </a:t>
            </a:r>
            <a:r>
              <a:rPr lang="en-US" dirty="0" err="1" smtClean="0"/>
              <a:t>pagar</a:t>
            </a:r>
            <a:r>
              <a:rPr lang="en-US" dirty="0" smtClean="0"/>
              <a:t> </a:t>
            </a:r>
            <a:r>
              <a:rPr lang="en-US" dirty="0" err="1" smtClean="0"/>
              <a:t>depende</a:t>
            </a:r>
            <a:r>
              <a:rPr lang="en-US" dirty="0" smtClean="0"/>
              <a:t> de </a:t>
            </a:r>
            <a:r>
              <a:rPr lang="en-US" dirty="0" err="1" smtClean="0"/>
              <a:t>sus</a:t>
            </a:r>
            <a:r>
              <a:rPr lang="en-US" dirty="0" smtClean="0"/>
              <a:t> </a:t>
            </a:r>
            <a:r>
              <a:rPr lang="en-US" dirty="0" err="1" smtClean="0"/>
              <a:t>ingresos</a:t>
            </a:r>
            <a:r>
              <a:rPr lang="en-US" dirty="0" smtClean="0"/>
              <a:t> (</a:t>
            </a:r>
            <a:r>
              <a:rPr lang="en-US" dirty="0" err="1" smtClean="0"/>
              <a:t>vea</a:t>
            </a:r>
            <a:r>
              <a:rPr lang="en-US" dirty="0" smtClean="0"/>
              <a:t> el </a:t>
            </a:r>
            <a:r>
              <a:rPr lang="en-US" dirty="0" err="1" smtClean="0"/>
              <a:t>Apéndice</a:t>
            </a:r>
            <a:r>
              <a:rPr lang="en-US" dirty="0" smtClean="0"/>
              <a:t> C)</a:t>
            </a:r>
          </a:p>
          <a:p>
            <a:pPr lvl="1"/>
            <a:r>
              <a:rPr lang="en-US" dirty="0" err="1" smtClean="0"/>
              <a:t>Puede</a:t>
            </a:r>
            <a:r>
              <a:rPr lang="en-US" dirty="0" smtClean="0"/>
              <a:t> </a:t>
            </a:r>
            <a:r>
              <a:rPr lang="en-US" dirty="0" err="1" smtClean="0"/>
              <a:t>complementar</a:t>
            </a:r>
            <a:r>
              <a:rPr lang="en-US" dirty="0" smtClean="0"/>
              <a:t> la </a:t>
            </a:r>
            <a:r>
              <a:rPr lang="en-US" dirty="0" err="1" smtClean="0"/>
              <a:t>cobertura</a:t>
            </a:r>
            <a:r>
              <a:rPr lang="en-US" dirty="0" smtClean="0"/>
              <a:t> de su </a:t>
            </a:r>
            <a:r>
              <a:rPr lang="en-US" dirty="0" err="1" smtClean="0"/>
              <a:t>empleador</a:t>
            </a:r>
            <a:endParaRPr lang="en-US" dirty="0" smtClean="0"/>
          </a:p>
          <a:p>
            <a:pPr lvl="1"/>
            <a:endParaRPr lang="en-US" dirty="0" smtClean="0"/>
          </a:p>
          <a:p>
            <a:endParaRPr lang="en-US" dirty="0"/>
          </a:p>
          <a:p>
            <a:endParaRPr lang="en-US" dirty="0" smtClean="0"/>
          </a:p>
          <a:p>
            <a:endParaRPr lang="en-US" dirty="0"/>
          </a:p>
          <a:p>
            <a:pPr>
              <a:buNone/>
            </a:pPr>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19</a:t>
            </a:fld>
            <a:endParaRPr lang="en-US" dirty="0"/>
          </a:p>
        </p:txBody>
      </p:sp>
      <p:sp>
        <p:nvSpPr>
          <p:cNvPr id="2" name="Title 1"/>
          <p:cNvSpPr>
            <a:spLocks noGrp="1"/>
          </p:cNvSpPr>
          <p:nvPr>
            <p:ph type="title"/>
          </p:nvPr>
        </p:nvSpPr>
        <p:spPr>
          <a:xfrm>
            <a:off x="457200" y="381000"/>
            <a:ext cx="8229600" cy="1600200"/>
          </a:xfrm>
        </p:spPr>
        <p:txBody>
          <a:bodyPr anchor="t">
            <a:noAutofit/>
          </a:bodyPr>
          <a:lstStyle/>
          <a:p>
            <a:r>
              <a:rPr lang="en-US" sz="3600" dirty="0" err="1" smtClean="0">
                <a:solidFill>
                  <a:srgbClr val="0070C0"/>
                </a:solidFill>
              </a:rPr>
              <a:t>Decisión</a:t>
            </a:r>
            <a:r>
              <a:rPr lang="en-US" sz="3600" dirty="0" smtClean="0"/>
              <a:t> </a:t>
            </a:r>
            <a:br>
              <a:rPr lang="en-US" sz="3600" dirty="0" smtClean="0"/>
            </a:br>
            <a:r>
              <a:rPr lang="en-US" sz="3600" dirty="0" smtClean="0"/>
              <a:t>¿</a:t>
            </a:r>
            <a:r>
              <a:rPr lang="en-US" sz="3600" dirty="0" err="1" smtClean="0"/>
              <a:t>Debo</a:t>
            </a:r>
            <a:r>
              <a:rPr lang="en-US" sz="3600" dirty="0" smtClean="0"/>
              <a:t> </a:t>
            </a:r>
            <a:r>
              <a:rPr lang="en-US" sz="3600" dirty="0" err="1" smtClean="0"/>
              <a:t>quedarme</a:t>
            </a:r>
            <a:r>
              <a:rPr lang="en-US" sz="3600" dirty="0" smtClean="0"/>
              <a:t>/</a:t>
            </a:r>
            <a:r>
              <a:rPr lang="en-US" sz="3600" dirty="0" err="1" smtClean="0"/>
              <a:t>inscribirme</a:t>
            </a:r>
            <a:r>
              <a:rPr lang="en-US" sz="3600" dirty="0" smtClean="0"/>
              <a:t> en la Parte B?</a:t>
            </a:r>
            <a:br>
              <a:rPr lang="en-US" sz="3600" dirty="0" smtClean="0"/>
            </a:br>
            <a:endParaRPr lang="en-US" sz="3600" dirty="0"/>
          </a:p>
        </p:txBody>
      </p:sp>
      <p:sp>
        <p:nvSpPr>
          <p:cNvPr id="8" name="Rectangle 7"/>
          <p:cNvSpPr/>
          <p:nvPr/>
        </p:nvSpPr>
        <p:spPr>
          <a:xfrm>
            <a:off x="4572000" y="1828800"/>
            <a:ext cx="4195379"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Depende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lvl="2" indent="-256032">
              <a:spcBef>
                <a:spcPts val="400"/>
              </a:spcBef>
              <a:buSzPct val="68000"/>
              <a:buFont typeface="Wingdings 3"/>
              <a:buChar char=""/>
            </a:pPr>
            <a:r>
              <a:rPr lang="en-US" sz="2800" dirty="0" smtClean="0"/>
              <a:t>Este </a:t>
            </a:r>
            <a:r>
              <a:rPr lang="en-US" sz="2800" dirty="0" err="1" smtClean="0"/>
              <a:t>entrenamiento</a:t>
            </a:r>
            <a:r>
              <a:rPr lang="en-US" sz="2800" dirty="0" smtClean="0"/>
              <a:t> </a:t>
            </a:r>
            <a:r>
              <a:rPr lang="en-US" sz="2800" dirty="0" err="1" smtClean="0"/>
              <a:t>puede</a:t>
            </a:r>
            <a:r>
              <a:rPr lang="en-US" sz="2800" dirty="0" smtClean="0"/>
              <a:t> </a:t>
            </a:r>
            <a:r>
              <a:rPr lang="en-US" sz="2800" dirty="0" err="1" smtClean="0"/>
              <a:t>ayudarle</a:t>
            </a:r>
            <a:r>
              <a:rPr lang="en-US" sz="2800" dirty="0" smtClean="0"/>
              <a:t> a </a:t>
            </a:r>
            <a:r>
              <a:rPr lang="en-US" sz="2800" dirty="0" err="1" smtClean="0"/>
              <a:t>tomar</a:t>
            </a:r>
            <a:r>
              <a:rPr lang="en-US" sz="2800" dirty="0" smtClean="0"/>
              <a:t> </a:t>
            </a:r>
            <a:r>
              <a:rPr lang="en-US" sz="2800" dirty="0" err="1" smtClean="0"/>
              <a:t>decisiones</a:t>
            </a:r>
            <a:r>
              <a:rPr lang="en-US" sz="2800" dirty="0" smtClean="0"/>
              <a:t> </a:t>
            </a:r>
            <a:r>
              <a:rPr lang="en-US" sz="2800" dirty="0" err="1" smtClean="0"/>
              <a:t>importantes</a:t>
            </a:r>
            <a:r>
              <a:rPr lang="en-US" sz="2800" dirty="0" smtClean="0"/>
              <a:t> </a:t>
            </a:r>
            <a:r>
              <a:rPr lang="en-US" sz="2800" dirty="0" err="1" smtClean="0"/>
              <a:t>sobre</a:t>
            </a:r>
            <a:r>
              <a:rPr lang="en-US" sz="2800" dirty="0" smtClean="0"/>
              <a:t> Medicare</a:t>
            </a:r>
          </a:p>
          <a:p>
            <a:pPr lvl="2"/>
            <a:r>
              <a:rPr lang="en-US" dirty="0" err="1" smtClean="0"/>
              <a:t>Selección</a:t>
            </a:r>
            <a:r>
              <a:rPr lang="en-US" dirty="0" smtClean="0"/>
              <a:t> de planes de </a:t>
            </a:r>
            <a:r>
              <a:rPr lang="en-US" dirty="0" err="1" smtClean="0"/>
              <a:t>salud</a:t>
            </a:r>
            <a:r>
              <a:rPr lang="en-US" dirty="0" smtClean="0"/>
              <a:t> y </a:t>
            </a:r>
            <a:r>
              <a:rPr lang="en-US" dirty="0" err="1" smtClean="0"/>
              <a:t>medicamentos</a:t>
            </a:r>
            <a:endParaRPr lang="en-US" dirty="0" smtClean="0"/>
          </a:p>
          <a:p>
            <a:pPr lvl="2"/>
            <a:r>
              <a:rPr lang="en-US" dirty="0" err="1" smtClean="0"/>
              <a:t>Decisiones</a:t>
            </a:r>
            <a:r>
              <a:rPr lang="en-US" dirty="0" smtClean="0"/>
              <a:t> </a:t>
            </a:r>
            <a:r>
              <a:rPr lang="en-US" dirty="0" err="1" smtClean="0"/>
              <a:t>oportunas</a:t>
            </a:r>
            <a:endParaRPr lang="en-US" dirty="0" smtClean="0"/>
          </a:p>
          <a:p>
            <a:pPr lvl="3"/>
            <a:r>
              <a:rPr lang="en-US" dirty="0" err="1" smtClean="0"/>
              <a:t>Que</a:t>
            </a:r>
            <a:r>
              <a:rPr lang="en-US" dirty="0" smtClean="0"/>
              <a:t> le </a:t>
            </a:r>
            <a:r>
              <a:rPr lang="en-US" dirty="0" err="1" smtClean="0"/>
              <a:t>garanticen</a:t>
            </a:r>
            <a:r>
              <a:rPr lang="en-US" dirty="0" smtClean="0"/>
              <a:t> la </a:t>
            </a:r>
            <a:r>
              <a:rPr lang="en-US" dirty="0" err="1" smtClean="0"/>
              <a:t>cobertura</a:t>
            </a:r>
            <a:endParaRPr lang="en-US" dirty="0" smtClean="0"/>
          </a:p>
          <a:p>
            <a:pPr lvl="3"/>
            <a:r>
              <a:rPr lang="en-US" dirty="0" smtClean="0"/>
              <a:t>Le </a:t>
            </a:r>
            <a:r>
              <a:rPr lang="en-US" dirty="0" err="1" smtClean="0"/>
              <a:t>eviten</a:t>
            </a:r>
            <a:r>
              <a:rPr lang="en-US" dirty="0" smtClean="0"/>
              <a:t> el </a:t>
            </a:r>
            <a:r>
              <a:rPr lang="en-US" dirty="0" err="1" smtClean="0"/>
              <a:t>pago</a:t>
            </a:r>
            <a:r>
              <a:rPr lang="en-US" dirty="0" smtClean="0"/>
              <a:t> de </a:t>
            </a:r>
            <a:r>
              <a:rPr lang="en-US" dirty="0" err="1" smtClean="0"/>
              <a:t>multas</a:t>
            </a:r>
            <a:endParaRPr lang="en-US" dirty="0" smtClean="0"/>
          </a:p>
          <a:p>
            <a:r>
              <a:rPr lang="en-US" dirty="0" err="1" smtClean="0"/>
              <a:t>También</a:t>
            </a:r>
            <a:r>
              <a:rPr lang="en-US" dirty="0" smtClean="0"/>
              <a:t> le </a:t>
            </a:r>
            <a:r>
              <a:rPr lang="en-US" dirty="0" err="1" smtClean="0"/>
              <a:t>brinda</a:t>
            </a:r>
            <a:r>
              <a:rPr lang="en-US" dirty="0" smtClean="0"/>
              <a:t> </a:t>
            </a:r>
            <a:r>
              <a:rPr lang="en-US" dirty="0" err="1" smtClean="0"/>
              <a:t>información</a:t>
            </a:r>
            <a:r>
              <a:rPr lang="en-US" dirty="0" smtClean="0"/>
              <a:t> </a:t>
            </a:r>
            <a:r>
              <a:rPr lang="en-US" dirty="0" err="1" smtClean="0"/>
              <a:t>básica</a:t>
            </a:r>
            <a:r>
              <a:rPr lang="en-US" dirty="0" smtClean="0"/>
              <a:t> </a:t>
            </a:r>
            <a:r>
              <a:rPr lang="en-US" dirty="0" err="1" smtClean="0"/>
              <a:t>sobre</a:t>
            </a:r>
            <a:endParaRPr lang="en-US" dirty="0" smtClean="0"/>
          </a:p>
          <a:p>
            <a:pPr lvl="2"/>
            <a:r>
              <a:rPr lang="en-US" dirty="0" smtClean="0"/>
              <a:t>Medicaid</a:t>
            </a:r>
          </a:p>
          <a:p>
            <a:pPr lvl="2"/>
            <a:r>
              <a:rPr lang="en-US" dirty="0" smtClean="0">
                <a:ea typeface="ＭＳ Ｐゴシック" pitchFamily="7" charset="-128"/>
              </a:rPr>
              <a:t>El </a:t>
            </a:r>
            <a:r>
              <a:rPr lang="en-US" dirty="0" err="1" smtClean="0">
                <a:ea typeface="ＭＳ Ｐゴシック" pitchFamily="7" charset="-128"/>
              </a:rPr>
              <a:t>Seguro</a:t>
            </a:r>
            <a:r>
              <a:rPr lang="en-US" dirty="0" smtClean="0">
                <a:ea typeface="ＭＳ Ｐゴシック" pitchFamily="7" charset="-128"/>
              </a:rPr>
              <a:t> </a:t>
            </a:r>
            <a:r>
              <a:rPr lang="en-US" dirty="0" err="1" smtClean="0">
                <a:ea typeface="ＭＳ Ｐゴシック" pitchFamily="7" charset="-128"/>
              </a:rPr>
              <a:t>Médico</a:t>
            </a:r>
            <a:r>
              <a:rPr lang="en-US" dirty="0" smtClean="0">
                <a:ea typeface="ＭＳ Ｐゴシック" pitchFamily="7" charset="-128"/>
              </a:rPr>
              <a:t> </a:t>
            </a:r>
            <a:r>
              <a:rPr lang="en-US" dirty="0" err="1" smtClean="0">
                <a:ea typeface="ＭＳ Ｐゴシック" pitchFamily="7" charset="-128"/>
              </a:rPr>
              <a:t>para</a:t>
            </a:r>
            <a:r>
              <a:rPr lang="en-US" dirty="0" smtClean="0">
                <a:ea typeface="ＭＳ Ｐゴシック" pitchFamily="7" charset="-128"/>
              </a:rPr>
              <a:t> los </a:t>
            </a:r>
            <a:r>
              <a:rPr lang="en-US" dirty="0" err="1" smtClean="0">
                <a:ea typeface="ＭＳ Ｐゴシック" pitchFamily="7" charset="-128"/>
              </a:rPr>
              <a:t>Niños</a:t>
            </a:r>
            <a:r>
              <a:rPr lang="en-US" dirty="0" smtClean="0">
                <a:ea typeface="ＭＳ Ｐゴシック" pitchFamily="7" charset="-128"/>
              </a:rPr>
              <a:t>  </a:t>
            </a:r>
          </a:p>
          <a:p>
            <a:pPr lvl="2"/>
            <a:r>
              <a:rPr lang="en-US" dirty="0" smtClean="0">
                <a:ea typeface="ＭＳ Ｐゴシック" pitchFamily="7" charset="-128"/>
              </a:rPr>
              <a:t>Los Planes </a:t>
            </a:r>
            <a:r>
              <a:rPr lang="en-US" dirty="0" err="1" smtClean="0">
                <a:ea typeface="ＭＳ Ｐゴシック" pitchFamily="7" charset="-128"/>
              </a:rPr>
              <a:t>para</a:t>
            </a:r>
            <a:r>
              <a:rPr lang="en-US" dirty="0" smtClean="0">
                <a:ea typeface="ＭＳ Ｐゴシック" pitchFamily="7" charset="-128"/>
              </a:rPr>
              <a:t> </a:t>
            </a:r>
            <a:r>
              <a:rPr lang="en-US" dirty="0" err="1" smtClean="0">
                <a:ea typeface="ＭＳ Ｐゴシック" pitchFamily="7" charset="-128"/>
              </a:rPr>
              <a:t>Condiciones</a:t>
            </a:r>
            <a:r>
              <a:rPr lang="en-US" dirty="0" smtClean="0">
                <a:ea typeface="ＭＳ Ｐゴシック" pitchFamily="7" charset="-128"/>
              </a:rPr>
              <a:t> </a:t>
            </a:r>
            <a:r>
              <a:rPr lang="en-US" dirty="0" err="1" smtClean="0">
                <a:ea typeface="ＭＳ Ｐゴシック" pitchFamily="7" charset="-128"/>
              </a:rPr>
              <a:t>Preexistentes</a:t>
            </a:r>
            <a:endParaRPr lang="en-US" dirty="0" smtClean="0"/>
          </a:p>
          <a:p>
            <a:pPr lvl="1"/>
            <a:endParaRPr lang="en-US" sz="2800" dirty="0" smtClean="0"/>
          </a:p>
          <a:p>
            <a:endParaRPr lang="en-US" dirty="0" smtClean="0"/>
          </a:p>
          <a:p>
            <a:endParaRPr lang="en-US" dirty="0" smtClean="0"/>
          </a:p>
          <a:p>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2</a:t>
            </a:fld>
            <a:endParaRPr lang="en-US" dirty="0"/>
          </a:p>
        </p:txBody>
      </p:sp>
      <p:sp>
        <p:nvSpPr>
          <p:cNvPr id="2" name="Title 1"/>
          <p:cNvSpPr>
            <a:spLocks noGrp="1"/>
          </p:cNvSpPr>
          <p:nvPr>
            <p:ph type="title"/>
          </p:nvPr>
        </p:nvSpPr>
        <p:spPr/>
        <p:txBody>
          <a:bodyPr/>
          <a:lstStyle/>
          <a:p>
            <a:r>
              <a:rPr lang="en-US" dirty="0" err="1" smtClean="0"/>
              <a:t>Comencemos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981200"/>
            <a:ext cx="8229600" cy="4419600"/>
          </a:xfrm>
        </p:spPr>
        <p:txBody>
          <a:bodyPr>
            <a:normAutofit/>
          </a:bodyPr>
          <a:lstStyle/>
          <a:p>
            <a:r>
              <a:rPr lang="en-US" sz="2600" dirty="0" smtClean="0"/>
              <a:t>A </a:t>
            </a:r>
            <a:r>
              <a:rPr lang="en-US" sz="2600" dirty="0" err="1" smtClean="0"/>
              <a:t>veces</a:t>
            </a:r>
            <a:r>
              <a:rPr lang="en-US" sz="2600" dirty="0" smtClean="0"/>
              <a:t> </a:t>
            </a:r>
            <a:r>
              <a:rPr lang="en-US" sz="2600" dirty="0" err="1" smtClean="0"/>
              <a:t>usted</a:t>
            </a:r>
            <a:r>
              <a:rPr lang="en-US" sz="2600" dirty="0" smtClean="0"/>
              <a:t> </a:t>
            </a:r>
            <a:r>
              <a:rPr lang="en-US" sz="2600" dirty="0" err="1" smtClean="0"/>
              <a:t>debe</a:t>
            </a:r>
            <a:r>
              <a:rPr lang="en-US" sz="2600" dirty="0" smtClean="0"/>
              <a:t> </a:t>
            </a:r>
            <a:r>
              <a:rPr lang="en-US" sz="2600" dirty="0" err="1" smtClean="0"/>
              <a:t>tener</a:t>
            </a:r>
            <a:r>
              <a:rPr lang="en-US" sz="2600" dirty="0" smtClean="0"/>
              <a:t> la Parte B </a:t>
            </a:r>
            <a:r>
              <a:rPr lang="en-US" sz="2600" dirty="0" err="1" smtClean="0"/>
              <a:t>si</a:t>
            </a:r>
            <a:r>
              <a:rPr lang="en-US" sz="2600" dirty="0" smtClean="0"/>
              <a:t>:</a:t>
            </a:r>
          </a:p>
          <a:p>
            <a:pPr lvl="1"/>
            <a:r>
              <a:rPr lang="en-US" sz="2200" dirty="0" err="1" smtClean="0"/>
              <a:t>Quiere</a:t>
            </a:r>
            <a:r>
              <a:rPr lang="en-US" sz="2200" dirty="0" smtClean="0"/>
              <a:t> </a:t>
            </a:r>
            <a:r>
              <a:rPr lang="en-US" sz="2200" dirty="0" err="1" smtClean="0"/>
              <a:t>comprar</a:t>
            </a:r>
            <a:r>
              <a:rPr lang="en-US" sz="2200" dirty="0" smtClean="0"/>
              <a:t> </a:t>
            </a:r>
            <a:r>
              <a:rPr lang="en-US" sz="2200" dirty="0" err="1" smtClean="0"/>
              <a:t>una</a:t>
            </a:r>
            <a:r>
              <a:rPr lang="en-US" sz="2200" dirty="0" smtClean="0"/>
              <a:t> </a:t>
            </a:r>
            <a:r>
              <a:rPr lang="en-US" sz="2200" dirty="0" err="1" smtClean="0"/>
              <a:t>póliza</a:t>
            </a:r>
            <a:r>
              <a:rPr lang="en-US" sz="2200" dirty="0" smtClean="0"/>
              <a:t> </a:t>
            </a:r>
            <a:r>
              <a:rPr lang="en-US" sz="2200" dirty="0" err="1" smtClean="0"/>
              <a:t>Medigap</a:t>
            </a:r>
            <a:endParaRPr lang="en-US" sz="2200" dirty="0" smtClean="0"/>
          </a:p>
          <a:p>
            <a:pPr lvl="1"/>
            <a:r>
              <a:rPr lang="en-US" sz="2200" dirty="0" err="1" smtClean="0"/>
              <a:t>Quiere</a:t>
            </a:r>
            <a:r>
              <a:rPr lang="en-US" sz="2200" dirty="0" smtClean="0"/>
              <a:t> </a:t>
            </a:r>
            <a:r>
              <a:rPr lang="en-US" sz="2200" dirty="0" err="1" smtClean="0"/>
              <a:t>inscribirse</a:t>
            </a:r>
            <a:r>
              <a:rPr lang="en-US" sz="2200" dirty="0" smtClean="0"/>
              <a:t> en un plan Medicare Advantage</a:t>
            </a:r>
          </a:p>
          <a:p>
            <a:pPr lvl="1"/>
            <a:r>
              <a:rPr lang="en-US" sz="2200" dirty="0" err="1" smtClean="0"/>
              <a:t>Tiene</a:t>
            </a:r>
            <a:r>
              <a:rPr lang="en-US" sz="2200" dirty="0" smtClean="0"/>
              <a:t> </a:t>
            </a:r>
            <a:r>
              <a:rPr lang="en-US" sz="2200" dirty="0" err="1" smtClean="0"/>
              <a:t>derecho</a:t>
            </a:r>
            <a:r>
              <a:rPr lang="en-US" sz="2200" dirty="0" smtClean="0"/>
              <a:t> a TRICARE</a:t>
            </a:r>
          </a:p>
          <a:p>
            <a:pPr lvl="1"/>
            <a:r>
              <a:rPr lang="en-US" sz="2200" dirty="0" smtClean="0"/>
              <a:t>Si el </a:t>
            </a:r>
            <a:r>
              <a:rPr lang="en-US" sz="2200" dirty="0" err="1" smtClean="0"/>
              <a:t>seguro</a:t>
            </a:r>
            <a:r>
              <a:rPr lang="en-US" sz="2200" dirty="0" smtClean="0"/>
              <a:t> de su </a:t>
            </a:r>
            <a:r>
              <a:rPr lang="en-US" sz="2200" dirty="0" err="1" smtClean="0"/>
              <a:t>empleador</a:t>
            </a:r>
            <a:r>
              <a:rPr lang="en-US" sz="2200" dirty="0" smtClean="0"/>
              <a:t> lo </a:t>
            </a:r>
            <a:r>
              <a:rPr lang="en-US" sz="2200" dirty="0" err="1" smtClean="0"/>
              <a:t>requiere</a:t>
            </a:r>
            <a:endParaRPr lang="en-US" sz="2200" dirty="0" smtClean="0"/>
          </a:p>
          <a:p>
            <a:pPr lvl="2"/>
            <a:r>
              <a:rPr lang="en-US" sz="2000" dirty="0" err="1" smtClean="0"/>
              <a:t>Hable</a:t>
            </a:r>
            <a:r>
              <a:rPr lang="en-US" sz="2000" dirty="0" smtClean="0"/>
              <a:t> con el </a:t>
            </a:r>
            <a:r>
              <a:rPr lang="en-US" sz="2000" dirty="0" err="1" smtClean="0"/>
              <a:t>administrador</a:t>
            </a:r>
            <a:r>
              <a:rPr lang="en-US" sz="2000" dirty="0" smtClean="0"/>
              <a:t> de </a:t>
            </a:r>
            <a:r>
              <a:rPr lang="en-US" sz="2000" dirty="0" err="1" smtClean="0"/>
              <a:t>beneficios</a:t>
            </a:r>
            <a:r>
              <a:rPr lang="en-US" sz="2000" dirty="0" smtClean="0"/>
              <a:t> de su </a:t>
            </a:r>
            <a:r>
              <a:rPr lang="en-US" sz="2000" dirty="0" err="1" smtClean="0"/>
              <a:t>empleador</a:t>
            </a:r>
            <a:endParaRPr lang="en-US" sz="2000" dirty="0" smtClean="0"/>
          </a:p>
          <a:p>
            <a:r>
              <a:rPr lang="en-US" sz="2600" dirty="0" smtClean="0"/>
              <a:t>Si </a:t>
            </a:r>
            <a:r>
              <a:rPr lang="en-US" sz="2600" dirty="0" err="1" smtClean="0"/>
              <a:t>recibe</a:t>
            </a:r>
            <a:r>
              <a:rPr lang="en-US" sz="2600" dirty="0" smtClean="0"/>
              <a:t> los </a:t>
            </a:r>
            <a:r>
              <a:rPr lang="en-US" sz="2600" dirty="0" err="1" smtClean="0"/>
              <a:t>beneficios</a:t>
            </a:r>
            <a:r>
              <a:rPr lang="en-US" sz="2600" dirty="0" smtClean="0"/>
              <a:t> </a:t>
            </a:r>
            <a:r>
              <a:rPr lang="en-US" sz="2600" dirty="0" err="1" smtClean="0"/>
              <a:t>para</a:t>
            </a:r>
            <a:r>
              <a:rPr lang="en-US" sz="2600" dirty="0" smtClean="0"/>
              <a:t> </a:t>
            </a:r>
            <a:r>
              <a:rPr lang="en-US" sz="2600" dirty="0" err="1" smtClean="0"/>
              <a:t>veteranos</a:t>
            </a:r>
            <a:r>
              <a:rPr lang="en-US" sz="2600" dirty="0" smtClean="0"/>
              <a:t> </a:t>
            </a:r>
            <a:r>
              <a:rPr lang="en-US" sz="2600" dirty="0" err="1" smtClean="0"/>
              <a:t>es</a:t>
            </a:r>
            <a:r>
              <a:rPr lang="en-US" sz="2600" dirty="0" smtClean="0"/>
              <a:t> </a:t>
            </a:r>
            <a:r>
              <a:rPr lang="en-US" sz="2600" dirty="0" err="1" smtClean="0"/>
              <a:t>optativo</a:t>
            </a:r>
            <a:endParaRPr lang="en-US" sz="2600" dirty="0" smtClean="0"/>
          </a:p>
          <a:p>
            <a:pPr lvl="1"/>
            <a:r>
              <a:rPr lang="en-US" sz="2200" dirty="0" err="1" smtClean="0"/>
              <a:t>Pero</a:t>
            </a:r>
            <a:r>
              <a:rPr lang="en-US" sz="2200" dirty="0" smtClean="0"/>
              <a:t>, </a:t>
            </a:r>
            <a:r>
              <a:rPr lang="en-US" sz="2200" dirty="0" err="1" smtClean="0"/>
              <a:t>si</a:t>
            </a:r>
            <a:r>
              <a:rPr lang="en-US" sz="2200" dirty="0" smtClean="0"/>
              <a:t> no se </a:t>
            </a:r>
            <a:r>
              <a:rPr lang="en-US" sz="2200" dirty="0" err="1" smtClean="0"/>
              <a:t>inscribió</a:t>
            </a:r>
            <a:r>
              <a:rPr lang="en-US" sz="2200" dirty="0" smtClean="0"/>
              <a:t> </a:t>
            </a:r>
            <a:r>
              <a:rPr lang="en-US" sz="2200" dirty="0" err="1" smtClean="0"/>
              <a:t>durante</a:t>
            </a:r>
            <a:r>
              <a:rPr lang="en-US" sz="2200" dirty="0" smtClean="0"/>
              <a:t> el IEP y lo </a:t>
            </a:r>
            <a:r>
              <a:rPr lang="en-US" sz="2200" dirty="0" err="1" smtClean="0"/>
              <a:t>hace</a:t>
            </a:r>
            <a:r>
              <a:rPr lang="en-US" sz="2200" dirty="0" smtClean="0"/>
              <a:t> </a:t>
            </a:r>
            <a:r>
              <a:rPr lang="en-US" sz="2200" dirty="0" err="1" smtClean="0"/>
              <a:t>más</a:t>
            </a:r>
            <a:r>
              <a:rPr lang="en-US" sz="2200" dirty="0" smtClean="0"/>
              <a:t> </a:t>
            </a:r>
            <a:r>
              <a:rPr lang="en-US" sz="2200" dirty="0" err="1" smtClean="0"/>
              <a:t>tarde</a:t>
            </a:r>
            <a:r>
              <a:rPr lang="en-US" sz="2200" dirty="0" smtClean="0"/>
              <a:t>, </a:t>
            </a:r>
            <a:r>
              <a:rPr lang="en-US" sz="2200" dirty="0" err="1" smtClean="0"/>
              <a:t>tendrá</a:t>
            </a:r>
            <a:r>
              <a:rPr lang="en-US" sz="2200" dirty="0" smtClean="0"/>
              <a:t> </a:t>
            </a:r>
            <a:r>
              <a:rPr lang="en-US" sz="2200" dirty="0" err="1" smtClean="0"/>
              <a:t>que</a:t>
            </a:r>
            <a:r>
              <a:rPr lang="en-US" sz="2200" dirty="0" smtClean="0"/>
              <a:t> </a:t>
            </a:r>
            <a:r>
              <a:rPr lang="en-US" sz="2200" dirty="0" err="1" smtClean="0"/>
              <a:t>pagar</a:t>
            </a:r>
            <a:r>
              <a:rPr lang="en-US" sz="2200" dirty="0" smtClean="0"/>
              <a:t> </a:t>
            </a:r>
            <a:r>
              <a:rPr lang="en-US" sz="2200" dirty="0" err="1" smtClean="0"/>
              <a:t>una</a:t>
            </a:r>
            <a:r>
              <a:rPr lang="en-US" sz="2200" dirty="0" smtClean="0"/>
              <a:t> </a:t>
            </a:r>
            <a:r>
              <a:rPr lang="en-US" sz="2200" dirty="0" err="1" smtClean="0"/>
              <a:t>multa</a:t>
            </a:r>
            <a:r>
              <a:rPr lang="en-US" sz="2200" dirty="0" smtClean="0"/>
              <a:t>.</a:t>
            </a:r>
          </a:p>
          <a:p>
            <a:endParaRPr lang="en-US" dirty="0">
              <a:solidFill>
                <a:sysClr val="windowText" lastClr="000000"/>
              </a:solidFill>
            </a:endParaRPr>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20</a:t>
            </a:fld>
            <a:endParaRPr lang="en-US" dirty="0"/>
          </a:p>
        </p:txBody>
      </p:sp>
      <p:sp>
        <p:nvSpPr>
          <p:cNvPr id="7" name="Title 1"/>
          <p:cNvSpPr>
            <a:spLocks noGrp="1"/>
          </p:cNvSpPr>
          <p:nvPr>
            <p:ph type="title"/>
          </p:nvPr>
        </p:nvSpPr>
        <p:spPr>
          <a:xfrm>
            <a:off x="457200" y="152400"/>
            <a:ext cx="8229600" cy="1265238"/>
          </a:xfrm>
        </p:spPr>
        <p:txBody>
          <a:bodyPr anchor="t">
            <a:normAutofit fontScale="90000"/>
          </a:bodyPr>
          <a:lstStyle/>
          <a:p>
            <a:r>
              <a:rPr lang="en-US" sz="4000" dirty="0" err="1" smtClean="0">
                <a:solidFill>
                  <a:srgbClr val="0070C0"/>
                </a:solidFill>
              </a:rPr>
              <a:t>Decisión</a:t>
            </a:r>
            <a:r>
              <a:rPr lang="en-US" sz="4000" dirty="0" smtClean="0"/>
              <a:t> </a:t>
            </a:r>
            <a:br>
              <a:rPr lang="en-US" sz="4000" dirty="0" smtClean="0"/>
            </a:br>
            <a:r>
              <a:rPr lang="en-US" sz="4000" dirty="0" smtClean="0"/>
              <a:t>¿</a:t>
            </a:r>
            <a:r>
              <a:rPr lang="en-US" sz="4000" dirty="0" err="1" smtClean="0"/>
              <a:t>Debo</a:t>
            </a:r>
            <a:r>
              <a:rPr lang="en-US" sz="4000" dirty="0" smtClean="0"/>
              <a:t> </a:t>
            </a:r>
            <a:r>
              <a:rPr lang="en-US" sz="4000" dirty="0" err="1" smtClean="0"/>
              <a:t>quedarme</a:t>
            </a:r>
            <a:r>
              <a:rPr lang="en-US" sz="4000" dirty="0" smtClean="0"/>
              <a:t>/</a:t>
            </a:r>
            <a:r>
              <a:rPr lang="en-US" sz="4000" dirty="0" err="1" smtClean="0"/>
              <a:t>inscribirme</a:t>
            </a:r>
            <a:r>
              <a:rPr lang="en-US" sz="4000" dirty="0" smtClean="0"/>
              <a:t> en la Parte B?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72000"/>
          </a:xfrm>
        </p:spPr>
        <p:txBody>
          <a:bodyPr>
            <a:normAutofit/>
          </a:bodyPr>
          <a:lstStyle/>
          <a:p>
            <a:r>
              <a:rPr lang="en-US" sz="2400" dirty="0" smtClean="0"/>
              <a:t>Si </a:t>
            </a:r>
            <a:r>
              <a:rPr lang="en-US" sz="2400" b="1" i="1" dirty="0" smtClean="0"/>
              <a:t>no </a:t>
            </a:r>
            <a:r>
              <a:rPr lang="en-US" sz="2400" b="1" i="1" dirty="0" err="1" smtClean="0"/>
              <a:t>tiene</a:t>
            </a:r>
            <a:r>
              <a:rPr lang="en-US" sz="2400" b="1" i="1" dirty="0" smtClean="0"/>
              <a:t> </a:t>
            </a:r>
            <a:r>
              <a:rPr lang="en-US" sz="2400" dirty="0" smtClean="0"/>
              <a:t>un </a:t>
            </a:r>
            <a:r>
              <a:rPr lang="en-US" sz="2400" dirty="0" err="1" smtClean="0"/>
              <a:t>seguro</a:t>
            </a:r>
            <a:r>
              <a:rPr lang="en-US" sz="2400" dirty="0" smtClean="0"/>
              <a:t> </a:t>
            </a:r>
            <a:r>
              <a:rPr lang="en-US" sz="2400" dirty="0" err="1" smtClean="0"/>
              <a:t>médico</a:t>
            </a:r>
            <a:r>
              <a:rPr lang="en-US" sz="2400" dirty="0" smtClean="0"/>
              <a:t> de su </a:t>
            </a:r>
            <a:r>
              <a:rPr lang="en-US" sz="2400" dirty="0" err="1" smtClean="0"/>
              <a:t>empleo</a:t>
            </a:r>
            <a:r>
              <a:rPr lang="en-US" sz="2400" dirty="0" smtClean="0"/>
              <a:t> </a:t>
            </a:r>
            <a:r>
              <a:rPr lang="en-US" sz="2400" i="1" dirty="0" err="1" smtClean="0"/>
              <a:t>activo</a:t>
            </a:r>
            <a:r>
              <a:rPr lang="en-US" sz="2400" i="1" dirty="0" smtClean="0"/>
              <a:t>/actual</a:t>
            </a:r>
          </a:p>
          <a:p>
            <a:pPr lvl="1"/>
            <a:r>
              <a:rPr lang="en-US" sz="2200" dirty="0" err="1" smtClean="0"/>
              <a:t>Suyo</a:t>
            </a:r>
            <a:r>
              <a:rPr lang="en-US" sz="2200" dirty="0" smtClean="0"/>
              <a:t> o de su </a:t>
            </a:r>
            <a:r>
              <a:rPr lang="en-US" sz="2200" dirty="0" err="1" smtClean="0"/>
              <a:t>cónyuge</a:t>
            </a:r>
            <a:endParaRPr lang="en-US" sz="2200" dirty="0" smtClean="0"/>
          </a:p>
          <a:p>
            <a:pPr lvl="1"/>
            <a:r>
              <a:rPr lang="en-US" sz="2200" dirty="0" err="1" smtClean="0"/>
              <a:t>Retrasar</a:t>
            </a:r>
            <a:r>
              <a:rPr lang="en-US" sz="2200" dirty="0" smtClean="0"/>
              <a:t> la </a:t>
            </a:r>
            <a:r>
              <a:rPr lang="en-US" sz="2200" dirty="0" err="1" smtClean="0"/>
              <a:t>inscripción</a:t>
            </a:r>
            <a:r>
              <a:rPr lang="en-US" sz="2200" dirty="0" smtClean="0"/>
              <a:t> en la Parte B </a:t>
            </a:r>
            <a:r>
              <a:rPr lang="en-US" sz="2200" dirty="0" err="1" smtClean="0"/>
              <a:t>podría</a:t>
            </a:r>
            <a:r>
              <a:rPr lang="en-US" sz="2200" dirty="0" smtClean="0"/>
              <a:t> </a:t>
            </a:r>
            <a:r>
              <a:rPr lang="en-US" sz="2200" dirty="0" err="1" smtClean="0"/>
              <a:t>hacer</a:t>
            </a:r>
            <a:r>
              <a:rPr lang="en-US" sz="2200" dirty="0" smtClean="0"/>
              <a:t> </a:t>
            </a:r>
            <a:r>
              <a:rPr lang="en-US" sz="2200" dirty="0" err="1" smtClean="0"/>
              <a:t>que</a:t>
            </a:r>
            <a:r>
              <a:rPr lang="en-US" sz="2200" dirty="0" smtClean="0"/>
              <a:t>:</a:t>
            </a:r>
          </a:p>
          <a:p>
            <a:pPr lvl="2"/>
            <a:r>
              <a:rPr lang="en-US" sz="2000" dirty="0" err="1" smtClean="0"/>
              <a:t>Sus</a:t>
            </a:r>
            <a:r>
              <a:rPr lang="en-US" sz="2000" dirty="0" smtClean="0"/>
              <a:t> </a:t>
            </a:r>
            <a:r>
              <a:rPr lang="en-US" sz="2000" dirty="0" err="1" smtClean="0"/>
              <a:t>primas</a:t>
            </a:r>
            <a:r>
              <a:rPr lang="en-US" sz="2000" dirty="0" smtClean="0"/>
              <a:t> </a:t>
            </a:r>
            <a:r>
              <a:rPr lang="en-US" sz="2000" dirty="0" err="1" smtClean="0"/>
              <a:t>sean</a:t>
            </a:r>
            <a:r>
              <a:rPr lang="en-US" sz="2000" dirty="0" smtClean="0"/>
              <a:t> </a:t>
            </a:r>
            <a:r>
              <a:rPr lang="en-US" sz="2000" dirty="0" err="1" smtClean="0"/>
              <a:t>más</a:t>
            </a:r>
            <a:r>
              <a:rPr lang="en-US" sz="2000" dirty="0" smtClean="0"/>
              <a:t> </a:t>
            </a:r>
            <a:r>
              <a:rPr lang="en-US" sz="2000" dirty="0" err="1" smtClean="0"/>
              <a:t>caras</a:t>
            </a:r>
            <a:endParaRPr lang="en-US" sz="2000" dirty="0" smtClean="0"/>
          </a:p>
          <a:p>
            <a:pPr lvl="2"/>
            <a:r>
              <a:rPr lang="en-US" sz="2000" dirty="0" err="1" smtClean="0"/>
              <a:t>Tenga</a:t>
            </a:r>
            <a:r>
              <a:rPr lang="en-US" sz="2000" dirty="0" smtClean="0"/>
              <a:t> </a:t>
            </a:r>
            <a:r>
              <a:rPr lang="en-US" sz="2000" dirty="0" err="1" smtClean="0"/>
              <a:t>que</a:t>
            </a:r>
            <a:r>
              <a:rPr lang="en-US" sz="2000" dirty="0" smtClean="0"/>
              <a:t> </a:t>
            </a:r>
            <a:r>
              <a:rPr lang="en-US" sz="2000" dirty="0" err="1" smtClean="0"/>
              <a:t>pagar</a:t>
            </a:r>
            <a:r>
              <a:rPr lang="en-US" sz="2000" dirty="0" smtClean="0"/>
              <a:t> los </a:t>
            </a:r>
            <a:r>
              <a:rPr lang="en-US" sz="2000" dirty="0" err="1" smtClean="0"/>
              <a:t>servicios</a:t>
            </a:r>
            <a:r>
              <a:rPr lang="en-US" sz="2000" dirty="0" smtClean="0"/>
              <a:t> </a:t>
            </a:r>
            <a:r>
              <a:rPr lang="en-US" sz="2000" dirty="0" err="1" smtClean="0"/>
              <a:t>médicos</a:t>
            </a:r>
            <a:r>
              <a:rPr lang="en-US" sz="2000" dirty="0" smtClean="0"/>
              <a:t> de su </a:t>
            </a:r>
            <a:r>
              <a:rPr lang="en-US" sz="2000" dirty="0" err="1" smtClean="0"/>
              <a:t>bolsillo</a:t>
            </a:r>
            <a:endParaRPr lang="en-US" sz="2000" dirty="0" smtClean="0"/>
          </a:p>
          <a:p>
            <a:r>
              <a:rPr lang="en-US" sz="2400" dirty="0" smtClean="0"/>
              <a:t>Si </a:t>
            </a:r>
            <a:r>
              <a:rPr lang="en-US" sz="2400" b="1" i="1" dirty="0" err="1" smtClean="0"/>
              <a:t>tiene</a:t>
            </a:r>
            <a:r>
              <a:rPr lang="en-US" sz="2400" dirty="0" smtClean="0"/>
              <a:t> un </a:t>
            </a:r>
            <a:r>
              <a:rPr lang="en-US" sz="2400" dirty="0" err="1" smtClean="0"/>
              <a:t>seguro</a:t>
            </a:r>
            <a:r>
              <a:rPr lang="en-US" sz="2400" dirty="0" smtClean="0"/>
              <a:t> </a:t>
            </a:r>
            <a:r>
              <a:rPr lang="en-US" sz="2400" dirty="0" err="1" smtClean="0"/>
              <a:t>médico</a:t>
            </a:r>
            <a:r>
              <a:rPr lang="en-US" sz="2400" dirty="0" smtClean="0"/>
              <a:t> de su </a:t>
            </a:r>
            <a:r>
              <a:rPr lang="en-US" sz="2400" dirty="0" err="1" smtClean="0"/>
              <a:t>empleo</a:t>
            </a:r>
            <a:r>
              <a:rPr lang="en-US" sz="2400" dirty="0" smtClean="0"/>
              <a:t> </a:t>
            </a:r>
            <a:r>
              <a:rPr lang="en-US" sz="2400" i="1" dirty="0" err="1" smtClean="0"/>
              <a:t>activo</a:t>
            </a:r>
            <a:r>
              <a:rPr lang="en-US" sz="2400" i="1" dirty="0" smtClean="0"/>
              <a:t>/actual</a:t>
            </a:r>
          </a:p>
          <a:p>
            <a:pPr lvl="1"/>
            <a:r>
              <a:rPr lang="en-US" sz="2200" dirty="0" err="1" smtClean="0"/>
              <a:t>Quizá</a:t>
            </a:r>
            <a:r>
              <a:rPr lang="en-US" sz="2200" dirty="0" smtClean="0"/>
              <a:t> le </a:t>
            </a:r>
            <a:r>
              <a:rPr lang="en-US" sz="2200" dirty="0" err="1" smtClean="0"/>
              <a:t>convenga</a:t>
            </a:r>
            <a:r>
              <a:rPr lang="en-US" sz="2200" dirty="0" smtClean="0"/>
              <a:t> </a:t>
            </a:r>
            <a:r>
              <a:rPr lang="en-US" sz="2200" dirty="0" err="1" smtClean="0"/>
              <a:t>retrasar</a:t>
            </a:r>
            <a:r>
              <a:rPr lang="en-US" sz="2200" dirty="0" smtClean="0"/>
              <a:t> la </a:t>
            </a:r>
            <a:r>
              <a:rPr lang="en-US" sz="2200" dirty="0" err="1" smtClean="0"/>
              <a:t>inscripción</a:t>
            </a:r>
            <a:r>
              <a:rPr lang="en-US" sz="2200" dirty="0" smtClean="0"/>
              <a:t> en la Parte B</a:t>
            </a:r>
          </a:p>
          <a:p>
            <a:pPr lvl="1"/>
            <a:r>
              <a:rPr lang="en-US" sz="2200" dirty="0" smtClean="0"/>
              <a:t>No </a:t>
            </a:r>
            <a:r>
              <a:rPr lang="en-US" sz="2200" dirty="0" err="1" smtClean="0"/>
              <a:t>pagará</a:t>
            </a:r>
            <a:r>
              <a:rPr lang="en-US" sz="2200" dirty="0" smtClean="0"/>
              <a:t> </a:t>
            </a:r>
            <a:r>
              <a:rPr lang="en-US" sz="2200" dirty="0" err="1" smtClean="0"/>
              <a:t>una</a:t>
            </a:r>
            <a:r>
              <a:rPr lang="en-US" sz="2200" dirty="0" smtClean="0"/>
              <a:t> </a:t>
            </a:r>
            <a:r>
              <a:rPr lang="en-US" sz="2200" dirty="0" err="1" smtClean="0"/>
              <a:t>multa</a:t>
            </a:r>
            <a:r>
              <a:rPr lang="en-US" sz="2200" dirty="0" smtClean="0"/>
              <a:t> </a:t>
            </a:r>
            <a:r>
              <a:rPr lang="en-US" sz="2200" dirty="0" err="1" smtClean="0"/>
              <a:t>si</a:t>
            </a:r>
            <a:r>
              <a:rPr lang="en-US" sz="2200" dirty="0" smtClean="0"/>
              <a:t> se inscribe </a:t>
            </a:r>
            <a:r>
              <a:rPr lang="en-US" sz="2200" dirty="0" err="1" smtClean="0"/>
              <a:t>mientras</a:t>
            </a:r>
            <a:r>
              <a:rPr lang="en-US" sz="2200" dirty="0" smtClean="0"/>
              <a:t> </a:t>
            </a:r>
            <a:r>
              <a:rPr lang="en-US" sz="2200" dirty="0" err="1" smtClean="0"/>
              <a:t>tiene</a:t>
            </a:r>
            <a:r>
              <a:rPr lang="en-US" sz="2200" dirty="0" smtClean="0"/>
              <a:t> </a:t>
            </a:r>
            <a:r>
              <a:rPr lang="en-US" sz="2200" dirty="0" err="1" smtClean="0"/>
              <a:t>cobertura</a:t>
            </a:r>
            <a:r>
              <a:rPr lang="en-US" sz="2200" dirty="0" smtClean="0"/>
              <a:t> </a:t>
            </a:r>
            <a:r>
              <a:rPr lang="en-US" sz="2200" dirty="0" err="1" smtClean="0"/>
              <a:t>grupal</a:t>
            </a:r>
            <a:r>
              <a:rPr lang="en-US" sz="2200" dirty="0" smtClean="0"/>
              <a:t> o a los 8 </a:t>
            </a:r>
            <a:r>
              <a:rPr lang="en-US" sz="2200" dirty="0" err="1" smtClean="0"/>
              <a:t>meses</a:t>
            </a:r>
            <a:r>
              <a:rPr lang="en-US" sz="2200" dirty="0" smtClean="0"/>
              <a:t> de </a:t>
            </a:r>
            <a:r>
              <a:rPr lang="en-US" sz="2200" dirty="0" err="1" smtClean="0"/>
              <a:t>haberla</a:t>
            </a:r>
            <a:r>
              <a:rPr lang="en-US" sz="2200" dirty="0" smtClean="0"/>
              <a:t> </a:t>
            </a:r>
            <a:r>
              <a:rPr lang="en-US" sz="2200" dirty="0" err="1" smtClean="0"/>
              <a:t>perdido</a:t>
            </a:r>
            <a:endParaRPr lang="en-US" sz="2200" dirty="0" smtClean="0"/>
          </a:p>
          <a:p>
            <a:endParaRPr lang="en-US" dirty="0" smtClean="0"/>
          </a:p>
          <a:p>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21</a:t>
            </a:fld>
            <a:endParaRPr lang="en-US" dirty="0"/>
          </a:p>
        </p:txBody>
      </p:sp>
      <p:sp>
        <p:nvSpPr>
          <p:cNvPr id="2" name="Title 1"/>
          <p:cNvSpPr>
            <a:spLocks noGrp="1"/>
          </p:cNvSpPr>
          <p:nvPr>
            <p:ph type="title"/>
          </p:nvPr>
        </p:nvSpPr>
        <p:spPr>
          <a:xfrm>
            <a:off x="457200" y="152400"/>
            <a:ext cx="8229600" cy="1265238"/>
          </a:xfrm>
        </p:spPr>
        <p:txBody>
          <a:bodyPr anchor="t">
            <a:normAutofit fontScale="90000"/>
          </a:bodyPr>
          <a:lstStyle/>
          <a:p>
            <a:r>
              <a:rPr lang="en-US" sz="4000" dirty="0" err="1" smtClean="0">
                <a:solidFill>
                  <a:srgbClr val="0070C0"/>
                </a:solidFill>
              </a:rPr>
              <a:t>Decisión</a:t>
            </a:r>
            <a:r>
              <a:rPr lang="en-US" sz="4000" dirty="0" smtClean="0"/>
              <a:t> </a:t>
            </a:r>
            <a:br>
              <a:rPr lang="en-US" sz="4000" dirty="0" smtClean="0"/>
            </a:br>
            <a:r>
              <a:rPr lang="en-US" sz="4000" dirty="0" smtClean="0"/>
              <a:t>¿</a:t>
            </a:r>
            <a:r>
              <a:rPr lang="en-US" sz="4000" dirty="0" err="1" smtClean="0"/>
              <a:t>Debo</a:t>
            </a:r>
            <a:r>
              <a:rPr lang="en-US" sz="4000" dirty="0" smtClean="0"/>
              <a:t> </a:t>
            </a:r>
            <a:r>
              <a:rPr lang="en-US" sz="4000" dirty="0" err="1" smtClean="0"/>
              <a:t>quedarme</a:t>
            </a:r>
            <a:r>
              <a:rPr lang="en-US" sz="4000" dirty="0" smtClean="0"/>
              <a:t>/</a:t>
            </a:r>
            <a:r>
              <a:rPr lang="en-US" sz="4000" dirty="0" err="1" smtClean="0"/>
              <a:t>inscribirme</a:t>
            </a:r>
            <a:r>
              <a:rPr lang="en-US" sz="4000" dirty="0" smtClean="0"/>
              <a:t> en la Parte B?</a:t>
            </a:r>
            <a:r>
              <a:rPr lang="en-US" dirty="0" smtClean="0"/>
              <a:t/>
            </a:r>
            <a:br>
              <a:rPr lang="en-US" dirty="0" smtClean="0"/>
            </a:br>
            <a:endParaRPr lang="en-US" b="0" dirty="0">
              <a:solidFill>
                <a:srgbClr val="0070C0"/>
              </a:solidFill>
            </a:endParaRPr>
          </a:p>
        </p:txBody>
      </p:sp>
      <p:sp>
        <p:nvSpPr>
          <p:cNvPr id="9" name="Rectangle 8"/>
          <p:cNvSpPr/>
          <p:nvPr/>
        </p:nvSpPr>
        <p:spPr>
          <a:xfrm>
            <a:off x="3429000" y="4419600"/>
            <a:ext cx="3733800" cy="615553"/>
          </a:xfrm>
          <a:prstGeom prst="rect">
            <a:avLst/>
          </a:prstGeom>
          <a:noFill/>
        </p:spPr>
        <p:txBody>
          <a:bodyPr wrap="square" lIns="91440" tIns="45720" rIns="91440" bIns="45720">
            <a:spAutoFit/>
          </a:bodyPr>
          <a:lstStyle/>
          <a:p>
            <a:pPr algn="ctr"/>
            <a:r>
              <a:rPr lang="en-US" sz="3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Tal </a:t>
            </a:r>
            <a:r>
              <a:rPr lang="en-US" sz="3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vez</a:t>
            </a:r>
            <a:r>
              <a:rPr lang="en-US" sz="3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no</a:t>
            </a:r>
            <a:endParaRPr lang="en-US" sz="3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Rectangle 9"/>
          <p:cNvSpPr/>
          <p:nvPr/>
        </p:nvSpPr>
        <p:spPr>
          <a:xfrm>
            <a:off x="3581400" y="2209800"/>
            <a:ext cx="3124200" cy="615553"/>
          </a:xfrm>
          <a:prstGeom prst="rect">
            <a:avLst/>
          </a:prstGeom>
          <a:noFill/>
        </p:spPr>
        <p:txBody>
          <a:bodyPr wrap="square" lIns="91440" tIns="45720" rIns="91440" bIns="45720">
            <a:spAutoFit/>
          </a:bodyPr>
          <a:lstStyle/>
          <a:p>
            <a:pPr algn="ctr"/>
            <a:r>
              <a:rPr lang="en-US" sz="3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Tal </a:t>
            </a:r>
            <a:r>
              <a:rPr lang="en-US" sz="3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vez</a:t>
            </a:r>
            <a:r>
              <a:rPr lang="en-US" sz="3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3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sí</a:t>
            </a:r>
            <a:endParaRPr lang="en-US" sz="3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11891"/>
          </a:xfrm>
        </p:spPr>
        <p:txBody>
          <a:bodyPr>
            <a:normAutofit fontScale="92500" lnSpcReduction="10000"/>
          </a:bodyPr>
          <a:lstStyle/>
          <a:p>
            <a:r>
              <a:rPr lang="en-US" sz="3000" dirty="0" smtClean="0"/>
              <a:t>Son </a:t>
            </a:r>
            <a:r>
              <a:rPr lang="en-US" sz="3000" dirty="0" err="1" smtClean="0"/>
              <a:t>pólizas</a:t>
            </a:r>
            <a:r>
              <a:rPr lang="en-US" sz="3000" dirty="0" smtClean="0"/>
              <a:t> de </a:t>
            </a:r>
            <a:r>
              <a:rPr lang="en-US" sz="3000" dirty="0" err="1" smtClean="0"/>
              <a:t>seguro</a:t>
            </a:r>
            <a:r>
              <a:rPr lang="en-US" sz="3000" dirty="0" smtClean="0"/>
              <a:t> </a:t>
            </a:r>
            <a:r>
              <a:rPr lang="en-US" sz="3000" dirty="0" err="1" smtClean="0"/>
              <a:t>médico</a:t>
            </a:r>
            <a:r>
              <a:rPr lang="en-US" sz="3000" dirty="0" smtClean="0"/>
              <a:t> </a:t>
            </a:r>
            <a:r>
              <a:rPr lang="en-US" sz="3000" dirty="0" err="1" smtClean="0"/>
              <a:t>que</a:t>
            </a:r>
            <a:r>
              <a:rPr lang="en-US" sz="3000" dirty="0" smtClean="0"/>
              <a:t> </a:t>
            </a:r>
            <a:r>
              <a:rPr lang="en-US" sz="3000" dirty="0" err="1" smtClean="0"/>
              <a:t>suplementan</a:t>
            </a:r>
            <a:r>
              <a:rPr lang="en-US" sz="3000" dirty="0" smtClean="0"/>
              <a:t> a Medicare</a:t>
            </a:r>
          </a:p>
          <a:p>
            <a:pPr lvl="1"/>
            <a:r>
              <a:rPr lang="en-US" sz="2600" dirty="0" err="1" smtClean="0"/>
              <a:t>Vendidas</a:t>
            </a:r>
            <a:r>
              <a:rPr lang="en-US" sz="2600" dirty="0" smtClean="0"/>
              <a:t> </a:t>
            </a:r>
            <a:r>
              <a:rPr lang="en-US" sz="2600" dirty="0" err="1" smtClean="0"/>
              <a:t>por</a:t>
            </a:r>
            <a:r>
              <a:rPr lang="en-US" sz="2600" dirty="0" smtClean="0"/>
              <a:t> </a:t>
            </a:r>
            <a:r>
              <a:rPr lang="en-US" sz="2600" dirty="0" err="1" smtClean="0"/>
              <a:t>compañías</a:t>
            </a:r>
            <a:r>
              <a:rPr lang="en-US" sz="2600" dirty="0" smtClean="0"/>
              <a:t> </a:t>
            </a:r>
            <a:r>
              <a:rPr lang="en-US" sz="2600" dirty="0" err="1" smtClean="0"/>
              <a:t>privadas</a:t>
            </a:r>
            <a:endParaRPr lang="en-US" sz="2600" dirty="0" smtClean="0"/>
          </a:p>
          <a:p>
            <a:r>
              <a:rPr lang="en-US" sz="3000" dirty="0" smtClean="0"/>
              <a:t>Para </a:t>
            </a:r>
            <a:r>
              <a:rPr lang="en-US" sz="3000" dirty="0" err="1" smtClean="0"/>
              <a:t>pagar</a:t>
            </a:r>
            <a:r>
              <a:rPr lang="en-US" sz="3000" dirty="0" smtClean="0"/>
              <a:t> </a:t>
            </a:r>
            <a:r>
              <a:rPr lang="en-US" sz="3000" dirty="0" err="1" smtClean="0"/>
              <a:t>por</a:t>
            </a:r>
            <a:r>
              <a:rPr lang="en-US" sz="3000" dirty="0" smtClean="0"/>
              <a:t> lo </a:t>
            </a:r>
            <a:r>
              <a:rPr lang="en-US" sz="3000" dirty="0" err="1" smtClean="0"/>
              <a:t>que</a:t>
            </a:r>
            <a:r>
              <a:rPr lang="en-US" sz="3000" dirty="0" smtClean="0"/>
              <a:t> el Medicare Original no </a:t>
            </a:r>
            <a:r>
              <a:rPr lang="en-US" sz="3000" dirty="0" err="1" smtClean="0"/>
              <a:t>cubre</a:t>
            </a:r>
            <a:endParaRPr lang="en-US" sz="3000" dirty="0" smtClean="0"/>
          </a:p>
          <a:p>
            <a:pPr lvl="1"/>
            <a:r>
              <a:rPr lang="en-US" dirty="0" err="1" smtClean="0"/>
              <a:t>Deducibles</a:t>
            </a:r>
            <a:r>
              <a:rPr lang="en-US" dirty="0" smtClean="0"/>
              <a:t>, </a:t>
            </a:r>
            <a:r>
              <a:rPr lang="en-US" dirty="0" err="1" smtClean="0"/>
              <a:t>coseguro</a:t>
            </a:r>
            <a:r>
              <a:rPr lang="en-US" dirty="0" smtClean="0"/>
              <a:t>, </a:t>
            </a:r>
            <a:r>
              <a:rPr lang="en-US" dirty="0" err="1" smtClean="0"/>
              <a:t>copagos</a:t>
            </a:r>
            <a:endParaRPr lang="en-US" dirty="0" smtClean="0"/>
          </a:p>
          <a:p>
            <a:r>
              <a:rPr lang="en-US" sz="3000" dirty="0" smtClean="0"/>
              <a:t>Son planes </a:t>
            </a:r>
            <a:r>
              <a:rPr lang="en-US" sz="3000" dirty="0" err="1" smtClean="0"/>
              <a:t>estandarizados</a:t>
            </a:r>
            <a:r>
              <a:rPr lang="en-US" sz="3000" dirty="0" smtClean="0"/>
              <a:t> en </a:t>
            </a:r>
            <a:r>
              <a:rPr lang="en-US" sz="3000" dirty="0" err="1" smtClean="0"/>
              <a:t>todos</a:t>
            </a:r>
            <a:r>
              <a:rPr lang="en-US" sz="3000" dirty="0" smtClean="0"/>
              <a:t> los </a:t>
            </a:r>
            <a:r>
              <a:rPr lang="en-US" sz="3000" dirty="0" err="1" smtClean="0"/>
              <a:t>estados</a:t>
            </a:r>
            <a:r>
              <a:rPr lang="en-US" sz="3000" dirty="0" smtClean="0"/>
              <a:t> </a:t>
            </a:r>
            <a:r>
              <a:rPr lang="en-US" sz="3000" dirty="0" err="1" smtClean="0"/>
              <a:t>menos</a:t>
            </a:r>
            <a:r>
              <a:rPr lang="en-US" sz="3000" dirty="0" smtClean="0"/>
              <a:t> en </a:t>
            </a:r>
            <a:r>
              <a:rPr lang="en-US" sz="3000" dirty="0" err="1" smtClean="0"/>
              <a:t>tres</a:t>
            </a:r>
            <a:endParaRPr lang="en-US" sz="3000" dirty="0" smtClean="0"/>
          </a:p>
          <a:p>
            <a:pPr lvl="1"/>
            <a:r>
              <a:rPr lang="en-US" dirty="0" smtClean="0"/>
              <a:t>Minnesota, Massachusetts, Wisconsin</a:t>
            </a:r>
          </a:p>
          <a:p>
            <a:r>
              <a:rPr lang="en-US" sz="3000" dirty="0" err="1" smtClean="0"/>
              <a:t>Todos</a:t>
            </a:r>
            <a:r>
              <a:rPr lang="en-US" sz="3000" dirty="0" smtClean="0"/>
              <a:t> los planes con la </a:t>
            </a:r>
            <a:r>
              <a:rPr lang="en-US" sz="3000" dirty="0" err="1" smtClean="0"/>
              <a:t>misma</a:t>
            </a:r>
            <a:r>
              <a:rPr lang="en-US" sz="3000" dirty="0" smtClean="0"/>
              <a:t> </a:t>
            </a:r>
            <a:r>
              <a:rPr lang="en-US" sz="3000" dirty="0" err="1" smtClean="0"/>
              <a:t>letra</a:t>
            </a:r>
            <a:endParaRPr lang="en-US" sz="3000" dirty="0" smtClean="0"/>
          </a:p>
          <a:p>
            <a:pPr lvl="1"/>
            <a:r>
              <a:rPr lang="en-US" dirty="0" err="1" smtClean="0"/>
              <a:t>Ofrecen</a:t>
            </a:r>
            <a:r>
              <a:rPr lang="en-US" dirty="0" smtClean="0"/>
              <a:t> la </a:t>
            </a:r>
            <a:r>
              <a:rPr lang="en-US" dirty="0" err="1" smtClean="0"/>
              <a:t>misma</a:t>
            </a:r>
            <a:r>
              <a:rPr lang="en-US" dirty="0" smtClean="0"/>
              <a:t> </a:t>
            </a:r>
            <a:r>
              <a:rPr lang="en-US" dirty="0" err="1" smtClean="0"/>
              <a:t>cobertura</a:t>
            </a:r>
            <a:endParaRPr lang="en-US" dirty="0" smtClean="0"/>
          </a:p>
          <a:p>
            <a:pPr lvl="1"/>
            <a:r>
              <a:rPr lang="en-US" dirty="0" err="1" smtClean="0"/>
              <a:t>Solamente</a:t>
            </a:r>
            <a:r>
              <a:rPr lang="en-US" dirty="0" smtClean="0"/>
              <a:t> </a:t>
            </a:r>
            <a:r>
              <a:rPr lang="en-US" dirty="0" err="1" smtClean="0"/>
              <a:t>varian</a:t>
            </a:r>
            <a:r>
              <a:rPr lang="en-US" dirty="0" smtClean="0"/>
              <a:t> los </a:t>
            </a:r>
            <a:r>
              <a:rPr lang="en-US" dirty="0" err="1" smtClean="0"/>
              <a:t>precios</a:t>
            </a:r>
            <a:endParaRPr lang="en-US" dirty="0" smtClean="0"/>
          </a:p>
          <a:p>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22</a:t>
            </a:fld>
            <a:endParaRPr lang="en-US" dirty="0"/>
          </a:p>
        </p:txBody>
      </p:sp>
      <p:sp>
        <p:nvSpPr>
          <p:cNvPr id="2" name="Title 1"/>
          <p:cNvSpPr>
            <a:spLocks noGrp="1"/>
          </p:cNvSpPr>
          <p:nvPr>
            <p:ph type="title"/>
          </p:nvPr>
        </p:nvSpPr>
        <p:spPr/>
        <p:txBody>
          <a:bodyPr>
            <a:normAutofit/>
          </a:bodyPr>
          <a:lstStyle/>
          <a:p>
            <a:pPr algn="ctr"/>
            <a:r>
              <a:rPr lang="en-US" sz="3600" dirty="0" smtClean="0"/>
              <a:t>¿</a:t>
            </a:r>
            <a:r>
              <a:rPr lang="en-US" sz="3600" dirty="0" err="1" smtClean="0"/>
              <a:t>Qué</a:t>
            </a:r>
            <a:r>
              <a:rPr lang="en-US" sz="3600" dirty="0" smtClean="0"/>
              <a:t> son </a:t>
            </a:r>
            <a:r>
              <a:rPr lang="en-US" sz="3600" dirty="0" err="1" smtClean="0"/>
              <a:t>las</a:t>
            </a:r>
            <a:r>
              <a:rPr lang="en-US" sz="3600" dirty="0" smtClean="0"/>
              <a:t> </a:t>
            </a:r>
            <a:r>
              <a:rPr lang="en-US" sz="3600" dirty="0" err="1" smtClean="0"/>
              <a:t>pólizas</a:t>
            </a:r>
            <a:r>
              <a:rPr lang="en-US" sz="3600" dirty="0" smtClean="0"/>
              <a:t> </a:t>
            </a:r>
            <a:r>
              <a:rPr lang="en-US" sz="3600" dirty="0" err="1" smtClean="0"/>
              <a:t>Medigap</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p:spPr>
        <p:txBody>
          <a:bodyPr>
            <a:normAutofit/>
          </a:bodyPr>
          <a:lstStyle/>
          <a:p>
            <a:r>
              <a:rPr lang="en-US" dirty="0" err="1" smtClean="0"/>
              <a:t>Analicemos</a:t>
            </a:r>
            <a:r>
              <a:rPr lang="en-US" dirty="0" smtClean="0"/>
              <a:t>:</a:t>
            </a:r>
          </a:p>
          <a:p>
            <a:pPr lvl="1"/>
            <a:r>
              <a:rPr lang="en-US" dirty="0" err="1" smtClean="0"/>
              <a:t>Solamente</a:t>
            </a:r>
            <a:r>
              <a:rPr lang="en-US" dirty="0" smtClean="0"/>
              <a:t> </a:t>
            </a:r>
            <a:r>
              <a:rPr lang="en-US" dirty="0" err="1" smtClean="0"/>
              <a:t>trabaja</a:t>
            </a:r>
            <a:r>
              <a:rPr lang="en-US" dirty="0" smtClean="0"/>
              <a:t> con el Medicare Original</a:t>
            </a:r>
          </a:p>
          <a:p>
            <a:pPr lvl="1"/>
            <a:r>
              <a:rPr lang="en-US" dirty="0" smtClean="0"/>
              <a:t>¿</a:t>
            </a:r>
            <a:r>
              <a:rPr lang="en-US" dirty="0" err="1" smtClean="0"/>
              <a:t>Tiene</a:t>
            </a:r>
            <a:r>
              <a:rPr lang="en-US" dirty="0" smtClean="0"/>
              <a:t> </a:t>
            </a:r>
            <a:r>
              <a:rPr lang="en-US" dirty="0" err="1" smtClean="0"/>
              <a:t>otra</a:t>
            </a:r>
            <a:r>
              <a:rPr lang="en-US" dirty="0" smtClean="0"/>
              <a:t> </a:t>
            </a:r>
            <a:r>
              <a:rPr lang="en-US" dirty="0" err="1" smtClean="0"/>
              <a:t>cobertura</a:t>
            </a:r>
            <a:r>
              <a:rPr lang="en-US" dirty="0" smtClean="0"/>
              <a:t> </a:t>
            </a:r>
            <a:r>
              <a:rPr lang="en-US" dirty="0" err="1" smtClean="0"/>
              <a:t>que</a:t>
            </a:r>
            <a:r>
              <a:rPr lang="en-US" dirty="0" smtClean="0"/>
              <a:t> </a:t>
            </a:r>
            <a:r>
              <a:rPr lang="en-US" dirty="0" err="1" smtClean="0"/>
              <a:t>suplementa</a:t>
            </a:r>
            <a:r>
              <a:rPr lang="en-US" dirty="0" smtClean="0"/>
              <a:t> a Medicare? </a:t>
            </a:r>
          </a:p>
          <a:p>
            <a:pPr lvl="2"/>
            <a:r>
              <a:rPr lang="en-US" dirty="0" err="1" smtClean="0"/>
              <a:t>Entonces</a:t>
            </a:r>
            <a:r>
              <a:rPr lang="en-US" dirty="0" smtClean="0"/>
              <a:t> </a:t>
            </a:r>
            <a:r>
              <a:rPr lang="en-US" dirty="0" err="1" smtClean="0"/>
              <a:t>tal</a:t>
            </a:r>
            <a:r>
              <a:rPr lang="en-US" dirty="0" smtClean="0"/>
              <a:t> </a:t>
            </a:r>
            <a:r>
              <a:rPr lang="en-US" dirty="0" err="1" smtClean="0"/>
              <a:t>vez</a:t>
            </a:r>
            <a:r>
              <a:rPr lang="en-US" dirty="0" smtClean="0"/>
              <a:t> no </a:t>
            </a:r>
            <a:r>
              <a:rPr lang="en-US" dirty="0" err="1" smtClean="0"/>
              <a:t>necesite</a:t>
            </a:r>
            <a:r>
              <a:rPr lang="en-US" dirty="0" smtClean="0"/>
              <a:t> </a:t>
            </a:r>
            <a:r>
              <a:rPr lang="en-US" dirty="0" err="1" smtClean="0"/>
              <a:t>una</a:t>
            </a:r>
            <a:r>
              <a:rPr lang="en-US" dirty="0" smtClean="0"/>
              <a:t> </a:t>
            </a:r>
            <a:r>
              <a:rPr lang="en-US" dirty="0" err="1" smtClean="0"/>
              <a:t>póliza</a:t>
            </a:r>
            <a:r>
              <a:rPr lang="en-US" dirty="0" smtClean="0"/>
              <a:t> </a:t>
            </a:r>
            <a:r>
              <a:rPr lang="en-US" dirty="0" err="1" smtClean="0"/>
              <a:t>Medigap</a:t>
            </a:r>
            <a:endParaRPr lang="en-US" dirty="0" smtClean="0"/>
          </a:p>
          <a:p>
            <a:pPr lvl="1"/>
            <a:r>
              <a:rPr lang="en-US" dirty="0" smtClean="0"/>
              <a:t>¿</a:t>
            </a:r>
            <a:r>
              <a:rPr lang="en-US" dirty="0" err="1" smtClean="0"/>
              <a:t>Puede</a:t>
            </a:r>
            <a:r>
              <a:rPr lang="en-US" dirty="0" smtClean="0"/>
              <a:t> </a:t>
            </a:r>
            <a:r>
              <a:rPr lang="en-US" dirty="0" err="1" smtClean="0"/>
              <a:t>pagar</a:t>
            </a:r>
            <a:r>
              <a:rPr lang="en-US" dirty="0" smtClean="0"/>
              <a:t> lo </a:t>
            </a:r>
            <a:r>
              <a:rPr lang="en-US" dirty="0" err="1" smtClean="0"/>
              <a:t>deducibles</a:t>
            </a:r>
            <a:r>
              <a:rPr lang="en-US" dirty="0" smtClean="0"/>
              <a:t> y </a:t>
            </a:r>
            <a:r>
              <a:rPr lang="en-US" dirty="0" err="1" smtClean="0"/>
              <a:t>copagos</a:t>
            </a:r>
            <a:r>
              <a:rPr lang="en-US" dirty="0" smtClean="0"/>
              <a:t> de Medicare?</a:t>
            </a:r>
          </a:p>
          <a:p>
            <a:pPr lvl="1"/>
            <a:r>
              <a:rPr lang="en-US" dirty="0" smtClean="0"/>
              <a:t>¿</a:t>
            </a:r>
            <a:r>
              <a:rPr lang="en-US" dirty="0" err="1" smtClean="0"/>
              <a:t>Cuánto</a:t>
            </a:r>
            <a:r>
              <a:rPr lang="en-US" dirty="0" smtClean="0"/>
              <a:t> le </a:t>
            </a:r>
            <a:r>
              <a:rPr lang="en-US" dirty="0" err="1" smtClean="0"/>
              <a:t>costará</a:t>
            </a:r>
            <a:r>
              <a:rPr lang="en-US" dirty="0" smtClean="0"/>
              <a:t> la prima </a:t>
            </a:r>
            <a:r>
              <a:rPr lang="en-US" dirty="0" err="1" smtClean="0"/>
              <a:t>mensual</a:t>
            </a:r>
            <a:r>
              <a:rPr lang="en-US" dirty="0" smtClean="0"/>
              <a:t> de la </a:t>
            </a:r>
            <a:r>
              <a:rPr lang="en-US" dirty="0" err="1" smtClean="0"/>
              <a:t>póliza</a:t>
            </a:r>
            <a:r>
              <a:rPr lang="en-US" dirty="0" smtClean="0"/>
              <a:t> </a:t>
            </a:r>
            <a:r>
              <a:rPr lang="en-US" dirty="0" err="1" smtClean="0"/>
              <a:t>Medigap</a:t>
            </a:r>
            <a:r>
              <a:rPr lang="en-US" dirty="0" smtClean="0"/>
              <a:t>?</a:t>
            </a:r>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23</a:t>
            </a:fld>
            <a:endParaRPr lang="en-US" dirty="0"/>
          </a:p>
        </p:txBody>
      </p:sp>
      <p:sp>
        <p:nvSpPr>
          <p:cNvPr id="2" name="Title 1"/>
          <p:cNvSpPr>
            <a:spLocks noGrp="1"/>
          </p:cNvSpPr>
          <p:nvPr>
            <p:ph type="title"/>
          </p:nvPr>
        </p:nvSpPr>
        <p:spPr/>
        <p:txBody>
          <a:bodyPr anchor="t">
            <a:noAutofit/>
          </a:bodyPr>
          <a:lstStyle/>
          <a:p>
            <a:r>
              <a:rPr lang="en-US" sz="3600" dirty="0" err="1" smtClean="0">
                <a:solidFill>
                  <a:srgbClr val="0070C0"/>
                </a:solidFill>
              </a:rPr>
              <a:t>Decisión</a:t>
            </a:r>
            <a:r>
              <a:rPr lang="en-US" sz="3600" dirty="0" smtClean="0"/>
              <a:t/>
            </a:r>
            <a:br>
              <a:rPr lang="en-US" sz="3600" dirty="0" smtClean="0"/>
            </a:br>
            <a:r>
              <a:rPr lang="en-US" sz="3600" dirty="0" smtClean="0"/>
              <a:t>¿</a:t>
            </a:r>
            <a:r>
              <a:rPr lang="en-US" sz="3600" dirty="0" err="1" smtClean="0"/>
              <a:t>Necesito</a:t>
            </a:r>
            <a:r>
              <a:rPr lang="en-US" sz="3600" dirty="0" smtClean="0"/>
              <a:t> </a:t>
            </a:r>
            <a:r>
              <a:rPr lang="en-US" sz="3600" dirty="0" err="1" smtClean="0"/>
              <a:t>una</a:t>
            </a:r>
            <a:r>
              <a:rPr lang="en-US" sz="3600" dirty="0" smtClean="0"/>
              <a:t> </a:t>
            </a:r>
            <a:r>
              <a:rPr lang="en-US" sz="3600" dirty="0" err="1" smtClean="0"/>
              <a:t>póliza</a:t>
            </a:r>
            <a:r>
              <a:rPr lang="en-US" sz="3600" dirty="0" smtClean="0"/>
              <a:t> </a:t>
            </a:r>
            <a:r>
              <a:rPr lang="en-US" sz="3600" dirty="0" err="1" smtClean="0"/>
              <a:t>Medigap</a:t>
            </a:r>
            <a:r>
              <a:rPr lang="en-US" sz="3600" dirty="0" smtClean="0"/>
              <a:t>?</a:t>
            </a:r>
            <a:endParaRPr lang="en-US" sz="3600" dirty="0"/>
          </a:p>
        </p:txBody>
      </p:sp>
      <p:sp>
        <p:nvSpPr>
          <p:cNvPr id="8" name="Rectangle 7"/>
          <p:cNvSpPr/>
          <p:nvPr/>
        </p:nvSpPr>
        <p:spPr>
          <a:xfrm>
            <a:off x="5519415" y="1447800"/>
            <a:ext cx="2837636"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Tal </a:t>
            </a: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vez</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3962400"/>
          </a:xfrm>
        </p:spPr>
        <p:txBody>
          <a:bodyPr>
            <a:normAutofit fontScale="85000" lnSpcReduction="10000"/>
          </a:bodyPr>
          <a:lstStyle/>
          <a:p>
            <a:pPr>
              <a:buNone/>
            </a:pPr>
            <a:endParaRPr lang="en-US" dirty="0" smtClean="0"/>
          </a:p>
          <a:p>
            <a:pPr>
              <a:buNone/>
            </a:pPr>
            <a:endParaRPr lang="en-US" dirty="0" smtClean="0"/>
          </a:p>
          <a:p>
            <a:r>
              <a:rPr lang="en-US" dirty="0" err="1" smtClean="0"/>
              <a:t>Tenga</a:t>
            </a:r>
            <a:r>
              <a:rPr lang="en-US" dirty="0" smtClean="0"/>
              <a:t> en </a:t>
            </a:r>
            <a:r>
              <a:rPr lang="en-US" dirty="0" err="1" smtClean="0"/>
              <a:t>cuenta</a:t>
            </a:r>
            <a:r>
              <a:rPr lang="en-US" dirty="0" smtClean="0"/>
              <a:t> </a:t>
            </a:r>
            <a:r>
              <a:rPr lang="en-US" dirty="0" err="1" smtClean="0"/>
              <a:t>que</a:t>
            </a:r>
            <a:endParaRPr lang="en-US" dirty="0" smtClean="0"/>
          </a:p>
          <a:p>
            <a:pPr lvl="1"/>
            <a:r>
              <a:rPr lang="en-US" dirty="0" smtClean="0"/>
              <a:t>Su </a:t>
            </a:r>
            <a:r>
              <a:rPr lang="en-US" dirty="0" err="1" smtClean="0"/>
              <a:t>Período</a:t>
            </a:r>
            <a:r>
              <a:rPr lang="en-US" dirty="0" smtClean="0"/>
              <a:t> de </a:t>
            </a:r>
            <a:r>
              <a:rPr lang="en-US" dirty="0" err="1" smtClean="0"/>
              <a:t>Inscripción</a:t>
            </a:r>
            <a:r>
              <a:rPr lang="en-US" dirty="0" smtClean="0"/>
              <a:t> </a:t>
            </a:r>
            <a:r>
              <a:rPr lang="en-US" dirty="0" err="1" smtClean="0"/>
              <a:t>Abierta</a:t>
            </a:r>
            <a:r>
              <a:rPr lang="en-US" dirty="0" smtClean="0"/>
              <a:t> </a:t>
            </a:r>
            <a:r>
              <a:rPr lang="en-US" dirty="0" err="1" smtClean="0"/>
              <a:t>para</a:t>
            </a:r>
            <a:r>
              <a:rPr lang="en-US" dirty="0" smtClean="0"/>
              <a:t> </a:t>
            </a:r>
            <a:r>
              <a:rPr lang="en-US" dirty="0" err="1" smtClean="0"/>
              <a:t>Medigap</a:t>
            </a:r>
            <a:r>
              <a:rPr lang="en-US" dirty="0" smtClean="0"/>
              <a:t> </a:t>
            </a:r>
            <a:r>
              <a:rPr lang="en-US" dirty="0" err="1" smtClean="0"/>
              <a:t>comienza</a:t>
            </a:r>
            <a:r>
              <a:rPr lang="en-US" dirty="0" smtClean="0"/>
              <a:t> </a:t>
            </a:r>
            <a:r>
              <a:rPr lang="en-US" dirty="0" err="1" smtClean="0"/>
              <a:t>cuando</a:t>
            </a:r>
            <a:r>
              <a:rPr lang="en-US" dirty="0" smtClean="0"/>
              <a:t> </a:t>
            </a:r>
            <a:r>
              <a:rPr lang="en-US" dirty="0" err="1" smtClean="0"/>
              <a:t>usted</a:t>
            </a:r>
            <a:r>
              <a:rPr lang="en-US" dirty="0" smtClean="0"/>
              <a:t> </a:t>
            </a:r>
            <a:r>
              <a:rPr lang="en-US" dirty="0" err="1" smtClean="0"/>
              <a:t>tiene</a:t>
            </a:r>
            <a:r>
              <a:rPr lang="en-US" dirty="0" smtClean="0"/>
              <a:t> 65 </a:t>
            </a:r>
            <a:r>
              <a:rPr lang="en-US" dirty="0" err="1" smtClean="0"/>
              <a:t>años</a:t>
            </a:r>
            <a:r>
              <a:rPr lang="en-US" dirty="0" smtClean="0"/>
              <a:t> o </a:t>
            </a:r>
            <a:r>
              <a:rPr lang="en-US" dirty="0" err="1" smtClean="0"/>
              <a:t>más</a:t>
            </a:r>
            <a:r>
              <a:rPr lang="en-US" dirty="0" smtClean="0"/>
              <a:t> Y </a:t>
            </a:r>
            <a:r>
              <a:rPr lang="en-US" dirty="0" err="1" smtClean="0"/>
              <a:t>está</a:t>
            </a:r>
            <a:r>
              <a:rPr lang="en-US" dirty="0" smtClean="0"/>
              <a:t> </a:t>
            </a:r>
            <a:r>
              <a:rPr lang="en-US" dirty="0" err="1" smtClean="0"/>
              <a:t>inscrito</a:t>
            </a:r>
            <a:r>
              <a:rPr lang="en-US" dirty="0" smtClean="0"/>
              <a:t> en la Parte B</a:t>
            </a:r>
          </a:p>
          <a:p>
            <a:pPr lvl="2"/>
            <a:r>
              <a:rPr lang="en-US" dirty="0" smtClean="0"/>
              <a:t>Dura 6 </a:t>
            </a:r>
            <a:r>
              <a:rPr lang="en-US" dirty="0" err="1" smtClean="0"/>
              <a:t>meses</a:t>
            </a:r>
            <a:r>
              <a:rPr lang="en-US" dirty="0" smtClean="0"/>
              <a:t> (</a:t>
            </a:r>
            <a:r>
              <a:rPr lang="en-US" dirty="0" err="1" smtClean="0"/>
              <a:t>puede</a:t>
            </a:r>
            <a:r>
              <a:rPr lang="en-US" dirty="0" smtClean="0"/>
              <a:t> </a:t>
            </a:r>
            <a:r>
              <a:rPr lang="en-US" dirty="0" err="1" smtClean="0"/>
              <a:t>variar</a:t>
            </a:r>
            <a:r>
              <a:rPr lang="en-US" dirty="0" smtClean="0"/>
              <a:t> en </a:t>
            </a:r>
            <a:r>
              <a:rPr lang="en-US" dirty="0" err="1" smtClean="0"/>
              <a:t>cada</a:t>
            </a:r>
            <a:r>
              <a:rPr lang="en-US" dirty="0" smtClean="0"/>
              <a:t> </a:t>
            </a:r>
            <a:r>
              <a:rPr lang="en-US" dirty="0" err="1" smtClean="0"/>
              <a:t>estado</a:t>
            </a:r>
            <a:r>
              <a:rPr lang="en-US" dirty="0" smtClean="0"/>
              <a:t>)</a:t>
            </a:r>
          </a:p>
          <a:p>
            <a:pPr marL="858838" lvl="2"/>
            <a:r>
              <a:rPr lang="en-US" dirty="0" err="1" smtClean="0"/>
              <a:t>Usted</a:t>
            </a:r>
            <a:r>
              <a:rPr lang="en-US" dirty="0" smtClean="0"/>
              <a:t> </a:t>
            </a:r>
            <a:r>
              <a:rPr lang="en-US" dirty="0" err="1" smtClean="0"/>
              <a:t>tiene</a:t>
            </a:r>
            <a:r>
              <a:rPr lang="en-US" dirty="0" smtClean="0"/>
              <a:t> </a:t>
            </a:r>
            <a:r>
              <a:rPr lang="en-US" dirty="0" err="1" smtClean="0"/>
              <a:t>ciertas</a:t>
            </a:r>
            <a:r>
              <a:rPr lang="en-US" dirty="0" smtClean="0"/>
              <a:t> </a:t>
            </a:r>
            <a:r>
              <a:rPr lang="en-US" dirty="0" err="1" smtClean="0"/>
              <a:t>protecciones</a:t>
            </a:r>
            <a:r>
              <a:rPr lang="en-US" dirty="0" smtClean="0"/>
              <a:t>–DEBEN </a:t>
            </a:r>
            <a:r>
              <a:rPr lang="en-US" dirty="0" err="1" smtClean="0"/>
              <a:t>venderle</a:t>
            </a:r>
            <a:r>
              <a:rPr lang="en-US" dirty="0" smtClean="0"/>
              <a:t> un plan</a:t>
            </a:r>
          </a:p>
          <a:p>
            <a:pPr lvl="1"/>
            <a:r>
              <a:rPr lang="en-US" dirty="0" err="1" smtClean="0"/>
              <a:t>Usted</a:t>
            </a:r>
            <a:r>
              <a:rPr lang="en-US" dirty="0" smtClean="0"/>
              <a:t> </a:t>
            </a:r>
            <a:r>
              <a:rPr lang="en-US" dirty="0" err="1" smtClean="0"/>
              <a:t>puede</a:t>
            </a:r>
            <a:r>
              <a:rPr lang="en-US" dirty="0" smtClean="0"/>
              <a:t> </a:t>
            </a:r>
            <a:r>
              <a:rPr lang="en-US" dirty="0" err="1" smtClean="0"/>
              <a:t>comprar</a:t>
            </a:r>
            <a:r>
              <a:rPr lang="en-US" dirty="0" smtClean="0"/>
              <a:t> </a:t>
            </a:r>
            <a:r>
              <a:rPr lang="en-US" dirty="0" err="1" smtClean="0"/>
              <a:t>una</a:t>
            </a:r>
            <a:r>
              <a:rPr lang="en-US" dirty="0" smtClean="0"/>
              <a:t> </a:t>
            </a:r>
            <a:r>
              <a:rPr lang="en-US" dirty="0" err="1" smtClean="0"/>
              <a:t>póliza</a:t>
            </a:r>
            <a:r>
              <a:rPr lang="en-US" dirty="0" smtClean="0"/>
              <a:t> </a:t>
            </a:r>
            <a:r>
              <a:rPr lang="en-US" dirty="0" err="1" smtClean="0"/>
              <a:t>Medigap</a:t>
            </a:r>
            <a:r>
              <a:rPr lang="en-US" dirty="0" smtClean="0"/>
              <a:t> en </a:t>
            </a:r>
            <a:r>
              <a:rPr lang="en-US" dirty="0" err="1" smtClean="0"/>
              <a:t>cualquier</a:t>
            </a:r>
            <a:r>
              <a:rPr lang="en-US" dirty="0" smtClean="0"/>
              <a:t> </a:t>
            </a:r>
            <a:r>
              <a:rPr lang="en-US" dirty="0" err="1" smtClean="0"/>
              <a:t>momento</a:t>
            </a:r>
            <a:r>
              <a:rPr lang="en-US" dirty="0" smtClean="0"/>
              <a:t> en </a:t>
            </a:r>
            <a:r>
              <a:rPr lang="en-US" dirty="0" err="1" smtClean="0"/>
              <a:t>que</a:t>
            </a:r>
            <a:r>
              <a:rPr lang="en-US" dirty="0" smtClean="0"/>
              <a:t> la </a:t>
            </a:r>
            <a:r>
              <a:rPr lang="en-US" dirty="0" err="1" smtClean="0"/>
              <a:t>compañía</a:t>
            </a:r>
            <a:r>
              <a:rPr lang="en-US" dirty="0" smtClean="0"/>
              <a:t> </a:t>
            </a:r>
            <a:r>
              <a:rPr lang="en-US" dirty="0" err="1" smtClean="0"/>
              <a:t>acepte</a:t>
            </a:r>
            <a:r>
              <a:rPr lang="en-US" dirty="0" smtClean="0"/>
              <a:t> </a:t>
            </a:r>
            <a:r>
              <a:rPr lang="en-US" dirty="0" err="1" smtClean="0"/>
              <a:t>vendérsela</a:t>
            </a:r>
            <a:endParaRPr lang="en-US" dirty="0" smtClean="0"/>
          </a:p>
          <a:p>
            <a:pPr lvl="2"/>
            <a:r>
              <a:rPr lang="en-US" dirty="0" smtClean="0"/>
              <a:t>Si lo </a:t>
            </a:r>
            <a:r>
              <a:rPr lang="en-US" dirty="0" err="1" smtClean="0"/>
              <a:t>hace</a:t>
            </a:r>
            <a:r>
              <a:rPr lang="en-US" dirty="0" smtClean="0"/>
              <a:t> </a:t>
            </a:r>
            <a:r>
              <a:rPr lang="en-US" dirty="0" err="1" smtClean="0"/>
              <a:t>más</a:t>
            </a:r>
            <a:r>
              <a:rPr lang="en-US" dirty="0" smtClean="0"/>
              <a:t> </a:t>
            </a:r>
            <a:r>
              <a:rPr lang="en-US" dirty="0" err="1" smtClean="0"/>
              <a:t>tarde</a:t>
            </a:r>
            <a:r>
              <a:rPr lang="en-US" dirty="0" smtClean="0"/>
              <a:t>, </a:t>
            </a:r>
            <a:r>
              <a:rPr lang="en-US" dirty="0" err="1" smtClean="0"/>
              <a:t>tal</a:t>
            </a:r>
            <a:r>
              <a:rPr lang="en-US" dirty="0" smtClean="0"/>
              <a:t> </a:t>
            </a:r>
            <a:r>
              <a:rPr lang="en-US" dirty="0" err="1" smtClean="0"/>
              <a:t>vez</a:t>
            </a:r>
            <a:r>
              <a:rPr lang="en-US" dirty="0" smtClean="0"/>
              <a:t> le </a:t>
            </a:r>
            <a:r>
              <a:rPr lang="en-US" dirty="0" err="1" smtClean="0"/>
              <a:t>pongan</a:t>
            </a:r>
            <a:r>
              <a:rPr lang="en-US" dirty="0" smtClean="0"/>
              <a:t> </a:t>
            </a:r>
            <a:r>
              <a:rPr lang="en-US" dirty="0" err="1" smtClean="0"/>
              <a:t>restricciones</a:t>
            </a:r>
            <a:endParaRPr lang="en-US" dirty="0" smtClean="0"/>
          </a:p>
          <a:p>
            <a:pPr lvl="1"/>
            <a:endParaRPr lang="en-US" dirty="0"/>
          </a:p>
          <a:p>
            <a:pPr lvl="2"/>
            <a:endParaRPr lang="en-US" dirty="0" smtClean="0"/>
          </a:p>
          <a:p>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24</a:t>
            </a:fld>
            <a:endParaRPr lang="en-US" dirty="0"/>
          </a:p>
        </p:txBody>
      </p:sp>
      <p:sp>
        <p:nvSpPr>
          <p:cNvPr id="9" name="Title 1"/>
          <p:cNvSpPr>
            <a:spLocks noGrp="1"/>
          </p:cNvSpPr>
          <p:nvPr>
            <p:ph type="title"/>
          </p:nvPr>
        </p:nvSpPr>
        <p:spPr>
          <a:xfrm>
            <a:off x="457200" y="274638"/>
            <a:ext cx="8229600" cy="1477962"/>
          </a:xfrm>
        </p:spPr>
        <p:txBody>
          <a:bodyPr anchor="t">
            <a:noAutofit/>
          </a:bodyPr>
          <a:lstStyle/>
          <a:p>
            <a:r>
              <a:rPr lang="en-US" sz="3600" dirty="0" err="1" smtClean="0">
                <a:solidFill>
                  <a:srgbClr val="0070C0"/>
                </a:solidFill>
              </a:rPr>
              <a:t>Decisión</a:t>
            </a:r>
            <a:r>
              <a:rPr lang="en-US" sz="3600" dirty="0" smtClean="0"/>
              <a:t/>
            </a:r>
            <a:br>
              <a:rPr lang="en-US" sz="3600" dirty="0" smtClean="0"/>
            </a:br>
            <a:r>
              <a:rPr lang="en-US" sz="3600" dirty="0" smtClean="0"/>
              <a:t>¿</a:t>
            </a:r>
            <a:r>
              <a:rPr lang="en-US" sz="3600" dirty="0" err="1" smtClean="0"/>
              <a:t>Cuál</a:t>
            </a:r>
            <a:r>
              <a:rPr lang="en-US" sz="3600" dirty="0" smtClean="0"/>
              <a:t> </a:t>
            </a:r>
            <a:r>
              <a:rPr lang="en-US" sz="3600" dirty="0" err="1" smtClean="0"/>
              <a:t>es</a:t>
            </a:r>
            <a:r>
              <a:rPr lang="en-US" sz="3600" dirty="0" smtClean="0"/>
              <a:t> el </a:t>
            </a:r>
            <a:r>
              <a:rPr lang="en-US" sz="3600" dirty="0" err="1" smtClean="0"/>
              <a:t>mejor</a:t>
            </a:r>
            <a:r>
              <a:rPr lang="en-US" sz="3600" dirty="0" smtClean="0"/>
              <a:t> </a:t>
            </a:r>
            <a:r>
              <a:rPr lang="en-US" sz="3600" dirty="0" err="1" smtClean="0"/>
              <a:t>momento</a:t>
            </a:r>
            <a:r>
              <a:rPr lang="en-US" sz="3600" dirty="0" smtClean="0"/>
              <a:t> </a:t>
            </a:r>
            <a:r>
              <a:rPr lang="en-US" sz="3600" dirty="0" err="1" smtClean="0"/>
              <a:t>para</a:t>
            </a:r>
            <a:r>
              <a:rPr lang="en-US" sz="3600" dirty="0" smtClean="0"/>
              <a:t> </a:t>
            </a:r>
            <a:r>
              <a:rPr lang="en-US" sz="3600" dirty="0" err="1" smtClean="0"/>
              <a:t>comprar</a:t>
            </a:r>
            <a:r>
              <a:rPr lang="en-US" sz="3600" dirty="0" smtClean="0"/>
              <a:t> </a:t>
            </a:r>
            <a:r>
              <a:rPr lang="en-US" sz="3600" dirty="0" err="1" smtClean="0"/>
              <a:t>una</a:t>
            </a:r>
            <a:r>
              <a:rPr lang="en-US" sz="3600" dirty="0" smtClean="0"/>
              <a:t> </a:t>
            </a:r>
            <a:r>
              <a:rPr lang="en-US" sz="3600" dirty="0" err="1" smtClean="0"/>
              <a:t>póliza</a:t>
            </a:r>
            <a:r>
              <a:rPr lang="en-US" sz="3600" dirty="0" smtClean="0"/>
              <a:t> </a:t>
            </a:r>
            <a:r>
              <a:rPr lang="en-US" sz="3600" dirty="0" err="1" smtClean="0"/>
              <a:t>Medigap</a:t>
            </a:r>
            <a:r>
              <a:rPr lang="en-US" sz="3600" dirty="0" smtClean="0"/>
              <a:t>?</a:t>
            </a:r>
          </a:p>
        </p:txBody>
      </p:sp>
      <p:sp>
        <p:nvSpPr>
          <p:cNvPr id="4" name="Rectangle 3"/>
          <p:cNvSpPr/>
          <p:nvPr/>
        </p:nvSpPr>
        <p:spPr>
          <a:xfrm>
            <a:off x="457200" y="2133600"/>
            <a:ext cx="7924799" cy="954107"/>
          </a:xfrm>
          <a:prstGeom prst="rect">
            <a:avLst/>
          </a:prstGeom>
          <a:noFill/>
        </p:spPr>
        <p:txBody>
          <a:bodyPr wrap="square" lIns="91440" tIns="45720" rIns="91440" bIns="45720">
            <a:spAutoFit/>
          </a:bodyPr>
          <a:lstStyle/>
          <a:p>
            <a:pPr algn="ct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Por</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lo general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durante</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el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Período</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de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Inspección</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Abierta</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para</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Medigap</a:t>
            </a:r>
            <a:endParaRPr lang="en-US"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026091"/>
          </a:xfrm>
        </p:spPr>
        <p:txBody>
          <a:bodyPr/>
          <a:lstStyle/>
          <a:p>
            <a:endParaRPr lang="en-US" dirty="0" smtClean="0"/>
          </a:p>
          <a:p>
            <a:r>
              <a:rPr lang="en-US" dirty="0" err="1" smtClean="0"/>
              <a:t>Tenga</a:t>
            </a:r>
            <a:r>
              <a:rPr lang="en-US" dirty="0" smtClean="0"/>
              <a:t> en </a:t>
            </a:r>
            <a:r>
              <a:rPr lang="en-US" dirty="0" err="1" smtClean="0"/>
              <a:t>cuenta</a:t>
            </a:r>
            <a:endParaRPr lang="en-US" dirty="0" smtClean="0"/>
          </a:p>
          <a:p>
            <a:pPr lvl="1"/>
            <a:r>
              <a:rPr lang="en-US" dirty="0" smtClean="0"/>
              <a:t>La </a:t>
            </a:r>
            <a:r>
              <a:rPr lang="en-US" dirty="0" err="1" smtClean="0"/>
              <a:t>cobertura</a:t>
            </a:r>
            <a:r>
              <a:rPr lang="en-US" dirty="0" smtClean="0"/>
              <a:t> de </a:t>
            </a:r>
            <a:r>
              <a:rPr lang="en-US" dirty="0" err="1" smtClean="0"/>
              <a:t>cada</a:t>
            </a:r>
            <a:r>
              <a:rPr lang="en-US" dirty="0" smtClean="0"/>
              <a:t> plan </a:t>
            </a:r>
            <a:r>
              <a:rPr lang="en-US" dirty="0" err="1" smtClean="0"/>
              <a:t>estandarizado</a:t>
            </a:r>
            <a:endParaRPr lang="en-US" dirty="0" smtClean="0"/>
          </a:p>
          <a:p>
            <a:pPr lvl="1"/>
            <a:r>
              <a:rPr lang="en-US" dirty="0" smtClean="0"/>
              <a:t>El </a:t>
            </a:r>
            <a:r>
              <a:rPr lang="en-US" dirty="0" err="1" smtClean="0"/>
              <a:t>costo</a:t>
            </a:r>
            <a:r>
              <a:rPr lang="en-US" dirty="0" smtClean="0"/>
              <a:t>– </a:t>
            </a:r>
            <a:r>
              <a:rPr lang="en-US" dirty="0" err="1" smtClean="0"/>
              <a:t>asegúrese</a:t>
            </a:r>
            <a:r>
              <a:rPr lang="en-US" dirty="0" smtClean="0"/>
              <a:t> de </a:t>
            </a:r>
            <a:r>
              <a:rPr lang="en-US" dirty="0" err="1" smtClean="0"/>
              <a:t>comparar</a:t>
            </a:r>
            <a:r>
              <a:rPr lang="en-US" dirty="0" smtClean="0"/>
              <a:t> </a:t>
            </a:r>
            <a:r>
              <a:rPr lang="en-US" dirty="0" err="1" smtClean="0"/>
              <a:t>las</a:t>
            </a:r>
            <a:r>
              <a:rPr lang="en-US" dirty="0" smtClean="0"/>
              <a:t> </a:t>
            </a:r>
            <a:r>
              <a:rPr lang="en-US" dirty="0" err="1" smtClean="0"/>
              <a:t>pólizas</a:t>
            </a:r>
            <a:endParaRPr lang="en-US" dirty="0" smtClean="0"/>
          </a:p>
          <a:p>
            <a:pPr lvl="1"/>
            <a:r>
              <a:rPr lang="en-US" dirty="0" err="1" smtClean="0"/>
              <a:t>Sus</a:t>
            </a:r>
            <a:r>
              <a:rPr lang="en-US" dirty="0" smtClean="0"/>
              <a:t> </a:t>
            </a:r>
            <a:r>
              <a:rPr lang="en-US" dirty="0" err="1" smtClean="0"/>
              <a:t>necesidades</a:t>
            </a:r>
            <a:r>
              <a:rPr lang="en-US" dirty="0" smtClean="0"/>
              <a:t> </a:t>
            </a:r>
            <a:r>
              <a:rPr lang="en-US" dirty="0" err="1" smtClean="0"/>
              <a:t>médicas</a:t>
            </a:r>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25</a:t>
            </a:fld>
            <a:endParaRPr lang="en-US" dirty="0"/>
          </a:p>
        </p:txBody>
      </p:sp>
      <p:sp>
        <p:nvSpPr>
          <p:cNvPr id="10" name="Title 1"/>
          <p:cNvSpPr>
            <a:spLocks noGrp="1"/>
          </p:cNvSpPr>
          <p:nvPr>
            <p:ph type="title"/>
          </p:nvPr>
        </p:nvSpPr>
        <p:spPr/>
        <p:txBody>
          <a:bodyPr anchor="t">
            <a:noAutofit/>
          </a:bodyPr>
          <a:lstStyle/>
          <a:p>
            <a:r>
              <a:rPr lang="en-US" sz="3600" dirty="0" err="1" smtClean="0">
                <a:solidFill>
                  <a:srgbClr val="0070C0"/>
                </a:solidFill>
              </a:rPr>
              <a:t>Decisión</a:t>
            </a:r>
            <a:r>
              <a:rPr lang="en-US" sz="3600" dirty="0" smtClean="0"/>
              <a:t/>
            </a:r>
            <a:br>
              <a:rPr lang="en-US" sz="3600" dirty="0" smtClean="0"/>
            </a:br>
            <a:r>
              <a:rPr lang="en-US" sz="3600" dirty="0" smtClean="0"/>
              <a:t>¿</a:t>
            </a:r>
            <a:r>
              <a:rPr lang="en-US" sz="3600" dirty="0" err="1" smtClean="0"/>
              <a:t>Cuál</a:t>
            </a:r>
            <a:r>
              <a:rPr lang="en-US" sz="3600" dirty="0" smtClean="0"/>
              <a:t> </a:t>
            </a:r>
            <a:r>
              <a:rPr lang="en-US" sz="3600" dirty="0" err="1" smtClean="0"/>
              <a:t>póliza</a:t>
            </a:r>
            <a:r>
              <a:rPr lang="en-US" sz="3600" dirty="0" smtClean="0"/>
              <a:t> </a:t>
            </a:r>
            <a:r>
              <a:rPr lang="en-US" sz="3600" dirty="0" err="1" smtClean="0"/>
              <a:t>Medigap</a:t>
            </a:r>
            <a:r>
              <a:rPr lang="en-US" sz="3600" dirty="0" smtClean="0"/>
              <a:t> </a:t>
            </a:r>
            <a:r>
              <a:rPr lang="en-US" sz="3600" dirty="0" err="1" smtClean="0"/>
              <a:t>debe</a:t>
            </a:r>
            <a:r>
              <a:rPr lang="en-US" sz="3600" dirty="0" smtClean="0"/>
              <a:t> </a:t>
            </a:r>
            <a:r>
              <a:rPr lang="en-US" sz="3600" dirty="0" err="1" smtClean="0"/>
              <a:t>comprar</a:t>
            </a:r>
            <a:r>
              <a:rPr lang="en-US" sz="3600" dirty="0" smtClean="0"/>
              <a:t>?</a:t>
            </a:r>
          </a:p>
        </p:txBody>
      </p:sp>
      <p:sp>
        <p:nvSpPr>
          <p:cNvPr id="8" name="Rectangle 7"/>
          <p:cNvSpPr/>
          <p:nvPr/>
        </p:nvSpPr>
        <p:spPr>
          <a:xfrm>
            <a:off x="4952712" y="1752600"/>
            <a:ext cx="3433953" cy="923330"/>
          </a:xfrm>
          <a:prstGeom prst="rect">
            <a:avLst/>
          </a:prstGeom>
          <a:noFill/>
        </p:spPr>
        <p:txBody>
          <a:bodyPr wrap="square" lIns="91440" tIns="45720" rIns="91440" bIns="45720">
            <a:spAutoFit/>
          </a:bodyPr>
          <a:lstStyle/>
          <a:p>
            <a:pPr algn="ct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Depende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1" y="1"/>
          <a:ext cx="9144001" cy="5805527"/>
        </p:xfrm>
        <a:graphic>
          <a:graphicData uri="http://schemas.openxmlformats.org/drawingml/2006/table">
            <a:tbl>
              <a:tblPr firstRow="1" bandRow="1">
                <a:tableStyleId>{5C22544A-7EE6-4342-B048-85BDC9FD1C3A}</a:tableStyleId>
              </a:tblPr>
              <a:tblGrid>
                <a:gridCol w="3124198"/>
                <a:gridCol w="457200"/>
                <a:gridCol w="381000"/>
                <a:gridCol w="457200"/>
                <a:gridCol w="381000"/>
                <a:gridCol w="609599"/>
                <a:gridCol w="609599"/>
                <a:gridCol w="762000"/>
                <a:gridCol w="1142999"/>
                <a:gridCol w="753535"/>
                <a:gridCol w="465671"/>
              </a:tblGrid>
              <a:tr h="534381">
                <a:tc rowSpan="2">
                  <a:txBody>
                    <a:bodyPr/>
                    <a:lstStyle/>
                    <a:p>
                      <a:r>
                        <a:rPr lang="en-US" sz="2000" b="1" dirty="0" smtClean="0">
                          <a:solidFill>
                            <a:schemeClr val="bg1"/>
                          </a:solidFill>
                        </a:rPr>
                        <a:t>Los</a:t>
                      </a:r>
                      <a:r>
                        <a:rPr lang="en-US" sz="2000" b="1" baseline="0" dirty="0" smtClean="0">
                          <a:solidFill>
                            <a:schemeClr val="bg1"/>
                          </a:solidFill>
                        </a:rPr>
                        <a:t> </a:t>
                      </a:r>
                      <a:r>
                        <a:rPr lang="en-US" sz="2000" b="1" baseline="0" dirty="0" err="1" smtClean="0">
                          <a:solidFill>
                            <a:schemeClr val="bg1"/>
                          </a:solidFill>
                        </a:rPr>
                        <a:t>beneficios</a:t>
                      </a:r>
                      <a:r>
                        <a:rPr lang="en-US" sz="2000" b="1" baseline="0" dirty="0" smtClean="0">
                          <a:solidFill>
                            <a:schemeClr val="bg1"/>
                          </a:solidFill>
                        </a:rPr>
                        <a:t> de </a:t>
                      </a:r>
                      <a:r>
                        <a:rPr lang="en-US" sz="2000" b="1" baseline="0" dirty="0" err="1" smtClean="0">
                          <a:solidFill>
                            <a:schemeClr val="bg1"/>
                          </a:solidFill>
                        </a:rPr>
                        <a:t>Medigap</a:t>
                      </a:r>
                      <a:endParaRPr lang="en-US" sz="2000" dirty="0"/>
                    </a:p>
                  </a:txBody>
                  <a:tcPr marT="45722" marB="45722" anchor="ctr">
                    <a:lnL w="12700" cmpd="sng">
                      <a:noFill/>
                    </a:lnL>
                  </a:tcPr>
                </a:tc>
                <a:tc gridSpan="10">
                  <a:txBody>
                    <a:bodyPr/>
                    <a:lstStyle/>
                    <a:p>
                      <a:pPr algn="ctr">
                        <a:spcBef>
                          <a:spcPts val="0"/>
                        </a:spcBef>
                      </a:pPr>
                      <a:r>
                        <a:rPr lang="en-US" sz="2000" dirty="0" smtClean="0"/>
                        <a:t>Los Planes</a:t>
                      </a:r>
                      <a:r>
                        <a:rPr lang="en-US" sz="2000" baseline="0" dirty="0" smtClean="0"/>
                        <a:t> </a:t>
                      </a:r>
                      <a:r>
                        <a:rPr lang="en-US" sz="2000" baseline="0" dirty="0" err="1" smtClean="0"/>
                        <a:t>Medigap</a:t>
                      </a:r>
                      <a:endParaRPr lang="en-US" sz="2000" dirty="0"/>
                    </a:p>
                  </a:txBody>
                  <a:tcPr marT="45722" marB="45722"/>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dirty="0"/>
                    </a:p>
                  </a:txBody>
                  <a:tcPr/>
                </a:tc>
              </a:tr>
              <a:tr h="437381">
                <a:tc vMerge="1">
                  <a:txBody>
                    <a:bodyPr/>
                    <a:lstStyle/>
                    <a:p>
                      <a:endParaRPr lang="en-US" sz="2100" dirty="0"/>
                    </a:p>
                  </a:txBody>
                  <a:tcPr>
                    <a:solidFill>
                      <a:schemeClr val="accent1"/>
                    </a:solidFill>
                  </a:tcPr>
                </a:tc>
                <a:tc>
                  <a:txBody>
                    <a:bodyPr/>
                    <a:lstStyle/>
                    <a:p>
                      <a:pPr algn="ctr"/>
                      <a:r>
                        <a:rPr lang="en-US" sz="2000" b="1" dirty="0" smtClean="0">
                          <a:solidFill>
                            <a:schemeClr val="bg1"/>
                          </a:solidFill>
                        </a:rPr>
                        <a:t>A</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B</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C</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D</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F*</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G</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K**</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L**</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M</a:t>
                      </a:r>
                      <a:endParaRPr lang="en-US" sz="2000" b="1" dirty="0">
                        <a:solidFill>
                          <a:schemeClr val="bg1"/>
                        </a:solidFill>
                      </a:endParaRPr>
                    </a:p>
                  </a:txBody>
                  <a:tcPr marT="45722" marB="45722">
                    <a:solidFill>
                      <a:schemeClr val="accent1"/>
                    </a:solidFill>
                  </a:tcPr>
                </a:tc>
                <a:tc>
                  <a:txBody>
                    <a:bodyPr/>
                    <a:lstStyle/>
                    <a:p>
                      <a:pPr algn="ctr"/>
                      <a:r>
                        <a:rPr lang="en-US" sz="2000" b="1" dirty="0" smtClean="0">
                          <a:solidFill>
                            <a:schemeClr val="bg1"/>
                          </a:solidFill>
                        </a:rPr>
                        <a:t>N</a:t>
                      </a:r>
                      <a:endParaRPr lang="en-US" sz="2000" b="1" dirty="0">
                        <a:solidFill>
                          <a:schemeClr val="bg1"/>
                        </a:solidFill>
                      </a:endParaRPr>
                    </a:p>
                  </a:txBody>
                  <a:tcPr marT="45722" marB="45722">
                    <a:solidFill>
                      <a:schemeClr val="accent1"/>
                    </a:solidFill>
                  </a:tcPr>
                </a:tc>
              </a:tr>
              <a:tr h="435173">
                <a:tc>
                  <a:txBody>
                    <a:bodyPr/>
                    <a:lstStyle/>
                    <a:p>
                      <a:r>
                        <a:rPr lang="es-ES" sz="1500" noProof="0" dirty="0" err="1" smtClean="0"/>
                        <a:t>Coseguro</a:t>
                      </a:r>
                      <a:r>
                        <a:rPr lang="es-ES" sz="1500" noProof="0" dirty="0" smtClean="0"/>
                        <a:t> de la Parte A</a:t>
                      </a:r>
                      <a:endParaRPr lang="es-ES" sz="1500" noProof="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435173">
                <a:tc>
                  <a:txBody>
                    <a:bodyPr/>
                    <a:lstStyle/>
                    <a:p>
                      <a:r>
                        <a:rPr lang="es-ES" sz="1500" noProof="0" dirty="0" smtClean="0"/>
                        <a:t>Hasta 365 Días</a:t>
                      </a:r>
                      <a:endParaRPr lang="es-ES" sz="1500" noProof="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435173">
                <a:tc>
                  <a:txBody>
                    <a:bodyPr/>
                    <a:lstStyle/>
                    <a:p>
                      <a:r>
                        <a:rPr lang="es-ES" sz="1500" noProof="0" dirty="0" err="1" smtClean="0"/>
                        <a:t>Coseguro</a:t>
                      </a:r>
                      <a:r>
                        <a:rPr lang="es-ES" sz="1500" noProof="0" dirty="0" smtClean="0"/>
                        <a:t> de la Parte B</a:t>
                      </a:r>
                      <a:endParaRPr lang="es-ES" sz="1500" noProof="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50%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75%</a:t>
                      </a:r>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435173">
                <a:tc>
                  <a:txBody>
                    <a:bodyPr/>
                    <a:lstStyle/>
                    <a:p>
                      <a:r>
                        <a:rPr lang="es-ES" sz="1500" noProof="0" smtClean="0"/>
                        <a:t>Sangre</a:t>
                      </a:r>
                      <a:endParaRPr lang="es-ES" sz="1500" noProof="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50%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75%</a:t>
                      </a:r>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541477">
                <a:tc>
                  <a:txBody>
                    <a:bodyPr/>
                    <a:lstStyle/>
                    <a:p>
                      <a:r>
                        <a:rPr lang="es-ES" sz="1500" noProof="0" dirty="0" err="1" smtClean="0"/>
                        <a:t>Coseguro</a:t>
                      </a:r>
                      <a:r>
                        <a:rPr lang="es-ES" sz="1500" noProof="0" dirty="0" smtClean="0"/>
                        <a:t> del cuidado de hospicio</a:t>
                      </a:r>
                      <a:endParaRPr lang="es-ES" sz="1500" noProof="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541477">
                <a:tc>
                  <a:txBody>
                    <a:bodyPr/>
                    <a:lstStyle/>
                    <a:p>
                      <a:r>
                        <a:rPr lang="es-ES" sz="1500" noProof="0" dirty="0" err="1" smtClean="0"/>
                        <a:t>Coseguro</a:t>
                      </a:r>
                      <a:r>
                        <a:rPr lang="es-ES" sz="1500" noProof="0" dirty="0" smtClean="0"/>
                        <a:t> de centro de enfermería especializada</a:t>
                      </a:r>
                      <a:endParaRPr lang="es-ES" sz="1500" noProof="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75%</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435173">
                <a:tc>
                  <a:txBody>
                    <a:bodyPr/>
                    <a:lstStyle/>
                    <a:p>
                      <a:r>
                        <a:rPr lang="es-ES" sz="1500" noProof="0" smtClean="0"/>
                        <a:t>Deducible de la Parte A</a:t>
                      </a:r>
                      <a:endParaRPr lang="es-ES" sz="1500" noProof="0"/>
                    </a:p>
                  </a:txBody>
                  <a:tcPr/>
                </a:tc>
                <a:tc>
                  <a:txBody>
                    <a:bodyPr/>
                    <a:lstStyle/>
                    <a:p>
                      <a:pPr algn="ct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75%</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r h="435173">
                <a:tc>
                  <a:txBody>
                    <a:bodyPr/>
                    <a:lstStyle/>
                    <a:p>
                      <a:r>
                        <a:rPr lang="es-ES" sz="1500" noProof="0" dirty="0" smtClean="0"/>
                        <a:t>Deducible de la Parte B</a:t>
                      </a:r>
                      <a:endParaRPr lang="es-ES" sz="1500" noProof="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endParaRPr lang="en-US" sz="1600" dirty="0"/>
                    </a:p>
                  </a:txBody>
                  <a:tcPr/>
                </a:tc>
                <a:tc>
                  <a:txBody>
                    <a:bodyPr/>
                    <a:lstStyle/>
                    <a:p>
                      <a:pPr algn="ctr"/>
                      <a:endParaRPr lang="en-US" sz="1600" dirty="0"/>
                    </a:p>
                  </a:txBody>
                  <a:tcPr/>
                </a:tc>
                <a:tc>
                  <a:txBody>
                    <a:bodyPr/>
                    <a:lstStyle/>
                    <a:p>
                      <a:endParaRPr lang="en-US" dirty="0"/>
                    </a:p>
                  </a:txBody>
                  <a:tcPr/>
                </a:tc>
              </a:tr>
              <a:tr h="435173">
                <a:tc>
                  <a:txBody>
                    <a:bodyPr/>
                    <a:lstStyle/>
                    <a:p>
                      <a:r>
                        <a:rPr lang="es-ES" sz="1500" noProof="0" dirty="0" smtClean="0"/>
                        <a:t>Recargo de la Parte B</a:t>
                      </a:r>
                      <a:endParaRPr lang="es-ES" sz="1500" noProof="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endParaRPr lang="en-US" sz="1600" dirty="0"/>
                    </a:p>
                  </a:txBody>
                  <a:tcPr/>
                </a:tc>
                <a:tc>
                  <a:txBody>
                    <a:bodyPr/>
                    <a:lstStyle/>
                    <a:p>
                      <a:endParaRPr lang="en-US" sz="1600" dirty="0"/>
                    </a:p>
                  </a:txBody>
                  <a:tcPr/>
                </a:tc>
                <a:tc>
                  <a:txBody>
                    <a:bodyPr/>
                    <a:lstStyle/>
                    <a:p>
                      <a:pPr algn="ctr"/>
                      <a:endParaRPr lang="en-US" sz="1600" dirty="0"/>
                    </a:p>
                  </a:txBody>
                  <a:tcPr/>
                </a:tc>
                <a:tc>
                  <a:txBody>
                    <a:bodyPr/>
                    <a:lstStyle/>
                    <a:p>
                      <a:endParaRPr lang="en-US" dirty="0"/>
                    </a:p>
                  </a:txBody>
                  <a:tcPr/>
                </a:tc>
              </a:tr>
              <a:tr h="690274">
                <a:tc>
                  <a:txBody>
                    <a:bodyPr/>
                    <a:lstStyle/>
                    <a:p>
                      <a:r>
                        <a:rPr lang="es-ES" sz="1500" noProof="0" dirty="0" smtClean="0"/>
                        <a:t>Emergencia en el extranjero (hasta el límite del plan)</a:t>
                      </a:r>
                      <a:endParaRPr lang="es-ES" sz="1500" noProof="0" dirty="0"/>
                    </a:p>
                  </a:txBody>
                  <a:tcPr/>
                </a:tc>
                <a:tc>
                  <a:txBody>
                    <a:bodyPr/>
                    <a:lstStyle/>
                    <a:p>
                      <a:pPr algn="ctr"/>
                      <a:endParaRPr lang="en-US" sz="1600" dirty="0"/>
                    </a:p>
                  </a:txBody>
                  <a:tcPr/>
                </a:tc>
                <a:tc>
                  <a:txBody>
                    <a:bodyPr/>
                    <a:lstStyle/>
                    <a:p>
                      <a:pPr algn="ctr"/>
                      <a:endParaRPr lang="en-US" sz="1600" dirty="0"/>
                    </a:p>
                  </a:txBody>
                  <a:tcPr>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Wingdings" pitchFamily="2" charset="2"/>
                          <a:sym typeface="Wingdings"/>
                        </a:rPr>
                        <a:t></a:t>
                      </a:r>
                      <a:endParaRPr lang="en-US" sz="1600" dirty="0" smtClean="0"/>
                    </a:p>
                  </a:txBody>
                  <a:tcPr>
                    <a:lnL w="12700" cap="flat" cmpd="sng" algn="ctr">
                      <a:solidFill>
                        <a:schemeClr val="bg1"/>
                      </a:solidFill>
                      <a:prstDash val="solid"/>
                      <a:round/>
                      <a:headEnd type="none" w="med" len="med"/>
                      <a:tailEnd type="none" w="med" len="med"/>
                    </a:lnL>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endParaRPr lang="en-US" sz="1600" dirty="0"/>
                    </a:p>
                  </a:txBody>
                  <a:tcPr/>
                </a:tc>
                <a:tc>
                  <a:txBody>
                    <a:bodyPr/>
                    <a:lstStyle/>
                    <a:p>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c>
                  <a:txBody>
                    <a:bodyPr/>
                    <a:lstStyle/>
                    <a:p>
                      <a:pPr algn="ctr"/>
                      <a:r>
                        <a:rPr lang="en-US" sz="1600" dirty="0" smtClean="0">
                          <a:latin typeface="Wingdings" pitchFamily="2" charset="2"/>
                          <a:sym typeface="Wingdings"/>
                        </a:rPr>
                        <a:t></a:t>
                      </a:r>
                      <a:endParaRPr lang="en-US" sz="1600" dirty="0"/>
                    </a:p>
                  </a:txBody>
                  <a:tcPr/>
                </a:tc>
              </a:tr>
            </a:tbl>
          </a:graphicData>
        </a:graphic>
      </p:graphicFrame>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26</a:t>
            </a:fld>
            <a:endParaRPr lang="en-US" dirty="0"/>
          </a:p>
        </p:txBody>
      </p:sp>
      <p:sp>
        <p:nvSpPr>
          <p:cNvPr id="8" name="TextBox 7"/>
          <p:cNvSpPr txBox="1">
            <a:spLocks noChangeArrowheads="1"/>
          </p:cNvSpPr>
          <p:nvPr/>
        </p:nvSpPr>
        <p:spPr bwMode="auto">
          <a:xfrm>
            <a:off x="0" y="5867400"/>
            <a:ext cx="9144000" cy="615553"/>
          </a:xfrm>
          <a:prstGeom prst="rect">
            <a:avLst/>
          </a:prstGeom>
          <a:solidFill>
            <a:schemeClr val="accent1">
              <a:lumMod val="75000"/>
            </a:schemeClr>
          </a:solidFill>
          <a:ln w="9525">
            <a:noFill/>
            <a:miter lim="800000"/>
            <a:headEnd/>
            <a:tailEnd/>
          </a:ln>
        </p:spPr>
        <p:txBody>
          <a:bodyPr wrap="square">
            <a:spAutoFit/>
          </a:bodyPr>
          <a:lstStyle/>
          <a:p>
            <a:r>
              <a:rPr lang="en-US" dirty="0" smtClean="0">
                <a:solidFill>
                  <a:schemeClr val="bg1"/>
                </a:solidFill>
              </a:rPr>
              <a:t>*</a:t>
            </a:r>
            <a:r>
              <a:rPr lang="en-US" sz="1600" dirty="0" smtClean="0">
                <a:solidFill>
                  <a:schemeClr val="bg1"/>
                </a:solidFill>
              </a:rPr>
              <a:t>Plan </a:t>
            </a:r>
            <a:r>
              <a:rPr lang="en-US" sz="1600" dirty="0">
                <a:solidFill>
                  <a:schemeClr val="bg1"/>
                </a:solidFill>
              </a:rPr>
              <a:t>F </a:t>
            </a:r>
            <a:r>
              <a:rPr lang="en-US" sz="1600" dirty="0" smtClean="0">
                <a:solidFill>
                  <a:schemeClr val="bg1"/>
                </a:solidFill>
              </a:rPr>
              <a:t>con </a:t>
            </a:r>
            <a:r>
              <a:rPr lang="en-US" sz="1600" dirty="0" err="1" smtClean="0">
                <a:solidFill>
                  <a:schemeClr val="bg1"/>
                </a:solidFill>
              </a:rPr>
              <a:t>opción</a:t>
            </a:r>
            <a:r>
              <a:rPr lang="en-US" sz="1600" dirty="0" smtClean="0">
                <a:solidFill>
                  <a:schemeClr val="bg1"/>
                </a:solidFill>
              </a:rPr>
              <a:t> de deducible alto </a:t>
            </a:r>
            <a:endParaRPr lang="en-US" sz="1600" dirty="0">
              <a:solidFill>
                <a:schemeClr val="bg1"/>
              </a:solidFill>
            </a:endParaRPr>
          </a:p>
          <a:p>
            <a:r>
              <a:rPr lang="en-US" sz="1600" dirty="0">
                <a:solidFill>
                  <a:schemeClr val="bg1"/>
                </a:solidFill>
              </a:rPr>
              <a:t>** </a:t>
            </a:r>
            <a:r>
              <a:rPr lang="en-US" sz="1600" dirty="0" smtClean="0">
                <a:solidFill>
                  <a:schemeClr val="bg1"/>
                </a:solidFill>
              </a:rPr>
              <a:t>Planes </a:t>
            </a:r>
            <a:r>
              <a:rPr lang="en-US" sz="1600" dirty="0">
                <a:solidFill>
                  <a:schemeClr val="bg1"/>
                </a:solidFill>
              </a:rPr>
              <a:t>K </a:t>
            </a:r>
            <a:r>
              <a:rPr lang="en-US" sz="1600" dirty="0" smtClean="0">
                <a:solidFill>
                  <a:schemeClr val="bg1"/>
                </a:solidFill>
              </a:rPr>
              <a:t>y </a:t>
            </a:r>
            <a:r>
              <a:rPr lang="en-US" sz="1600" dirty="0">
                <a:solidFill>
                  <a:schemeClr val="bg1"/>
                </a:solidFill>
              </a:rPr>
              <a:t>L </a:t>
            </a:r>
            <a:r>
              <a:rPr lang="en-US" sz="1600" dirty="0" err="1" smtClean="0">
                <a:solidFill>
                  <a:schemeClr val="bg1"/>
                </a:solidFill>
              </a:rPr>
              <a:t>tienen</a:t>
            </a:r>
            <a:r>
              <a:rPr lang="en-US" sz="1600" dirty="0" smtClean="0">
                <a:solidFill>
                  <a:schemeClr val="bg1"/>
                </a:solidFill>
              </a:rPr>
              <a:t> un </a:t>
            </a:r>
            <a:r>
              <a:rPr lang="en-US" sz="1600" dirty="0" err="1" smtClean="0">
                <a:solidFill>
                  <a:schemeClr val="bg1"/>
                </a:solidFill>
              </a:rPr>
              <a:t>límite</a:t>
            </a:r>
            <a:r>
              <a:rPr lang="en-US" sz="1600" dirty="0" smtClean="0">
                <a:solidFill>
                  <a:schemeClr val="bg1"/>
                </a:solidFill>
              </a:rPr>
              <a:t> de </a:t>
            </a:r>
            <a:r>
              <a:rPr lang="en-US" sz="1600" dirty="0" err="1" smtClean="0">
                <a:solidFill>
                  <a:schemeClr val="bg1"/>
                </a:solidFill>
              </a:rPr>
              <a:t>gastos</a:t>
            </a:r>
            <a:r>
              <a:rPr lang="en-US" sz="1600" dirty="0" smtClean="0">
                <a:solidFill>
                  <a:schemeClr val="bg1"/>
                </a:solidFill>
              </a:rPr>
              <a:t> del </a:t>
            </a:r>
            <a:r>
              <a:rPr lang="en-US" sz="1600" dirty="0" err="1" smtClean="0">
                <a:solidFill>
                  <a:schemeClr val="bg1"/>
                </a:solidFill>
              </a:rPr>
              <a:t>bolsillo</a:t>
            </a:r>
            <a:r>
              <a:rPr lang="en-US" sz="1600" dirty="0" smtClean="0">
                <a:solidFill>
                  <a:schemeClr val="bg1"/>
                </a:solidFill>
              </a:rPr>
              <a:t> de </a:t>
            </a:r>
            <a:r>
              <a:rPr lang="en-US" sz="1600" dirty="0">
                <a:solidFill>
                  <a:schemeClr val="bg1"/>
                </a:solidFill>
              </a:rPr>
              <a:t>$</a:t>
            </a:r>
            <a:r>
              <a:rPr lang="en-US" sz="1600" dirty="0" smtClean="0">
                <a:solidFill>
                  <a:schemeClr val="bg1"/>
                </a:solidFill>
              </a:rPr>
              <a:t>4,660 y </a:t>
            </a:r>
            <a:r>
              <a:rPr lang="en-US" sz="1600" dirty="0">
                <a:solidFill>
                  <a:schemeClr val="bg1"/>
                </a:solidFill>
              </a:rPr>
              <a:t>$</a:t>
            </a:r>
            <a:r>
              <a:rPr lang="en-US" sz="1600" dirty="0" smtClean="0">
                <a:solidFill>
                  <a:schemeClr val="bg1"/>
                </a:solidFill>
              </a:rPr>
              <a:t>2,330 </a:t>
            </a:r>
            <a:r>
              <a:rPr lang="en-US" sz="1600" dirty="0" err="1" smtClean="0">
                <a:solidFill>
                  <a:schemeClr val="bg1"/>
                </a:solidFill>
              </a:rPr>
              <a:t>respectivamente</a:t>
            </a:r>
            <a:endParaRPr lang="en-US" sz="1600"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endParaRPr lang="en-US" sz="1800" dirty="0" smtClean="0"/>
          </a:p>
          <a:p>
            <a:r>
              <a:rPr lang="en-US" sz="3200" dirty="0" err="1" smtClean="0"/>
              <a:t>Por</a:t>
            </a:r>
            <a:r>
              <a:rPr lang="en-US" sz="3200" dirty="0" smtClean="0"/>
              <a:t> Internet o </a:t>
            </a:r>
            <a:r>
              <a:rPr lang="en-US" sz="3200" dirty="0" err="1" smtClean="0"/>
              <a:t>por</a:t>
            </a:r>
            <a:r>
              <a:rPr lang="en-US" sz="3200" dirty="0" smtClean="0"/>
              <a:t> </a:t>
            </a:r>
            <a:r>
              <a:rPr lang="en-US" sz="3200" dirty="0" err="1" smtClean="0"/>
              <a:t>teléfono</a:t>
            </a:r>
            <a:endParaRPr lang="en-US" sz="3200" dirty="0" smtClean="0"/>
          </a:p>
          <a:p>
            <a:pPr lvl="1"/>
            <a:r>
              <a:rPr lang="en-US" dirty="0" err="1" smtClean="0"/>
              <a:t>Llamando</a:t>
            </a:r>
            <a:r>
              <a:rPr lang="en-US" dirty="0" smtClean="0"/>
              <a:t> al 1.800.MEDICARE (1-800-633-4227)</a:t>
            </a:r>
          </a:p>
          <a:p>
            <a:pPr lvl="2"/>
            <a:r>
              <a:rPr lang="en-US" dirty="0" smtClean="0"/>
              <a:t>Los </a:t>
            </a:r>
            <a:r>
              <a:rPr lang="en-US" dirty="0" err="1" smtClean="0"/>
              <a:t>ususarios</a:t>
            </a:r>
            <a:r>
              <a:rPr lang="en-US" dirty="0" smtClean="0"/>
              <a:t> de TTY </a:t>
            </a:r>
            <a:r>
              <a:rPr lang="en-US" dirty="0" err="1" smtClean="0"/>
              <a:t>deben</a:t>
            </a:r>
            <a:r>
              <a:rPr lang="en-US" dirty="0" smtClean="0"/>
              <a:t> </a:t>
            </a:r>
            <a:r>
              <a:rPr lang="en-US" dirty="0" err="1" smtClean="0"/>
              <a:t>llamar</a:t>
            </a:r>
            <a:r>
              <a:rPr lang="en-US" dirty="0" smtClean="0"/>
              <a:t> al </a:t>
            </a:r>
            <a:endParaRPr lang="en-US" dirty="0" smtClean="0"/>
          </a:p>
          <a:p>
            <a:pPr lvl="2">
              <a:buNone/>
            </a:pPr>
            <a:r>
              <a:rPr lang="en-US" dirty="0" smtClean="0"/>
              <a:t>1-877-486-2048</a:t>
            </a:r>
            <a:endParaRPr lang="en-US" dirty="0" smtClean="0"/>
          </a:p>
          <a:p>
            <a:pPr lvl="1"/>
            <a:r>
              <a:rPr lang="en-US" dirty="0" err="1" smtClean="0"/>
              <a:t>Visite</a:t>
            </a:r>
            <a:r>
              <a:rPr lang="en-US" dirty="0" smtClean="0"/>
              <a:t> medicare.gov y compare </a:t>
            </a:r>
            <a:r>
              <a:rPr lang="en-US" dirty="0" err="1" smtClean="0"/>
              <a:t>las</a:t>
            </a:r>
            <a:r>
              <a:rPr lang="en-US" dirty="0" smtClean="0"/>
              <a:t> </a:t>
            </a:r>
            <a:r>
              <a:rPr lang="en-US" dirty="0" err="1" smtClean="0"/>
              <a:t>pólizas</a:t>
            </a:r>
            <a:endParaRPr lang="en-US" dirty="0" smtClean="0"/>
          </a:p>
          <a:p>
            <a:pPr lvl="1"/>
            <a:r>
              <a:rPr lang="en-US" dirty="0" err="1" smtClean="0"/>
              <a:t>Llame</a:t>
            </a:r>
            <a:r>
              <a:rPr lang="en-US" dirty="0" smtClean="0"/>
              <a:t> al </a:t>
            </a:r>
            <a:r>
              <a:rPr lang="en-US" dirty="0" err="1" smtClean="0"/>
              <a:t>Programa</a:t>
            </a:r>
            <a:r>
              <a:rPr lang="en-US" dirty="0" smtClean="0"/>
              <a:t> </a:t>
            </a:r>
            <a:r>
              <a:rPr lang="en-US" dirty="0" err="1" smtClean="0"/>
              <a:t>Estatal</a:t>
            </a:r>
            <a:r>
              <a:rPr lang="en-US" dirty="0" smtClean="0"/>
              <a:t> de </a:t>
            </a:r>
            <a:r>
              <a:rPr lang="en-US" dirty="0" err="1" smtClean="0"/>
              <a:t>Asistencia</a:t>
            </a:r>
            <a:r>
              <a:rPr lang="en-US" dirty="0" smtClean="0"/>
              <a:t> con el </a:t>
            </a:r>
            <a:r>
              <a:rPr lang="en-US" dirty="0" err="1" smtClean="0"/>
              <a:t>Seguro</a:t>
            </a:r>
            <a:r>
              <a:rPr lang="en-US" dirty="0" smtClean="0"/>
              <a:t> </a:t>
            </a:r>
            <a:r>
              <a:rPr lang="en-US" dirty="0" err="1" smtClean="0"/>
              <a:t>Médico</a:t>
            </a:r>
            <a:r>
              <a:rPr lang="en-US" dirty="0" smtClean="0"/>
              <a:t> (SHIP)</a:t>
            </a:r>
          </a:p>
          <a:p>
            <a:pPr lvl="1"/>
            <a:endParaRPr lang="en-US" dirty="0" smtClean="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27</a:t>
            </a:fld>
            <a:endParaRPr lang="en-US" dirty="0"/>
          </a:p>
        </p:txBody>
      </p:sp>
      <p:sp>
        <p:nvSpPr>
          <p:cNvPr id="9" name="Title 1"/>
          <p:cNvSpPr>
            <a:spLocks noGrp="1"/>
          </p:cNvSpPr>
          <p:nvPr>
            <p:ph type="title"/>
          </p:nvPr>
        </p:nvSpPr>
        <p:spPr>
          <a:xfrm>
            <a:off x="457200" y="274638"/>
            <a:ext cx="8229600" cy="1401762"/>
          </a:xfrm>
        </p:spPr>
        <p:txBody>
          <a:bodyPr anchor="t">
            <a:noAutofit/>
          </a:bodyPr>
          <a:lstStyle/>
          <a:p>
            <a:r>
              <a:rPr lang="en-US" sz="3600" dirty="0" err="1" smtClean="0">
                <a:solidFill>
                  <a:srgbClr val="0070C0"/>
                </a:solidFill>
              </a:rPr>
              <a:t>Decisión</a:t>
            </a:r>
            <a:r>
              <a:rPr lang="en-US" sz="3600" dirty="0" smtClean="0"/>
              <a:t/>
            </a:r>
            <a:br>
              <a:rPr lang="en-US" sz="3600" dirty="0" smtClean="0"/>
            </a:br>
            <a:r>
              <a:rPr lang="en-US" sz="3600" dirty="0" smtClean="0"/>
              <a:t>¿</a:t>
            </a:r>
            <a:r>
              <a:rPr lang="en-US" sz="3600" dirty="0" err="1" smtClean="0"/>
              <a:t>Cómo</a:t>
            </a:r>
            <a:r>
              <a:rPr lang="en-US" sz="3600" dirty="0" smtClean="0"/>
              <a:t> </a:t>
            </a:r>
            <a:r>
              <a:rPr lang="en-US" sz="3600" dirty="0" err="1" smtClean="0"/>
              <a:t>hago</a:t>
            </a:r>
            <a:r>
              <a:rPr lang="en-US" sz="3600" dirty="0" smtClean="0"/>
              <a:t> </a:t>
            </a:r>
            <a:r>
              <a:rPr lang="en-US" sz="3600" dirty="0" err="1" smtClean="0"/>
              <a:t>para</a:t>
            </a:r>
            <a:r>
              <a:rPr lang="en-US" sz="3600" dirty="0" smtClean="0"/>
              <a:t> </a:t>
            </a:r>
            <a:r>
              <a:rPr lang="en-US" sz="3600" dirty="0" err="1" smtClean="0"/>
              <a:t>escoger</a:t>
            </a:r>
            <a:r>
              <a:rPr lang="en-US" sz="3600" dirty="0" smtClean="0"/>
              <a:t> la </a:t>
            </a:r>
            <a:r>
              <a:rPr lang="en-US" sz="3600" dirty="0" err="1" smtClean="0"/>
              <a:t>póliza</a:t>
            </a:r>
            <a:r>
              <a:rPr lang="en-US" sz="3600" dirty="0" smtClean="0"/>
              <a:t> </a:t>
            </a:r>
            <a:r>
              <a:rPr lang="en-US" sz="3600" dirty="0" err="1" smtClean="0"/>
              <a:t>Medigap</a:t>
            </a:r>
            <a:r>
              <a:rPr lang="en-US" sz="3600" dirty="0" smtClean="0"/>
              <a:t> </a:t>
            </a:r>
            <a:r>
              <a:rPr lang="en-US" sz="3600" dirty="0" err="1" smtClean="0"/>
              <a:t>correcta</a:t>
            </a:r>
            <a:r>
              <a:rPr lang="en-US" sz="3600" dirty="0" smtClean="0"/>
              <a: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458200" cy="4711891"/>
          </a:xfrm>
        </p:spPr>
        <p:txBody>
          <a:bodyPr>
            <a:noAutofit/>
          </a:bodyPr>
          <a:lstStyle/>
          <a:p>
            <a:r>
              <a:rPr lang="en-US" sz="3000" dirty="0" err="1" smtClean="0">
                <a:cs typeface="Arial" charset="0"/>
              </a:rPr>
              <a:t>Opciones</a:t>
            </a:r>
            <a:r>
              <a:rPr lang="en-US" sz="3000" dirty="0" smtClean="0">
                <a:cs typeface="Arial" charset="0"/>
              </a:rPr>
              <a:t> de planes </a:t>
            </a:r>
            <a:r>
              <a:rPr lang="en-US" sz="3000" dirty="0" err="1" smtClean="0">
                <a:cs typeface="Arial" charset="0"/>
              </a:rPr>
              <a:t>aprobados</a:t>
            </a:r>
            <a:r>
              <a:rPr lang="en-US" sz="3000" dirty="0" smtClean="0">
                <a:cs typeface="Arial" charset="0"/>
              </a:rPr>
              <a:t> </a:t>
            </a:r>
            <a:r>
              <a:rPr lang="en-US" sz="3000" dirty="0" err="1" smtClean="0">
                <a:cs typeface="Arial" charset="0"/>
              </a:rPr>
              <a:t>por</a:t>
            </a:r>
            <a:r>
              <a:rPr lang="en-US" sz="3000" dirty="0" smtClean="0">
                <a:cs typeface="Arial" charset="0"/>
              </a:rPr>
              <a:t> Medicare </a:t>
            </a:r>
          </a:p>
          <a:p>
            <a:pPr marL="662432" lvl="1" indent="-255588"/>
            <a:r>
              <a:rPr lang="en-US" sz="2800" dirty="0" err="1" smtClean="0">
                <a:cs typeface="Arial" charset="0"/>
              </a:rPr>
              <a:t>Otra</a:t>
            </a:r>
            <a:r>
              <a:rPr lang="en-US" sz="2800" dirty="0" smtClean="0">
                <a:cs typeface="Arial" charset="0"/>
              </a:rPr>
              <a:t> </a:t>
            </a:r>
            <a:r>
              <a:rPr lang="en-US" sz="2800" dirty="0" err="1" smtClean="0">
                <a:cs typeface="Arial" charset="0"/>
              </a:rPr>
              <a:t>manera</a:t>
            </a:r>
            <a:r>
              <a:rPr lang="en-US" sz="2800" dirty="0" smtClean="0">
                <a:cs typeface="Arial" charset="0"/>
              </a:rPr>
              <a:t> de </a:t>
            </a:r>
            <a:r>
              <a:rPr lang="en-US" sz="2800" dirty="0" err="1" smtClean="0">
                <a:cs typeface="Arial" charset="0"/>
              </a:rPr>
              <a:t>obtener</a:t>
            </a:r>
            <a:r>
              <a:rPr lang="en-US" sz="2800" dirty="0" smtClean="0">
                <a:cs typeface="Arial" charset="0"/>
              </a:rPr>
              <a:t> la </a:t>
            </a:r>
            <a:r>
              <a:rPr lang="en-US" sz="2800" dirty="0" err="1" smtClean="0">
                <a:cs typeface="Arial" charset="0"/>
              </a:rPr>
              <a:t>cobertura</a:t>
            </a:r>
            <a:r>
              <a:rPr lang="en-US" sz="2800" dirty="0" smtClean="0">
                <a:cs typeface="Arial" charset="0"/>
              </a:rPr>
              <a:t> de Medicare </a:t>
            </a:r>
          </a:p>
          <a:p>
            <a:pPr marL="662432" lvl="1" indent="-255588"/>
            <a:r>
              <a:rPr lang="en-US" sz="2800" dirty="0" err="1" smtClean="0">
                <a:cs typeface="Arial" charset="0"/>
              </a:rPr>
              <a:t>Siguen</a:t>
            </a:r>
            <a:r>
              <a:rPr lang="en-US" sz="2800" dirty="0" smtClean="0">
                <a:cs typeface="Arial" charset="0"/>
              </a:rPr>
              <a:t> </a:t>
            </a:r>
            <a:r>
              <a:rPr lang="en-US" sz="2800" dirty="0" err="1" smtClean="0">
                <a:cs typeface="Arial" charset="0"/>
              </a:rPr>
              <a:t>siendo</a:t>
            </a:r>
            <a:r>
              <a:rPr lang="en-US" sz="2800" dirty="0" smtClean="0">
                <a:cs typeface="Arial" charset="0"/>
              </a:rPr>
              <a:t> parte del </a:t>
            </a:r>
            <a:r>
              <a:rPr lang="en-US" sz="2800" dirty="0" err="1" smtClean="0">
                <a:cs typeface="Arial" charset="0"/>
              </a:rPr>
              <a:t>programa</a:t>
            </a:r>
            <a:r>
              <a:rPr lang="en-US" sz="2800" dirty="0" smtClean="0">
                <a:cs typeface="Arial" charset="0"/>
              </a:rPr>
              <a:t> Medicare</a:t>
            </a:r>
          </a:p>
          <a:p>
            <a:pPr lvl="1"/>
            <a:r>
              <a:rPr lang="en-US" sz="2800" dirty="0" err="1" smtClean="0">
                <a:cs typeface="Arial" charset="0"/>
              </a:rPr>
              <a:t>Administrados</a:t>
            </a:r>
            <a:r>
              <a:rPr lang="en-US" sz="2800" dirty="0" smtClean="0">
                <a:cs typeface="Arial" charset="0"/>
              </a:rPr>
              <a:t> </a:t>
            </a:r>
            <a:r>
              <a:rPr lang="en-US" sz="2800" dirty="0" err="1" smtClean="0">
                <a:cs typeface="Arial" charset="0"/>
              </a:rPr>
              <a:t>por</a:t>
            </a:r>
            <a:r>
              <a:rPr lang="en-US" sz="2800" dirty="0" smtClean="0">
                <a:cs typeface="Arial" charset="0"/>
              </a:rPr>
              <a:t> </a:t>
            </a:r>
            <a:r>
              <a:rPr lang="en-US" sz="2800" dirty="0" err="1" smtClean="0">
                <a:cs typeface="Arial" charset="0"/>
              </a:rPr>
              <a:t>compañías</a:t>
            </a:r>
            <a:r>
              <a:rPr lang="en-US" sz="2800" dirty="0" smtClean="0">
                <a:cs typeface="Arial" charset="0"/>
              </a:rPr>
              <a:t> </a:t>
            </a:r>
            <a:r>
              <a:rPr lang="en-US" sz="2800" dirty="0" err="1" smtClean="0">
                <a:cs typeface="Arial" charset="0"/>
              </a:rPr>
              <a:t>privadas</a:t>
            </a:r>
            <a:endParaRPr lang="en-US" sz="2800" dirty="0" smtClean="0">
              <a:cs typeface="Arial" charset="0"/>
            </a:endParaRPr>
          </a:p>
          <a:p>
            <a:r>
              <a:rPr lang="en-US" sz="3000" dirty="0" smtClean="0">
                <a:cs typeface="Arial" charset="0"/>
              </a:rPr>
              <a:t>Medicare </a:t>
            </a:r>
            <a:r>
              <a:rPr lang="en-US" sz="3000" dirty="0" err="1" smtClean="0">
                <a:cs typeface="Arial" charset="0"/>
              </a:rPr>
              <a:t>paga</a:t>
            </a:r>
            <a:r>
              <a:rPr lang="en-US" sz="3000" dirty="0" smtClean="0">
                <a:cs typeface="Arial" charset="0"/>
              </a:rPr>
              <a:t> </a:t>
            </a:r>
            <a:r>
              <a:rPr lang="en-US" sz="3000" dirty="0" err="1" smtClean="0">
                <a:cs typeface="Arial" charset="0"/>
              </a:rPr>
              <a:t>una</a:t>
            </a:r>
            <a:r>
              <a:rPr lang="en-US" sz="3000" dirty="0" smtClean="0">
                <a:cs typeface="Arial" charset="0"/>
              </a:rPr>
              <a:t> </a:t>
            </a:r>
            <a:r>
              <a:rPr lang="en-US" sz="3000" dirty="0" err="1" smtClean="0">
                <a:cs typeface="Arial" charset="0"/>
              </a:rPr>
              <a:t>cantidad</a:t>
            </a:r>
            <a:r>
              <a:rPr lang="en-US" sz="3000" dirty="0" smtClean="0">
                <a:cs typeface="Arial" charset="0"/>
              </a:rPr>
              <a:t> </a:t>
            </a:r>
            <a:r>
              <a:rPr lang="en-US" sz="3000" dirty="0" err="1" smtClean="0">
                <a:cs typeface="Arial" charset="0"/>
              </a:rPr>
              <a:t>por</a:t>
            </a:r>
            <a:r>
              <a:rPr lang="en-US" sz="3000" dirty="0" smtClean="0">
                <a:cs typeface="Arial" charset="0"/>
              </a:rPr>
              <a:t> la </a:t>
            </a:r>
            <a:r>
              <a:rPr lang="en-US" sz="3000" dirty="0" err="1" smtClean="0">
                <a:cs typeface="Arial" charset="0"/>
              </a:rPr>
              <a:t>atención</a:t>
            </a:r>
            <a:r>
              <a:rPr lang="en-US" sz="3000" dirty="0" smtClean="0">
                <a:cs typeface="Arial" charset="0"/>
              </a:rPr>
              <a:t> </a:t>
            </a:r>
            <a:r>
              <a:rPr lang="en-US" sz="3000" dirty="0" err="1" smtClean="0">
                <a:cs typeface="Arial" charset="0"/>
              </a:rPr>
              <a:t>médica</a:t>
            </a:r>
            <a:r>
              <a:rPr lang="en-US" sz="3000" dirty="0" smtClean="0">
                <a:cs typeface="Arial" charset="0"/>
              </a:rPr>
              <a:t> de </a:t>
            </a:r>
            <a:r>
              <a:rPr lang="en-US" sz="3000" dirty="0" err="1" smtClean="0">
                <a:cs typeface="Arial" charset="0"/>
              </a:rPr>
              <a:t>cada</a:t>
            </a:r>
            <a:r>
              <a:rPr lang="en-US" sz="3000" dirty="0" smtClean="0">
                <a:cs typeface="Arial" charset="0"/>
              </a:rPr>
              <a:t> </a:t>
            </a:r>
            <a:r>
              <a:rPr lang="en-US" sz="3000" dirty="0" err="1" smtClean="0">
                <a:cs typeface="Arial" charset="0"/>
              </a:rPr>
              <a:t>beneficiario</a:t>
            </a:r>
            <a:endParaRPr lang="en-US" sz="3000" dirty="0" smtClean="0">
              <a:cs typeface="Arial" charset="0"/>
            </a:endParaRPr>
          </a:p>
          <a:p>
            <a:r>
              <a:rPr lang="en-US" sz="3000" dirty="0" smtClean="0">
                <a:cs typeface="Arial" charset="0"/>
              </a:rPr>
              <a:t>Tal </a:t>
            </a:r>
            <a:r>
              <a:rPr lang="en-US" sz="3000" dirty="0" err="1" smtClean="0">
                <a:cs typeface="Arial" charset="0"/>
              </a:rPr>
              <a:t>vez</a:t>
            </a:r>
            <a:r>
              <a:rPr lang="en-US" sz="3000" dirty="0" smtClean="0">
                <a:cs typeface="Arial" charset="0"/>
              </a:rPr>
              <a:t> </a:t>
            </a:r>
            <a:r>
              <a:rPr lang="en-US" sz="3000" dirty="0" err="1" smtClean="0">
                <a:cs typeface="Arial" charset="0"/>
              </a:rPr>
              <a:t>tenga</a:t>
            </a:r>
            <a:r>
              <a:rPr lang="en-US" sz="3000" dirty="0" smtClean="0">
                <a:cs typeface="Arial" charset="0"/>
              </a:rPr>
              <a:t> </a:t>
            </a:r>
            <a:r>
              <a:rPr lang="en-US" sz="3000" dirty="0" err="1" smtClean="0">
                <a:cs typeface="Arial" charset="0"/>
              </a:rPr>
              <a:t>que</a:t>
            </a:r>
            <a:r>
              <a:rPr lang="en-US" sz="3000" dirty="0" smtClean="0">
                <a:cs typeface="Arial" charset="0"/>
              </a:rPr>
              <a:t> </a:t>
            </a:r>
            <a:r>
              <a:rPr lang="en-US" sz="3000" dirty="0" err="1" smtClean="0">
                <a:cs typeface="Arial" charset="0"/>
              </a:rPr>
              <a:t>utilizar</a:t>
            </a:r>
            <a:r>
              <a:rPr lang="en-US" sz="3000" dirty="0" smtClean="0">
                <a:cs typeface="Arial" charset="0"/>
              </a:rPr>
              <a:t> a los </a:t>
            </a:r>
            <a:r>
              <a:rPr lang="en-US" sz="3000" dirty="0" err="1" smtClean="0">
                <a:cs typeface="Arial" charset="0"/>
              </a:rPr>
              <a:t>médicos</a:t>
            </a:r>
            <a:r>
              <a:rPr lang="en-US" sz="3000" dirty="0" smtClean="0">
                <a:cs typeface="Arial" charset="0"/>
              </a:rPr>
              <a:t> y </a:t>
            </a:r>
            <a:r>
              <a:rPr lang="en-US" sz="3000" dirty="0" err="1" smtClean="0">
                <a:cs typeface="Arial" charset="0"/>
              </a:rPr>
              <a:t>hospitales</a:t>
            </a:r>
            <a:r>
              <a:rPr lang="en-US" sz="3000" dirty="0" smtClean="0">
                <a:cs typeface="Arial" charset="0"/>
              </a:rPr>
              <a:t> de la red del plan</a:t>
            </a:r>
            <a:endParaRPr lang="en-US" sz="3000" dirty="0"/>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28</a:t>
            </a:fld>
            <a:endParaRPr lang="en-US" dirty="0"/>
          </a:p>
        </p:txBody>
      </p:sp>
      <p:sp>
        <p:nvSpPr>
          <p:cNvPr id="6" name="Title 5"/>
          <p:cNvSpPr>
            <a:spLocks noGrp="1"/>
          </p:cNvSpPr>
          <p:nvPr>
            <p:ph type="title"/>
          </p:nvPr>
        </p:nvSpPr>
        <p:spPr/>
        <p:txBody>
          <a:bodyPr/>
          <a:lstStyle/>
          <a:p>
            <a:r>
              <a:rPr lang="en-US" dirty="0" smtClean="0"/>
              <a:t>Parte C – Medicare Advantage</a:t>
            </a:r>
            <a:endParaRPr lang="en-US" dirty="0"/>
          </a:p>
        </p:txBody>
      </p:sp>
      <p:pic>
        <p:nvPicPr>
          <p:cNvPr id="8" name="Picture 7" descr="Part C.jpg"/>
          <p:cNvPicPr>
            <a:picLocks noChangeAspect="1"/>
          </p:cNvPicPr>
          <p:nvPr/>
        </p:nvPicPr>
        <p:blipFill>
          <a:blip r:embed="rId3" cstate="print">
            <a:duotone>
              <a:prstClr val="black"/>
              <a:schemeClr val="accent1">
                <a:tint val="45000"/>
                <a:satMod val="400000"/>
              </a:schemeClr>
            </a:duotone>
          </a:blip>
          <a:stretch>
            <a:fillRect/>
          </a:stretch>
        </p:blipFill>
        <p:spPr>
          <a:xfrm>
            <a:off x="8077200" y="1447800"/>
            <a:ext cx="530352" cy="53035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153400" cy="4407091"/>
          </a:xfrm>
        </p:spPr>
        <p:txBody>
          <a:bodyPr>
            <a:normAutofit fontScale="92500" lnSpcReduction="10000"/>
          </a:bodyPr>
          <a:lstStyle/>
          <a:p>
            <a:r>
              <a:rPr lang="en-US" sz="3200" dirty="0" err="1" smtClean="0">
                <a:cs typeface="Arial" charset="0"/>
              </a:rPr>
              <a:t>Usted</a:t>
            </a:r>
            <a:r>
              <a:rPr lang="en-US" sz="3200" dirty="0" smtClean="0">
                <a:cs typeface="Arial" charset="0"/>
              </a:rPr>
              <a:t> </a:t>
            </a:r>
            <a:r>
              <a:rPr lang="en-US" sz="3200" dirty="0" err="1" smtClean="0">
                <a:cs typeface="Arial" charset="0"/>
              </a:rPr>
              <a:t>sigue</a:t>
            </a:r>
            <a:r>
              <a:rPr lang="en-US" sz="3200" dirty="0" smtClean="0">
                <a:cs typeface="Arial" charset="0"/>
              </a:rPr>
              <a:t> </a:t>
            </a:r>
            <a:r>
              <a:rPr lang="en-US" sz="3200" dirty="0" err="1" smtClean="0">
                <a:cs typeface="Arial" charset="0"/>
              </a:rPr>
              <a:t>teniendo</a:t>
            </a:r>
            <a:r>
              <a:rPr lang="en-US" sz="3200" dirty="0" smtClean="0">
                <a:cs typeface="Arial" charset="0"/>
              </a:rPr>
              <a:t> </a:t>
            </a:r>
            <a:r>
              <a:rPr lang="en-US" sz="3200" dirty="0" err="1" smtClean="0">
                <a:cs typeface="Arial" charset="0"/>
              </a:rPr>
              <a:t>todos</a:t>
            </a:r>
            <a:r>
              <a:rPr lang="en-US" sz="3200" dirty="0" smtClean="0">
                <a:cs typeface="Arial" charset="0"/>
              </a:rPr>
              <a:t> los </a:t>
            </a:r>
          </a:p>
          <a:p>
            <a:pPr>
              <a:buNone/>
            </a:pPr>
            <a:r>
              <a:rPr lang="en-US" sz="3200" dirty="0" smtClean="0">
                <a:cs typeface="Arial" charset="0"/>
              </a:rPr>
              <a:t>	</a:t>
            </a:r>
            <a:r>
              <a:rPr lang="en-US" sz="3200" dirty="0" err="1" smtClean="0">
                <a:cs typeface="Arial" charset="0"/>
              </a:rPr>
              <a:t>derechos</a:t>
            </a:r>
            <a:r>
              <a:rPr lang="en-US" sz="3200" dirty="0" smtClean="0">
                <a:cs typeface="Arial" charset="0"/>
              </a:rPr>
              <a:t> y </a:t>
            </a:r>
            <a:r>
              <a:rPr lang="en-US" sz="3200" dirty="0" err="1" smtClean="0">
                <a:cs typeface="Arial" charset="0"/>
              </a:rPr>
              <a:t>protecciones</a:t>
            </a:r>
            <a:endParaRPr lang="en-US" sz="3200" dirty="0" smtClean="0">
              <a:cs typeface="Arial" charset="0"/>
            </a:endParaRPr>
          </a:p>
          <a:p>
            <a:r>
              <a:rPr lang="en-US" sz="3200" dirty="0" err="1" smtClean="0">
                <a:cs typeface="Arial" charset="0"/>
              </a:rPr>
              <a:t>Sigue</a:t>
            </a:r>
            <a:r>
              <a:rPr lang="en-US" sz="3200" dirty="0" smtClean="0">
                <a:cs typeface="Arial" charset="0"/>
              </a:rPr>
              <a:t> </a:t>
            </a:r>
            <a:r>
              <a:rPr lang="en-US" sz="3200" dirty="0" err="1" smtClean="0">
                <a:cs typeface="Arial" charset="0"/>
              </a:rPr>
              <a:t>recibiendo</a:t>
            </a:r>
            <a:r>
              <a:rPr lang="en-US" sz="3200" dirty="0" smtClean="0">
                <a:cs typeface="Arial" charset="0"/>
              </a:rPr>
              <a:t> los </a:t>
            </a:r>
            <a:r>
              <a:rPr lang="en-US" sz="3200" dirty="0" err="1" smtClean="0">
                <a:cs typeface="Arial" charset="0"/>
              </a:rPr>
              <a:t>servicios</a:t>
            </a:r>
            <a:r>
              <a:rPr lang="en-US" sz="3200" dirty="0" smtClean="0">
                <a:cs typeface="Arial" charset="0"/>
              </a:rPr>
              <a:t> de la Parte A y la Parte B</a:t>
            </a:r>
          </a:p>
          <a:p>
            <a:r>
              <a:rPr lang="en-US" sz="3200" dirty="0" smtClean="0">
                <a:cs typeface="Arial" charset="0"/>
              </a:rPr>
              <a:t>El plan </a:t>
            </a:r>
            <a:r>
              <a:rPr lang="en-US" sz="3200" dirty="0" err="1" smtClean="0">
                <a:cs typeface="Arial" charset="0"/>
              </a:rPr>
              <a:t>puede</a:t>
            </a:r>
            <a:r>
              <a:rPr lang="en-US" sz="3200" dirty="0" smtClean="0">
                <a:cs typeface="Arial" charset="0"/>
              </a:rPr>
              <a:t> </a:t>
            </a:r>
            <a:r>
              <a:rPr lang="en-US" sz="3200" dirty="0" err="1" smtClean="0">
                <a:cs typeface="Arial" charset="0"/>
              </a:rPr>
              <a:t>incluir</a:t>
            </a:r>
            <a:r>
              <a:rPr lang="en-US" sz="3200" dirty="0" smtClean="0">
                <a:cs typeface="Arial" charset="0"/>
              </a:rPr>
              <a:t> la </a:t>
            </a:r>
            <a:r>
              <a:rPr lang="en-US" sz="3200" dirty="0" err="1" smtClean="0">
                <a:cs typeface="Arial" charset="0"/>
              </a:rPr>
              <a:t>cobertura</a:t>
            </a:r>
            <a:r>
              <a:rPr lang="en-US" sz="3200" dirty="0" smtClean="0">
                <a:cs typeface="Arial" charset="0"/>
              </a:rPr>
              <a:t> de </a:t>
            </a:r>
            <a:r>
              <a:rPr lang="en-US" sz="3200" dirty="0" err="1" smtClean="0">
                <a:cs typeface="Arial" charset="0"/>
              </a:rPr>
              <a:t>las</a:t>
            </a:r>
            <a:r>
              <a:rPr lang="en-US" sz="3200" dirty="0" smtClean="0">
                <a:cs typeface="Arial" charset="0"/>
              </a:rPr>
              <a:t> </a:t>
            </a:r>
            <a:r>
              <a:rPr lang="en-US" sz="3200" dirty="0" err="1" smtClean="0">
                <a:cs typeface="Arial" charset="0"/>
              </a:rPr>
              <a:t>recetas</a:t>
            </a:r>
            <a:r>
              <a:rPr lang="en-US" sz="3200" dirty="0" smtClean="0">
                <a:cs typeface="Arial" charset="0"/>
              </a:rPr>
              <a:t> </a:t>
            </a:r>
            <a:r>
              <a:rPr lang="en-US" sz="3200" dirty="0" err="1" smtClean="0">
                <a:cs typeface="Arial" charset="0"/>
              </a:rPr>
              <a:t>médicas</a:t>
            </a:r>
            <a:endParaRPr lang="en-US" sz="3200" dirty="0" smtClean="0">
              <a:cs typeface="Arial" charset="0"/>
            </a:endParaRPr>
          </a:p>
          <a:p>
            <a:r>
              <a:rPr lang="en-US" sz="3200" dirty="0" err="1" smtClean="0">
                <a:cs typeface="Arial" charset="0"/>
              </a:rPr>
              <a:t>Puede</a:t>
            </a:r>
            <a:r>
              <a:rPr lang="en-US" sz="3200" dirty="0" smtClean="0">
                <a:cs typeface="Arial" charset="0"/>
              </a:rPr>
              <a:t> </a:t>
            </a:r>
            <a:r>
              <a:rPr lang="en-US" sz="3200" dirty="0" err="1" smtClean="0">
                <a:cs typeface="Arial" charset="0"/>
              </a:rPr>
              <a:t>incluir</a:t>
            </a:r>
            <a:r>
              <a:rPr lang="en-US" sz="3200" dirty="0" smtClean="0">
                <a:cs typeface="Arial" charset="0"/>
              </a:rPr>
              <a:t> </a:t>
            </a:r>
            <a:r>
              <a:rPr lang="en-US" sz="3200" dirty="0" err="1" smtClean="0">
                <a:cs typeface="Arial" charset="0"/>
              </a:rPr>
              <a:t>beneficios</a:t>
            </a:r>
            <a:r>
              <a:rPr lang="en-US" sz="3200" dirty="0" smtClean="0">
                <a:cs typeface="Arial" charset="0"/>
              </a:rPr>
              <a:t> </a:t>
            </a:r>
            <a:r>
              <a:rPr lang="en-US" sz="3200" dirty="0" err="1" smtClean="0">
                <a:cs typeface="Arial" charset="0"/>
              </a:rPr>
              <a:t>adicionales</a:t>
            </a:r>
            <a:endParaRPr lang="en-US" sz="3200" dirty="0" smtClean="0">
              <a:cs typeface="Arial" charset="0"/>
            </a:endParaRPr>
          </a:p>
          <a:p>
            <a:pPr lvl="1"/>
            <a:r>
              <a:rPr lang="en-US" dirty="0" smtClean="0">
                <a:cs typeface="Arial" charset="0"/>
              </a:rPr>
              <a:t>Como </a:t>
            </a:r>
            <a:r>
              <a:rPr lang="en-US" dirty="0" err="1" smtClean="0">
                <a:cs typeface="Arial" charset="0"/>
              </a:rPr>
              <a:t>servicios</a:t>
            </a:r>
            <a:r>
              <a:rPr lang="en-US" dirty="0" smtClean="0">
                <a:cs typeface="Arial" charset="0"/>
              </a:rPr>
              <a:t> </a:t>
            </a:r>
            <a:r>
              <a:rPr lang="en-US" dirty="0" err="1" smtClean="0">
                <a:cs typeface="Arial" charset="0"/>
              </a:rPr>
              <a:t>dentales</a:t>
            </a:r>
            <a:r>
              <a:rPr lang="en-US" dirty="0" smtClean="0">
                <a:cs typeface="Arial" charset="0"/>
              </a:rPr>
              <a:t> y de la vista</a:t>
            </a:r>
          </a:p>
          <a:p>
            <a:r>
              <a:rPr lang="en-US" sz="3200" dirty="0" smtClean="0">
                <a:cs typeface="Arial" charset="0"/>
              </a:rPr>
              <a:t>Los </a:t>
            </a:r>
            <a:r>
              <a:rPr lang="en-US" sz="3200" dirty="0" err="1" smtClean="0">
                <a:cs typeface="Arial" charset="0"/>
              </a:rPr>
              <a:t>beneficios</a:t>
            </a:r>
            <a:r>
              <a:rPr lang="en-US" sz="3200" dirty="0" smtClean="0">
                <a:cs typeface="Arial" charset="0"/>
              </a:rPr>
              <a:t> y </a:t>
            </a:r>
            <a:r>
              <a:rPr lang="en-US" sz="3200" dirty="0" err="1" smtClean="0">
                <a:cs typeface="Arial" charset="0"/>
              </a:rPr>
              <a:t>costos</a:t>
            </a:r>
            <a:r>
              <a:rPr lang="en-US" sz="3200" dirty="0" smtClean="0">
                <a:cs typeface="Arial" charset="0"/>
              </a:rPr>
              <a:t> </a:t>
            </a:r>
            <a:r>
              <a:rPr lang="en-US" sz="3200" dirty="0" err="1" smtClean="0">
                <a:cs typeface="Arial" charset="0"/>
              </a:rPr>
              <a:t>compartidos</a:t>
            </a:r>
            <a:r>
              <a:rPr lang="en-US" sz="3200" dirty="0" smtClean="0">
                <a:cs typeface="Arial" charset="0"/>
              </a:rPr>
              <a:t> </a:t>
            </a:r>
            <a:r>
              <a:rPr lang="en-US" sz="3200" dirty="0" err="1" smtClean="0">
                <a:cs typeface="Arial" charset="0"/>
              </a:rPr>
              <a:t>podrían</a:t>
            </a:r>
            <a:r>
              <a:rPr lang="en-US" sz="3200" dirty="0" smtClean="0">
                <a:cs typeface="Arial" charset="0"/>
              </a:rPr>
              <a:t> ser </a:t>
            </a:r>
            <a:r>
              <a:rPr lang="en-US" sz="3200" dirty="0" err="1" smtClean="0">
                <a:cs typeface="Arial" charset="0"/>
              </a:rPr>
              <a:t>diferentes</a:t>
            </a:r>
            <a:endParaRPr lang="en-US" sz="3200" dirty="0" smtClean="0">
              <a:cs typeface="Arial" charset="0"/>
            </a:endParaRPr>
          </a:p>
          <a:p>
            <a:pPr>
              <a:buNone/>
            </a:pPr>
            <a:endParaRPr lang="en-US" dirty="0"/>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29</a:t>
            </a:fld>
            <a:endParaRPr lang="en-US" dirty="0"/>
          </a:p>
        </p:txBody>
      </p:sp>
      <p:sp>
        <p:nvSpPr>
          <p:cNvPr id="6" name="Title 5"/>
          <p:cNvSpPr>
            <a:spLocks noGrp="1"/>
          </p:cNvSpPr>
          <p:nvPr>
            <p:ph type="title"/>
          </p:nvPr>
        </p:nvSpPr>
        <p:spPr/>
        <p:txBody>
          <a:bodyPr>
            <a:normAutofit fontScale="90000"/>
          </a:bodyPr>
          <a:lstStyle/>
          <a:p>
            <a:r>
              <a:rPr lang="en-US" sz="4400" dirty="0" smtClean="0"/>
              <a:t>¿</a:t>
            </a:r>
            <a:r>
              <a:rPr lang="en-US" sz="4400" dirty="0" err="1" smtClean="0"/>
              <a:t>Cómo</a:t>
            </a:r>
            <a:r>
              <a:rPr lang="en-US" sz="4400" dirty="0" smtClean="0"/>
              <a:t> </a:t>
            </a:r>
            <a:r>
              <a:rPr lang="en-US" sz="4400" dirty="0" err="1" smtClean="0"/>
              <a:t>trabajan</a:t>
            </a:r>
            <a:r>
              <a:rPr lang="en-US" sz="4400" dirty="0" smtClean="0"/>
              <a:t> los planes Medicare Advantage?</a:t>
            </a:r>
            <a:endParaRPr lang="en-US" dirty="0"/>
          </a:p>
        </p:txBody>
      </p:sp>
      <p:pic>
        <p:nvPicPr>
          <p:cNvPr id="10" name="Picture 9" descr="Part C.jpg"/>
          <p:cNvPicPr>
            <a:picLocks noChangeAspect="1"/>
          </p:cNvPicPr>
          <p:nvPr/>
        </p:nvPicPr>
        <p:blipFill>
          <a:blip r:embed="rId3" cstate="print">
            <a:duotone>
              <a:prstClr val="black"/>
              <a:schemeClr val="accent1">
                <a:tint val="45000"/>
                <a:satMod val="400000"/>
              </a:schemeClr>
            </a:duotone>
          </a:blip>
          <a:stretch>
            <a:fillRect/>
          </a:stretch>
        </p:blipFill>
        <p:spPr>
          <a:xfrm>
            <a:off x="7848600" y="1524000"/>
            <a:ext cx="606552" cy="609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defRPr/>
            </a:pPr>
            <a:r>
              <a:rPr lang="en-US" sz="3900" dirty="0" smtClean="0">
                <a:cs typeface="Arial" charset="0"/>
              </a:rPr>
              <a:t>Es un </a:t>
            </a:r>
            <a:r>
              <a:rPr lang="en-US" sz="3900" dirty="0" err="1" smtClean="0">
                <a:cs typeface="Arial" charset="0"/>
              </a:rPr>
              <a:t>seguro</a:t>
            </a:r>
            <a:r>
              <a:rPr lang="en-US" sz="3900" dirty="0" smtClean="0">
                <a:cs typeface="Arial" charset="0"/>
              </a:rPr>
              <a:t> </a:t>
            </a:r>
            <a:r>
              <a:rPr lang="en-US" sz="3900" dirty="0" err="1" smtClean="0">
                <a:cs typeface="Arial" charset="0"/>
              </a:rPr>
              <a:t>médico</a:t>
            </a:r>
            <a:r>
              <a:rPr lang="en-US" sz="3900" dirty="0" smtClean="0">
                <a:cs typeface="Arial" charset="0"/>
              </a:rPr>
              <a:t> </a:t>
            </a:r>
            <a:r>
              <a:rPr lang="en-US" sz="3900" dirty="0" err="1" smtClean="0">
                <a:cs typeface="Arial" charset="0"/>
              </a:rPr>
              <a:t>para</a:t>
            </a:r>
            <a:r>
              <a:rPr lang="en-US" sz="3900" dirty="0" smtClean="0">
                <a:cs typeface="Arial" charset="0"/>
              </a:rPr>
              <a:t> </a:t>
            </a:r>
            <a:r>
              <a:rPr lang="en-US" sz="3900" dirty="0" err="1" smtClean="0">
                <a:cs typeface="Arial" charset="0"/>
              </a:rPr>
              <a:t>las</a:t>
            </a:r>
            <a:r>
              <a:rPr lang="en-US" sz="3900" dirty="0" smtClean="0">
                <a:cs typeface="Arial" charset="0"/>
              </a:rPr>
              <a:t> personas</a:t>
            </a:r>
          </a:p>
          <a:p>
            <a:pPr marL="746125" lvl="1" indent="-288925">
              <a:defRPr/>
            </a:pPr>
            <a:r>
              <a:rPr lang="en-US" sz="3200" dirty="0" smtClean="0">
                <a:cs typeface="Arial" charset="0"/>
              </a:rPr>
              <a:t>De 65 </a:t>
            </a:r>
            <a:r>
              <a:rPr lang="en-US" sz="3200" dirty="0" err="1" smtClean="0">
                <a:cs typeface="Arial" charset="0"/>
              </a:rPr>
              <a:t>años</a:t>
            </a:r>
            <a:r>
              <a:rPr lang="en-US" sz="3200" dirty="0" smtClean="0">
                <a:cs typeface="Arial" charset="0"/>
              </a:rPr>
              <a:t> o </a:t>
            </a:r>
            <a:r>
              <a:rPr lang="en-US" sz="3200" dirty="0" err="1" smtClean="0">
                <a:cs typeface="Arial" charset="0"/>
              </a:rPr>
              <a:t>m</a:t>
            </a:r>
            <a:r>
              <a:rPr lang="en-US" sz="3200" dirty="0" err="1" smtClean="0"/>
              <a:t>á</a:t>
            </a:r>
            <a:r>
              <a:rPr lang="en-US" sz="3200" dirty="0" err="1" smtClean="0">
                <a:cs typeface="Arial" charset="0"/>
              </a:rPr>
              <a:t>s</a:t>
            </a:r>
            <a:endParaRPr lang="en-US" sz="3200" dirty="0" smtClean="0">
              <a:cs typeface="Arial" charset="0"/>
            </a:endParaRPr>
          </a:p>
          <a:p>
            <a:pPr marL="746125" lvl="1" indent="-288925">
              <a:defRPr/>
            </a:pPr>
            <a:r>
              <a:rPr lang="en-US" sz="3200" dirty="0" smtClean="0">
                <a:cs typeface="Arial" charset="0"/>
              </a:rPr>
              <a:t>Las </a:t>
            </a:r>
            <a:r>
              <a:rPr lang="en-US" sz="3200" dirty="0" err="1" smtClean="0">
                <a:cs typeface="Arial" charset="0"/>
              </a:rPr>
              <a:t>menores</a:t>
            </a:r>
            <a:r>
              <a:rPr lang="en-US" sz="3200" dirty="0" smtClean="0">
                <a:cs typeface="Arial" charset="0"/>
              </a:rPr>
              <a:t> de 65 </a:t>
            </a:r>
            <a:r>
              <a:rPr lang="en-US" sz="3200" dirty="0" err="1" smtClean="0">
                <a:cs typeface="Arial" charset="0"/>
              </a:rPr>
              <a:t>años</a:t>
            </a:r>
            <a:r>
              <a:rPr lang="en-US" sz="3200" dirty="0" smtClean="0">
                <a:cs typeface="Arial" charset="0"/>
              </a:rPr>
              <a:t> con </a:t>
            </a:r>
            <a:r>
              <a:rPr lang="en-US" sz="3200" dirty="0" err="1" smtClean="0">
                <a:cs typeface="Arial" charset="0"/>
              </a:rPr>
              <a:t>ciertas</a:t>
            </a:r>
            <a:r>
              <a:rPr lang="en-US" sz="3200" dirty="0" smtClean="0">
                <a:cs typeface="Arial" charset="0"/>
              </a:rPr>
              <a:t> </a:t>
            </a:r>
            <a:r>
              <a:rPr lang="en-US" sz="3200" dirty="0" err="1" smtClean="0">
                <a:cs typeface="Arial" charset="0"/>
              </a:rPr>
              <a:t>incapacidades</a:t>
            </a:r>
            <a:endParaRPr lang="en-US" sz="3200" dirty="0" smtClean="0">
              <a:cs typeface="Arial" charset="0"/>
            </a:endParaRPr>
          </a:p>
          <a:p>
            <a:pPr marL="746125" lvl="1" indent="-288925">
              <a:defRPr/>
            </a:pPr>
            <a:r>
              <a:rPr lang="en-US" sz="3200" dirty="0" smtClean="0">
                <a:cs typeface="Arial" charset="0"/>
              </a:rPr>
              <a:t>Las de </a:t>
            </a:r>
            <a:r>
              <a:rPr lang="en-US" sz="3200" dirty="0" err="1" smtClean="0">
                <a:cs typeface="Arial" charset="0"/>
              </a:rPr>
              <a:t>cualquier</a:t>
            </a:r>
            <a:r>
              <a:rPr lang="en-US" sz="3200" dirty="0" smtClean="0">
                <a:cs typeface="Arial" charset="0"/>
              </a:rPr>
              <a:t> </a:t>
            </a:r>
            <a:r>
              <a:rPr lang="en-US" sz="3200" dirty="0" err="1" smtClean="0">
                <a:cs typeface="Arial" charset="0"/>
              </a:rPr>
              <a:t>edad</a:t>
            </a:r>
            <a:r>
              <a:rPr lang="en-US" sz="3200" dirty="0" smtClean="0">
                <a:cs typeface="Arial" charset="0"/>
              </a:rPr>
              <a:t> </a:t>
            </a:r>
            <a:r>
              <a:rPr lang="en-US" sz="3200" dirty="0" err="1" smtClean="0">
                <a:cs typeface="Arial" charset="0"/>
              </a:rPr>
              <a:t>que</a:t>
            </a:r>
            <a:r>
              <a:rPr lang="en-US" sz="3200" dirty="0" smtClean="0">
                <a:cs typeface="Arial" charset="0"/>
              </a:rPr>
              <a:t> </a:t>
            </a:r>
            <a:r>
              <a:rPr lang="en-US" sz="3200" dirty="0" err="1" smtClean="0">
                <a:cs typeface="Arial" charset="0"/>
              </a:rPr>
              <a:t>padecen</a:t>
            </a:r>
            <a:r>
              <a:rPr lang="en-US" sz="3200" dirty="0" smtClean="0">
                <a:cs typeface="Arial" charset="0"/>
              </a:rPr>
              <a:t> de </a:t>
            </a:r>
            <a:r>
              <a:rPr lang="en-US" sz="3200" dirty="0" err="1" smtClean="0">
                <a:cs typeface="Arial" charset="0"/>
              </a:rPr>
              <a:t>Enfermedad</a:t>
            </a:r>
            <a:r>
              <a:rPr lang="en-US" sz="3200" dirty="0" smtClean="0">
                <a:cs typeface="Arial" charset="0"/>
              </a:rPr>
              <a:t> Renal </a:t>
            </a:r>
            <a:r>
              <a:rPr lang="en-US" sz="3200" dirty="0" smtClean="0">
                <a:cs typeface="Arial" charset="0"/>
              </a:rPr>
              <a:t>Terminal (ESRD)</a:t>
            </a:r>
            <a:endParaRPr lang="en-US" sz="3200" dirty="0" smtClean="0">
              <a:cs typeface="Arial" charset="0"/>
            </a:endParaRPr>
          </a:p>
          <a:p>
            <a:pPr>
              <a:buNone/>
            </a:pPr>
            <a:r>
              <a:rPr lang="en-US" dirty="0" smtClean="0"/>
              <a:t> </a:t>
            </a:r>
          </a:p>
          <a:p>
            <a:pPr lvl="1"/>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a:t>
            </a:fld>
            <a:endParaRPr lang="en-US" dirty="0"/>
          </a:p>
        </p:txBody>
      </p:sp>
      <p:sp>
        <p:nvSpPr>
          <p:cNvPr id="2" name="Title 1"/>
          <p:cNvSpPr>
            <a:spLocks noGrp="1"/>
          </p:cNvSpPr>
          <p:nvPr>
            <p:ph type="title"/>
          </p:nvPr>
        </p:nvSpPr>
        <p:spPr/>
        <p:txBody>
          <a:bodyPr/>
          <a:lstStyle/>
          <a:p>
            <a:r>
              <a:rPr lang="en-US" dirty="0" smtClean="0"/>
              <a:t>¿</a:t>
            </a:r>
            <a:r>
              <a:rPr lang="en-US" dirty="0" err="1" smtClean="0"/>
              <a:t>Qué</a:t>
            </a:r>
            <a:r>
              <a:rPr lang="en-US" dirty="0" smtClean="0"/>
              <a:t> </a:t>
            </a:r>
            <a:r>
              <a:rPr lang="en-US" dirty="0" err="1" smtClean="0"/>
              <a:t>es</a:t>
            </a:r>
            <a:r>
              <a:rPr lang="en-US" dirty="0" smtClean="0"/>
              <a:t> Medicare?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419601"/>
          </a:xfrm>
        </p:spPr>
        <p:txBody>
          <a:bodyPr>
            <a:normAutofit lnSpcReduction="10000"/>
          </a:bodyPr>
          <a:lstStyle/>
          <a:p>
            <a:r>
              <a:rPr lang="en-US" sz="3000" dirty="0" err="1" smtClean="0"/>
              <a:t>Tenga</a:t>
            </a:r>
            <a:r>
              <a:rPr lang="en-US" sz="3000" dirty="0" smtClean="0"/>
              <a:t> en </a:t>
            </a:r>
            <a:r>
              <a:rPr lang="en-US" sz="3000" dirty="0" err="1" smtClean="0"/>
              <a:t>cuenta</a:t>
            </a:r>
            <a:endParaRPr lang="en-US" sz="3000" dirty="0" smtClean="0"/>
          </a:p>
          <a:p>
            <a:pPr lvl="1"/>
            <a:r>
              <a:rPr lang="en-US" sz="2200" dirty="0" smtClean="0"/>
              <a:t>La </a:t>
            </a:r>
            <a:r>
              <a:rPr lang="en-US" sz="2200" dirty="0" err="1" smtClean="0"/>
              <a:t>mayoría</a:t>
            </a:r>
            <a:r>
              <a:rPr lang="en-US" sz="2200" dirty="0" smtClean="0"/>
              <a:t> </a:t>
            </a:r>
            <a:r>
              <a:rPr lang="en-US" sz="2200" dirty="0" err="1" smtClean="0"/>
              <a:t>ofrecen</a:t>
            </a:r>
            <a:r>
              <a:rPr lang="en-US" sz="2200" dirty="0" smtClean="0"/>
              <a:t> </a:t>
            </a:r>
            <a:r>
              <a:rPr lang="en-US" sz="2200" dirty="0" err="1" smtClean="0"/>
              <a:t>una</a:t>
            </a:r>
            <a:r>
              <a:rPr lang="en-US" sz="2200" dirty="0" smtClean="0"/>
              <a:t> </a:t>
            </a:r>
            <a:r>
              <a:rPr lang="en-US" sz="2200" dirty="0" err="1" smtClean="0"/>
              <a:t>cobertura</a:t>
            </a:r>
            <a:r>
              <a:rPr lang="en-US" sz="2200" dirty="0" smtClean="0"/>
              <a:t> </a:t>
            </a:r>
            <a:r>
              <a:rPr lang="en-US" sz="2200" dirty="0" err="1" smtClean="0"/>
              <a:t>amplia</a:t>
            </a:r>
            <a:endParaRPr lang="en-US" sz="2200" dirty="0" smtClean="0"/>
          </a:p>
          <a:p>
            <a:pPr lvl="2"/>
            <a:r>
              <a:rPr lang="en-US" dirty="0" err="1" smtClean="0"/>
              <a:t>Que</a:t>
            </a:r>
            <a:r>
              <a:rPr lang="en-US" dirty="0" smtClean="0"/>
              <a:t> </a:t>
            </a:r>
            <a:r>
              <a:rPr lang="en-US" dirty="0" err="1" smtClean="0"/>
              <a:t>incluye</a:t>
            </a:r>
            <a:r>
              <a:rPr lang="en-US" dirty="0" smtClean="0"/>
              <a:t> la </a:t>
            </a:r>
            <a:r>
              <a:rPr lang="en-US" dirty="0" err="1" smtClean="0"/>
              <a:t>cobertura</a:t>
            </a:r>
            <a:r>
              <a:rPr lang="en-US" dirty="0" smtClean="0"/>
              <a:t> de la Parte D</a:t>
            </a:r>
          </a:p>
          <a:p>
            <a:pPr lvl="1"/>
            <a:r>
              <a:rPr lang="en-US" sz="2200" dirty="0" smtClean="0"/>
              <a:t>Tal </a:t>
            </a:r>
            <a:r>
              <a:rPr lang="en-US" sz="2200" dirty="0" err="1" smtClean="0"/>
              <a:t>vez</a:t>
            </a:r>
            <a:r>
              <a:rPr lang="en-US" sz="2200" dirty="0" smtClean="0"/>
              <a:t> </a:t>
            </a:r>
            <a:r>
              <a:rPr lang="en-US" sz="2200" dirty="0" err="1" smtClean="0"/>
              <a:t>tenga</a:t>
            </a:r>
            <a:r>
              <a:rPr lang="en-US" sz="2200" dirty="0" smtClean="0"/>
              <a:t> </a:t>
            </a:r>
            <a:r>
              <a:rPr lang="en-US" sz="2200" dirty="0" err="1" smtClean="0"/>
              <a:t>que</a:t>
            </a:r>
            <a:r>
              <a:rPr lang="en-US" sz="2200" dirty="0" smtClean="0"/>
              <a:t> </a:t>
            </a:r>
            <a:r>
              <a:rPr lang="en-US" sz="2200" dirty="0" err="1" smtClean="0"/>
              <a:t>usar</a:t>
            </a:r>
            <a:r>
              <a:rPr lang="en-US" sz="2200" dirty="0" smtClean="0"/>
              <a:t> </a:t>
            </a:r>
            <a:r>
              <a:rPr lang="en-US" sz="2200" dirty="0" err="1" smtClean="0"/>
              <a:t>proveedores</a:t>
            </a:r>
            <a:r>
              <a:rPr lang="en-US" sz="2200" dirty="0" smtClean="0"/>
              <a:t> de la red</a:t>
            </a:r>
          </a:p>
          <a:p>
            <a:pPr lvl="1"/>
            <a:r>
              <a:rPr lang="en-US" sz="2200" dirty="0" err="1" smtClean="0"/>
              <a:t>Debe</a:t>
            </a:r>
            <a:r>
              <a:rPr lang="en-US" sz="2200" dirty="0" smtClean="0"/>
              <a:t> </a:t>
            </a:r>
            <a:r>
              <a:rPr lang="en-US" sz="2200" dirty="0" err="1" smtClean="0"/>
              <a:t>paga</a:t>
            </a:r>
            <a:r>
              <a:rPr lang="en-US" sz="2200" dirty="0" smtClean="0"/>
              <a:t> la prima de la Parte B y la prima </a:t>
            </a:r>
            <a:r>
              <a:rPr lang="en-US" sz="2200" dirty="0" err="1" smtClean="0"/>
              <a:t>mensual</a:t>
            </a:r>
            <a:r>
              <a:rPr lang="en-US" sz="2200" dirty="0" smtClean="0"/>
              <a:t> del plan</a:t>
            </a:r>
          </a:p>
          <a:p>
            <a:pPr lvl="1"/>
            <a:r>
              <a:rPr lang="en-US" sz="2200" dirty="0" smtClean="0"/>
              <a:t>Tal </a:t>
            </a:r>
            <a:r>
              <a:rPr lang="en-US" sz="2200" dirty="0" err="1" smtClean="0"/>
              <a:t>vez</a:t>
            </a:r>
            <a:r>
              <a:rPr lang="en-US" sz="2200" dirty="0" smtClean="0"/>
              <a:t> </a:t>
            </a:r>
            <a:r>
              <a:rPr lang="en-US" sz="2200" dirty="0" err="1" smtClean="0"/>
              <a:t>necesite</a:t>
            </a:r>
            <a:r>
              <a:rPr lang="en-US" sz="2200" dirty="0" smtClean="0"/>
              <a:t> </a:t>
            </a:r>
            <a:r>
              <a:rPr lang="en-US" sz="2200" dirty="0" err="1" smtClean="0"/>
              <a:t>una</a:t>
            </a:r>
            <a:r>
              <a:rPr lang="en-US" sz="2200" dirty="0" smtClean="0"/>
              <a:t> </a:t>
            </a:r>
            <a:r>
              <a:rPr lang="en-US" sz="2200" dirty="0" err="1" smtClean="0"/>
              <a:t>orden</a:t>
            </a:r>
            <a:r>
              <a:rPr lang="en-US" sz="2200" dirty="0" smtClean="0"/>
              <a:t> de su </a:t>
            </a:r>
            <a:r>
              <a:rPr lang="en-US" sz="2200" dirty="0" err="1" smtClean="0"/>
              <a:t>médico</a:t>
            </a:r>
            <a:r>
              <a:rPr lang="en-US" sz="2200" dirty="0" smtClean="0"/>
              <a:t> de </a:t>
            </a:r>
            <a:r>
              <a:rPr lang="en-US" sz="2200" dirty="0" err="1" smtClean="0"/>
              <a:t>cabecera</a:t>
            </a:r>
            <a:r>
              <a:rPr lang="en-US" sz="2200" dirty="0" smtClean="0"/>
              <a:t> </a:t>
            </a:r>
            <a:r>
              <a:rPr lang="en-US" sz="2200" dirty="0" err="1" smtClean="0"/>
              <a:t>para</a:t>
            </a:r>
            <a:r>
              <a:rPr lang="en-US" sz="2200" dirty="0" smtClean="0"/>
              <a:t> </a:t>
            </a:r>
            <a:r>
              <a:rPr lang="en-US" sz="2200" dirty="0" err="1" smtClean="0"/>
              <a:t>consultar</a:t>
            </a:r>
            <a:r>
              <a:rPr lang="en-US" sz="2200" dirty="0" smtClean="0"/>
              <a:t> a un </a:t>
            </a:r>
            <a:r>
              <a:rPr lang="en-US" sz="2200" dirty="0" err="1" smtClean="0"/>
              <a:t>especialista</a:t>
            </a:r>
            <a:endParaRPr lang="en-US" sz="2200" dirty="0" smtClean="0"/>
          </a:p>
          <a:p>
            <a:pPr lvl="1"/>
            <a:r>
              <a:rPr lang="en-US" sz="2200" dirty="0" smtClean="0"/>
              <a:t>Solo </a:t>
            </a:r>
            <a:r>
              <a:rPr lang="en-US" sz="2200" dirty="0" err="1" smtClean="0"/>
              <a:t>puede</a:t>
            </a:r>
            <a:r>
              <a:rPr lang="en-US" sz="2200" dirty="0" smtClean="0"/>
              <a:t> </a:t>
            </a:r>
            <a:r>
              <a:rPr lang="en-US" sz="2200" dirty="0" err="1" smtClean="0"/>
              <a:t>inscribirse</a:t>
            </a:r>
            <a:r>
              <a:rPr lang="en-US" sz="2200" dirty="0" smtClean="0"/>
              <a:t> o </a:t>
            </a:r>
            <a:r>
              <a:rPr lang="en-US" sz="2200" dirty="0" err="1" smtClean="0"/>
              <a:t>cancelar</a:t>
            </a:r>
            <a:r>
              <a:rPr lang="en-US" sz="2200" dirty="0" smtClean="0"/>
              <a:t> su plan en </a:t>
            </a:r>
            <a:r>
              <a:rPr lang="en-US" sz="2200" dirty="0" err="1" smtClean="0"/>
              <a:t>ciertos</a:t>
            </a:r>
            <a:r>
              <a:rPr lang="en-US" sz="2200" dirty="0" smtClean="0"/>
              <a:t> </a:t>
            </a:r>
            <a:r>
              <a:rPr lang="en-US" sz="2200" dirty="0" err="1" smtClean="0"/>
              <a:t>períodos</a:t>
            </a:r>
            <a:endParaRPr lang="en-US" sz="2200" dirty="0" smtClean="0"/>
          </a:p>
          <a:p>
            <a:pPr lvl="1"/>
            <a:r>
              <a:rPr lang="en-US" sz="2200" dirty="0" smtClean="0"/>
              <a:t>No </a:t>
            </a:r>
            <a:r>
              <a:rPr lang="en-US" sz="2200" dirty="0" err="1" smtClean="0"/>
              <a:t>trabajan</a:t>
            </a:r>
            <a:r>
              <a:rPr lang="en-US" sz="2200" dirty="0" smtClean="0"/>
              <a:t> con </a:t>
            </a:r>
            <a:r>
              <a:rPr lang="en-US" sz="2200" dirty="0" err="1" smtClean="0"/>
              <a:t>las</a:t>
            </a:r>
            <a:r>
              <a:rPr lang="en-US" sz="2200" dirty="0" smtClean="0"/>
              <a:t> </a:t>
            </a:r>
            <a:r>
              <a:rPr lang="en-US" sz="2200" dirty="0" err="1" smtClean="0"/>
              <a:t>pólizas</a:t>
            </a:r>
            <a:r>
              <a:rPr lang="en-US" sz="2200" dirty="0" smtClean="0"/>
              <a:t> </a:t>
            </a:r>
            <a:r>
              <a:rPr lang="en-US" sz="2200" dirty="0" err="1" smtClean="0"/>
              <a:t>Medigap</a:t>
            </a:r>
            <a:endParaRPr lang="en-US" sz="2200" dirty="0" smtClean="0"/>
          </a:p>
          <a:p>
            <a:pPr lvl="1"/>
            <a:r>
              <a:rPr lang="en-US" sz="2200" dirty="0" smtClean="0"/>
              <a:t>Para </a:t>
            </a:r>
            <a:r>
              <a:rPr lang="en-US" sz="2200" dirty="0" err="1" smtClean="0"/>
              <a:t>inscribirse</a:t>
            </a:r>
            <a:r>
              <a:rPr lang="en-US" sz="2200" dirty="0" smtClean="0"/>
              <a:t> </a:t>
            </a:r>
            <a:r>
              <a:rPr lang="en-US" sz="2200" dirty="0" err="1" smtClean="0"/>
              <a:t>debe</a:t>
            </a:r>
            <a:r>
              <a:rPr lang="en-US" sz="2200" dirty="0" smtClean="0"/>
              <a:t> </a:t>
            </a:r>
            <a:r>
              <a:rPr lang="en-US" sz="2200" dirty="0" err="1" smtClean="0"/>
              <a:t>tener</a:t>
            </a:r>
            <a:r>
              <a:rPr lang="en-US" sz="2200" dirty="0" smtClean="0"/>
              <a:t> </a:t>
            </a:r>
            <a:r>
              <a:rPr lang="en-US" sz="2200" dirty="0" err="1" smtClean="0"/>
              <a:t>las</a:t>
            </a:r>
            <a:r>
              <a:rPr lang="en-US" sz="2200" dirty="0" smtClean="0"/>
              <a:t> </a:t>
            </a:r>
            <a:r>
              <a:rPr lang="en-US" sz="2200" dirty="0" err="1" smtClean="0"/>
              <a:t>Partes</a:t>
            </a:r>
            <a:r>
              <a:rPr lang="en-US" sz="2200" dirty="0" smtClean="0"/>
              <a:t> A y B </a:t>
            </a:r>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30</a:t>
            </a:fld>
            <a:endParaRPr lang="en-US" dirty="0"/>
          </a:p>
        </p:txBody>
      </p:sp>
      <p:sp>
        <p:nvSpPr>
          <p:cNvPr id="9" name="Title 1"/>
          <p:cNvSpPr>
            <a:spLocks noGrp="1"/>
          </p:cNvSpPr>
          <p:nvPr>
            <p:ph type="title"/>
          </p:nvPr>
        </p:nvSpPr>
        <p:spPr/>
        <p:txBody>
          <a:bodyPr anchor="t">
            <a:normAutofit fontScale="90000"/>
          </a:bodyPr>
          <a:lstStyle/>
          <a:p>
            <a:r>
              <a:rPr lang="en-US" sz="4000" dirty="0" err="1" smtClean="0">
                <a:solidFill>
                  <a:srgbClr val="0070C0"/>
                </a:solidFill>
              </a:rPr>
              <a:t>Decisión</a:t>
            </a:r>
            <a:r>
              <a:rPr lang="en-US" sz="4000" dirty="0" smtClean="0"/>
              <a:t/>
            </a:r>
            <a:br>
              <a:rPr lang="en-US" sz="4000" dirty="0" smtClean="0"/>
            </a:br>
            <a:r>
              <a:rPr lang="en-US" sz="3800" dirty="0" smtClean="0"/>
              <a:t>¿Me </a:t>
            </a:r>
            <a:r>
              <a:rPr lang="en-US" sz="3800" dirty="0" err="1" smtClean="0"/>
              <a:t>conviene</a:t>
            </a:r>
            <a:r>
              <a:rPr lang="en-US" sz="3800" dirty="0" smtClean="0"/>
              <a:t> </a:t>
            </a:r>
            <a:r>
              <a:rPr lang="en-US" sz="3800" dirty="0" err="1" smtClean="0"/>
              <a:t>inscribirme</a:t>
            </a:r>
            <a:r>
              <a:rPr lang="en-US" sz="3800" dirty="0" smtClean="0"/>
              <a:t> en un plan Medicare Advantage? </a:t>
            </a:r>
            <a:r>
              <a:rPr lang="en-US" dirty="0" smtClean="0"/>
              <a:t/>
            </a:r>
            <a:br>
              <a:rPr lang="en-US" dirty="0" smtClean="0"/>
            </a:br>
            <a:endParaRPr lang="en-US" dirty="0"/>
          </a:p>
        </p:txBody>
      </p:sp>
      <p:sp>
        <p:nvSpPr>
          <p:cNvPr id="8" name="Rectangle 7"/>
          <p:cNvSpPr/>
          <p:nvPr/>
        </p:nvSpPr>
        <p:spPr>
          <a:xfrm>
            <a:off x="5117821" y="1828800"/>
            <a:ext cx="3103734" cy="830997"/>
          </a:xfrm>
          <a:prstGeom prst="rect">
            <a:avLst/>
          </a:prstGeom>
          <a:noFill/>
        </p:spPr>
        <p:txBody>
          <a:bodyPr wrap="square" lIns="91440" tIns="45720" rIns="91440" bIns="45720">
            <a:spAutoFit/>
          </a:bodyPr>
          <a:lstStyle/>
          <a:p>
            <a:pPr algn="ctr"/>
            <a:r>
              <a:rPr lang="en-US" sz="4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Depende</a:t>
            </a:r>
            <a:endParaRPr lang="en-US" sz="4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407091"/>
          </a:xfrm>
        </p:spPr>
        <p:txBody>
          <a:bodyPr>
            <a:normAutofit fontScale="92500" lnSpcReduction="20000"/>
          </a:bodyPr>
          <a:lstStyle/>
          <a:p>
            <a:r>
              <a:rPr lang="en-US" dirty="0" smtClean="0"/>
              <a:t>Durante el </a:t>
            </a:r>
            <a:r>
              <a:rPr lang="en-US" dirty="0" err="1" smtClean="0"/>
              <a:t>período</a:t>
            </a:r>
            <a:r>
              <a:rPr lang="en-US" dirty="0" smtClean="0"/>
              <a:t> </a:t>
            </a:r>
            <a:r>
              <a:rPr lang="en-US" dirty="0" err="1" smtClean="0"/>
              <a:t>inicial</a:t>
            </a:r>
            <a:r>
              <a:rPr lang="en-US" dirty="0" smtClean="0"/>
              <a:t> de </a:t>
            </a:r>
            <a:r>
              <a:rPr lang="en-US" dirty="0" err="1" smtClean="0"/>
              <a:t>inscripción</a:t>
            </a:r>
            <a:r>
              <a:rPr lang="en-US" dirty="0" smtClean="0"/>
              <a:t> de 7 </a:t>
            </a:r>
            <a:r>
              <a:rPr lang="en-US" dirty="0" err="1" smtClean="0"/>
              <a:t>meses</a:t>
            </a:r>
            <a:endParaRPr lang="en-US" dirty="0" smtClean="0"/>
          </a:p>
          <a:p>
            <a:r>
              <a:rPr lang="en-US" dirty="0" smtClean="0"/>
              <a:t>Durante el </a:t>
            </a:r>
            <a:r>
              <a:rPr lang="en-US" dirty="0" err="1" smtClean="0"/>
              <a:t>período</a:t>
            </a:r>
            <a:r>
              <a:rPr lang="en-US" dirty="0" smtClean="0"/>
              <a:t> </a:t>
            </a:r>
            <a:r>
              <a:rPr lang="en-US" dirty="0" err="1" smtClean="0"/>
              <a:t>abierto</a:t>
            </a:r>
            <a:r>
              <a:rPr lang="en-US" dirty="0" smtClean="0"/>
              <a:t> de </a:t>
            </a:r>
            <a:r>
              <a:rPr lang="en-US" dirty="0" err="1" smtClean="0"/>
              <a:t>inscripción</a:t>
            </a:r>
            <a:r>
              <a:rPr lang="en-US" dirty="0" smtClean="0"/>
              <a:t> en el </a:t>
            </a:r>
            <a:r>
              <a:rPr lang="en-US" dirty="0" err="1" smtClean="0"/>
              <a:t>otoño</a:t>
            </a:r>
            <a:endParaRPr lang="en-US" dirty="0" smtClean="0"/>
          </a:p>
          <a:p>
            <a:pPr lvl="1"/>
            <a:r>
              <a:rPr lang="en-US" dirty="0" smtClean="0"/>
              <a:t>Del 15 de </a:t>
            </a:r>
            <a:r>
              <a:rPr lang="en-US" dirty="0" err="1" smtClean="0"/>
              <a:t>octubre</a:t>
            </a:r>
            <a:r>
              <a:rPr lang="en-US" dirty="0" smtClean="0"/>
              <a:t> al 7 de </a:t>
            </a:r>
            <a:r>
              <a:rPr lang="en-US" dirty="0" err="1" smtClean="0"/>
              <a:t>diciembre</a:t>
            </a:r>
            <a:r>
              <a:rPr lang="en-US" dirty="0" smtClean="0"/>
              <a:t> de </a:t>
            </a:r>
            <a:r>
              <a:rPr lang="en-US" dirty="0" err="1" smtClean="0"/>
              <a:t>cada</a:t>
            </a:r>
            <a:r>
              <a:rPr lang="en-US" dirty="0" smtClean="0"/>
              <a:t> </a:t>
            </a:r>
            <a:r>
              <a:rPr lang="en-US" dirty="0" err="1" smtClean="0"/>
              <a:t>año</a:t>
            </a:r>
            <a:endParaRPr lang="en-US" dirty="0" smtClean="0"/>
          </a:p>
          <a:p>
            <a:pPr lvl="1"/>
            <a:r>
              <a:rPr lang="en-US" dirty="0" smtClean="0"/>
              <a:t>La </a:t>
            </a:r>
            <a:r>
              <a:rPr lang="en-US" dirty="0" err="1" smtClean="0"/>
              <a:t>cobertura</a:t>
            </a:r>
            <a:r>
              <a:rPr lang="en-US" dirty="0" smtClean="0"/>
              <a:t> </a:t>
            </a:r>
            <a:r>
              <a:rPr lang="en-US" dirty="0" err="1" smtClean="0"/>
              <a:t>empieza</a:t>
            </a:r>
            <a:r>
              <a:rPr lang="en-US" dirty="0" smtClean="0"/>
              <a:t> el 1 de </a:t>
            </a:r>
            <a:r>
              <a:rPr lang="en-US" dirty="0" err="1" smtClean="0"/>
              <a:t>enero</a:t>
            </a:r>
            <a:endParaRPr lang="en-US" dirty="0" smtClean="0"/>
          </a:p>
          <a:p>
            <a:r>
              <a:rPr lang="en-US" dirty="0" smtClean="0"/>
              <a:t>Tal </a:t>
            </a:r>
            <a:r>
              <a:rPr lang="en-US" dirty="0" err="1" smtClean="0"/>
              <a:t>vez</a:t>
            </a:r>
            <a:r>
              <a:rPr lang="en-US" dirty="0" smtClean="0"/>
              <a:t> </a:t>
            </a:r>
            <a:r>
              <a:rPr lang="en-US" dirty="0" err="1" smtClean="0"/>
              <a:t>pueda</a:t>
            </a:r>
            <a:r>
              <a:rPr lang="en-US" dirty="0" smtClean="0"/>
              <a:t> </a:t>
            </a:r>
            <a:r>
              <a:rPr lang="en-US" dirty="0" err="1" smtClean="0"/>
              <a:t>inscribirse</a:t>
            </a:r>
            <a:r>
              <a:rPr lang="en-US" dirty="0" smtClean="0"/>
              <a:t> en </a:t>
            </a:r>
            <a:r>
              <a:rPr lang="en-US" dirty="0" err="1" smtClean="0"/>
              <a:t>otros</a:t>
            </a:r>
            <a:r>
              <a:rPr lang="en-US" dirty="0" smtClean="0"/>
              <a:t> </a:t>
            </a:r>
            <a:r>
              <a:rPr lang="en-US" dirty="0" err="1" smtClean="0"/>
              <a:t>momentos</a:t>
            </a:r>
            <a:r>
              <a:rPr lang="en-US" dirty="0" smtClean="0"/>
              <a:t> </a:t>
            </a:r>
            <a:r>
              <a:rPr lang="en-US" dirty="0" err="1" smtClean="0"/>
              <a:t>especiales</a:t>
            </a:r>
            <a:endParaRPr lang="en-US" dirty="0" smtClean="0"/>
          </a:p>
          <a:p>
            <a:r>
              <a:rPr lang="en-US" dirty="0" smtClean="0"/>
              <a:t>Para </a:t>
            </a:r>
            <a:r>
              <a:rPr lang="en-US" dirty="0" err="1" smtClean="0"/>
              <a:t>inscribirse</a:t>
            </a:r>
            <a:r>
              <a:rPr lang="en-US" dirty="0" smtClean="0"/>
              <a:t> </a:t>
            </a:r>
            <a:r>
              <a:rPr lang="en-US" dirty="0" err="1" smtClean="0"/>
              <a:t>comuníquese</a:t>
            </a:r>
            <a:r>
              <a:rPr lang="en-US" dirty="0" smtClean="0"/>
              <a:t> con el plan</a:t>
            </a:r>
          </a:p>
          <a:p>
            <a:pPr lvl="1"/>
            <a:r>
              <a:rPr lang="en-US" dirty="0" err="1" smtClean="0"/>
              <a:t>Llame</a:t>
            </a:r>
            <a:r>
              <a:rPr lang="en-US" dirty="0" smtClean="0"/>
              <a:t> al plan</a:t>
            </a:r>
          </a:p>
          <a:p>
            <a:pPr lvl="1"/>
            <a:r>
              <a:rPr lang="en-US" dirty="0" err="1" smtClean="0"/>
              <a:t>Visite</a:t>
            </a:r>
            <a:r>
              <a:rPr lang="en-US" dirty="0" smtClean="0"/>
              <a:t> el </a:t>
            </a:r>
            <a:r>
              <a:rPr lang="en-US" dirty="0" err="1" smtClean="0"/>
              <a:t>sitio</a:t>
            </a:r>
            <a:r>
              <a:rPr lang="en-US" dirty="0" smtClean="0"/>
              <a:t> Web del plan</a:t>
            </a:r>
          </a:p>
          <a:p>
            <a:pPr lvl="1"/>
            <a:r>
              <a:rPr lang="en-US" dirty="0" err="1" smtClean="0"/>
              <a:t>Visite</a:t>
            </a:r>
            <a:r>
              <a:rPr lang="en-US" dirty="0" smtClean="0"/>
              <a:t> </a:t>
            </a:r>
            <a:r>
              <a:rPr lang="en-US" dirty="0" smtClean="0">
                <a:hlinkClick r:id="rId3"/>
              </a:rPr>
              <a:t>www.medicare.gov</a:t>
            </a:r>
            <a:r>
              <a:rPr lang="en-US" dirty="0" smtClean="0"/>
              <a:t> </a:t>
            </a:r>
            <a:r>
              <a:rPr lang="en-US" dirty="0" err="1" smtClean="0"/>
              <a:t>para</a:t>
            </a:r>
            <a:r>
              <a:rPr lang="en-US" dirty="0" smtClean="0"/>
              <a:t> </a:t>
            </a:r>
            <a:r>
              <a:rPr lang="en-US" dirty="0" err="1" smtClean="0"/>
              <a:t>obtener</a:t>
            </a:r>
            <a:r>
              <a:rPr lang="en-US" dirty="0" smtClean="0"/>
              <a:t> </a:t>
            </a:r>
            <a:r>
              <a:rPr lang="en-US" dirty="0" err="1" smtClean="0"/>
              <a:t>información</a:t>
            </a:r>
            <a:r>
              <a:rPr lang="en-US" dirty="0" smtClean="0"/>
              <a:t> </a:t>
            </a:r>
            <a:r>
              <a:rPr lang="en-US" dirty="0" err="1" smtClean="0"/>
              <a:t>sobre</a:t>
            </a:r>
            <a:r>
              <a:rPr lang="en-US" dirty="0" smtClean="0"/>
              <a:t> el plan </a:t>
            </a:r>
            <a:r>
              <a:rPr lang="en-US" dirty="0" err="1" smtClean="0"/>
              <a:t>que</a:t>
            </a:r>
            <a:r>
              <a:rPr lang="en-US" dirty="0" smtClean="0"/>
              <a:t> le </a:t>
            </a:r>
            <a:r>
              <a:rPr lang="en-US" dirty="0" err="1" smtClean="0"/>
              <a:t>interesa</a:t>
            </a:r>
            <a:endParaRPr lang="en-US" dirty="0" smtClean="0"/>
          </a:p>
          <a:p>
            <a:pPr lvl="1">
              <a:buNone/>
            </a:pPr>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31</a:t>
            </a:fld>
            <a:endParaRPr lang="en-US" dirty="0"/>
          </a:p>
        </p:txBody>
      </p:sp>
      <p:sp>
        <p:nvSpPr>
          <p:cNvPr id="2" name="Title 1"/>
          <p:cNvSpPr>
            <a:spLocks noGrp="1"/>
          </p:cNvSpPr>
          <p:nvPr>
            <p:ph type="title"/>
          </p:nvPr>
        </p:nvSpPr>
        <p:spPr/>
        <p:txBody>
          <a:bodyPr>
            <a:noAutofit/>
          </a:bodyPr>
          <a:lstStyle/>
          <a:p>
            <a:r>
              <a:rPr lang="en-US" sz="3600" dirty="0" smtClean="0"/>
              <a:t>¿</a:t>
            </a:r>
            <a:r>
              <a:rPr lang="en-US" sz="3600" dirty="0" err="1" smtClean="0"/>
              <a:t>Cuándo</a:t>
            </a:r>
            <a:r>
              <a:rPr lang="en-US" sz="3600" dirty="0" smtClean="0"/>
              <a:t> </a:t>
            </a:r>
            <a:r>
              <a:rPr lang="en-US" sz="3600" dirty="0" err="1" smtClean="0"/>
              <a:t>puedo</a:t>
            </a:r>
            <a:r>
              <a:rPr lang="en-US" sz="3600" dirty="0" smtClean="0"/>
              <a:t> </a:t>
            </a:r>
            <a:r>
              <a:rPr lang="en-US" sz="3600" dirty="0" err="1" smtClean="0"/>
              <a:t>inscribirme</a:t>
            </a:r>
            <a:r>
              <a:rPr lang="en-US" sz="3600" dirty="0" smtClean="0"/>
              <a:t> en un plan Medicare Advantage?</a:t>
            </a:r>
            <a:endParaRPr lang="en-US" sz="3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4330891"/>
          </a:xfrm>
        </p:spPr>
        <p:txBody>
          <a:bodyPr/>
          <a:lstStyle/>
          <a:p>
            <a:r>
              <a:rPr lang="en-US" sz="3200" dirty="0" err="1" smtClean="0">
                <a:cs typeface="Arial" charset="0"/>
              </a:rPr>
              <a:t>Disponible</a:t>
            </a:r>
            <a:r>
              <a:rPr lang="en-US" sz="3200" dirty="0" smtClean="0">
                <a:cs typeface="Arial" charset="0"/>
              </a:rPr>
              <a:t> </a:t>
            </a:r>
            <a:r>
              <a:rPr lang="en-US" sz="3200" dirty="0" err="1" smtClean="0">
                <a:cs typeface="Arial" charset="0"/>
              </a:rPr>
              <a:t>para</a:t>
            </a:r>
            <a:r>
              <a:rPr lang="en-US" sz="3200" dirty="0" smtClean="0">
                <a:cs typeface="Arial" charset="0"/>
              </a:rPr>
              <a:t> </a:t>
            </a:r>
            <a:r>
              <a:rPr lang="en-US" sz="3200" dirty="0" err="1" smtClean="0">
                <a:cs typeface="Arial" charset="0"/>
              </a:rPr>
              <a:t>todas</a:t>
            </a:r>
            <a:r>
              <a:rPr lang="en-US" sz="3200" dirty="0" smtClean="0">
                <a:cs typeface="Arial" charset="0"/>
              </a:rPr>
              <a:t> </a:t>
            </a:r>
            <a:r>
              <a:rPr lang="en-US" sz="3200" dirty="0" err="1" smtClean="0">
                <a:cs typeface="Arial" charset="0"/>
              </a:rPr>
              <a:t>las</a:t>
            </a:r>
            <a:r>
              <a:rPr lang="en-US" sz="3200" dirty="0" smtClean="0">
                <a:cs typeface="Arial" charset="0"/>
              </a:rPr>
              <a:t> personas con Medicare</a:t>
            </a:r>
          </a:p>
          <a:p>
            <a:r>
              <a:rPr lang="en-US" sz="3200" dirty="0" err="1" smtClean="0">
                <a:cs typeface="Arial" charset="0"/>
              </a:rPr>
              <a:t>Ofrecida</a:t>
            </a:r>
            <a:r>
              <a:rPr lang="en-US" sz="3200" dirty="0" smtClean="0">
                <a:cs typeface="Arial" charset="0"/>
              </a:rPr>
              <a:t> a </a:t>
            </a:r>
            <a:r>
              <a:rPr lang="en-US" sz="3200" dirty="0" err="1" smtClean="0">
                <a:cs typeface="Arial" charset="0"/>
              </a:rPr>
              <a:t>través</a:t>
            </a:r>
            <a:r>
              <a:rPr lang="en-US" sz="3200" dirty="0" smtClean="0">
                <a:cs typeface="Arial" charset="0"/>
              </a:rPr>
              <a:t> de</a:t>
            </a:r>
          </a:p>
          <a:p>
            <a:pPr lvl="1"/>
            <a:r>
              <a:rPr lang="en-US" sz="2800" dirty="0" smtClean="0">
                <a:cs typeface="Arial" charset="0"/>
              </a:rPr>
              <a:t>Los planes Medicare de </a:t>
            </a:r>
            <a:r>
              <a:rPr lang="en-US" sz="2800" dirty="0" err="1" smtClean="0">
                <a:cs typeface="Arial" charset="0"/>
              </a:rPr>
              <a:t>medicamentos</a:t>
            </a:r>
            <a:r>
              <a:rPr lang="en-US" sz="2800" dirty="0" smtClean="0">
                <a:cs typeface="Arial" charset="0"/>
              </a:rPr>
              <a:t> </a:t>
            </a:r>
            <a:r>
              <a:rPr lang="en-US" sz="2800" dirty="0" err="1" smtClean="0">
                <a:cs typeface="Arial" charset="0"/>
              </a:rPr>
              <a:t>recetados</a:t>
            </a:r>
            <a:endParaRPr lang="en-US" sz="2800" dirty="0" smtClean="0">
              <a:cs typeface="Arial" charset="0"/>
            </a:endParaRPr>
          </a:p>
          <a:p>
            <a:pPr lvl="1"/>
            <a:r>
              <a:rPr lang="en-US" sz="2800" dirty="0" smtClean="0">
                <a:cs typeface="Arial" charset="0"/>
              </a:rPr>
              <a:t>Los planes Medicare Advantage</a:t>
            </a:r>
          </a:p>
          <a:p>
            <a:pPr lvl="1"/>
            <a:r>
              <a:rPr lang="en-US" sz="2800" dirty="0" err="1" smtClean="0">
                <a:cs typeface="Arial" charset="0"/>
              </a:rPr>
              <a:t>Otros</a:t>
            </a:r>
            <a:r>
              <a:rPr lang="en-US" sz="2800" dirty="0" smtClean="0">
                <a:cs typeface="Arial" charset="0"/>
              </a:rPr>
              <a:t> planes de Medicare</a:t>
            </a:r>
          </a:p>
          <a:p>
            <a:endParaRPr lang="en-US" dirty="0"/>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32</a:t>
            </a:fld>
            <a:endParaRPr lang="en-US" dirty="0"/>
          </a:p>
        </p:txBody>
      </p:sp>
      <p:sp>
        <p:nvSpPr>
          <p:cNvPr id="6" name="Title 5"/>
          <p:cNvSpPr>
            <a:spLocks noGrp="1"/>
          </p:cNvSpPr>
          <p:nvPr>
            <p:ph type="title"/>
          </p:nvPr>
        </p:nvSpPr>
        <p:spPr/>
        <p:txBody>
          <a:bodyPr>
            <a:normAutofit fontScale="90000"/>
          </a:bodyPr>
          <a:lstStyle/>
          <a:p>
            <a:r>
              <a:rPr lang="en-US" dirty="0" smtClean="0"/>
              <a:t>Parte D – La </a:t>
            </a:r>
            <a:r>
              <a:rPr lang="en-US" dirty="0" err="1" smtClean="0"/>
              <a:t>cobertura</a:t>
            </a:r>
            <a:r>
              <a:rPr lang="en-US" dirty="0" smtClean="0"/>
              <a:t> de </a:t>
            </a:r>
            <a:r>
              <a:rPr lang="en-US" dirty="0" err="1" smtClean="0"/>
              <a:t>las</a:t>
            </a:r>
            <a:r>
              <a:rPr lang="en-US" dirty="0" smtClean="0"/>
              <a:t/>
            </a:r>
            <a:br>
              <a:rPr lang="en-US" dirty="0" smtClean="0"/>
            </a:br>
            <a:r>
              <a:rPr lang="en-US" dirty="0" err="1" smtClean="0"/>
              <a:t>recetas</a:t>
            </a:r>
            <a:r>
              <a:rPr lang="en-US" dirty="0" smtClean="0"/>
              <a:t> </a:t>
            </a:r>
            <a:r>
              <a:rPr lang="en-US" dirty="0" err="1" smtClean="0"/>
              <a:t>médicas</a:t>
            </a:r>
            <a:endParaRPr lang="en-US" dirty="0"/>
          </a:p>
        </p:txBody>
      </p:sp>
      <p:pic>
        <p:nvPicPr>
          <p:cNvPr id="8" name="Picture 7" descr="Part D.jpg"/>
          <p:cNvPicPr>
            <a:picLocks noChangeAspect="1"/>
          </p:cNvPicPr>
          <p:nvPr/>
        </p:nvPicPr>
        <p:blipFill>
          <a:blip r:embed="rId3" cstate="print">
            <a:duotone>
              <a:prstClr val="black"/>
              <a:schemeClr val="accent1">
                <a:tint val="45000"/>
                <a:satMod val="400000"/>
              </a:schemeClr>
            </a:duotone>
          </a:blip>
          <a:stretch>
            <a:fillRect/>
          </a:stretch>
        </p:blipFill>
        <p:spPr>
          <a:xfrm>
            <a:off x="7772400" y="838200"/>
            <a:ext cx="530352" cy="530352"/>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029200"/>
          </a:xfrm>
        </p:spPr>
        <p:txBody>
          <a:bodyPr>
            <a:normAutofit fontScale="92500" lnSpcReduction="10000"/>
          </a:bodyPr>
          <a:lstStyle/>
          <a:p>
            <a:r>
              <a:rPr lang="en-US" sz="3200" dirty="0" smtClean="0"/>
              <a:t>Es </a:t>
            </a:r>
            <a:r>
              <a:rPr lang="en-US" sz="3200" dirty="0" err="1" smtClean="0"/>
              <a:t>opcional</a:t>
            </a:r>
            <a:endParaRPr lang="en-US" sz="3200" dirty="0" smtClean="0"/>
          </a:p>
          <a:p>
            <a:pPr lvl="1"/>
            <a:r>
              <a:rPr lang="en-US" sz="2800" dirty="0" err="1" smtClean="0"/>
              <a:t>Usted</a:t>
            </a:r>
            <a:r>
              <a:rPr lang="en-US" sz="2800" dirty="0" smtClean="0"/>
              <a:t> </a:t>
            </a:r>
            <a:r>
              <a:rPr lang="en-US" sz="2800" dirty="0" err="1" smtClean="0"/>
              <a:t>escoge</a:t>
            </a:r>
            <a:r>
              <a:rPr lang="en-US" sz="2800" dirty="0" smtClean="0"/>
              <a:t> un plan y se inscribe</a:t>
            </a:r>
          </a:p>
          <a:p>
            <a:r>
              <a:rPr lang="en-US" sz="3200" dirty="0" smtClean="0"/>
              <a:t>Los planes </a:t>
            </a:r>
            <a:r>
              <a:rPr lang="en-US" sz="3200" dirty="0" err="1" smtClean="0"/>
              <a:t>tienen</a:t>
            </a:r>
            <a:r>
              <a:rPr lang="en-US" sz="3200" dirty="0" smtClean="0"/>
              <a:t> </a:t>
            </a:r>
            <a:r>
              <a:rPr lang="en-US" sz="3200" dirty="0" err="1" smtClean="0"/>
              <a:t>formularios</a:t>
            </a:r>
            <a:endParaRPr lang="en-US" sz="3200" dirty="0" smtClean="0"/>
          </a:p>
          <a:p>
            <a:pPr lvl="1"/>
            <a:r>
              <a:rPr lang="en-US" sz="2600" dirty="0" err="1" smtClean="0"/>
              <a:t>Lista</a:t>
            </a:r>
            <a:r>
              <a:rPr lang="en-US" sz="2600" dirty="0" smtClean="0"/>
              <a:t> de </a:t>
            </a:r>
            <a:r>
              <a:rPr lang="en-US" sz="2600" dirty="0" err="1" smtClean="0"/>
              <a:t>medicamentos</a:t>
            </a:r>
            <a:r>
              <a:rPr lang="en-US" sz="2600" dirty="0" smtClean="0"/>
              <a:t> </a:t>
            </a:r>
            <a:r>
              <a:rPr lang="en-US" sz="2600" dirty="0" err="1" smtClean="0"/>
              <a:t>cubiertos</a:t>
            </a:r>
            <a:endParaRPr lang="en-US" sz="2600" dirty="0" smtClean="0"/>
          </a:p>
          <a:p>
            <a:pPr lvl="1"/>
            <a:r>
              <a:rPr lang="en-US" sz="2800" dirty="0" err="1" smtClean="0">
                <a:solidFill>
                  <a:prstClr val="black"/>
                </a:solidFill>
                <a:cs typeface="Arial" charset="0"/>
              </a:rPr>
              <a:t>Debe</a:t>
            </a:r>
            <a:r>
              <a:rPr lang="en-US" sz="2800" dirty="0" smtClean="0">
                <a:solidFill>
                  <a:prstClr val="black"/>
                </a:solidFill>
                <a:cs typeface="Arial" charset="0"/>
              </a:rPr>
              <a:t> </a:t>
            </a:r>
            <a:r>
              <a:rPr lang="en-US" sz="2800" dirty="0" err="1" smtClean="0">
                <a:solidFill>
                  <a:prstClr val="black"/>
                </a:solidFill>
                <a:cs typeface="Arial" charset="0"/>
              </a:rPr>
              <a:t>incluir</a:t>
            </a:r>
            <a:r>
              <a:rPr lang="en-US" sz="2800" dirty="0" smtClean="0">
                <a:solidFill>
                  <a:prstClr val="black"/>
                </a:solidFill>
                <a:cs typeface="Arial" charset="0"/>
              </a:rPr>
              <a:t> </a:t>
            </a:r>
            <a:r>
              <a:rPr lang="en-US" sz="2800" dirty="0" err="1" smtClean="0">
                <a:solidFill>
                  <a:prstClr val="black"/>
                </a:solidFill>
                <a:cs typeface="Arial" charset="0"/>
              </a:rPr>
              <a:t>una</a:t>
            </a:r>
            <a:r>
              <a:rPr lang="en-US" sz="2800" dirty="0" smtClean="0">
                <a:solidFill>
                  <a:prstClr val="black"/>
                </a:solidFill>
                <a:cs typeface="Arial" charset="0"/>
              </a:rPr>
              <a:t> </a:t>
            </a:r>
            <a:r>
              <a:rPr lang="en-US" sz="2800" dirty="0" err="1" smtClean="0">
                <a:solidFill>
                  <a:prstClr val="black"/>
                </a:solidFill>
                <a:cs typeface="Arial" charset="0"/>
              </a:rPr>
              <a:t>gama</a:t>
            </a:r>
            <a:r>
              <a:rPr lang="en-US" sz="2800" dirty="0" smtClean="0">
                <a:solidFill>
                  <a:prstClr val="black"/>
                </a:solidFill>
                <a:cs typeface="Arial" charset="0"/>
              </a:rPr>
              <a:t> de </a:t>
            </a:r>
            <a:r>
              <a:rPr lang="en-US" sz="2800" dirty="0" err="1" smtClean="0">
                <a:solidFill>
                  <a:prstClr val="black"/>
                </a:solidFill>
                <a:cs typeface="Arial" charset="0"/>
              </a:rPr>
              <a:t>medicamentos</a:t>
            </a:r>
            <a:r>
              <a:rPr lang="en-US" sz="2800" dirty="0" smtClean="0">
                <a:solidFill>
                  <a:prstClr val="black"/>
                </a:solidFill>
                <a:cs typeface="Arial" charset="0"/>
              </a:rPr>
              <a:t> </a:t>
            </a:r>
            <a:r>
              <a:rPr lang="en-US" sz="2800" dirty="0" err="1" smtClean="0">
                <a:solidFill>
                  <a:prstClr val="black"/>
                </a:solidFill>
                <a:cs typeface="Arial" charset="0"/>
              </a:rPr>
              <a:t>para</a:t>
            </a:r>
            <a:r>
              <a:rPr lang="en-US" sz="2800" dirty="0" smtClean="0">
                <a:solidFill>
                  <a:prstClr val="black"/>
                </a:solidFill>
                <a:cs typeface="Arial" charset="0"/>
              </a:rPr>
              <a:t> </a:t>
            </a:r>
            <a:r>
              <a:rPr lang="en-US" sz="2800" dirty="0" err="1" smtClean="0">
                <a:solidFill>
                  <a:prstClr val="black"/>
                </a:solidFill>
                <a:cs typeface="Arial" charset="0"/>
              </a:rPr>
              <a:t>cada</a:t>
            </a:r>
            <a:r>
              <a:rPr lang="en-US" sz="2800" dirty="0" smtClean="0">
                <a:solidFill>
                  <a:prstClr val="black"/>
                </a:solidFill>
                <a:cs typeface="Arial" charset="0"/>
              </a:rPr>
              <a:t> </a:t>
            </a:r>
            <a:r>
              <a:rPr lang="en-US" sz="2800" dirty="0" err="1" smtClean="0">
                <a:solidFill>
                  <a:prstClr val="black"/>
                </a:solidFill>
                <a:cs typeface="Arial" charset="0"/>
              </a:rPr>
              <a:t>categoría</a:t>
            </a:r>
            <a:endParaRPr lang="en-US" sz="2800" dirty="0" smtClean="0">
              <a:solidFill>
                <a:prstClr val="black"/>
              </a:solidFill>
              <a:cs typeface="Arial" charset="0"/>
            </a:endParaRPr>
          </a:p>
          <a:p>
            <a:r>
              <a:rPr lang="en-US" sz="3200" dirty="0" err="1" smtClean="0"/>
              <a:t>Usted</a:t>
            </a:r>
            <a:r>
              <a:rPr lang="en-US" sz="3200" dirty="0" smtClean="0"/>
              <a:t> </a:t>
            </a:r>
            <a:r>
              <a:rPr lang="en-US" sz="3200" dirty="0" err="1" smtClean="0"/>
              <a:t>paga</a:t>
            </a:r>
            <a:r>
              <a:rPr lang="en-US" sz="3200" dirty="0" smtClean="0"/>
              <a:t> </a:t>
            </a:r>
            <a:r>
              <a:rPr lang="en-US" sz="3200" dirty="0" err="1" smtClean="0"/>
              <a:t>una</a:t>
            </a:r>
            <a:r>
              <a:rPr lang="en-US" sz="3200" dirty="0" smtClean="0"/>
              <a:t> prima </a:t>
            </a:r>
            <a:r>
              <a:rPr lang="en-US" sz="3200" dirty="0" err="1" smtClean="0"/>
              <a:t>mensual</a:t>
            </a:r>
            <a:endParaRPr lang="en-US" sz="3200" dirty="0" smtClean="0"/>
          </a:p>
          <a:p>
            <a:r>
              <a:rPr lang="en-US" sz="3200" dirty="0" err="1" smtClean="0"/>
              <a:t>También</a:t>
            </a:r>
            <a:r>
              <a:rPr lang="en-US" sz="3200" dirty="0" smtClean="0"/>
              <a:t> los </a:t>
            </a:r>
            <a:r>
              <a:rPr lang="en-US" sz="3200" dirty="0" err="1" smtClean="0"/>
              <a:t>deducibles</a:t>
            </a:r>
            <a:r>
              <a:rPr lang="en-US" sz="3200" dirty="0" smtClean="0"/>
              <a:t> y </a:t>
            </a:r>
            <a:r>
              <a:rPr lang="en-US" sz="3200" dirty="0" err="1" smtClean="0"/>
              <a:t>copagos</a:t>
            </a:r>
            <a:endParaRPr lang="en-US" sz="3200" dirty="0" smtClean="0"/>
          </a:p>
          <a:p>
            <a:r>
              <a:rPr lang="en-US" sz="3200" dirty="0" smtClean="0"/>
              <a:t>Hay “</a:t>
            </a:r>
            <a:r>
              <a:rPr lang="en-US" sz="3200" dirty="0" err="1" smtClean="0"/>
              <a:t>Ayuda</a:t>
            </a:r>
            <a:r>
              <a:rPr lang="en-US" sz="3200" dirty="0" smtClean="0"/>
              <a:t> </a:t>
            </a:r>
            <a:r>
              <a:rPr lang="en-US" sz="3200" dirty="0" err="1" smtClean="0"/>
              <a:t>Adicional</a:t>
            </a:r>
            <a:r>
              <a:rPr lang="en-US" sz="3200" dirty="0" smtClean="0"/>
              <a:t>” </a:t>
            </a:r>
            <a:r>
              <a:rPr lang="en-US" sz="3200" dirty="0" err="1" smtClean="0"/>
              <a:t>para</a:t>
            </a:r>
            <a:r>
              <a:rPr lang="en-US" sz="3200" dirty="0" smtClean="0"/>
              <a:t> </a:t>
            </a:r>
            <a:r>
              <a:rPr lang="en-US" sz="3200" dirty="0" err="1" smtClean="0"/>
              <a:t>pagar</a:t>
            </a:r>
            <a:r>
              <a:rPr lang="en-US" sz="3200" dirty="0" smtClean="0"/>
              <a:t> </a:t>
            </a:r>
            <a:r>
              <a:rPr lang="en-US" sz="3200" dirty="0" err="1" smtClean="0"/>
              <a:t>por</a:t>
            </a:r>
            <a:r>
              <a:rPr lang="en-US" sz="3200" dirty="0" smtClean="0"/>
              <a:t> la </a:t>
            </a:r>
            <a:r>
              <a:rPr lang="en-US" sz="3200" dirty="0" err="1" smtClean="0"/>
              <a:t>cobertura</a:t>
            </a:r>
            <a:r>
              <a:rPr lang="en-US" sz="3200" dirty="0" smtClean="0"/>
              <a:t> de la Parte D</a:t>
            </a:r>
          </a:p>
          <a:p>
            <a:pPr lvl="1"/>
            <a:r>
              <a:rPr lang="en-US" sz="2600" dirty="0" smtClean="0"/>
              <a:t>Si </a:t>
            </a:r>
            <a:r>
              <a:rPr lang="en-US" sz="2600" dirty="0" err="1" smtClean="0"/>
              <a:t>tiene</a:t>
            </a:r>
            <a:r>
              <a:rPr lang="en-US" sz="2600" dirty="0" smtClean="0"/>
              <a:t> </a:t>
            </a:r>
            <a:r>
              <a:rPr lang="en-US" sz="2600" dirty="0" err="1" smtClean="0"/>
              <a:t>ingresos</a:t>
            </a:r>
            <a:r>
              <a:rPr lang="en-US" sz="2600" dirty="0" smtClean="0"/>
              <a:t> y </a:t>
            </a:r>
            <a:r>
              <a:rPr lang="en-US" sz="2600" dirty="0" err="1" smtClean="0"/>
              <a:t>recursos</a:t>
            </a:r>
            <a:r>
              <a:rPr lang="en-US" sz="2600" dirty="0" smtClean="0"/>
              <a:t> </a:t>
            </a:r>
            <a:r>
              <a:rPr lang="en-US" sz="2600" dirty="0" err="1" smtClean="0"/>
              <a:t>limitados</a:t>
            </a:r>
            <a:endParaRPr lang="en-US" sz="2600"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33</a:t>
            </a:fld>
            <a:endParaRPr lang="en-US" dirty="0"/>
          </a:p>
        </p:txBody>
      </p:sp>
      <p:sp>
        <p:nvSpPr>
          <p:cNvPr id="2" name="Title 1"/>
          <p:cNvSpPr>
            <a:spLocks noGrp="1"/>
          </p:cNvSpPr>
          <p:nvPr>
            <p:ph type="title"/>
          </p:nvPr>
        </p:nvSpPr>
        <p:spPr>
          <a:xfrm>
            <a:off x="228600" y="274638"/>
            <a:ext cx="8610600" cy="1143000"/>
          </a:xfrm>
        </p:spPr>
        <p:txBody>
          <a:bodyPr>
            <a:normAutofit/>
          </a:bodyPr>
          <a:lstStyle/>
          <a:p>
            <a:r>
              <a:rPr lang="en-US" sz="3400" dirty="0" smtClean="0"/>
              <a:t>¿</a:t>
            </a:r>
            <a:r>
              <a:rPr lang="en-US" sz="3400" dirty="0" err="1" smtClean="0"/>
              <a:t>Cómo</a:t>
            </a:r>
            <a:r>
              <a:rPr lang="en-US" sz="3400" dirty="0" smtClean="0"/>
              <a:t> </a:t>
            </a:r>
            <a:r>
              <a:rPr lang="en-US" sz="3400" dirty="0" err="1" smtClean="0"/>
              <a:t>funciona</a:t>
            </a:r>
            <a:r>
              <a:rPr lang="en-US" sz="3400" dirty="0" smtClean="0"/>
              <a:t> la Parte D de Medicare? </a:t>
            </a:r>
            <a:endParaRPr lang="en-US" sz="3400" dirty="0"/>
          </a:p>
        </p:txBody>
      </p:sp>
    </p:spTree>
  </p:cSld>
  <p:clrMapOvr>
    <a:masterClrMapping/>
  </p:clrMapOvr>
  <p:transition advTm="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4525963"/>
          </a:xfrm>
        </p:spPr>
        <p:txBody>
          <a:bodyPr/>
          <a:lstStyle/>
          <a:p>
            <a:r>
              <a:rPr lang="en-US" dirty="0" err="1" smtClean="0">
                <a:cs typeface="Arial" charset="0"/>
              </a:rPr>
              <a:t>Usted</a:t>
            </a:r>
            <a:r>
              <a:rPr lang="en-US" dirty="0" smtClean="0">
                <a:cs typeface="Arial" charset="0"/>
              </a:rPr>
              <a:t> </a:t>
            </a:r>
            <a:r>
              <a:rPr lang="en-US" dirty="0" err="1" smtClean="0">
                <a:cs typeface="Arial" charset="0"/>
              </a:rPr>
              <a:t>debe</a:t>
            </a:r>
            <a:r>
              <a:rPr lang="en-US" dirty="0" smtClean="0">
                <a:cs typeface="Arial" charset="0"/>
              </a:rPr>
              <a:t> </a:t>
            </a:r>
            <a:r>
              <a:rPr lang="en-US" dirty="0" err="1" smtClean="0">
                <a:cs typeface="Arial" charset="0"/>
              </a:rPr>
              <a:t>tener</a:t>
            </a:r>
            <a:r>
              <a:rPr lang="en-US" dirty="0" smtClean="0">
                <a:cs typeface="Arial" charset="0"/>
              </a:rPr>
              <a:t> </a:t>
            </a:r>
            <a:r>
              <a:rPr lang="en-US" dirty="0" err="1" smtClean="0">
                <a:cs typeface="Arial" charset="0"/>
              </a:rPr>
              <a:t>las</a:t>
            </a:r>
            <a:r>
              <a:rPr lang="en-US" dirty="0" smtClean="0">
                <a:cs typeface="Arial" charset="0"/>
              </a:rPr>
              <a:t> </a:t>
            </a:r>
            <a:r>
              <a:rPr lang="en-US" dirty="0" err="1" smtClean="0">
                <a:cs typeface="Arial" charset="0"/>
              </a:rPr>
              <a:t>Partes</a:t>
            </a:r>
            <a:r>
              <a:rPr lang="en-US" dirty="0" smtClean="0">
                <a:cs typeface="Arial" charset="0"/>
              </a:rPr>
              <a:t> A y B</a:t>
            </a:r>
          </a:p>
          <a:p>
            <a:r>
              <a:rPr lang="en-US" dirty="0" err="1" smtClean="0">
                <a:cs typeface="Arial" charset="0"/>
              </a:rPr>
              <a:t>Debe</a:t>
            </a:r>
            <a:r>
              <a:rPr lang="en-US" dirty="0" smtClean="0">
                <a:cs typeface="Arial" charset="0"/>
              </a:rPr>
              <a:t> </a:t>
            </a:r>
            <a:r>
              <a:rPr lang="en-US" dirty="0" err="1" smtClean="0">
                <a:cs typeface="Arial" charset="0"/>
              </a:rPr>
              <a:t>vivir</a:t>
            </a:r>
            <a:r>
              <a:rPr lang="en-US" dirty="0" smtClean="0">
                <a:cs typeface="Arial" charset="0"/>
              </a:rPr>
              <a:t> en el </a:t>
            </a:r>
            <a:r>
              <a:rPr lang="en-US" dirty="0" err="1" smtClean="0">
                <a:cs typeface="Arial" charset="0"/>
              </a:rPr>
              <a:t>área</a:t>
            </a:r>
            <a:r>
              <a:rPr lang="en-US" dirty="0" smtClean="0">
                <a:cs typeface="Arial" charset="0"/>
              </a:rPr>
              <a:t> de </a:t>
            </a:r>
            <a:r>
              <a:rPr lang="en-US" dirty="0" err="1" smtClean="0">
                <a:cs typeface="Arial" charset="0"/>
              </a:rPr>
              <a:t>servicio</a:t>
            </a:r>
            <a:r>
              <a:rPr lang="en-US" dirty="0" smtClean="0">
                <a:cs typeface="Arial" charset="0"/>
              </a:rPr>
              <a:t> del plan</a:t>
            </a:r>
          </a:p>
          <a:p>
            <a:r>
              <a:rPr lang="en-US" dirty="0" smtClean="0">
                <a:cs typeface="Arial" charset="0"/>
              </a:rPr>
              <a:t>No </a:t>
            </a:r>
            <a:r>
              <a:rPr lang="en-US" dirty="0" err="1" smtClean="0">
                <a:cs typeface="Arial" charset="0"/>
              </a:rPr>
              <a:t>puede</a:t>
            </a:r>
            <a:r>
              <a:rPr lang="en-US" dirty="0" smtClean="0">
                <a:cs typeface="Arial" charset="0"/>
              </a:rPr>
              <a:t> </a:t>
            </a:r>
            <a:r>
              <a:rPr lang="en-US" dirty="0" err="1" smtClean="0">
                <a:cs typeface="Arial" charset="0"/>
              </a:rPr>
              <a:t>vivir</a:t>
            </a:r>
            <a:r>
              <a:rPr lang="en-US" dirty="0" smtClean="0">
                <a:cs typeface="Arial" charset="0"/>
              </a:rPr>
              <a:t> </a:t>
            </a:r>
            <a:r>
              <a:rPr lang="en-US" dirty="0" err="1" smtClean="0">
                <a:cs typeface="Arial" charset="0"/>
              </a:rPr>
              <a:t>fuera</a:t>
            </a:r>
            <a:r>
              <a:rPr lang="en-US" dirty="0" smtClean="0">
                <a:cs typeface="Arial" charset="0"/>
              </a:rPr>
              <a:t> de los </a:t>
            </a:r>
            <a:r>
              <a:rPr lang="en-US" dirty="0" err="1" smtClean="0">
                <a:cs typeface="Arial" charset="0"/>
              </a:rPr>
              <a:t>Estados</a:t>
            </a:r>
            <a:r>
              <a:rPr lang="en-US" dirty="0" smtClean="0">
                <a:cs typeface="Arial" charset="0"/>
              </a:rPr>
              <a:t> </a:t>
            </a:r>
            <a:r>
              <a:rPr lang="en-US" dirty="0" err="1" smtClean="0">
                <a:cs typeface="Arial" charset="0"/>
              </a:rPr>
              <a:t>Unidos</a:t>
            </a:r>
            <a:endParaRPr lang="en-US" dirty="0" smtClean="0">
              <a:cs typeface="Arial" charset="0"/>
            </a:endParaRPr>
          </a:p>
          <a:p>
            <a:r>
              <a:rPr lang="en-US" dirty="0" err="1" smtClean="0">
                <a:cs typeface="Arial" charset="0"/>
              </a:rPr>
              <a:t>Debe</a:t>
            </a:r>
            <a:r>
              <a:rPr lang="en-US" dirty="0" smtClean="0">
                <a:cs typeface="Arial" charset="0"/>
              </a:rPr>
              <a:t> </a:t>
            </a:r>
            <a:r>
              <a:rPr lang="en-US" dirty="0" err="1" smtClean="0">
                <a:cs typeface="Arial" charset="0"/>
              </a:rPr>
              <a:t>inscribirse</a:t>
            </a:r>
            <a:r>
              <a:rPr lang="en-US" dirty="0" smtClean="0">
                <a:cs typeface="Arial" charset="0"/>
              </a:rPr>
              <a:t> en un plan Medicare de </a:t>
            </a:r>
            <a:r>
              <a:rPr lang="en-US" dirty="0" err="1" smtClean="0">
                <a:cs typeface="Arial" charset="0"/>
              </a:rPr>
              <a:t>medicamentos</a:t>
            </a:r>
            <a:r>
              <a:rPr lang="en-US" dirty="0" smtClean="0">
                <a:cs typeface="Arial" charset="0"/>
              </a:rPr>
              <a:t> </a:t>
            </a:r>
            <a:r>
              <a:rPr lang="en-US" dirty="0" err="1" smtClean="0">
                <a:cs typeface="Arial" charset="0"/>
              </a:rPr>
              <a:t>recetados</a:t>
            </a:r>
            <a:endParaRPr lang="en-US" dirty="0" smtClean="0">
              <a:cs typeface="Arial" charset="0"/>
            </a:endParaRPr>
          </a:p>
          <a:p>
            <a:pPr lvl="1"/>
            <a:r>
              <a:rPr lang="en-US" dirty="0" smtClean="0">
                <a:cs typeface="Arial" charset="0"/>
              </a:rPr>
              <a:t>En la </a:t>
            </a:r>
            <a:r>
              <a:rPr lang="en-US" dirty="0" err="1" smtClean="0">
                <a:cs typeface="Arial" charset="0"/>
              </a:rPr>
              <a:t>mayoría</a:t>
            </a:r>
            <a:r>
              <a:rPr lang="en-US" dirty="0" smtClean="0">
                <a:cs typeface="Arial" charset="0"/>
              </a:rPr>
              <a:t> de los </a:t>
            </a:r>
            <a:r>
              <a:rPr lang="en-US" dirty="0" err="1" smtClean="0">
                <a:cs typeface="Arial" charset="0"/>
              </a:rPr>
              <a:t>casos</a:t>
            </a:r>
            <a:r>
              <a:rPr lang="en-US" dirty="0" smtClean="0">
                <a:cs typeface="Arial" charset="0"/>
              </a:rPr>
              <a:t> no se lo </a:t>
            </a:r>
            <a:r>
              <a:rPr lang="en-US" dirty="0" err="1" smtClean="0">
                <a:cs typeface="Arial" charset="0"/>
              </a:rPr>
              <a:t>inscribirá</a:t>
            </a:r>
            <a:r>
              <a:rPr lang="en-US" dirty="0" smtClean="0">
                <a:cs typeface="Arial" charset="0"/>
              </a:rPr>
              <a:t> </a:t>
            </a:r>
            <a:r>
              <a:rPr lang="en-US" dirty="0" err="1" smtClean="0">
                <a:cs typeface="Arial" charset="0"/>
              </a:rPr>
              <a:t>automáticamente</a:t>
            </a:r>
            <a:endParaRPr lang="en-US" dirty="0" smtClean="0">
              <a:cs typeface="Arial" charset="0"/>
            </a:endParaRPr>
          </a:p>
          <a:p>
            <a:pPr lvl="1"/>
            <a:r>
              <a:rPr lang="en-US" dirty="0" err="1" smtClean="0">
                <a:cs typeface="Arial" charset="0"/>
              </a:rPr>
              <a:t>Usted</a:t>
            </a:r>
            <a:r>
              <a:rPr lang="en-US" dirty="0" smtClean="0">
                <a:cs typeface="Arial" charset="0"/>
              </a:rPr>
              <a:t> </a:t>
            </a:r>
            <a:r>
              <a:rPr lang="en-US" dirty="0" err="1" smtClean="0">
                <a:cs typeface="Arial" charset="0"/>
              </a:rPr>
              <a:t>debe</a:t>
            </a:r>
            <a:r>
              <a:rPr lang="en-US" dirty="0" smtClean="0">
                <a:cs typeface="Arial" charset="0"/>
              </a:rPr>
              <a:t> </a:t>
            </a:r>
            <a:r>
              <a:rPr lang="en-US" dirty="0" err="1" smtClean="0">
                <a:cs typeface="Arial" charset="0"/>
              </a:rPr>
              <a:t>presentar</a:t>
            </a:r>
            <a:r>
              <a:rPr lang="en-US" dirty="0" smtClean="0">
                <a:cs typeface="Arial" charset="0"/>
              </a:rPr>
              <a:t> </a:t>
            </a:r>
            <a:r>
              <a:rPr lang="en-US" dirty="0" err="1" smtClean="0">
                <a:cs typeface="Arial" charset="0"/>
              </a:rPr>
              <a:t>una</a:t>
            </a:r>
            <a:r>
              <a:rPr lang="en-US" dirty="0" smtClean="0">
                <a:cs typeface="Arial" charset="0"/>
              </a:rPr>
              <a:t> </a:t>
            </a:r>
            <a:r>
              <a:rPr lang="en-US" dirty="0" err="1" smtClean="0">
                <a:cs typeface="Arial" charset="0"/>
              </a:rPr>
              <a:t>solicitud</a:t>
            </a:r>
            <a:endParaRPr lang="en-US" dirty="0" smtClean="0">
              <a:cs typeface="Arial" charset="0"/>
            </a:endParaRPr>
          </a:p>
          <a:p>
            <a:pPr>
              <a:buNone/>
            </a:pPr>
            <a:endParaRPr lang="en-US" dirty="0"/>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34</a:t>
            </a:fld>
            <a:endParaRPr lang="en-US" dirty="0"/>
          </a:p>
        </p:txBody>
      </p:sp>
      <p:sp>
        <p:nvSpPr>
          <p:cNvPr id="6" name="Title 5"/>
          <p:cNvSpPr>
            <a:spLocks noGrp="1"/>
          </p:cNvSpPr>
          <p:nvPr>
            <p:ph type="title"/>
          </p:nvPr>
        </p:nvSpPr>
        <p:spPr>
          <a:xfrm>
            <a:off x="457200" y="274638"/>
            <a:ext cx="7924800" cy="1143000"/>
          </a:xfrm>
        </p:spPr>
        <p:txBody>
          <a:bodyPr>
            <a:noAutofit/>
          </a:bodyPr>
          <a:lstStyle/>
          <a:p>
            <a:r>
              <a:rPr lang="en-US" sz="3700" dirty="0" smtClean="0"/>
              <a:t>¿</a:t>
            </a:r>
            <a:r>
              <a:rPr lang="en-US" sz="3700" dirty="0" err="1" smtClean="0"/>
              <a:t>Quién</a:t>
            </a:r>
            <a:r>
              <a:rPr lang="en-US" sz="3700" dirty="0" smtClean="0"/>
              <a:t> </a:t>
            </a:r>
            <a:r>
              <a:rPr lang="en-US" sz="3700" dirty="0" err="1" smtClean="0"/>
              <a:t>puede</a:t>
            </a:r>
            <a:r>
              <a:rPr lang="en-US" sz="3700" dirty="0" smtClean="0"/>
              <a:t> </a:t>
            </a:r>
            <a:r>
              <a:rPr lang="en-US" sz="3700" dirty="0" err="1" smtClean="0"/>
              <a:t>inscribirse</a:t>
            </a:r>
            <a:r>
              <a:rPr lang="en-US" sz="3700" dirty="0" smtClean="0"/>
              <a:t> en la Parte D?</a:t>
            </a:r>
            <a:endParaRPr lang="en-US" sz="37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686800" cy="4026091"/>
          </a:xfrm>
        </p:spPr>
        <p:txBody>
          <a:bodyPr>
            <a:noAutofit/>
          </a:bodyPr>
          <a:lstStyle/>
          <a:p>
            <a:r>
              <a:rPr lang="en-US" sz="3000" dirty="0" err="1" smtClean="0"/>
              <a:t>Tenga</a:t>
            </a:r>
            <a:r>
              <a:rPr lang="en-US" sz="3000" dirty="0" smtClean="0"/>
              <a:t> en </a:t>
            </a:r>
            <a:r>
              <a:rPr lang="en-US" sz="3000" dirty="0" err="1" smtClean="0"/>
              <a:t>cuenta</a:t>
            </a:r>
            <a:endParaRPr lang="en-US" sz="3000" dirty="0" smtClean="0"/>
          </a:p>
          <a:p>
            <a:pPr lvl="1"/>
            <a:r>
              <a:rPr lang="en-US" sz="2200" dirty="0" smtClean="0"/>
              <a:t>¿</a:t>
            </a:r>
            <a:r>
              <a:rPr lang="en-US" sz="2200" dirty="0" err="1" smtClean="0"/>
              <a:t>Tiene</a:t>
            </a:r>
            <a:r>
              <a:rPr lang="en-US" sz="2200" dirty="0" smtClean="0"/>
              <a:t> </a:t>
            </a:r>
            <a:r>
              <a:rPr lang="en-US" sz="2200" dirty="0" err="1" smtClean="0"/>
              <a:t>una</a:t>
            </a:r>
            <a:r>
              <a:rPr lang="en-US" sz="2200" dirty="0" smtClean="0"/>
              <a:t> </a:t>
            </a:r>
            <a:r>
              <a:rPr lang="en-US" sz="2200" dirty="0" err="1" smtClean="0"/>
              <a:t>cobertura</a:t>
            </a:r>
            <a:r>
              <a:rPr lang="en-US" sz="2200" dirty="0" smtClean="0"/>
              <a:t> </a:t>
            </a:r>
            <a:r>
              <a:rPr lang="en-US" sz="2200" dirty="0" err="1" smtClean="0"/>
              <a:t>válida</a:t>
            </a:r>
            <a:r>
              <a:rPr lang="en-US" sz="2200" dirty="0" smtClean="0"/>
              <a:t> de </a:t>
            </a:r>
            <a:r>
              <a:rPr lang="en-US" sz="2200" dirty="0" err="1" smtClean="0"/>
              <a:t>medicamentos</a:t>
            </a:r>
            <a:r>
              <a:rPr lang="en-US" sz="2200" dirty="0" smtClean="0"/>
              <a:t>?</a:t>
            </a:r>
          </a:p>
          <a:p>
            <a:pPr lvl="2"/>
            <a:r>
              <a:rPr lang="en-US" sz="2000" dirty="0" err="1" smtClean="0"/>
              <a:t>Una</a:t>
            </a:r>
            <a:r>
              <a:rPr lang="en-US" sz="2000" dirty="0" smtClean="0"/>
              <a:t> </a:t>
            </a:r>
            <a:r>
              <a:rPr lang="en-US" sz="2000" dirty="0" err="1" smtClean="0"/>
              <a:t>cobertura</a:t>
            </a:r>
            <a:r>
              <a:rPr lang="en-US" sz="2000" dirty="0" smtClean="0"/>
              <a:t> </a:t>
            </a:r>
            <a:r>
              <a:rPr lang="en-US" sz="2000" dirty="0" err="1" smtClean="0"/>
              <a:t>que</a:t>
            </a:r>
            <a:r>
              <a:rPr lang="en-US" sz="2000" dirty="0" smtClean="0"/>
              <a:t> sea tan </a:t>
            </a:r>
            <a:r>
              <a:rPr lang="en-US" sz="2000" dirty="0" err="1" smtClean="0"/>
              <a:t>buena</a:t>
            </a:r>
            <a:r>
              <a:rPr lang="en-US" sz="2000" dirty="0" smtClean="0"/>
              <a:t> </a:t>
            </a:r>
            <a:r>
              <a:rPr lang="en-US" sz="2000" dirty="0" err="1" smtClean="0"/>
              <a:t>como</a:t>
            </a:r>
            <a:r>
              <a:rPr lang="en-US" sz="2000" dirty="0" smtClean="0"/>
              <a:t> la de Medicare</a:t>
            </a:r>
          </a:p>
          <a:p>
            <a:pPr lvl="2"/>
            <a:r>
              <a:rPr lang="en-US" sz="2000" dirty="0" err="1" smtClean="0"/>
              <a:t>Por</a:t>
            </a:r>
            <a:r>
              <a:rPr lang="en-US" sz="2000" dirty="0" smtClean="0"/>
              <a:t> </a:t>
            </a:r>
            <a:r>
              <a:rPr lang="en-US" sz="2000" dirty="0" err="1" smtClean="0"/>
              <a:t>ejemplo</a:t>
            </a:r>
            <a:r>
              <a:rPr lang="en-US" sz="2000" dirty="0" smtClean="0"/>
              <a:t> a </a:t>
            </a:r>
            <a:r>
              <a:rPr lang="en-US" sz="2000" dirty="0" err="1" smtClean="0"/>
              <a:t>través</a:t>
            </a:r>
            <a:r>
              <a:rPr lang="en-US" sz="2000" dirty="0" smtClean="0"/>
              <a:t> de su </a:t>
            </a:r>
            <a:r>
              <a:rPr lang="en-US" sz="2000" dirty="0" err="1" smtClean="0"/>
              <a:t>empleador</a:t>
            </a:r>
            <a:r>
              <a:rPr lang="en-US" sz="2000" dirty="0" smtClean="0"/>
              <a:t> o </a:t>
            </a:r>
            <a:r>
              <a:rPr lang="en-US" sz="2000" dirty="0" err="1" smtClean="0"/>
              <a:t>sindicato</a:t>
            </a:r>
            <a:endParaRPr lang="en-US" sz="2000" dirty="0" smtClean="0"/>
          </a:p>
          <a:p>
            <a:pPr lvl="1"/>
            <a:r>
              <a:rPr lang="en-US" sz="2200" dirty="0" smtClean="0"/>
              <a:t>¿</a:t>
            </a:r>
            <a:r>
              <a:rPr lang="en-US" sz="2200" dirty="0" err="1" smtClean="0"/>
              <a:t>Terminará</a:t>
            </a:r>
            <a:r>
              <a:rPr lang="en-US" sz="2200" dirty="0" smtClean="0"/>
              <a:t> </a:t>
            </a:r>
            <a:r>
              <a:rPr lang="en-US" sz="2200" dirty="0" err="1" smtClean="0"/>
              <a:t>dicha</a:t>
            </a:r>
            <a:r>
              <a:rPr lang="en-US" sz="2200" dirty="0" smtClean="0"/>
              <a:t> </a:t>
            </a:r>
            <a:r>
              <a:rPr lang="en-US" sz="2200" dirty="0" err="1" smtClean="0"/>
              <a:t>cobertura</a:t>
            </a:r>
            <a:r>
              <a:rPr lang="en-US" sz="2200" dirty="0" smtClean="0"/>
              <a:t> </a:t>
            </a:r>
            <a:r>
              <a:rPr lang="en-US" sz="2200" dirty="0" err="1" smtClean="0"/>
              <a:t>cuando</a:t>
            </a:r>
            <a:r>
              <a:rPr lang="en-US" sz="2200" dirty="0" smtClean="0"/>
              <a:t> </a:t>
            </a:r>
            <a:r>
              <a:rPr lang="en-US" sz="2200" dirty="0" err="1" smtClean="0"/>
              <a:t>usted</a:t>
            </a:r>
            <a:r>
              <a:rPr lang="en-US" sz="2200" dirty="0" smtClean="0"/>
              <a:t> se </a:t>
            </a:r>
            <a:r>
              <a:rPr lang="en-US" sz="2200" dirty="0" err="1" smtClean="0"/>
              <a:t>jubile</a:t>
            </a:r>
            <a:r>
              <a:rPr lang="en-US" sz="2200" dirty="0" smtClean="0"/>
              <a:t>?</a:t>
            </a:r>
          </a:p>
          <a:p>
            <a:pPr lvl="1"/>
            <a:r>
              <a:rPr lang="en-US" sz="2200" dirty="0" smtClean="0"/>
              <a:t>¿</a:t>
            </a:r>
            <a:r>
              <a:rPr lang="en-US" sz="2200" dirty="0" err="1" smtClean="0"/>
              <a:t>Cuánto</a:t>
            </a:r>
            <a:r>
              <a:rPr lang="en-US" sz="2200" dirty="0" smtClean="0"/>
              <a:t> </a:t>
            </a:r>
            <a:r>
              <a:rPr lang="en-US" sz="2200" dirty="0" err="1" smtClean="0"/>
              <a:t>cuestan</a:t>
            </a:r>
            <a:r>
              <a:rPr lang="en-US" sz="2200" dirty="0" smtClean="0"/>
              <a:t> los </a:t>
            </a:r>
            <a:r>
              <a:rPr lang="en-US" sz="2200" dirty="0" err="1" smtClean="0"/>
              <a:t>medicamentos</a:t>
            </a:r>
            <a:r>
              <a:rPr lang="en-US" sz="2200" dirty="0" smtClean="0"/>
              <a:t> </a:t>
            </a:r>
            <a:r>
              <a:rPr lang="en-US" sz="2200" dirty="0" err="1" smtClean="0"/>
              <a:t>que</a:t>
            </a:r>
            <a:r>
              <a:rPr lang="en-US" sz="2200" dirty="0" smtClean="0"/>
              <a:t> </a:t>
            </a:r>
            <a:r>
              <a:rPr lang="en-US" sz="2200" dirty="0" err="1" smtClean="0"/>
              <a:t>usted</a:t>
            </a:r>
            <a:r>
              <a:rPr lang="en-US" sz="2200" dirty="0" smtClean="0"/>
              <a:t> </a:t>
            </a:r>
            <a:r>
              <a:rPr lang="en-US" sz="2200" dirty="0" err="1" smtClean="0"/>
              <a:t>toma</a:t>
            </a:r>
            <a:r>
              <a:rPr lang="en-US" sz="2200" dirty="0" smtClean="0"/>
              <a:t>?</a:t>
            </a:r>
          </a:p>
          <a:p>
            <a:pPr lvl="1"/>
            <a:r>
              <a:rPr lang="en-US" sz="2200" dirty="0" smtClean="0"/>
              <a:t>¿</a:t>
            </a:r>
            <a:r>
              <a:rPr lang="en-US" sz="2200" dirty="0" err="1" smtClean="0"/>
              <a:t>Cuánto</a:t>
            </a:r>
            <a:r>
              <a:rPr lang="en-US" sz="2200" dirty="0" smtClean="0"/>
              <a:t> </a:t>
            </a:r>
            <a:r>
              <a:rPr lang="en-US" sz="2200" dirty="0" err="1" smtClean="0"/>
              <a:t>cuestan</a:t>
            </a:r>
            <a:r>
              <a:rPr lang="en-US" sz="2200" dirty="0" smtClean="0"/>
              <a:t> </a:t>
            </a:r>
            <a:r>
              <a:rPr lang="en-US" sz="2200" dirty="0" err="1" smtClean="0"/>
              <a:t>las</a:t>
            </a:r>
            <a:r>
              <a:rPr lang="en-US" sz="2200" dirty="0" smtClean="0"/>
              <a:t> </a:t>
            </a:r>
            <a:r>
              <a:rPr lang="en-US" sz="2200" dirty="0" err="1" smtClean="0"/>
              <a:t>primas</a:t>
            </a:r>
            <a:r>
              <a:rPr lang="en-US" sz="2200" dirty="0" smtClean="0"/>
              <a:t> de los planes de la Parte D?</a:t>
            </a:r>
          </a:p>
          <a:p>
            <a:r>
              <a:rPr lang="en-US" sz="3000" dirty="0" smtClean="0"/>
              <a:t>Sin </a:t>
            </a:r>
            <a:r>
              <a:rPr lang="en-US" sz="3000" dirty="0" err="1" smtClean="0"/>
              <a:t>una</a:t>
            </a:r>
            <a:r>
              <a:rPr lang="en-US" sz="3000" dirty="0" smtClean="0"/>
              <a:t> </a:t>
            </a:r>
            <a:r>
              <a:rPr lang="en-US" sz="3000" dirty="0" err="1" smtClean="0"/>
              <a:t>cobertura</a:t>
            </a:r>
            <a:r>
              <a:rPr lang="en-US" sz="3000" dirty="0" smtClean="0"/>
              <a:t> </a:t>
            </a:r>
            <a:r>
              <a:rPr lang="en-US" sz="3000" dirty="0" err="1" smtClean="0"/>
              <a:t>válida</a:t>
            </a:r>
            <a:r>
              <a:rPr lang="en-US" sz="3000" dirty="0" smtClean="0"/>
              <a:t> de </a:t>
            </a:r>
            <a:r>
              <a:rPr lang="en-US" sz="3000" dirty="0" err="1" smtClean="0"/>
              <a:t>medicamentos</a:t>
            </a:r>
            <a:endParaRPr lang="en-US" sz="3000" dirty="0" smtClean="0"/>
          </a:p>
          <a:p>
            <a:pPr lvl="1"/>
            <a:r>
              <a:rPr lang="en-US" sz="2200" dirty="0" smtClean="0"/>
              <a:t>Si se inscribe </a:t>
            </a:r>
            <a:r>
              <a:rPr lang="en-US" sz="2200" dirty="0" err="1" smtClean="0"/>
              <a:t>más</a:t>
            </a:r>
            <a:r>
              <a:rPr lang="en-US" sz="2200" dirty="0" smtClean="0"/>
              <a:t> </a:t>
            </a:r>
            <a:r>
              <a:rPr lang="en-US" sz="2200" dirty="0" err="1" smtClean="0"/>
              <a:t>tarde</a:t>
            </a:r>
            <a:r>
              <a:rPr lang="en-US" sz="2200" dirty="0" smtClean="0"/>
              <a:t> </a:t>
            </a:r>
            <a:r>
              <a:rPr lang="en-US" sz="2200" dirty="0" err="1" smtClean="0"/>
              <a:t>tal</a:t>
            </a:r>
            <a:r>
              <a:rPr lang="en-US" sz="2200" dirty="0" smtClean="0"/>
              <a:t> </a:t>
            </a:r>
            <a:r>
              <a:rPr lang="en-US" sz="2200" dirty="0" err="1" smtClean="0"/>
              <a:t>vez</a:t>
            </a:r>
            <a:r>
              <a:rPr lang="en-US" sz="2200" dirty="0" smtClean="0"/>
              <a:t> </a:t>
            </a:r>
            <a:r>
              <a:rPr lang="en-US" sz="2200" dirty="0" err="1" smtClean="0"/>
              <a:t>tenga</a:t>
            </a:r>
            <a:r>
              <a:rPr lang="en-US" sz="2200" dirty="0" smtClean="0"/>
              <a:t> </a:t>
            </a:r>
            <a:r>
              <a:rPr lang="en-US" sz="2200" dirty="0" err="1" smtClean="0"/>
              <a:t>que</a:t>
            </a:r>
            <a:r>
              <a:rPr lang="en-US" sz="2200" dirty="0" smtClean="0"/>
              <a:t> </a:t>
            </a:r>
            <a:r>
              <a:rPr lang="en-US" sz="2200" dirty="0" err="1" smtClean="0"/>
              <a:t>pagar</a:t>
            </a:r>
            <a:r>
              <a:rPr lang="en-US" sz="2200" dirty="0" smtClean="0"/>
              <a:t> </a:t>
            </a:r>
            <a:r>
              <a:rPr lang="en-US" sz="2200" dirty="0" err="1" smtClean="0"/>
              <a:t>una</a:t>
            </a:r>
            <a:r>
              <a:rPr lang="en-US" sz="2200" dirty="0" smtClean="0"/>
              <a:t> </a:t>
            </a:r>
            <a:r>
              <a:rPr lang="en-US" sz="2200" dirty="0" err="1" smtClean="0"/>
              <a:t>multa</a:t>
            </a:r>
            <a:r>
              <a:rPr lang="en-US" sz="2200" dirty="0" smtClean="0"/>
              <a:t>.</a:t>
            </a:r>
            <a:r>
              <a:rPr lang="en-US" dirty="0" smtClean="0"/>
              <a:t/>
            </a:r>
            <a:br>
              <a:rPr lang="en-US" dirty="0" smtClean="0"/>
            </a:br>
            <a:endParaRPr lang="en-US" dirty="0" smtClean="0"/>
          </a:p>
          <a:p>
            <a:pPr lvl="1"/>
            <a:endParaRPr lang="en-US" dirty="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35</a:t>
            </a:fld>
            <a:endParaRPr lang="en-US" dirty="0"/>
          </a:p>
        </p:txBody>
      </p:sp>
      <p:sp>
        <p:nvSpPr>
          <p:cNvPr id="2" name="Title 1"/>
          <p:cNvSpPr>
            <a:spLocks noGrp="1"/>
          </p:cNvSpPr>
          <p:nvPr>
            <p:ph type="title"/>
          </p:nvPr>
        </p:nvSpPr>
        <p:spPr>
          <a:xfrm>
            <a:off x="304800" y="274638"/>
            <a:ext cx="8610600" cy="1325562"/>
          </a:xfrm>
        </p:spPr>
        <p:txBody>
          <a:bodyPr anchor="t">
            <a:noAutofit/>
          </a:bodyPr>
          <a:lstStyle/>
          <a:p>
            <a:r>
              <a:rPr lang="en-US" sz="3600" dirty="0" err="1" smtClean="0">
                <a:solidFill>
                  <a:srgbClr val="0070C0"/>
                </a:solidFill>
              </a:rPr>
              <a:t>Decisión</a:t>
            </a:r>
            <a:r>
              <a:rPr lang="en-US" sz="3600" dirty="0" smtClean="0"/>
              <a:t/>
            </a:r>
            <a:br>
              <a:rPr lang="en-US" sz="3600" dirty="0" smtClean="0"/>
            </a:br>
            <a:r>
              <a:rPr lang="en-US" sz="3600" dirty="0" smtClean="0"/>
              <a:t>¿</a:t>
            </a:r>
            <a:r>
              <a:rPr lang="en-US" sz="3600" dirty="0" err="1" smtClean="0"/>
              <a:t>Debo</a:t>
            </a:r>
            <a:r>
              <a:rPr lang="en-US" sz="3600" dirty="0" smtClean="0"/>
              <a:t> </a:t>
            </a:r>
            <a:r>
              <a:rPr lang="en-US" sz="3600" dirty="0" err="1" smtClean="0"/>
              <a:t>inscribirme</a:t>
            </a:r>
            <a:r>
              <a:rPr lang="en-US" sz="3600" dirty="0" smtClean="0"/>
              <a:t> en un plan de la Parte D?</a:t>
            </a:r>
            <a:endParaRPr lang="en-US" sz="3600" dirty="0"/>
          </a:p>
        </p:txBody>
      </p:sp>
      <p:sp>
        <p:nvSpPr>
          <p:cNvPr id="8" name="Rectangle 7"/>
          <p:cNvSpPr/>
          <p:nvPr/>
        </p:nvSpPr>
        <p:spPr>
          <a:xfrm>
            <a:off x="5186636" y="1676400"/>
            <a:ext cx="2661305" cy="707886"/>
          </a:xfrm>
          <a:prstGeom prst="rect">
            <a:avLst/>
          </a:prstGeom>
          <a:noFill/>
        </p:spPr>
        <p:txBody>
          <a:bodyPr wrap="square" lIns="91440" tIns="45720" rIns="91440" bIns="45720">
            <a:spAutoFit/>
          </a:bodyPr>
          <a:lstStyle/>
          <a:p>
            <a:pPr algn="ctr"/>
            <a:r>
              <a:rPr lang="en-US" sz="40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Depende</a:t>
            </a:r>
            <a:endParaRPr lang="en-US"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err="1" smtClean="0"/>
              <a:t>Usted</a:t>
            </a:r>
            <a:r>
              <a:rPr lang="en-US" sz="3200" dirty="0" smtClean="0"/>
              <a:t> </a:t>
            </a:r>
            <a:r>
              <a:rPr lang="en-US" sz="3200" dirty="0" err="1" smtClean="0"/>
              <a:t>puede</a:t>
            </a:r>
            <a:r>
              <a:rPr lang="en-US" sz="3200" dirty="0" smtClean="0"/>
              <a:t> </a:t>
            </a:r>
            <a:r>
              <a:rPr lang="en-US" sz="3200" dirty="0" err="1" smtClean="0"/>
              <a:t>inscribirse</a:t>
            </a:r>
            <a:r>
              <a:rPr lang="en-US" sz="3200" dirty="0" smtClean="0"/>
              <a:t> </a:t>
            </a:r>
          </a:p>
          <a:p>
            <a:pPr lvl="1"/>
            <a:r>
              <a:rPr lang="en-US" sz="2800" dirty="0" smtClean="0"/>
              <a:t>Durante los 7 </a:t>
            </a:r>
            <a:r>
              <a:rPr lang="en-US" sz="2800" dirty="0" err="1" smtClean="0"/>
              <a:t>meses</a:t>
            </a:r>
            <a:r>
              <a:rPr lang="en-US" sz="2800" dirty="0" smtClean="0"/>
              <a:t> del </a:t>
            </a:r>
            <a:r>
              <a:rPr lang="en-US" sz="2800" dirty="0" err="1" smtClean="0"/>
              <a:t>período</a:t>
            </a:r>
            <a:r>
              <a:rPr lang="en-US" sz="2800" dirty="0" smtClean="0"/>
              <a:t> </a:t>
            </a:r>
            <a:r>
              <a:rPr lang="en-US" sz="2800" dirty="0" err="1" smtClean="0"/>
              <a:t>inicial</a:t>
            </a:r>
            <a:r>
              <a:rPr lang="en-US" sz="2800" dirty="0" smtClean="0"/>
              <a:t> de </a:t>
            </a:r>
            <a:r>
              <a:rPr lang="en-US" sz="2800" dirty="0" err="1" smtClean="0"/>
              <a:t>inscripción</a:t>
            </a:r>
            <a:r>
              <a:rPr lang="en-US" sz="2800" dirty="0" smtClean="0"/>
              <a:t>,</a:t>
            </a:r>
          </a:p>
          <a:p>
            <a:pPr lvl="1"/>
            <a:r>
              <a:rPr lang="en-US" sz="2800" dirty="0" smtClean="0"/>
              <a:t>Durante el </a:t>
            </a:r>
            <a:r>
              <a:rPr lang="en-US" sz="2800" dirty="0" err="1" smtClean="0"/>
              <a:t>período</a:t>
            </a:r>
            <a:r>
              <a:rPr lang="en-US" sz="2800" dirty="0" smtClean="0"/>
              <a:t> </a:t>
            </a:r>
            <a:r>
              <a:rPr lang="en-US" sz="2800" dirty="0" err="1" smtClean="0"/>
              <a:t>abierto</a:t>
            </a:r>
            <a:r>
              <a:rPr lang="en-US" sz="2800" dirty="0" smtClean="0"/>
              <a:t> de </a:t>
            </a:r>
            <a:r>
              <a:rPr lang="en-US" sz="2800" dirty="0" err="1" smtClean="0"/>
              <a:t>inscripción</a:t>
            </a:r>
            <a:endParaRPr lang="en-US" sz="2800" dirty="0" smtClean="0"/>
          </a:p>
          <a:p>
            <a:pPr lvl="2"/>
            <a:r>
              <a:rPr lang="en-US" sz="2800" dirty="0" smtClean="0"/>
              <a:t>Del 15 de </a:t>
            </a:r>
            <a:r>
              <a:rPr lang="en-US" sz="2800" dirty="0" err="1" smtClean="0"/>
              <a:t>octubre</a:t>
            </a:r>
            <a:r>
              <a:rPr lang="en-US" sz="2800" dirty="0" smtClean="0"/>
              <a:t> al 7 de </a:t>
            </a:r>
            <a:r>
              <a:rPr lang="en-US" sz="2800" dirty="0" err="1" smtClean="0"/>
              <a:t>diciembre</a:t>
            </a:r>
            <a:endParaRPr lang="en-US" sz="2800" dirty="0" smtClean="0"/>
          </a:p>
          <a:p>
            <a:pPr lvl="2"/>
            <a:r>
              <a:rPr lang="en-US" sz="2800" dirty="0" smtClean="0"/>
              <a:t>La </a:t>
            </a:r>
            <a:r>
              <a:rPr lang="en-US" sz="2800" dirty="0" err="1" smtClean="0"/>
              <a:t>cobertura</a:t>
            </a:r>
            <a:r>
              <a:rPr lang="en-US" sz="2800" dirty="0" smtClean="0"/>
              <a:t> se </a:t>
            </a:r>
            <a:r>
              <a:rPr lang="en-US" sz="2800" dirty="0" err="1" smtClean="0"/>
              <a:t>iniciará</a:t>
            </a:r>
            <a:r>
              <a:rPr lang="en-US" sz="2800" dirty="0" smtClean="0"/>
              <a:t> el 1 de </a:t>
            </a:r>
            <a:r>
              <a:rPr lang="en-US" sz="2800" dirty="0" err="1" smtClean="0"/>
              <a:t>enero</a:t>
            </a:r>
            <a:endParaRPr lang="en-US" sz="2800" dirty="0" smtClean="0"/>
          </a:p>
          <a:p>
            <a:pPr lvl="1"/>
            <a:r>
              <a:rPr lang="en-US" sz="2800" dirty="0" smtClean="0"/>
              <a:t>Durante </a:t>
            </a:r>
            <a:r>
              <a:rPr lang="en-US" sz="2800" dirty="0" err="1" smtClean="0"/>
              <a:t>otros</a:t>
            </a:r>
            <a:r>
              <a:rPr lang="en-US" sz="2800" dirty="0" smtClean="0"/>
              <a:t> </a:t>
            </a:r>
            <a:r>
              <a:rPr lang="en-US" sz="2800" dirty="0" err="1" smtClean="0"/>
              <a:t>períodos</a:t>
            </a:r>
            <a:r>
              <a:rPr lang="en-US" sz="2800" dirty="0" smtClean="0"/>
              <a:t> </a:t>
            </a:r>
            <a:r>
              <a:rPr lang="en-US" sz="2800" dirty="0" err="1" smtClean="0"/>
              <a:t>especiales</a:t>
            </a:r>
            <a:endParaRPr lang="en-US" sz="2800" dirty="0" smtClean="0"/>
          </a:p>
          <a:p>
            <a:pPr lvl="2"/>
            <a:r>
              <a:rPr lang="en-US" sz="2800" dirty="0" err="1" smtClean="0"/>
              <a:t>Período</a:t>
            </a:r>
            <a:r>
              <a:rPr lang="en-US" sz="2800" dirty="0" smtClean="0"/>
              <a:t> Especial de </a:t>
            </a:r>
            <a:r>
              <a:rPr lang="en-US" sz="2800" dirty="0" err="1" smtClean="0"/>
              <a:t>Inscripción</a:t>
            </a:r>
            <a:endParaRPr lang="en-US" sz="2800" dirty="0" smtClean="0"/>
          </a:p>
          <a:p>
            <a:pPr lvl="1">
              <a:buNone/>
            </a:pPr>
            <a:endParaRPr lang="en-US" dirty="0">
              <a:solidFill>
                <a:srgbClr val="FF0000"/>
              </a:solidFill>
            </a:endParaRPr>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36</a:t>
            </a:fld>
            <a:endParaRPr lang="en-US" dirty="0"/>
          </a:p>
        </p:txBody>
      </p:sp>
      <p:sp>
        <p:nvSpPr>
          <p:cNvPr id="2" name="Title 1"/>
          <p:cNvSpPr>
            <a:spLocks noGrp="1"/>
          </p:cNvSpPr>
          <p:nvPr>
            <p:ph type="title"/>
          </p:nvPr>
        </p:nvSpPr>
        <p:spPr/>
        <p:txBody>
          <a:bodyPr>
            <a:normAutofit fontScale="90000"/>
          </a:bodyPr>
          <a:lstStyle/>
          <a:p>
            <a:r>
              <a:rPr lang="en-US" dirty="0" smtClean="0"/>
              <a:t>La </a:t>
            </a:r>
            <a:r>
              <a:rPr lang="en-US" dirty="0" err="1" smtClean="0"/>
              <a:t>inscripción</a:t>
            </a:r>
            <a:r>
              <a:rPr lang="en-US" dirty="0" smtClean="0"/>
              <a:t> en un plan de la Parte D</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330891"/>
          </a:xfrm>
        </p:spPr>
        <p:txBody>
          <a:bodyPr>
            <a:normAutofit fontScale="92500" lnSpcReduction="10000"/>
          </a:bodyPr>
          <a:lstStyle/>
          <a:p>
            <a:r>
              <a:rPr lang="en-US" dirty="0" err="1" smtClean="0"/>
              <a:t>Por</a:t>
            </a:r>
            <a:r>
              <a:rPr lang="en-US" dirty="0" smtClean="0"/>
              <a:t> </a:t>
            </a:r>
            <a:r>
              <a:rPr lang="en-US" dirty="0" err="1" smtClean="0"/>
              <a:t>teléfono</a:t>
            </a:r>
            <a:r>
              <a:rPr lang="en-US" dirty="0" smtClean="0"/>
              <a:t> o </a:t>
            </a:r>
            <a:r>
              <a:rPr lang="en-US" dirty="0" err="1" smtClean="0"/>
              <a:t>usando</a:t>
            </a:r>
            <a:r>
              <a:rPr lang="en-US" dirty="0" smtClean="0"/>
              <a:t> la </a:t>
            </a:r>
            <a:r>
              <a:rPr lang="en-US" dirty="0" err="1" smtClean="0"/>
              <a:t>computadora</a:t>
            </a:r>
            <a:endParaRPr lang="en-US" dirty="0" smtClean="0"/>
          </a:p>
          <a:p>
            <a:pPr lvl="1"/>
            <a:r>
              <a:rPr lang="en-US" dirty="0" smtClean="0"/>
              <a:t>1-800-MEDICARE</a:t>
            </a:r>
          </a:p>
          <a:p>
            <a:pPr lvl="1"/>
            <a:r>
              <a:rPr lang="en-US" dirty="0" err="1" smtClean="0"/>
              <a:t>Buscador</a:t>
            </a:r>
            <a:r>
              <a:rPr lang="en-US" dirty="0" smtClean="0"/>
              <a:t> de planes en www.medicare.gov/find-a-plan</a:t>
            </a:r>
          </a:p>
          <a:p>
            <a:pPr lvl="1"/>
            <a:r>
              <a:rPr lang="en-US" dirty="0" err="1" smtClean="0"/>
              <a:t>Llame</a:t>
            </a:r>
            <a:r>
              <a:rPr lang="en-US" dirty="0" smtClean="0"/>
              <a:t> al SHIP </a:t>
            </a:r>
            <a:r>
              <a:rPr lang="en-US" dirty="0" err="1" smtClean="0"/>
              <a:t>para</a:t>
            </a:r>
            <a:r>
              <a:rPr lang="en-US" dirty="0" smtClean="0"/>
              <a:t> </a:t>
            </a:r>
            <a:r>
              <a:rPr lang="en-US" dirty="0" err="1" smtClean="0"/>
              <a:t>que</a:t>
            </a:r>
            <a:r>
              <a:rPr lang="en-US" dirty="0" smtClean="0"/>
              <a:t> le </a:t>
            </a:r>
            <a:r>
              <a:rPr lang="en-US" dirty="0" err="1" smtClean="0"/>
              <a:t>ayuden</a:t>
            </a:r>
            <a:r>
              <a:rPr lang="en-US" dirty="0" smtClean="0"/>
              <a:t> a </a:t>
            </a:r>
            <a:r>
              <a:rPr lang="en-US" dirty="0" err="1" smtClean="0"/>
              <a:t>comparar</a:t>
            </a:r>
            <a:r>
              <a:rPr lang="en-US" dirty="0" smtClean="0"/>
              <a:t> los planes</a:t>
            </a:r>
          </a:p>
          <a:p>
            <a:r>
              <a:rPr lang="en-US" dirty="0" smtClean="0"/>
              <a:t>Para </a:t>
            </a:r>
            <a:r>
              <a:rPr lang="en-US" dirty="0" err="1" smtClean="0"/>
              <a:t>inscribirse</a:t>
            </a:r>
            <a:r>
              <a:rPr lang="en-US" dirty="0" smtClean="0"/>
              <a:t> en un plan de la Parte D</a:t>
            </a:r>
          </a:p>
          <a:p>
            <a:pPr lvl="1"/>
            <a:r>
              <a:rPr lang="en-US" dirty="0" err="1" smtClean="0"/>
              <a:t>Inscríbase</a:t>
            </a:r>
            <a:r>
              <a:rPr lang="en-US" dirty="0" smtClean="0"/>
              <a:t> en </a:t>
            </a:r>
            <a:r>
              <a:rPr lang="en-US" dirty="0" smtClean="0">
                <a:hlinkClick r:id="rId3"/>
              </a:rPr>
              <a:t>www.medicare.gov</a:t>
            </a:r>
            <a:endParaRPr lang="en-US" dirty="0" smtClean="0"/>
          </a:p>
          <a:p>
            <a:pPr lvl="1"/>
            <a:r>
              <a:rPr lang="en-US" dirty="0" err="1" smtClean="0"/>
              <a:t>Llene</a:t>
            </a:r>
            <a:r>
              <a:rPr lang="en-US" dirty="0" smtClean="0"/>
              <a:t> </a:t>
            </a:r>
            <a:r>
              <a:rPr lang="en-US" dirty="0" err="1" smtClean="0"/>
              <a:t>una</a:t>
            </a:r>
            <a:r>
              <a:rPr lang="en-US" dirty="0" smtClean="0"/>
              <a:t> </a:t>
            </a:r>
            <a:r>
              <a:rPr lang="en-US" dirty="0" err="1" smtClean="0"/>
              <a:t>solicitud</a:t>
            </a:r>
            <a:r>
              <a:rPr lang="en-US" dirty="0" smtClean="0"/>
              <a:t> </a:t>
            </a:r>
            <a:r>
              <a:rPr lang="en-US" dirty="0" err="1" smtClean="0"/>
              <a:t>impresa</a:t>
            </a:r>
            <a:endParaRPr lang="en-US" dirty="0" smtClean="0"/>
          </a:p>
          <a:p>
            <a:pPr lvl="1"/>
            <a:r>
              <a:rPr lang="en-US" dirty="0" err="1" smtClean="0"/>
              <a:t>Llame</a:t>
            </a:r>
            <a:r>
              <a:rPr lang="en-US" dirty="0" smtClean="0"/>
              <a:t> al plan</a:t>
            </a:r>
          </a:p>
          <a:p>
            <a:pPr lvl="1"/>
            <a:r>
              <a:rPr lang="en-US" dirty="0" err="1" smtClean="0"/>
              <a:t>Inscríbase</a:t>
            </a:r>
            <a:r>
              <a:rPr lang="en-US" dirty="0" smtClean="0"/>
              <a:t> en el </a:t>
            </a:r>
            <a:r>
              <a:rPr lang="en-US" dirty="0" err="1" smtClean="0"/>
              <a:t>sitio</a:t>
            </a:r>
            <a:r>
              <a:rPr lang="en-US" dirty="0" smtClean="0"/>
              <a:t> Web del plan</a:t>
            </a:r>
          </a:p>
          <a:p>
            <a:pPr lvl="1"/>
            <a:r>
              <a:rPr lang="en-US" dirty="0" err="1" smtClean="0"/>
              <a:t>Llame</a:t>
            </a:r>
            <a:r>
              <a:rPr lang="en-US" dirty="0" smtClean="0"/>
              <a:t> al 1-800-MEDICARE (1-800-633-4227) </a:t>
            </a:r>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37</a:t>
            </a:fld>
            <a:endParaRPr lang="en-US" dirty="0"/>
          </a:p>
        </p:txBody>
      </p:sp>
      <p:sp>
        <p:nvSpPr>
          <p:cNvPr id="8" name="Title 1"/>
          <p:cNvSpPr>
            <a:spLocks noGrp="1"/>
          </p:cNvSpPr>
          <p:nvPr>
            <p:ph type="title"/>
          </p:nvPr>
        </p:nvSpPr>
        <p:spPr/>
        <p:txBody>
          <a:bodyPr anchor="ctr">
            <a:normAutofit fontScale="90000"/>
          </a:bodyPr>
          <a:lstStyle/>
          <a:p>
            <a:r>
              <a:rPr lang="en-US" sz="4000" dirty="0" smtClean="0"/>
              <a:t>¿</a:t>
            </a:r>
            <a:r>
              <a:rPr lang="en-US" sz="4000" dirty="0" err="1" smtClean="0"/>
              <a:t>Cómo</a:t>
            </a:r>
            <a:r>
              <a:rPr lang="en-US" sz="4000" dirty="0" smtClean="0"/>
              <a:t> </a:t>
            </a:r>
            <a:r>
              <a:rPr lang="en-US" sz="4000" dirty="0" err="1" smtClean="0"/>
              <a:t>puedo</a:t>
            </a:r>
            <a:r>
              <a:rPr lang="en-US" sz="4000" dirty="0" smtClean="0"/>
              <a:t> </a:t>
            </a:r>
            <a:r>
              <a:rPr lang="en-US" sz="4000" dirty="0" err="1" smtClean="0"/>
              <a:t>escoger</a:t>
            </a:r>
            <a:r>
              <a:rPr lang="en-US" sz="4000" dirty="0" smtClean="0"/>
              <a:t> un plan de la Parte D?</a:t>
            </a:r>
            <a:endParaRPr lang="en-US" sz="4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txBody>
          <a:bodyPr>
            <a:noAutofit/>
          </a:bodyPr>
          <a:lstStyle/>
          <a:p>
            <a:r>
              <a:rPr lang="en-US" sz="3200" dirty="0" smtClean="0"/>
              <a:t>Los </a:t>
            </a:r>
            <a:r>
              <a:rPr lang="en-US" sz="3200" dirty="0" err="1" smtClean="0"/>
              <a:t>precios</a:t>
            </a:r>
            <a:r>
              <a:rPr lang="en-US" sz="3200" dirty="0" smtClean="0"/>
              <a:t> </a:t>
            </a:r>
            <a:r>
              <a:rPr lang="en-US" sz="3200" dirty="0" err="1" smtClean="0"/>
              <a:t>varían</a:t>
            </a:r>
            <a:r>
              <a:rPr lang="en-US" sz="3200" dirty="0" smtClean="0"/>
              <a:t> y </a:t>
            </a:r>
            <a:r>
              <a:rPr lang="en-US" sz="3200" dirty="0" err="1" smtClean="0"/>
              <a:t>cambian</a:t>
            </a:r>
            <a:r>
              <a:rPr lang="en-US" sz="3200" dirty="0" smtClean="0"/>
              <a:t> </a:t>
            </a:r>
            <a:r>
              <a:rPr lang="en-US" sz="3200" dirty="0" err="1" smtClean="0"/>
              <a:t>cada</a:t>
            </a:r>
            <a:r>
              <a:rPr lang="en-US" sz="3200" dirty="0" smtClean="0"/>
              <a:t> </a:t>
            </a:r>
            <a:r>
              <a:rPr lang="en-US" sz="3200" dirty="0" err="1" smtClean="0"/>
              <a:t>año</a:t>
            </a:r>
            <a:endParaRPr lang="en-US" sz="3200" dirty="0" smtClean="0"/>
          </a:p>
          <a:p>
            <a:pPr lvl="1"/>
            <a:r>
              <a:rPr lang="en-US" sz="2800" dirty="0" smtClean="0"/>
              <a:t>En el Medicare Original</a:t>
            </a:r>
          </a:p>
          <a:p>
            <a:pPr lvl="2"/>
            <a:r>
              <a:rPr lang="en-US" sz="2800" dirty="0" smtClean="0"/>
              <a:t>¿</a:t>
            </a:r>
            <a:r>
              <a:rPr lang="en-US" sz="2800" dirty="0" err="1" smtClean="0"/>
              <a:t>Acepta</a:t>
            </a:r>
            <a:r>
              <a:rPr lang="en-US" sz="2800" dirty="0" smtClean="0"/>
              <a:t> su </a:t>
            </a:r>
            <a:r>
              <a:rPr lang="en-US" sz="2800" dirty="0" err="1" smtClean="0"/>
              <a:t>proveedor</a:t>
            </a:r>
            <a:r>
              <a:rPr lang="en-US" sz="2800" dirty="0" smtClean="0"/>
              <a:t> la “</a:t>
            </a:r>
            <a:r>
              <a:rPr lang="en-US" sz="2800" dirty="0" err="1" smtClean="0"/>
              <a:t>asignación</a:t>
            </a:r>
            <a:r>
              <a:rPr lang="en-US" sz="2800" dirty="0" smtClean="0"/>
              <a:t>”?</a:t>
            </a:r>
          </a:p>
          <a:p>
            <a:pPr lvl="1"/>
            <a:r>
              <a:rPr lang="en-US" sz="2800" dirty="0" smtClean="0"/>
              <a:t>En Medicare Advantage</a:t>
            </a:r>
          </a:p>
          <a:p>
            <a:pPr lvl="2"/>
            <a:r>
              <a:rPr lang="en-US" sz="2800" dirty="0" err="1" smtClean="0"/>
              <a:t>Pregúntele</a:t>
            </a:r>
            <a:r>
              <a:rPr lang="en-US" sz="2800" dirty="0" smtClean="0"/>
              <a:t> al plan</a:t>
            </a:r>
          </a:p>
          <a:p>
            <a:pPr lvl="1"/>
            <a:r>
              <a:rPr lang="en-US" sz="2800" dirty="0" smtClean="0"/>
              <a:t>En un plan Medicare de </a:t>
            </a:r>
            <a:r>
              <a:rPr lang="en-US" sz="2800" dirty="0" err="1" smtClean="0"/>
              <a:t>medicamentos</a:t>
            </a:r>
            <a:r>
              <a:rPr lang="en-US" sz="2800" dirty="0" smtClean="0"/>
              <a:t> </a:t>
            </a:r>
            <a:r>
              <a:rPr lang="en-US" sz="2800" dirty="0" err="1" smtClean="0"/>
              <a:t>recetados</a:t>
            </a:r>
            <a:endParaRPr lang="en-US" sz="2800" dirty="0" smtClean="0"/>
          </a:p>
          <a:p>
            <a:pPr lvl="2"/>
            <a:r>
              <a:rPr lang="en-US" sz="2800" dirty="0" err="1" smtClean="0"/>
              <a:t>Pregúntele</a:t>
            </a:r>
            <a:r>
              <a:rPr lang="en-US" sz="2800" dirty="0" smtClean="0"/>
              <a:t> al plan</a:t>
            </a:r>
          </a:p>
          <a:p>
            <a:pPr lvl="2"/>
            <a:endParaRPr lang="en-US" sz="2800" dirty="0" smtClean="0"/>
          </a:p>
          <a:p>
            <a:pPr>
              <a:buNone/>
            </a:pPr>
            <a:endParaRPr lang="en-US" sz="3200" dirty="0" smtClean="0"/>
          </a:p>
        </p:txBody>
      </p:sp>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38</a:t>
            </a:fld>
            <a:endParaRPr lang="en-US" dirty="0"/>
          </a:p>
        </p:txBody>
      </p:sp>
      <p:sp>
        <p:nvSpPr>
          <p:cNvPr id="6" name="Title 5"/>
          <p:cNvSpPr>
            <a:spLocks noGrp="1"/>
          </p:cNvSpPr>
          <p:nvPr>
            <p:ph type="title"/>
          </p:nvPr>
        </p:nvSpPr>
        <p:spPr/>
        <p:txBody>
          <a:bodyPr/>
          <a:lstStyle/>
          <a:p>
            <a:r>
              <a:rPr lang="en-US" dirty="0" smtClean="0"/>
              <a:t>¿</a:t>
            </a:r>
            <a:r>
              <a:rPr lang="en-US" dirty="0" err="1" smtClean="0"/>
              <a:t>Cuánto</a:t>
            </a:r>
            <a:r>
              <a:rPr lang="en-US" dirty="0" smtClean="0"/>
              <a:t> </a:t>
            </a:r>
            <a:r>
              <a:rPr lang="en-US" dirty="0" err="1" smtClean="0"/>
              <a:t>debo</a:t>
            </a:r>
            <a:r>
              <a:rPr lang="en-US" dirty="0" smtClean="0"/>
              <a:t> </a:t>
            </a:r>
            <a:r>
              <a:rPr lang="en-US" dirty="0" err="1" smtClean="0"/>
              <a:t>pagar</a:t>
            </a:r>
            <a:r>
              <a:rPr lang="en-US" dirty="0" smtClean="0"/>
              <a:t>?</a:t>
            </a:r>
            <a:endParaRPr lang="en-US" dirty="0"/>
          </a:p>
        </p:txBody>
      </p:sp>
    </p:spTree>
  </p:cSld>
  <p:clrMapOvr>
    <a:masterClrMapping/>
  </p:clrMapOvr>
  <p:transition advTm="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3949891"/>
          </a:xfrm>
        </p:spPr>
        <p:txBody>
          <a:bodyPr>
            <a:normAutofit/>
          </a:bodyPr>
          <a:lstStyle/>
          <a:p>
            <a:r>
              <a:rPr lang="en-US" sz="3200" dirty="0" smtClean="0"/>
              <a:t>Medicaid</a:t>
            </a:r>
          </a:p>
          <a:p>
            <a:r>
              <a:rPr lang="en-US" sz="3200" dirty="0" smtClean="0"/>
              <a:t>El </a:t>
            </a:r>
            <a:r>
              <a:rPr lang="en-US" sz="3200" dirty="0" err="1" smtClean="0"/>
              <a:t>Seguro</a:t>
            </a:r>
            <a:r>
              <a:rPr lang="en-US" sz="3200" dirty="0" smtClean="0"/>
              <a:t> </a:t>
            </a:r>
            <a:r>
              <a:rPr lang="en-US" sz="3200" dirty="0" err="1" smtClean="0"/>
              <a:t>Médico</a:t>
            </a:r>
            <a:r>
              <a:rPr lang="en-US" sz="3200" dirty="0" smtClean="0"/>
              <a:t> </a:t>
            </a:r>
            <a:r>
              <a:rPr lang="en-US" sz="3200" dirty="0" err="1" smtClean="0"/>
              <a:t>para</a:t>
            </a:r>
            <a:r>
              <a:rPr lang="en-US" sz="3200" dirty="0" smtClean="0"/>
              <a:t> los </a:t>
            </a:r>
            <a:r>
              <a:rPr lang="en-US" sz="3200" dirty="0" err="1" smtClean="0"/>
              <a:t>Niños</a:t>
            </a:r>
            <a:r>
              <a:rPr lang="en-US" sz="3200" dirty="0" smtClean="0"/>
              <a:t>(CHIP)</a:t>
            </a:r>
          </a:p>
          <a:p>
            <a:r>
              <a:rPr lang="en-US" sz="3200" dirty="0" err="1" smtClean="0"/>
              <a:t>Ayuda</a:t>
            </a:r>
            <a:r>
              <a:rPr lang="en-US" sz="3200" dirty="0" smtClean="0"/>
              <a:t> </a:t>
            </a:r>
            <a:r>
              <a:rPr lang="en-US" sz="3200" dirty="0" err="1" smtClean="0"/>
              <a:t>Adicional</a:t>
            </a:r>
            <a:endParaRPr lang="en-US" sz="3200" dirty="0" smtClean="0"/>
          </a:p>
          <a:p>
            <a:r>
              <a:rPr lang="en-US" sz="3200" dirty="0" err="1" smtClean="0"/>
              <a:t>Programas</a:t>
            </a:r>
            <a:r>
              <a:rPr lang="en-US" sz="3200" dirty="0" smtClean="0"/>
              <a:t> Medicare de </a:t>
            </a:r>
            <a:r>
              <a:rPr lang="en-US" sz="3200" dirty="0" err="1" smtClean="0"/>
              <a:t>Ahorros</a:t>
            </a:r>
            <a:endParaRPr lang="en-US" sz="3200" dirty="0" smtClean="0"/>
          </a:p>
          <a:p>
            <a:r>
              <a:rPr lang="en-US" sz="3200" dirty="0" smtClean="0"/>
              <a:t>Planes de </a:t>
            </a:r>
            <a:r>
              <a:rPr lang="en-US" sz="3200" dirty="0" err="1" smtClean="0"/>
              <a:t>Cobertura</a:t>
            </a:r>
            <a:r>
              <a:rPr lang="en-US" sz="3200" dirty="0" smtClean="0"/>
              <a:t> </a:t>
            </a:r>
            <a:r>
              <a:rPr lang="en-US" sz="3200" dirty="0" err="1" smtClean="0"/>
              <a:t>Médica</a:t>
            </a:r>
            <a:r>
              <a:rPr lang="en-US" sz="3200" dirty="0" smtClean="0"/>
              <a:t> de </a:t>
            </a:r>
            <a:r>
              <a:rPr lang="en-US" sz="3200" dirty="0" err="1" smtClean="0"/>
              <a:t>las</a:t>
            </a:r>
            <a:r>
              <a:rPr lang="en-US" sz="3200" dirty="0" smtClean="0"/>
              <a:t> </a:t>
            </a:r>
            <a:r>
              <a:rPr lang="en-US" sz="3200" dirty="0" err="1" smtClean="0"/>
              <a:t>Condiciones</a:t>
            </a:r>
            <a:r>
              <a:rPr lang="en-US" sz="3200" dirty="0" smtClean="0"/>
              <a:t> </a:t>
            </a:r>
            <a:r>
              <a:rPr lang="en-US" sz="3200" dirty="0" err="1" smtClean="0"/>
              <a:t>Preexistentes</a:t>
            </a:r>
            <a:r>
              <a:rPr lang="en-US" sz="3200" dirty="0" smtClean="0"/>
              <a:t> (PCIP)</a:t>
            </a:r>
            <a:endParaRPr lang="en-US" sz="3200"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39</a:t>
            </a:fld>
            <a:endParaRPr lang="en-US" dirty="0"/>
          </a:p>
        </p:txBody>
      </p:sp>
      <p:sp>
        <p:nvSpPr>
          <p:cNvPr id="2" name="Title 1"/>
          <p:cNvSpPr>
            <a:spLocks noGrp="1"/>
          </p:cNvSpPr>
          <p:nvPr>
            <p:ph type="title"/>
          </p:nvPr>
        </p:nvSpPr>
        <p:spPr>
          <a:xfrm>
            <a:off x="457200" y="274638"/>
            <a:ext cx="8229600" cy="1554162"/>
          </a:xfrm>
        </p:spPr>
        <p:txBody>
          <a:bodyPr>
            <a:noAutofit/>
          </a:bodyPr>
          <a:lstStyle/>
          <a:p>
            <a:r>
              <a:rPr lang="en-US" sz="3600" dirty="0" err="1" smtClean="0"/>
              <a:t>Programas</a:t>
            </a:r>
            <a:r>
              <a:rPr lang="en-US" sz="3600" dirty="0" smtClean="0"/>
              <a:t> de </a:t>
            </a:r>
            <a:r>
              <a:rPr lang="en-US" sz="3600" dirty="0" err="1" smtClean="0"/>
              <a:t>ayuda</a:t>
            </a:r>
            <a:r>
              <a:rPr lang="en-US" sz="3600" dirty="0" smtClean="0"/>
              <a:t> </a:t>
            </a:r>
            <a:r>
              <a:rPr lang="en-US" sz="3600" dirty="0" err="1" smtClean="0"/>
              <a:t>para</a:t>
            </a:r>
            <a:r>
              <a:rPr lang="en-US" sz="3600" dirty="0" smtClean="0"/>
              <a:t> </a:t>
            </a:r>
            <a:r>
              <a:rPr lang="en-US" sz="3600" dirty="0" err="1" smtClean="0"/>
              <a:t>las</a:t>
            </a:r>
            <a:r>
              <a:rPr lang="en-US" sz="3600" dirty="0" smtClean="0"/>
              <a:t> personas con </a:t>
            </a:r>
            <a:r>
              <a:rPr lang="en-US" sz="3600" dirty="0" err="1" smtClean="0"/>
              <a:t>ingresos</a:t>
            </a:r>
            <a:r>
              <a:rPr lang="en-US" sz="3600" dirty="0" smtClean="0"/>
              <a:t> y </a:t>
            </a:r>
            <a:r>
              <a:rPr lang="en-US" sz="3600" dirty="0" err="1" smtClean="0"/>
              <a:t>recursos</a:t>
            </a:r>
            <a:r>
              <a:rPr lang="en-US" sz="3600" dirty="0" smtClean="0"/>
              <a:t> </a:t>
            </a:r>
            <a:r>
              <a:rPr lang="en-US" sz="3600" dirty="0" err="1" smtClean="0"/>
              <a:t>limitados</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defRPr/>
            </a:pPr>
            <a:r>
              <a:rPr lang="en-US" sz="3200" dirty="0" smtClean="0">
                <a:cs typeface="Arial" charset="0"/>
              </a:rPr>
              <a:t>Es un </a:t>
            </a:r>
            <a:r>
              <a:rPr lang="en-US" sz="3200" dirty="0" err="1" smtClean="0">
                <a:cs typeface="Arial" charset="0"/>
              </a:rPr>
              <a:t>programa</a:t>
            </a:r>
            <a:r>
              <a:rPr lang="en-US" sz="3200" dirty="0" smtClean="0">
                <a:cs typeface="Arial" charset="0"/>
              </a:rPr>
              <a:t> </a:t>
            </a:r>
            <a:r>
              <a:rPr lang="en-US" sz="3200" dirty="0" err="1" smtClean="0">
                <a:cs typeface="Arial" charset="0"/>
              </a:rPr>
              <a:t>administrado</a:t>
            </a:r>
            <a:r>
              <a:rPr lang="en-US" sz="3200" dirty="0" smtClean="0">
                <a:cs typeface="Arial" charset="0"/>
              </a:rPr>
              <a:t> </a:t>
            </a:r>
            <a:r>
              <a:rPr lang="en-US" sz="3200" dirty="0" err="1" smtClean="0">
                <a:cs typeface="Arial" charset="0"/>
              </a:rPr>
              <a:t>por</a:t>
            </a:r>
            <a:endParaRPr lang="en-US" sz="3200" dirty="0" smtClean="0">
              <a:cs typeface="Arial" charset="0"/>
            </a:endParaRPr>
          </a:p>
          <a:p>
            <a:pPr lvl="1">
              <a:defRPr/>
            </a:pPr>
            <a:r>
              <a:rPr lang="en-US" sz="2800" dirty="0" smtClean="0">
                <a:cs typeface="Arial" charset="0"/>
              </a:rPr>
              <a:t>Los </a:t>
            </a:r>
            <a:r>
              <a:rPr lang="en-US" sz="2800" dirty="0" err="1" smtClean="0">
                <a:cs typeface="Arial" charset="0"/>
              </a:rPr>
              <a:t>Centros</a:t>
            </a:r>
            <a:r>
              <a:rPr lang="en-US" sz="2800" dirty="0" smtClean="0">
                <a:cs typeface="Arial" charset="0"/>
              </a:rPr>
              <a:t> de </a:t>
            </a:r>
            <a:r>
              <a:rPr lang="en-US" sz="2800" dirty="0" err="1" smtClean="0">
                <a:cs typeface="Arial" charset="0"/>
              </a:rPr>
              <a:t>Servicios</a:t>
            </a:r>
            <a:r>
              <a:rPr lang="en-US" sz="2800" dirty="0" smtClean="0">
                <a:cs typeface="Arial" charset="0"/>
              </a:rPr>
              <a:t> de Medicare y Medicaid</a:t>
            </a:r>
          </a:p>
          <a:p>
            <a:pPr>
              <a:defRPr/>
            </a:pPr>
            <a:r>
              <a:rPr lang="en-US" sz="3200" dirty="0" err="1" smtClean="0">
                <a:cs typeface="Arial" charset="0"/>
              </a:rPr>
              <a:t>Pero</a:t>
            </a:r>
            <a:r>
              <a:rPr lang="en-US" sz="3200" dirty="0" smtClean="0">
                <a:cs typeface="Arial" charset="0"/>
              </a:rPr>
              <a:t> la </a:t>
            </a:r>
            <a:r>
              <a:rPr lang="en-US" sz="3200" dirty="0" err="1" smtClean="0">
                <a:cs typeface="Arial" charset="0"/>
              </a:rPr>
              <a:t>inscripción</a:t>
            </a:r>
            <a:r>
              <a:rPr lang="en-US" sz="3200" dirty="0" smtClean="0">
                <a:cs typeface="Arial" charset="0"/>
              </a:rPr>
              <a:t> la </a:t>
            </a:r>
            <a:r>
              <a:rPr lang="en-US" sz="3200" dirty="0" err="1" smtClean="0">
                <a:cs typeface="Arial" charset="0"/>
              </a:rPr>
              <a:t>hace</a:t>
            </a:r>
            <a:endParaRPr lang="en-US" sz="3200" dirty="0" smtClean="0">
              <a:cs typeface="Arial" charset="0"/>
            </a:endParaRPr>
          </a:p>
          <a:p>
            <a:pPr lvl="1">
              <a:defRPr/>
            </a:pPr>
            <a:r>
              <a:rPr lang="en-US" sz="2800" dirty="0" smtClean="0">
                <a:cs typeface="Arial" charset="0"/>
              </a:rPr>
              <a:t>La </a:t>
            </a:r>
            <a:r>
              <a:rPr lang="en-US" sz="2800" dirty="0" err="1" smtClean="0">
                <a:cs typeface="Arial" charset="0"/>
              </a:rPr>
              <a:t>Administración</a:t>
            </a:r>
            <a:r>
              <a:rPr lang="en-US" sz="2800" dirty="0" smtClean="0">
                <a:cs typeface="Arial" charset="0"/>
              </a:rPr>
              <a:t> del </a:t>
            </a:r>
            <a:r>
              <a:rPr lang="en-US" sz="2800" dirty="0" err="1" smtClean="0">
                <a:cs typeface="Arial" charset="0"/>
              </a:rPr>
              <a:t>Seguro</a:t>
            </a:r>
            <a:r>
              <a:rPr lang="en-US" sz="2800" dirty="0" smtClean="0">
                <a:cs typeface="Arial" charset="0"/>
              </a:rPr>
              <a:t> Social (SSA) </a:t>
            </a:r>
            <a:r>
              <a:rPr lang="en-US" sz="2800" dirty="0" err="1" smtClean="0">
                <a:cs typeface="Arial" charset="0"/>
              </a:rPr>
              <a:t>para</a:t>
            </a:r>
            <a:r>
              <a:rPr lang="en-US" sz="2800" dirty="0" smtClean="0">
                <a:cs typeface="Arial" charset="0"/>
              </a:rPr>
              <a:t> la </a:t>
            </a:r>
            <a:r>
              <a:rPr lang="en-US" sz="2800" dirty="0" err="1" smtClean="0">
                <a:cs typeface="Arial" charset="0"/>
              </a:rPr>
              <a:t>mayoría</a:t>
            </a:r>
            <a:r>
              <a:rPr lang="en-US" sz="2800" dirty="0" smtClean="0">
                <a:cs typeface="Arial" charset="0"/>
              </a:rPr>
              <a:t> de </a:t>
            </a:r>
            <a:r>
              <a:rPr lang="en-US" sz="2800" dirty="0" err="1" smtClean="0">
                <a:cs typeface="Arial" charset="0"/>
              </a:rPr>
              <a:t>las</a:t>
            </a:r>
            <a:r>
              <a:rPr lang="en-US" sz="2800" dirty="0" smtClean="0">
                <a:cs typeface="Arial" charset="0"/>
              </a:rPr>
              <a:t> personas</a:t>
            </a:r>
          </a:p>
          <a:p>
            <a:pPr lvl="1">
              <a:defRPr/>
            </a:pPr>
            <a:r>
              <a:rPr lang="en-US" sz="2800" dirty="0" smtClean="0">
                <a:cs typeface="Arial" charset="0"/>
              </a:rPr>
              <a:t>La Junta </a:t>
            </a:r>
            <a:r>
              <a:rPr lang="en-US" sz="2800" dirty="0" err="1" smtClean="0">
                <a:cs typeface="Arial" charset="0"/>
              </a:rPr>
              <a:t>Ferroviaria</a:t>
            </a:r>
            <a:r>
              <a:rPr lang="en-US" sz="2800" dirty="0" smtClean="0">
                <a:cs typeface="Arial" charset="0"/>
              </a:rPr>
              <a:t> de </a:t>
            </a:r>
            <a:r>
              <a:rPr lang="en-US" sz="2800" dirty="0" err="1" smtClean="0">
                <a:cs typeface="Arial" charset="0"/>
              </a:rPr>
              <a:t>Retiro</a:t>
            </a:r>
            <a:r>
              <a:rPr lang="en-US" sz="2800" dirty="0" smtClean="0">
                <a:cs typeface="Arial" charset="0"/>
              </a:rPr>
              <a:t> (RRB) </a:t>
            </a:r>
            <a:r>
              <a:rPr lang="en-US" sz="2800" dirty="0" err="1" smtClean="0">
                <a:cs typeface="Arial" charset="0"/>
              </a:rPr>
              <a:t>para</a:t>
            </a:r>
            <a:r>
              <a:rPr lang="en-US" sz="2800" dirty="0" smtClean="0">
                <a:cs typeface="Arial" charset="0"/>
              </a:rPr>
              <a:t> los </a:t>
            </a:r>
            <a:r>
              <a:rPr lang="en-US" sz="2800" dirty="0" err="1" smtClean="0">
                <a:cs typeface="Arial" charset="0"/>
              </a:rPr>
              <a:t>jubilados</a:t>
            </a:r>
            <a:r>
              <a:rPr lang="en-US" sz="2800" dirty="0" smtClean="0">
                <a:cs typeface="Arial" charset="0"/>
              </a:rPr>
              <a:t> </a:t>
            </a:r>
            <a:r>
              <a:rPr lang="en-US" sz="2800" dirty="0" err="1" smtClean="0">
                <a:cs typeface="Arial" charset="0"/>
              </a:rPr>
              <a:t>ferroviarios</a:t>
            </a:r>
            <a:endParaRPr lang="en-US" sz="2800" dirty="0" smtClean="0">
              <a:cs typeface="Arial" charset="0"/>
            </a:endParaRPr>
          </a:p>
          <a:p>
            <a:pPr>
              <a:buNone/>
            </a:pPr>
            <a:r>
              <a:rPr lang="en-US" dirty="0" smtClean="0"/>
              <a:t> </a:t>
            </a:r>
          </a:p>
          <a:p>
            <a:pPr lvl="1"/>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4</a:t>
            </a:fld>
            <a:endParaRPr lang="en-US" dirty="0"/>
          </a:p>
        </p:txBody>
      </p:sp>
      <p:sp>
        <p:nvSpPr>
          <p:cNvPr id="2" name="Title 1"/>
          <p:cNvSpPr>
            <a:spLocks noGrp="1"/>
          </p:cNvSpPr>
          <p:nvPr>
            <p:ph type="title"/>
          </p:nvPr>
        </p:nvSpPr>
        <p:spPr/>
        <p:txBody>
          <a:bodyPr/>
          <a:lstStyle/>
          <a:p>
            <a:r>
              <a:rPr lang="en-US" dirty="0" smtClean="0"/>
              <a:t>¿</a:t>
            </a:r>
            <a:r>
              <a:rPr lang="en-US" dirty="0" err="1" smtClean="0"/>
              <a:t>Qué</a:t>
            </a:r>
            <a:r>
              <a:rPr lang="en-US" dirty="0" smtClean="0"/>
              <a:t> </a:t>
            </a:r>
            <a:r>
              <a:rPr lang="en-US" dirty="0" err="1" smtClean="0"/>
              <a:t>es</a:t>
            </a:r>
            <a:r>
              <a:rPr lang="en-US" dirty="0" smtClean="0"/>
              <a:t> Medicare?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11891"/>
          </a:xfrm>
        </p:spPr>
        <p:txBody>
          <a:bodyPr>
            <a:normAutofit fontScale="85000" lnSpcReduction="20000"/>
          </a:bodyPr>
          <a:lstStyle/>
          <a:p>
            <a:pPr>
              <a:spcBef>
                <a:spcPct val="10000"/>
              </a:spcBef>
            </a:pPr>
            <a:r>
              <a:rPr lang="es-ES" sz="3100" dirty="0" smtClean="0">
                <a:cs typeface="Arial" charset="0"/>
              </a:rPr>
              <a:t>Un programa federal y estatal de seguro médico</a:t>
            </a:r>
          </a:p>
          <a:p>
            <a:pPr lvl="1">
              <a:spcBef>
                <a:spcPct val="10000"/>
              </a:spcBef>
            </a:pPr>
            <a:r>
              <a:rPr lang="es-ES" sz="2800" dirty="0" smtClean="0">
                <a:cs typeface="Arial" charset="0"/>
              </a:rPr>
              <a:t>Para las personas con ingresos y recursos limitados</a:t>
            </a:r>
          </a:p>
          <a:p>
            <a:pPr lvl="1">
              <a:spcBef>
                <a:spcPct val="10000"/>
              </a:spcBef>
            </a:pPr>
            <a:r>
              <a:rPr lang="es-ES" sz="2800" dirty="0" smtClean="0">
                <a:cs typeface="Arial" charset="0"/>
              </a:rPr>
              <a:t>Ciertas personas con discapacidades</a:t>
            </a:r>
          </a:p>
          <a:p>
            <a:pPr lvl="1">
              <a:spcBef>
                <a:spcPct val="10000"/>
              </a:spcBef>
            </a:pPr>
            <a:r>
              <a:rPr lang="en-US" sz="2800" dirty="0" err="1" smtClean="0">
                <a:cs typeface="Arial" charset="0"/>
              </a:rPr>
              <a:t>Cubre</a:t>
            </a:r>
            <a:r>
              <a:rPr lang="en-US" sz="2800" dirty="0" smtClean="0">
                <a:cs typeface="Arial" charset="0"/>
              </a:rPr>
              <a:t> la </a:t>
            </a:r>
            <a:r>
              <a:rPr lang="en-US" sz="2800" dirty="0" err="1" smtClean="0">
                <a:cs typeface="Arial" charset="0"/>
              </a:rPr>
              <a:t>mayoría</a:t>
            </a:r>
            <a:r>
              <a:rPr lang="en-US" sz="2800" dirty="0" smtClean="0">
                <a:cs typeface="Arial" charset="0"/>
              </a:rPr>
              <a:t> de los </a:t>
            </a:r>
            <a:r>
              <a:rPr lang="en-US" sz="2800" dirty="0" err="1" smtClean="0">
                <a:cs typeface="Arial" charset="0"/>
              </a:rPr>
              <a:t>gastos</a:t>
            </a:r>
            <a:r>
              <a:rPr lang="en-US" sz="2800" dirty="0" smtClean="0">
                <a:cs typeface="Arial" charset="0"/>
              </a:rPr>
              <a:t> </a:t>
            </a:r>
            <a:r>
              <a:rPr lang="en-US" sz="2800" dirty="0" err="1" smtClean="0">
                <a:cs typeface="Arial" charset="0"/>
              </a:rPr>
              <a:t>médicos</a:t>
            </a:r>
            <a:endParaRPr lang="en-US" sz="2800" dirty="0" smtClean="0">
              <a:cs typeface="Arial" charset="0"/>
            </a:endParaRPr>
          </a:p>
          <a:p>
            <a:pPr lvl="2">
              <a:spcBef>
                <a:spcPct val="10000"/>
              </a:spcBef>
            </a:pPr>
            <a:r>
              <a:rPr lang="en-US" sz="2600" dirty="0" smtClean="0">
                <a:cs typeface="Arial" charset="0"/>
              </a:rPr>
              <a:t>Si </a:t>
            </a:r>
            <a:r>
              <a:rPr lang="en-US" sz="2600" dirty="0" err="1" smtClean="0">
                <a:cs typeface="Arial" charset="0"/>
              </a:rPr>
              <a:t>usted</a:t>
            </a:r>
            <a:r>
              <a:rPr lang="en-US" sz="2600" dirty="0" smtClean="0">
                <a:cs typeface="Arial" charset="0"/>
              </a:rPr>
              <a:t> </a:t>
            </a:r>
            <a:r>
              <a:rPr lang="en-US" sz="2600" dirty="0" err="1" smtClean="0">
                <a:cs typeface="Arial" charset="0"/>
              </a:rPr>
              <a:t>tiene</a:t>
            </a:r>
            <a:r>
              <a:rPr lang="en-US" sz="2600" dirty="0" smtClean="0">
                <a:cs typeface="Arial" charset="0"/>
              </a:rPr>
              <a:t> Medicare y Medicaid</a:t>
            </a:r>
          </a:p>
          <a:p>
            <a:pPr>
              <a:spcBef>
                <a:spcPct val="10000"/>
              </a:spcBef>
            </a:pPr>
            <a:r>
              <a:rPr lang="en-US" sz="3100" dirty="0" smtClean="0">
                <a:cs typeface="Arial" charset="0"/>
              </a:rPr>
              <a:t>El </a:t>
            </a:r>
            <a:r>
              <a:rPr lang="en-US" sz="3100" dirty="0" err="1" smtClean="0">
                <a:cs typeface="Arial" charset="0"/>
              </a:rPr>
              <a:t>criterio</a:t>
            </a:r>
            <a:r>
              <a:rPr lang="en-US" sz="3100" dirty="0" smtClean="0">
                <a:cs typeface="Arial" charset="0"/>
              </a:rPr>
              <a:t> de </a:t>
            </a:r>
            <a:r>
              <a:rPr lang="en-US" sz="3100" dirty="0" err="1" smtClean="0">
                <a:cs typeface="Arial" charset="0"/>
              </a:rPr>
              <a:t>elegibilidad</a:t>
            </a:r>
            <a:r>
              <a:rPr lang="en-US" sz="3100" dirty="0" smtClean="0">
                <a:cs typeface="Arial" charset="0"/>
              </a:rPr>
              <a:t> lo </a:t>
            </a:r>
            <a:r>
              <a:rPr lang="en-US" sz="3100" dirty="0" err="1" smtClean="0">
                <a:cs typeface="Arial" charset="0"/>
              </a:rPr>
              <a:t>determina</a:t>
            </a:r>
            <a:r>
              <a:rPr lang="en-US" sz="3100" dirty="0" smtClean="0">
                <a:cs typeface="Arial" charset="0"/>
              </a:rPr>
              <a:t> </a:t>
            </a:r>
            <a:r>
              <a:rPr lang="en-US" sz="3100" dirty="0" err="1" smtClean="0">
                <a:cs typeface="Arial" charset="0"/>
              </a:rPr>
              <a:t>cada</a:t>
            </a:r>
            <a:r>
              <a:rPr lang="en-US" sz="3100" dirty="0" smtClean="0">
                <a:cs typeface="Arial" charset="0"/>
              </a:rPr>
              <a:t> </a:t>
            </a:r>
            <a:r>
              <a:rPr lang="en-US" sz="3100" dirty="0" err="1" smtClean="0">
                <a:cs typeface="Arial" charset="0"/>
              </a:rPr>
              <a:t>estado</a:t>
            </a:r>
            <a:endParaRPr lang="en-US" sz="3100" dirty="0" smtClean="0">
              <a:cs typeface="Arial" charset="0"/>
            </a:endParaRPr>
          </a:p>
          <a:p>
            <a:pPr>
              <a:spcBef>
                <a:spcPct val="10000"/>
              </a:spcBef>
            </a:pPr>
            <a:r>
              <a:rPr lang="en-US" sz="3100" dirty="0" smtClean="0">
                <a:cs typeface="Arial" charset="0"/>
              </a:rPr>
              <a:t>El </a:t>
            </a:r>
            <a:r>
              <a:rPr lang="en-US" sz="3100" dirty="0" err="1" smtClean="0">
                <a:cs typeface="Arial" charset="0"/>
              </a:rPr>
              <a:t>proceso</a:t>
            </a:r>
            <a:r>
              <a:rPr lang="en-US" sz="3100" dirty="0" smtClean="0">
                <a:cs typeface="Arial" charset="0"/>
              </a:rPr>
              <a:t> de </a:t>
            </a:r>
            <a:r>
              <a:rPr lang="en-US" sz="3100" dirty="0" err="1" smtClean="0">
                <a:cs typeface="Arial" charset="0"/>
              </a:rPr>
              <a:t>solicitud</a:t>
            </a:r>
            <a:r>
              <a:rPr lang="en-US" sz="3100" dirty="0" smtClean="0">
                <a:cs typeface="Arial" charset="0"/>
              </a:rPr>
              <a:t> y los </a:t>
            </a:r>
            <a:r>
              <a:rPr lang="en-US" sz="3100" dirty="0" err="1" smtClean="0">
                <a:cs typeface="Arial" charset="0"/>
              </a:rPr>
              <a:t>beneficios</a:t>
            </a:r>
            <a:r>
              <a:rPr lang="en-US" sz="3100" dirty="0" smtClean="0">
                <a:cs typeface="Arial" charset="0"/>
              </a:rPr>
              <a:t> </a:t>
            </a:r>
            <a:r>
              <a:rPr lang="en-US" sz="3100" dirty="0" err="1" smtClean="0">
                <a:cs typeface="Arial" charset="0"/>
              </a:rPr>
              <a:t>varían</a:t>
            </a:r>
            <a:endParaRPr lang="en-US" sz="3100" dirty="0" smtClean="0">
              <a:cs typeface="Arial" charset="0"/>
            </a:endParaRPr>
          </a:p>
          <a:p>
            <a:pPr>
              <a:spcBef>
                <a:spcPct val="10000"/>
              </a:spcBef>
            </a:pPr>
            <a:r>
              <a:rPr lang="en-US" sz="3100" dirty="0" smtClean="0">
                <a:cs typeface="Arial" charset="0"/>
              </a:rPr>
              <a:t>Los </a:t>
            </a:r>
            <a:r>
              <a:rPr lang="en-US" sz="3100" dirty="0" err="1" smtClean="0">
                <a:cs typeface="Arial" charset="0"/>
              </a:rPr>
              <a:t>nombres</a:t>
            </a:r>
            <a:r>
              <a:rPr lang="en-US" sz="3100" dirty="0" smtClean="0">
                <a:cs typeface="Arial" charset="0"/>
              </a:rPr>
              <a:t> </a:t>
            </a:r>
            <a:r>
              <a:rPr lang="en-US" sz="3100" dirty="0" err="1" smtClean="0">
                <a:cs typeface="Arial" charset="0"/>
              </a:rPr>
              <a:t>también</a:t>
            </a:r>
            <a:r>
              <a:rPr lang="en-US" sz="3100" dirty="0" smtClean="0">
                <a:cs typeface="Arial" charset="0"/>
              </a:rPr>
              <a:t> </a:t>
            </a:r>
            <a:r>
              <a:rPr lang="en-US" sz="3100" dirty="0" err="1" smtClean="0">
                <a:cs typeface="Arial" charset="0"/>
              </a:rPr>
              <a:t>varían</a:t>
            </a:r>
            <a:endParaRPr lang="en-US" sz="3100" dirty="0" smtClean="0">
              <a:cs typeface="Arial" charset="0"/>
            </a:endParaRPr>
          </a:p>
          <a:p>
            <a:pPr marL="365760" lvl="1" indent="-256032">
              <a:spcBef>
                <a:spcPts val="400"/>
              </a:spcBef>
              <a:buClr>
                <a:schemeClr val="accent1"/>
              </a:buClr>
              <a:buSzPct val="68000"/>
              <a:buFont typeface="Wingdings 3"/>
              <a:buChar char=""/>
            </a:pPr>
            <a:r>
              <a:rPr lang="en-US" sz="3100" dirty="0" err="1" smtClean="0"/>
              <a:t>Solicite</a:t>
            </a:r>
            <a:r>
              <a:rPr lang="en-US" sz="3100" dirty="0" smtClean="0"/>
              <a:t> Medicaid </a:t>
            </a:r>
            <a:r>
              <a:rPr lang="en-US" sz="3100" dirty="0" err="1" smtClean="0"/>
              <a:t>si</a:t>
            </a:r>
            <a:r>
              <a:rPr lang="en-US" sz="3100" dirty="0" smtClean="0"/>
              <a:t> </a:t>
            </a:r>
            <a:r>
              <a:rPr lang="en-US" sz="3100" dirty="0" err="1" smtClean="0"/>
              <a:t>piensa</a:t>
            </a:r>
            <a:r>
              <a:rPr lang="en-US" sz="3100" dirty="0" smtClean="0"/>
              <a:t> </a:t>
            </a:r>
            <a:r>
              <a:rPr lang="en-US" sz="3100" dirty="0" err="1" smtClean="0"/>
              <a:t>que</a:t>
            </a:r>
            <a:r>
              <a:rPr lang="en-US" sz="3100" dirty="0" smtClean="0"/>
              <a:t> PODRÍA </a:t>
            </a:r>
            <a:r>
              <a:rPr lang="en-US" sz="3100" dirty="0" err="1" smtClean="0"/>
              <a:t>obtenerlo</a:t>
            </a:r>
            <a:endParaRPr lang="en-US" sz="3100" dirty="0" smtClean="0"/>
          </a:p>
          <a:p>
            <a:pPr marL="603504" lvl="2" indent="-256032">
              <a:spcBef>
                <a:spcPts val="400"/>
              </a:spcBef>
              <a:buSzPct val="68000"/>
              <a:buNone/>
            </a:pPr>
            <a:endParaRPr lang="en-US" sz="2800" dirty="0" smtClean="0"/>
          </a:p>
          <a:p>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40</a:t>
            </a:fld>
            <a:endParaRPr lang="en-US" dirty="0"/>
          </a:p>
        </p:txBody>
      </p:sp>
      <p:sp>
        <p:nvSpPr>
          <p:cNvPr id="2" name="Title 1"/>
          <p:cNvSpPr>
            <a:spLocks noGrp="1"/>
          </p:cNvSpPr>
          <p:nvPr>
            <p:ph type="title"/>
          </p:nvPr>
        </p:nvSpPr>
        <p:spPr/>
        <p:txBody>
          <a:bodyPr/>
          <a:lstStyle/>
          <a:p>
            <a:r>
              <a:rPr lang="en-US" dirty="0" smtClean="0"/>
              <a:t>¿</a:t>
            </a:r>
            <a:r>
              <a:rPr lang="en-US" dirty="0" err="1" smtClean="0"/>
              <a:t>Qué</a:t>
            </a:r>
            <a:r>
              <a:rPr lang="en-US" dirty="0" smtClean="0"/>
              <a:t> </a:t>
            </a:r>
            <a:r>
              <a:rPr lang="en-US" dirty="0" err="1" smtClean="0"/>
              <a:t>es</a:t>
            </a:r>
            <a:r>
              <a:rPr lang="en-US" dirty="0" smtClean="0"/>
              <a:t> Medicaid?</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3"/>
          <p:cNvSpPr>
            <a:spLocks noGrp="1" noChangeArrowheads="1"/>
          </p:cNvSpPr>
          <p:nvPr>
            <p:ph idx="1"/>
          </p:nvPr>
        </p:nvSpPr>
        <p:spPr/>
        <p:txBody>
          <a:bodyPr>
            <a:normAutofit fontScale="85000" lnSpcReduction="10000"/>
          </a:bodyPr>
          <a:lstStyle/>
          <a:p>
            <a:pPr>
              <a:spcBef>
                <a:spcPct val="10000"/>
              </a:spcBef>
            </a:pPr>
            <a:r>
              <a:rPr lang="en-US" sz="3200" dirty="0" err="1" smtClean="0">
                <a:cs typeface="Arial" charset="0"/>
              </a:rPr>
              <a:t>Ayuda</a:t>
            </a:r>
            <a:r>
              <a:rPr lang="en-US" sz="3200" dirty="0" smtClean="0">
                <a:cs typeface="Arial" charset="0"/>
              </a:rPr>
              <a:t> </a:t>
            </a:r>
            <a:r>
              <a:rPr lang="en-US" sz="3200" dirty="0" err="1" smtClean="0">
                <a:cs typeface="Arial" charset="0"/>
              </a:rPr>
              <a:t>para</a:t>
            </a:r>
            <a:r>
              <a:rPr lang="en-US" sz="3200" dirty="0" smtClean="0">
                <a:cs typeface="Arial" charset="0"/>
              </a:rPr>
              <a:t> </a:t>
            </a:r>
            <a:r>
              <a:rPr lang="en-US" sz="3200" dirty="0" err="1" smtClean="0">
                <a:cs typeface="Arial" charset="0"/>
              </a:rPr>
              <a:t>pagar</a:t>
            </a:r>
            <a:r>
              <a:rPr lang="en-US" sz="3200" dirty="0" smtClean="0">
                <a:cs typeface="Arial" charset="0"/>
              </a:rPr>
              <a:t> la </a:t>
            </a:r>
            <a:r>
              <a:rPr lang="en-US" sz="3200" dirty="0" err="1" smtClean="0">
                <a:cs typeface="Arial" charset="0"/>
              </a:rPr>
              <a:t>cobertura</a:t>
            </a:r>
            <a:r>
              <a:rPr lang="en-US" sz="3200" dirty="0" smtClean="0">
                <a:cs typeface="Arial" charset="0"/>
              </a:rPr>
              <a:t> de </a:t>
            </a:r>
            <a:r>
              <a:rPr lang="en-US" sz="3200" dirty="0" err="1" smtClean="0">
                <a:cs typeface="Arial" charset="0"/>
              </a:rPr>
              <a:t>sus</a:t>
            </a:r>
            <a:r>
              <a:rPr lang="en-US" sz="3200" dirty="0" smtClean="0">
                <a:cs typeface="Arial" charset="0"/>
              </a:rPr>
              <a:t> </a:t>
            </a:r>
            <a:r>
              <a:rPr lang="en-US" sz="3200" dirty="0" err="1" smtClean="0">
                <a:cs typeface="Arial" charset="0"/>
              </a:rPr>
              <a:t>recetas</a:t>
            </a:r>
            <a:r>
              <a:rPr lang="en-US" sz="3200" dirty="0" smtClean="0">
                <a:cs typeface="Arial" charset="0"/>
              </a:rPr>
              <a:t> </a:t>
            </a:r>
            <a:r>
              <a:rPr lang="en-US" sz="3200" dirty="0" err="1" smtClean="0">
                <a:cs typeface="Arial" charset="0"/>
              </a:rPr>
              <a:t>médicas</a:t>
            </a:r>
            <a:endParaRPr lang="en-US" sz="3200" dirty="0" smtClean="0">
              <a:cs typeface="Arial" charset="0"/>
            </a:endParaRPr>
          </a:p>
          <a:p>
            <a:pPr>
              <a:spcBef>
                <a:spcPct val="10000"/>
              </a:spcBef>
            </a:pPr>
            <a:r>
              <a:rPr lang="en-US" sz="3200" dirty="0" smtClean="0">
                <a:cs typeface="Arial" charset="0"/>
              </a:rPr>
              <a:t>La </a:t>
            </a:r>
            <a:r>
              <a:rPr lang="en-US" sz="3200" dirty="0" err="1" smtClean="0">
                <a:cs typeface="Arial" charset="0"/>
              </a:rPr>
              <a:t>decisión</a:t>
            </a:r>
            <a:r>
              <a:rPr lang="en-US" sz="3200" dirty="0" smtClean="0">
                <a:cs typeface="Arial" charset="0"/>
              </a:rPr>
              <a:t> de </a:t>
            </a:r>
            <a:r>
              <a:rPr lang="en-US" sz="3200" dirty="0" err="1" smtClean="0">
                <a:cs typeface="Arial" charset="0"/>
              </a:rPr>
              <a:t>otorgarla</a:t>
            </a:r>
            <a:r>
              <a:rPr lang="en-US" sz="3200" dirty="0" smtClean="0">
                <a:cs typeface="Arial" charset="0"/>
              </a:rPr>
              <a:t> la </a:t>
            </a:r>
            <a:r>
              <a:rPr lang="en-US" sz="3200" dirty="0" err="1" smtClean="0">
                <a:cs typeface="Arial" charset="0"/>
              </a:rPr>
              <a:t>toma</a:t>
            </a:r>
            <a:r>
              <a:rPr lang="en-US" sz="3200" dirty="0" smtClean="0">
                <a:cs typeface="Arial" charset="0"/>
              </a:rPr>
              <a:t> el </a:t>
            </a:r>
            <a:r>
              <a:rPr lang="en-US" sz="3200" dirty="0" err="1" smtClean="0">
                <a:cs typeface="Arial" charset="0"/>
              </a:rPr>
              <a:t>Seguro</a:t>
            </a:r>
            <a:r>
              <a:rPr lang="en-US" sz="3200" dirty="0" smtClean="0">
                <a:cs typeface="Arial" charset="0"/>
              </a:rPr>
              <a:t> Social o su </a:t>
            </a:r>
            <a:r>
              <a:rPr lang="en-US" sz="3200" dirty="0" err="1" smtClean="0">
                <a:cs typeface="Arial" charset="0"/>
              </a:rPr>
              <a:t>estado</a:t>
            </a:r>
            <a:endParaRPr lang="en-US" sz="3200" dirty="0" smtClean="0">
              <a:cs typeface="Arial" charset="0"/>
            </a:endParaRPr>
          </a:p>
          <a:p>
            <a:pPr>
              <a:spcBef>
                <a:spcPct val="10000"/>
              </a:spcBef>
            </a:pPr>
            <a:r>
              <a:rPr lang="en-US" sz="3200" dirty="0" err="1" smtClean="0">
                <a:cs typeface="Arial" charset="0"/>
              </a:rPr>
              <a:t>Algunas</a:t>
            </a:r>
            <a:r>
              <a:rPr lang="en-US" sz="3200" dirty="0" smtClean="0">
                <a:cs typeface="Arial" charset="0"/>
              </a:rPr>
              <a:t> personas la </a:t>
            </a:r>
            <a:r>
              <a:rPr lang="en-US" sz="3200" dirty="0" err="1" smtClean="0">
                <a:cs typeface="Arial" charset="0"/>
              </a:rPr>
              <a:t>reciben</a:t>
            </a:r>
            <a:r>
              <a:rPr lang="en-US" sz="3200" dirty="0" smtClean="0">
                <a:cs typeface="Arial" charset="0"/>
              </a:rPr>
              <a:t> </a:t>
            </a:r>
            <a:r>
              <a:rPr lang="en-US" sz="3200" dirty="0" err="1" smtClean="0">
                <a:cs typeface="Arial" charset="0"/>
              </a:rPr>
              <a:t>automáticamente</a:t>
            </a:r>
            <a:endParaRPr lang="en-US" sz="3200" dirty="0" smtClean="0">
              <a:cs typeface="Arial" charset="0"/>
            </a:endParaRPr>
          </a:p>
          <a:p>
            <a:pPr lvl="1">
              <a:spcBef>
                <a:spcPct val="10000"/>
              </a:spcBef>
            </a:pPr>
            <a:r>
              <a:rPr lang="en-US" dirty="0" err="1" smtClean="0">
                <a:cs typeface="Arial" charset="0"/>
              </a:rPr>
              <a:t>Aquellas</a:t>
            </a:r>
            <a:r>
              <a:rPr lang="en-US" dirty="0" smtClean="0">
                <a:cs typeface="Arial" charset="0"/>
              </a:rPr>
              <a:t> </a:t>
            </a:r>
            <a:r>
              <a:rPr lang="en-US" dirty="0" err="1" smtClean="0">
                <a:cs typeface="Arial" charset="0"/>
              </a:rPr>
              <a:t>que</a:t>
            </a:r>
            <a:r>
              <a:rPr lang="en-US" dirty="0" smtClean="0">
                <a:cs typeface="Arial" charset="0"/>
              </a:rPr>
              <a:t> </a:t>
            </a:r>
            <a:r>
              <a:rPr lang="en-US" dirty="0" err="1" smtClean="0">
                <a:cs typeface="Arial" charset="0"/>
              </a:rPr>
              <a:t>tienen</a:t>
            </a:r>
            <a:r>
              <a:rPr lang="en-US" dirty="0" smtClean="0">
                <a:cs typeface="Arial" charset="0"/>
              </a:rPr>
              <a:t> Medicare y Medicaid</a:t>
            </a:r>
          </a:p>
          <a:p>
            <a:pPr lvl="1">
              <a:spcBef>
                <a:spcPct val="10000"/>
              </a:spcBef>
            </a:pPr>
            <a:r>
              <a:rPr lang="en-US" dirty="0" smtClean="0">
                <a:cs typeface="Arial" charset="0"/>
              </a:rPr>
              <a:t>Las </a:t>
            </a:r>
            <a:r>
              <a:rPr lang="en-US" dirty="0" err="1" smtClean="0">
                <a:cs typeface="Arial" charset="0"/>
              </a:rPr>
              <a:t>que</a:t>
            </a:r>
            <a:r>
              <a:rPr lang="en-US" dirty="0" smtClean="0">
                <a:cs typeface="Arial" charset="0"/>
              </a:rPr>
              <a:t> </a:t>
            </a:r>
            <a:r>
              <a:rPr lang="en-US" dirty="0" err="1" smtClean="0">
                <a:cs typeface="Arial" charset="0"/>
              </a:rPr>
              <a:t>solamente</a:t>
            </a:r>
            <a:r>
              <a:rPr lang="en-US" dirty="0" smtClean="0">
                <a:cs typeface="Arial" charset="0"/>
              </a:rPr>
              <a:t> </a:t>
            </a:r>
            <a:r>
              <a:rPr lang="en-US" dirty="0" err="1" smtClean="0">
                <a:cs typeface="Arial" charset="0"/>
              </a:rPr>
              <a:t>reciben</a:t>
            </a:r>
            <a:r>
              <a:rPr lang="en-US" dirty="0" smtClean="0">
                <a:cs typeface="Arial" charset="0"/>
              </a:rPr>
              <a:t> la </a:t>
            </a:r>
            <a:r>
              <a:rPr lang="en-US" dirty="0" err="1" smtClean="0">
                <a:cs typeface="Arial" charset="0"/>
              </a:rPr>
              <a:t>Seguridad</a:t>
            </a:r>
            <a:r>
              <a:rPr lang="en-US" dirty="0" smtClean="0">
                <a:cs typeface="Arial" charset="0"/>
              </a:rPr>
              <a:t> de </a:t>
            </a:r>
            <a:r>
              <a:rPr lang="en-US" dirty="0" err="1" smtClean="0">
                <a:cs typeface="Arial" charset="0"/>
              </a:rPr>
              <a:t>Ingreso</a:t>
            </a:r>
            <a:r>
              <a:rPr lang="en-US" dirty="0" smtClean="0">
                <a:cs typeface="Arial" charset="0"/>
              </a:rPr>
              <a:t> </a:t>
            </a:r>
            <a:r>
              <a:rPr lang="en-US" dirty="0" err="1" smtClean="0">
                <a:cs typeface="Arial" charset="0"/>
              </a:rPr>
              <a:t>Suplementario</a:t>
            </a:r>
            <a:r>
              <a:rPr lang="en-US" dirty="0" smtClean="0">
                <a:cs typeface="Arial" charset="0"/>
              </a:rPr>
              <a:t> (SSI)</a:t>
            </a:r>
          </a:p>
          <a:p>
            <a:pPr lvl="1">
              <a:spcBef>
                <a:spcPct val="10000"/>
              </a:spcBef>
            </a:pPr>
            <a:r>
              <a:rPr lang="en-US" dirty="0" smtClean="0">
                <a:cs typeface="Arial" charset="0"/>
              </a:rPr>
              <a:t>Los </a:t>
            </a:r>
            <a:r>
              <a:rPr lang="en-US" dirty="0" err="1" smtClean="0">
                <a:cs typeface="Arial" charset="0"/>
              </a:rPr>
              <a:t>que</a:t>
            </a:r>
            <a:r>
              <a:rPr lang="en-US" dirty="0" smtClean="0">
                <a:cs typeface="Arial" charset="0"/>
              </a:rPr>
              <a:t> </a:t>
            </a:r>
            <a:r>
              <a:rPr lang="en-US" dirty="0" err="1" smtClean="0">
                <a:cs typeface="Arial" charset="0"/>
              </a:rPr>
              <a:t>están</a:t>
            </a:r>
            <a:r>
              <a:rPr lang="en-US" dirty="0" smtClean="0">
                <a:cs typeface="Arial" charset="0"/>
              </a:rPr>
              <a:t> </a:t>
            </a:r>
            <a:r>
              <a:rPr lang="en-US" dirty="0" err="1" smtClean="0">
                <a:cs typeface="Arial" charset="0"/>
              </a:rPr>
              <a:t>inscritos</a:t>
            </a:r>
            <a:r>
              <a:rPr lang="en-US" dirty="0" smtClean="0">
                <a:cs typeface="Arial" charset="0"/>
              </a:rPr>
              <a:t> en los </a:t>
            </a:r>
            <a:r>
              <a:rPr lang="en-US" dirty="0" err="1" smtClean="0">
                <a:cs typeface="Arial" charset="0"/>
              </a:rPr>
              <a:t>Programas</a:t>
            </a:r>
            <a:r>
              <a:rPr lang="en-US" dirty="0" smtClean="0">
                <a:cs typeface="Arial" charset="0"/>
              </a:rPr>
              <a:t> Medicare de </a:t>
            </a:r>
            <a:r>
              <a:rPr lang="en-US" dirty="0" err="1" smtClean="0">
                <a:cs typeface="Arial" charset="0"/>
              </a:rPr>
              <a:t>Ahorros</a:t>
            </a:r>
            <a:endParaRPr lang="en-US" dirty="0" smtClean="0">
              <a:cs typeface="Arial" charset="0"/>
            </a:endParaRPr>
          </a:p>
          <a:p>
            <a:pPr>
              <a:spcBef>
                <a:spcPct val="10000"/>
              </a:spcBef>
            </a:pPr>
            <a:r>
              <a:rPr lang="en-US" sz="3200" dirty="0" err="1" smtClean="0">
                <a:cs typeface="Arial" charset="0"/>
              </a:rPr>
              <a:t>Usted</a:t>
            </a:r>
            <a:r>
              <a:rPr lang="en-US" sz="3200" dirty="0" smtClean="0">
                <a:cs typeface="Arial" charset="0"/>
              </a:rPr>
              <a:t> o </a:t>
            </a:r>
            <a:r>
              <a:rPr lang="en-US" sz="3200" dirty="0" err="1" smtClean="0">
                <a:cs typeface="Arial" charset="0"/>
              </a:rPr>
              <a:t>alguien</a:t>
            </a:r>
            <a:r>
              <a:rPr lang="en-US" sz="3200" dirty="0" smtClean="0">
                <a:cs typeface="Arial" charset="0"/>
              </a:rPr>
              <a:t> en </a:t>
            </a:r>
            <a:r>
              <a:rPr lang="en-US" sz="3200" dirty="0" err="1" smtClean="0">
                <a:cs typeface="Arial" charset="0"/>
              </a:rPr>
              <a:t>nombre</a:t>
            </a:r>
            <a:r>
              <a:rPr lang="en-US" sz="3200" dirty="0" smtClean="0">
                <a:cs typeface="Arial" charset="0"/>
              </a:rPr>
              <a:t> </a:t>
            </a:r>
            <a:r>
              <a:rPr lang="en-US" sz="3200" dirty="0" err="1" smtClean="0">
                <a:cs typeface="Arial" charset="0"/>
              </a:rPr>
              <a:t>suyo</a:t>
            </a:r>
            <a:r>
              <a:rPr lang="en-US" sz="3200" dirty="0" smtClean="0">
                <a:cs typeface="Arial" charset="0"/>
              </a:rPr>
              <a:t> </a:t>
            </a:r>
            <a:r>
              <a:rPr lang="en-US" sz="3200" dirty="0" err="1" smtClean="0">
                <a:cs typeface="Arial" charset="0"/>
              </a:rPr>
              <a:t>puede</a:t>
            </a:r>
            <a:r>
              <a:rPr lang="en-US" sz="3200" dirty="0" smtClean="0">
                <a:cs typeface="Arial" charset="0"/>
              </a:rPr>
              <a:t> </a:t>
            </a:r>
            <a:r>
              <a:rPr lang="en-US" sz="3200" dirty="0" err="1" smtClean="0">
                <a:cs typeface="Arial" charset="0"/>
              </a:rPr>
              <a:t>solicitarla</a:t>
            </a:r>
            <a:endParaRPr lang="en-US" sz="3200" dirty="0" smtClean="0">
              <a:cs typeface="Arial" charset="0"/>
            </a:endParaRPr>
          </a:p>
          <a:p>
            <a:pPr>
              <a:spcBef>
                <a:spcPct val="10000"/>
              </a:spcBef>
              <a:buNone/>
            </a:pPr>
            <a:endParaRPr lang="en-US" dirty="0" smtClean="0">
              <a:cs typeface="Arial" charset="0"/>
            </a:endParaRPr>
          </a:p>
        </p:txBody>
      </p:sp>
      <p:sp>
        <p:nvSpPr>
          <p:cNvPr id="80902" name="Date Placeholder 5"/>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04/02/2012</a:t>
            </a:r>
          </a:p>
        </p:txBody>
      </p:sp>
      <p:sp>
        <p:nvSpPr>
          <p:cNvPr id="9" name="Footer Placeholder 8"/>
          <p:cNvSpPr>
            <a:spLocks noGrp="1"/>
          </p:cNvSpPr>
          <p:nvPr>
            <p:ph type="ftr" sz="quarter" idx="11"/>
          </p:nvPr>
        </p:nvSpPr>
        <p:spPr/>
        <p:txBody>
          <a:bodyPr/>
          <a:lstStyle/>
          <a:p>
            <a:pPr>
              <a:defRPr/>
            </a:pPr>
            <a:r>
              <a:rPr lang="en-US" dirty="0" err="1" smtClean="0"/>
              <a:t>Comencemos</a:t>
            </a:r>
            <a:endParaRPr lang="en-US" dirty="0"/>
          </a:p>
        </p:txBody>
      </p:sp>
      <p:sp>
        <p:nvSpPr>
          <p:cNvPr id="8" name="Slide Number Placeholder 7"/>
          <p:cNvSpPr>
            <a:spLocks noGrp="1"/>
          </p:cNvSpPr>
          <p:nvPr>
            <p:ph type="sldNum" sz="quarter" idx="12"/>
          </p:nvPr>
        </p:nvSpPr>
        <p:spPr/>
        <p:txBody>
          <a:bodyPr/>
          <a:lstStyle/>
          <a:p>
            <a:pPr>
              <a:defRPr/>
            </a:pPr>
            <a:fld id="{885A69B2-5218-42C2-B888-204363120602}" type="slidenum">
              <a:rPr lang="en-US" smtClean="0"/>
              <a:pPr>
                <a:defRPr/>
              </a:pPr>
              <a:t>41</a:t>
            </a:fld>
            <a:endParaRPr lang="en-US" dirty="0"/>
          </a:p>
        </p:txBody>
      </p:sp>
      <p:sp>
        <p:nvSpPr>
          <p:cNvPr id="80899" name="Rectangle 2"/>
          <p:cNvSpPr>
            <a:spLocks noGrp="1" noChangeArrowheads="1"/>
          </p:cNvSpPr>
          <p:nvPr>
            <p:ph type="title"/>
          </p:nvPr>
        </p:nvSpPr>
        <p:spPr/>
        <p:txBody>
          <a:bodyPr>
            <a:normAutofit/>
          </a:bodyPr>
          <a:lstStyle/>
          <a:p>
            <a:r>
              <a:rPr lang="en-US" dirty="0" smtClean="0">
                <a:cs typeface="Arial" charset="0"/>
              </a:rPr>
              <a:t>¿</a:t>
            </a:r>
            <a:r>
              <a:rPr lang="en-US" dirty="0" err="1" smtClean="0">
                <a:cs typeface="Arial" charset="0"/>
              </a:rPr>
              <a:t>Qué</a:t>
            </a:r>
            <a:r>
              <a:rPr lang="en-US" dirty="0" smtClean="0">
                <a:cs typeface="Arial" charset="0"/>
              </a:rPr>
              <a:t> </a:t>
            </a:r>
            <a:r>
              <a:rPr lang="en-US" dirty="0" err="1" smtClean="0">
                <a:cs typeface="Arial" charset="0"/>
              </a:rPr>
              <a:t>es</a:t>
            </a:r>
            <a:r>
              <a:rPr lang="en-US" dirty="0" smtClean="0">
                <a:cs typeface="Arial" charset="0"/>
              </a:rPr>
              <a:t> la </a:t>
            </a:r>
            <a:r>
              <a:rPr lang="en-US" dirty="0" err="1" smtClean="0">
                <a:cs typeface="Arial" charset="0"/>
              </a:rPr>
              <a:t>Ayuda</a:t>
            </a:r>
            <a:r>
              <a:rPr lang="en-US" dirty="0" smtClean="0">
                <a:cs typeface="Arial" charset="0"/>
              </a:rPr>
              <a:t> </a:t>
            </a:r>
            <a:r>
              <a:rPr lang="en-US" dirty="0" err="1" smtClean="0">
                <a:cs typeface="Arial" charset="0"/>
              </a:rPr>
              <a:t>Adicional</a:t>
            </a:r>
            <a:r>
              <a:rPr lang="en-US" dirty="0" smtClean="0">
                <a:cs typeface="Arial" charset="0"/>
              </a:rPr>
              <a:t>? </a:t>
            </a:r>
          </a:p>
        </p:txBody>
      </p:sp>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382000" cy="4525963"/>
          </a:xfrm>
        </p:spPr>
        <p:txBody>
          <a:bodyPr>
            <a:noAutofit/>
          </a:bodyPr>
          <a:lstStyle/>
          <a:p>
            <a:pPr>
              <a:spcBef>
                <a:spcPct val="10000"/>
              </a:spcBef>
            </a:pPr>
            <a:r>
              <a:rPr lang="en-US" dirty="0" err="1" smtClean="0">
                <a:cs typeface="Arial" charset="0"/>
              </a:rPr>
              <a:t>Ayuda</a:t>
            </a:r>
            <a:r>
              <a:rPr lang="en-US" dirty="0" smtClean="0">
                <a:cs typeface="Arial" charset="0"/>
              </a:rPr>
              <a:t> de Medicaid </a:t>
            </a:r>
            <a:r>
              <a:rPr lang="en-US" dirty="0" err="1" smtClean="0">
                <a:cs typeface="Arial" charset="0"/>
              </a:rPr>
              <a:t>para</a:t>
            </a:r>
            <a:r>
              <a:rPr lang="en-US" dirty="0" smtClean="0">
                <a:cs typeface="Arial" charset="0"/>
              </a:rPr>
              <a:t> </a:t>
            </a:r>
            <a:r>
              <a:rPr lang="en-US" dirty="0" err="1" smtClean="0">
                <a:cs typeface="Arial" charset="0"/>
              </a:rPr>
              <a:t>pagar</a:t>
            </a:r>
            <a:r>
              <a:rPr lang="en-US" dirty="0" smtClean="0">
                <a:cs typeface="Arial" charset="0"/>
              </a:rPr>
              <a:t> los </a:t>
            </a:r>
            <a:r>
              <a:rPr lang="en-US" dirty="0" err="1" smtClean="0">
                <a:cs typeface="Arial" charset="0"/>
              </a:rPr>
              <a:t>costos</a:t>
            </a:r>
            <a:r>
              <a:rPr lang="en-US" dirty="0" smtClean="0">
                <a:cs typeface="Arial" charset="0"/>
              </a:rPr>
              <a:t> de Medicare</a:t>
            </a:r>
          </a:p>
          <a:p>
            <a:pPr lvl="1">
              <a:spcBef>
                <a:spcPct val="10000"/>
              </a:spcBef>
            </a:pPr>
            <a:r>
              <a:rPr lang="en-US" dirty="0" err="1" smtClean="0"/>
              <a:t>Paga</a:t>
            </a:r>
            <a:r>
              <a:rPr lang="en-US" dirty="0" smtClean="0"/>
              <a:t> </a:t>
            </a:r>
            <a:r>
              <a:rPr lang="en-US" dirty="0" err="1" smtClean="0"/>
              <a:t>las</a:t>
            </a:r>
            <a:r>
              <a:rPr lang="en-US" dirty="0" smtClean="0"/>
              <a:t> </a:t>
            </a:r>
            <a:r>
              <a:rPr lang="en-US" dirty="0" err="1" smtClean="0"/>
              <a:t>primas</a:t>
            </a:r>
            <a:r>
              <a:rPr lang="en-US" dirty="0" smtClean="0"/>
              <a:t> de Medicare</a:t>
            </a:r>
          </a:p>
          <a:p>
            <a:pPr lvl="1">
              <a:spcBef>
                <a:spcPct val="10000"/>
              </a:spcBef>
            </a:pPr>
            <a:r>
              <a:rPr lang="en-US" dirty="0" err="1" smtClean="0"/>
              <a:t>Puede</a:t>
            </a:r>
            <a:r>
              <a:rPr lang="en-US" dirty="0" smtClean="0"/>
              <a:t> </a:t>
            </a:r>
            <a:r>
              <a:rPr lang="en-US" dirty="0" err="1" smtClean="0"/>
              <a:t>pagar</a:t>
            </a:r>
            <a:r>
              <a:rPr lang="en-US" dirty="0" smtClean="0"/>
              <a:t> los </a:t>
            </a:r>
            <a:r>
              <a:rPr lang="en-US" dirty="0" err="1" smtClean="0"/>
              <a:t>deducibles</a:t>
            </a:r>
            <a:r>
              <a:rPr lang="en-US" dirty="0" smtClean="0"/>
              <a:t> y el </a:t>
            </a:r>
            <a:r>
              <a:rPr lang="en-US" dirty="0" err="1" smtClean="0"/>
              <a:t>coseguro</a:t>
            </a:r>
            <a:r>
              <a:rPr lang="en-US" dirty="0" smtClean="0"/>
              <a:t> de Medicare</a:t>
            </a:r>
          </a:p>
          <a:p>
            <a:pPr>
              <a:spcBef>
                <a:spcPct val="10000"/>
              </a:spcBef>
            </a:pPr>
            <a:r>
              <a:rPr lang="en-US" dirty="0" err="1" smtClean="0"/>
              <a:t>Por</a:t>
            </a:r>
            <a:r>
              <a:rPr lang="en-US" dirty="0" smtClean="0"/>
              <a:t> lo general </a:t>
            </a:r>
            <a:r>
              <a:rPr lang="en-US" dirty="0" err="1" smtClean="0"/>
              <a:t>tienen</a:t>
            </a:r>
            <a:r>
              <a:rPr lang="en-US" dirty="0" smtClean="0"/>
              <a:t> </a:t>
            </a:r>
            <a:r>
              <a:rPr lang="en-US" dirty="0" err="1" smtClean="0"/>
              <a:t>límites</a:t>
            </a:r>
            <a:r>
              <a:rPr lang="en-US" dirty="0" smtClean="0"/>
              <a:t> de </a:t>
            </a:r>
            <a:r>
              <a:rPr lang="en-US" dirty="0" err="1" smtClean="0"/>
              <a:t>recursos</a:t>
            </a:r>
            <a:r>
              <a:rPr lang="en-US" dirty="0" smtClean="0"/>
              <a:t> e </a:t>
            </a:r>
            <a:r>
              <a:rPr lang="en-US" dirty="0" err="1" smtClean="0"/>
              <a:t>ingresos</a:t>
            </a:r>
            <a:r>
              <a:rPr lang="en-US" dirty="0" smtClean="0"/>
              <a:t> </a:t>
            </a:r>
            <a:r>
              <a:rPr lang="en-US" dirty="0" err="1" smtClean="0"/>
              <a:t>más</a:t>
            </a:r>
            <a:r>
              <a:rPr lang="en-US" dirty="0" smtClean="0"/>
              <a:t> altos</a:t>
            </a:r>
          </a:p>
          <a:p>
            <a:pPr>
              <a:spcBef>
                <a:spcPct val="10000"/>
              </a:spcBef>
            </a:pPr>
            <a:r>
              <a:rPr lang="en-US" dirty="0" smtClean="0"/>
              <a:t>Los </a:t>
            </a:r>
            <a:r>
              <a:rPr lang="en-US" dirty="0" err="1" smtClean="0"/>
              <a:t>límites</a:t>
            </a:r>
            <a:r>
              <a:rPr lang="en-US" dirty="0" smtClean="0"/>
              <a:t> de </a:t>
            </a:r>
            <a:r>
              <a:rPr lang="en-US" dirty="0" err="1" smtClean="0"/>
              <a:t>ingresos</a:t>
            </a:r>
            <a:r>
              <a:rPr lang="en-US" dirty="0" smtClean="0"/>
              <a:t> </a:t>
            </a:r>
            <a:r>
              <a:rPr lang="en-US" dirty="0" err="1" smtClean="0"/>
              <a:t>cambian</a:t>
            </a:r>
            <a:r>
              <a:rPr lang="en-US" dirty="0" smtClean="0"/>
              <a:t> </a:t>
            </a:r>
            <a:r>
              <a:rPr lang="en-US" dirty="0" err="1" smtClean="0"/>
              <a:t>cada</a:t>
            </a:r>
            <a:r>
              <a:rPr lang="en-US" dirty="0" smtClean="0"/>
              <a:t> </a:t>
            </a:r>
            <a:r>
              <a:rPr lang="en-US" dirty="0" err="1" smtClean="0"/>
              <a:t>año</a:t>
            </a:r>
            <a:endParaRPr lang="en-US" dirty="0" smtClean="0"/>
          </a:p>
          <a:p>
            <a:pPr>
              <a:spcBef>
                <a:spcPct val="10000"/>
              </a:spcBef>
            </a:pPr>
            <a:r>
              <a:rPr lang="en-US" dirty="0" err="1" smtClean="0"/>
              <a:t>Algunos</a:t>
            </a:r>
            <a:r>
              <a:rPr lang="en-US" dirty="0" smtClean="0"/>
              <a:t> </a:t>
            </a:r>
            <a:r>
              <a:rPr lang="en-US" dirty="0" err="1" smtClean="0"/>
              <a:t>estados</a:t>
            </a:r>
            <a:r>
              <a:rPr lang="en-US" dirty="0" smtClean="0"/>
              <a:t> </a:t>
            </a:r>
            <a:r>
              <a:rPr lang="en-US" dirty="0" err="1" smtClean="0"/>
              <a:t>ofrecen</a:t>
            </a:r>
            <a:endParaRPr lang="en-US" sz="3200"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42</a:t>
            </a:fld>
            <a:endParaRPr lang="en-US" dirty="0"/>
          </a:p>
        </p:txBody>
      </p:sp>
      <p:sp>
        <p:nvSpPr>
          <p:cNvPr id="2" name="Title 1"/>
          <p:cNvSpPr>
            <a:spLocks noGrp="1"/>
          </p:cNvSpPr>
          <p:nvPr>
            <p:ph type="title"/>
          </p:nvPr>
        </p:nvSpPr>
        <p:spPr>
          <a:xfrm>
            <a:off x="457200" y="274638"/>
            <a:ext cx="8458200" cy="1143000"/>
          </a:xfrm>
        </p:spPr>
        <p:txBody>
          <a:bodyPr>
            <a:normAutofit fontScale="90000"/>
          </a:bodyPr>
          <a:lstStyle/>
          <a:p>
            <a:r>
              <a:rPr lang="en-US" dirty="0" smtClean="0"/>
              <a:t>¿</a:t>
            </a:r>
            <a:r>
              <a:rPr lang="en-US" dirty="0" err="1" smtClean="0"/>
              <a:t>Qué</a:t>
            </a:r>
            <a:r>
              <a:rPr lang="en-US" dirty="0" smtClean="0"/>
              <a:t> son los </a:t>
            </a:r>
            <a:r>
              <a:rPr lang="en-US" dirty="0" err="1" smtClean="0"/>
              <a:t>Programas</a:t>
            </a:r>
            <a:r>
              <a:rPr lang="en-US" dirty="0" smtClean="0"/>
              <a:t> Medicare de </a:t>
            </a:r>
            <a:r>
              <a:rPr lang="en-US" dirty="0" err="1" smtClean="0"/>
              <a:t>Ahorros</a:t>
            </a:r>
            <a:r>
              <a:rPr lang="en-US" dirty="0" smtClean="0"/>
              <a: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143000"/>
          </a:xfrm>
        </p:spPr>
        <p:txBody>
          <a:bodyPr>
            <a:noAutofit/>
          </a:bodyPr>
          <a:lstStyle/>
          <a:p>
            <a:r>
              <a:rPr lang="en-US" sz="3600" dirty="0" smtClean="0"/>
              <a:t>¿</a:t>
            </a:r>
            <a:r>
              <a:rPr lang="en-US" sz="3600" dirty="0" err="1" smtClean="0"/>
              <a:t>Quién</a:t>
            </a:r>
            <a:r>
              <a:rPr lang="en-US" sz="3600" dirty="0" smtClean="0"/>
              <a:t> </a:t>
            </a:r>
            <a:r>
              <a:rPr lang="en-US" sz="3600" dirty="0" err="1" smtClean="0"/>
              <a:t>puede</a:t>
            </a:r>
            <a:r>
              <a:rPr lang="en-US" sz="3600" dirty="0" smtClean="0"/>
              <a:t> </a:t>
            </a:r>
            <a:r>
              <a:rPr lang="en-US" sz="3600" dirty="0" err="1" smtClean="0"/>
              <a:t>inscribirse</a:t>
            </a:r>
            <a:r>
              <a:rPr lang="en-US" sz="3600" dirty="0" smtClean="0"/>
              <a:t> en un MSP?</a:t>
            </a:r>
            <a:endParaRPr lang="en-US" sz="3600" dirty="0"/>
          </a:p>
        </p:txBody>
      </p:sp>
      <p:sp>
        <p:nvSpPr>
          <p:cNvPr id="4" name="Date Placeholder 3"/>
          <p:cNvSpPr>
            <a:spLocks noGrp="1"/>
          </p:cNvSpPr>
          <p:nvPr>
            <p:ph type="dt" sz="half" idx="10"/>
          </p:nvPr>
        </p:nvSpPr>
        <p:spPr/>
        <p:txBody>
          <a:bodyPr/>
          <a:lstStyle/>
          <a:p>
            <a:pPr>
              <a:defRPr/>
            </a:pPr>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pPr>
              <a:defRPr/>
            </a:pPr>
            <a:fld id="{075B9EDA-26DE-4CE4-91E8-2FA1186DA1C7}" type="slidenum">
              <a:rPr lang="en-US" smtClean="0"/>
              <a:pPr>
                <a:defRPr/>
              </a:pPr>
              <a:t>43</a:t>
            </a:fld>
            <a:endParaRPr lang="en-US" dirty="0"/>
          </a:p>
        </p:txBody>
      </p:sp>
      <p:graphicFrame>
        <p:nvGraphicFramePr>
          <p:cNvPr id="8" name="Content Placeholder 7"/>
          <p:cNvGraphicFramePr>
            <a:graphicFrameLocks noGrp="1"/>
          </p:cNvGraphicFramePr>
          <p:nvPr>
            <p:ph idx="4294967295"/>
          </p:nvPr>
        </p:nvGraphicFramePr>
        <p:xfrm>
          <a:off x="0" y="1524000"/>
          <a:ext cx="8138160" cy="4329571"/>
        </p:xfrm>
        <a:graphic>
          <a:graphicData uri="http://schemas.openxmlformats.org/drawingml/2006/table">
            <a:tbl>
              <a:tblPr firstRow="1" bandRow="1">
                <a:tableStyleId>{5C22544A-7EE6-4342-B048-85BDC9FD1C3A}</a:tableStyleId>
              </a:tblPr>
              <a:tblGrid>
                <a:gridCol w="2712720"/>
                <a:gridCol w="1491996"/>
                <a:gridCol w="1815084"/>
                <a:gridCol w="2118360"/>
              </a:tblGrid>
              <a:tr h="1799731">
                <a:tc>
                  <a:txBody>
                    <a:bodyPr/>
                    <a:lstStyle/>
                    <a:p>
                      <a:pPr algn="ctr"/>
                      <a:r>
                        <a:rPr lang="en-US" sz="2000" dirty="0" err="1" smtClean="0"/>
                        <a:t>Programas</a:t>
                      </a:r>
                      <a:r>
                        <a:rPr lang="en-US" sz="2000" dirty="0" smtClean="0"/>
                        <a:t> Medicare</a:t>
                      </a:r>
                      <a:r>
                        <a:rPr lang="en-US" sz="2000" baseline="0" dirty="0" smtClean="0"/>
                        <a:t> de </a:t>
                      </a:r>
                      <a:r>
                        <a:rPr lang="en-US" sz="2000" baseline="0" dirty="0" err="1" smtClean="0"/>
                        <a:t>Ahorros</a:t>
                      </a:r>
                      <a:endParaRPr lang="en-US" sz="2000" dirty="0"/>
                    </a:p>
                  </a:txBody>
                  <a:tcPr/>
                </a:tc>
                <a:tc>
                  <a:txBody>
                    <a:bodyPr/>
                    <a:lstStyle/>
                    <a:p>
                      <a:pPr algn="ctr"/>
                      <a:r>
                        <a:rPr lang="en-US" sz="2000" dirty="0" err="1" smtClean="0"/>
                        <a:t>Límite</a:t>
                      </a:r>
                      <a:r>
                        <a:rPr lang="en-US" sz="2000" baseline="0" dirty="0" smtClean="0"/>
                        <a:t> de </a:t>
                      </a:r>
                      <a:r>
                        <a:rPr lang="en-US" sz="2000" baseline="0" dirty="0" err="1" smtClean="0"/>
                        <a:t>ingresos</a:t>
                      </a:r>
                      <a:r>
                        <a:rPr lang="en-US" sz="2000" baseline="0" dirty="0" smtClean="0"/>
                        <a:t> </a:t>
                      </a:r>
                      <a:r>
                        <a:rPr lang="en-US" sz="2000" baseline="0" dirty="0" err="1" smtClean="0"/>
                        <a:t>mensuales</a:t>
                      </a:r>
                      <a:r>
                        <a:rPr lang="en-US" sz="2000" baseline="0" dirty="0" smtClean="0"/>
                        <a:t> </a:t>
                      </a:r>
                      <a:r>
                        <a:rPr lang="en-US" sz="2000" baseline="0" dirty="0" err="1" smtClean="0"/>
                        <a:t>para</a:t>
                      </a:r>
                      <a:r>
                        <a:rPr lang="en-US" sz="2000" baseline="0" dirty="0" smtClean="0"/>
                        <a:t> un </a:t>
                      </a:r>
                      <a:r>
                        <a:rPr lang="en-US" sz="2000" baseline="0" dirty="0" err="1" smtClean="0"/>
                        <a:t>individuo</a:t>
                      </a:r>
                      <a:r>
                        <a:rPr lang="en-US" sz="2000" dirty="0" smtClean="0"/>
                        <a:t>*</a:t>
                      </a:r>
                      <a:endParaRPr lang="en-US" sz="2000" dirty="0"/>
                    </a:p>
                  </a:txBody>
                  <a:tcPr/>
                </a:tc>
                <a:tc>
                  <a:txBody>
                    <a:bodyPr/>
                    <a:lstStyle/>
                    <a:p>
                      <a:pPr algn="ctr"/>
                      <a:r>
                        <a:rPr lang="en-US" sz="2000" dirty="0" err="1" smtClean="0"/>
                        <a:t>Límite</a:t>
                      </a:r>
                      <a:r>
                        <a:rPr lang="en-US" sz="2000" baseline="0" dirty="0" smtClean="0"/>
                        <a:t> de </a:t>
                      </a:r>
                      <a:r>
                        <a:rPr lang="en-US" sz="2000" baseline="0" dirty="0" err="1" smtClean="0"/>
                        <a:t>ingresos</a:t>
                      </a:r>
                      <a:r>
                        <a:rPr lang="en-US" sz="2000" baseline="0" dirty="0" smtClean="0"/>
                        <a:t> </a:t>
                      </a:r>
                      <a:r>
                        <a:rPr lang="en-US" sz="2000" baseline="0" dirty="0" err="1" smtClean="0"/>
                        <a:t>mensuales</a:t>
                      </a:r>
                      <a:r>
                        <a:rPr lang="en-US" sz="2000" baseline="0" dirty="0" smtClean="0"/>
                        <a:t> </a:t>
                      </a:r>
                      <a:r>
                        <a:rPr lang="en-US" sz="2000" baseline="0" dirty="0" err="1" smtClean="0"/>
                        <a:t>para</a:t>
                      </a:r>
                      <a:r>
                        <a:rPr lang="en-US" sz="2000" baseline="0" dirty="0" smtClean="0"/>
                        <a:t> un </a:t>
                      </a:r>
                      <a:r>
                        <a:rPr lang="en-US" sz="2000" baseline="0" dirty="0" err="1" smtClean="0"/>
                        <a:t>matrimonio</a:t>
                      </a:r>
                      <a:r>
                        <a:rPr lang="en-US" sz="2000" dirty="0" smtClean="0"/>
                        <a:t>*</a:t>
                      </a:r>
                      <a:endParaRPr lang="en-US" sz="2000" dirty="0"/>
                    </a:p>
                  </a:txBody>
                  <a:tcPr/>
                </a:tc>
                <a:tc>
                  <a:txBody>
                    <a:bodyPr/>
                    <a:lstStyle/>
                    <a:p>
                      <a:pPr algn="ctr"/>
                      <a:r>
                        <a:rPr lang="en-US" sz="2000" dirty="0" smtClean="0"/>
                        <a:t>Le </a:t>
                      </a:r>
                      <a:r>
                        <a:rPr lang="en-US" sz="2000" dirty="0" err="1" smtClean="0"/>
                        <a:t>ayuda</a:t>
                      </a:r>
                      <a:r>
                        <a:rPr lang="en-US" sz="2000" dirty="0" smtClean="0"/>
                        <a:t> a </a:t>
                      </a:r>
                      <a:r>
                        <a:rPr lang="en-US" sz="2000" dirty="0" err="1" smtClean="0"/>
                        <a:t>pagar</a:t>
                      </a:r>
                      <a:endParaRPr lang="en-US" sz="2000" dirty="0"/>
                    </a:p>
                  </a:txBody>
                  <a:tcPr/>
                </a:tc>
              </a:tr>
              <a:tr h="2315069">
                <a:tc>
                  <a:txBody>
                    <a:bodyPr/>
                    <a:lstStyle/>
                    <a:p>
                      <a:r>
                        <a:rPr lang="en-US" sz="2000" dirty="0" err="1" smtClean="0"/>
                        <a:t>Beneficiario</a:t>
                      </a:r>
                      <a:r>
                        <a:rPr lang="en-US" sz="2000" dirty="0" smtClean="0"/>
                        <a:t> de</a:t>
                      </a:r>
                      <a:r>
                        <a:rPr lang="en-US" sz="2000" baseline="0" dirty="0" smtClean="0"/>
                        <a:t> Medicare </a:t>
                      </a:r>
                      <a:r>
                        <a:rPr lang="en-US" sz="2000" baseline="0" dirty="0" err="1" smtClean="0"/>
                        <a:t>Calificado</a:t>
                      </a:r>
                      <a:r>
                        <a:rPr lang="en-US" sz="2000" baseline="0" dirty="0" smtClean="0"/>
                        <a:t> </a:t>
                      </a:r>
                      <a:r>
                        <a:rPr lang="en-US" sz="2000" dirty="0" smtClean="0"/>
                        <a:t>(QMB)</a:t>
                      </a:r>
                      <a:endParaRPr lang="en-US" sz="2000" dirty="0"/>
                    </a:p>
                  </a:txBody>
                  <a:tcPr/>
                </a:tc>
                <a:tc>
                  <a:txBody>
                    <a:bodyPr/>
                    <a:lstStyle/>
                    <a:p>
                      <a:pPr algn="ctr"/>
                      <a:r>
                        <a:rPr lang="en-US" sz="2000" dirty="0" smtClean="0"/>
                        <a:t>$951.00</a:t>
                      </a:r>
                      <a:endParaRPr lang="en-US" sz="2000" dirty="0"/>
                    </a:p>
                  </a:txBody>
                  <a:tcPr/>
                </a:tc>
                <a:tc>
                  <a:txBody>
                    <a:bodyPr/>
                    <a:lstStyle/>
                    <a:p>
                      <a:pPr algn="ctr"/>
                      <a:r>
                        <a:rPr lang="en-US" sz="2000" dirty="0" smtClean="0"/>
                        <a:t>$1,281.00</a:t>
                      </a:r>
                      <a:endParaRPr lang="en-US" sz="2000" dirty="0"/>
                    </a:p>
                  </a:txBody>
                  <a:tcPr/>
                </a:tc>
                <a:tc>
                  <a:txBody>
                    <a:bodyPr/>
                    <a:lstStyle/>
                    <a:p>
                      <a:r>
                        <a:rPr lang="en-US" sz="2000" dirty="0" smtClean="0"/>
                        <a:t>Las </a:t>
                      </a:r>
                      <a:r>
                        <a:rPr lang="en-US" sz="2000" dirty="0" err="1" smtClean="0"/>
                        <a:t>primas</a:t>
                      </a:r>
                      <a:r>
                        <a:rPr lang="en-US" sz="2000" dirty="0" smtClean="0"/>
                        <a:t> de </a:t>
                      </a:r>
                      <a:r>
                        <a:rPr lang="en-US" sz="2000" dirty="0" err="1" smtClean="0"/>
                        <a:t>las</a:t>
                      </a:r>
                      <a:r>
                        <a:rPr lang="en-US" sz="2000" dirty="0" smtClean="0"/>
                        <a:t> </a:t>
                      </a:r>
                      <a:r>
                        <a:rPr lang="en-US" sz="2000" dirty="0" err="1" smtClean="0"/>
                        <a:t>Partes</a:t>
                      </a:r>
                      <a:r>
                        <a:rPr lang="en-US" sz="2000" dirty="0" smtClean="0"/>
                        <a:t> A y</a:t>
                      </a:r>
                      <a:r>
                        <a:rPr lang="en-US" sz="2000" baseline="0" dirty="0" smtClean="0"/>
                        <a:t> </a:t>
                      </a:r>
                      <a:r>
                        <a:rPr lang="en-US" sz="2000" dirty="0" smtClean="0"/>
                        <a:t>B y </a:t>
                      </a:r>
                      <a:r>
                        <a:rPr lang="en-US" sz="2000" dirty="0" err="1" smtClean="0"/>
                        <a:t>otros</a:t>
                      </a:r>
                      <a:r>
                        <a:rPr lang="en-US" sz="2000" dirty="0" smtClean="0"/>
                        <a:t> </a:t>
                      </a:r>
                      <a:r>
                        <a:rPr lang="en-US" sz="2000" dirty="0" err="1" smtClean="0"/>
                        <a:t>costos</a:t>
                      </a:r>
                      <a:r>
                        <a:rPr lang="en-US" sz="2000" dirty="0" smtClean="0"/>
                        <a:t> </a:t>
                      </a:r>
                      <a:r>
                        <a:rPr lang="en-US" sz="2000" dirty="0" err="1" smtClean="0"/>
                        <a:t>compartidos</a:t>
                      </a:r>
                      <a:r>
                        <a:rPr lang="en-US" sz="2000" dirty="0" smtClean="0"/>
                        <a:t> (</a:t>
                      </a:r>
                      <a:r>
                        <a:rPr lang="en-US" sz="2000" dirty="0" err="1" smtClean="0"/>
                        <a:t>como</a:t>
                      </a:r>
                      <a:r>
                        <a:rPr lang="en-US" sz="2000" dirty="0" smtClean="0"/>
                        <a:t> los </a:t>
                      </a:r>
                      <a:r>
                        <a:rPr lang="en-US" sz="2000" dirty="0" err="1" smtClean="0"/>
                        <a:t>deducibles</a:t>
                      </a:r>
                      <a:r>
                        <a:rPr lang="en-US" sz="2000" dirty="0" smtClean="0"/>
                        <a:t>, </a:t>
                      </a:r>
                      <a:r>
                        <a:rPr lang="en-US" sz="2000" dirty="0" err="1" smtClean="0"/>
                        <a:t>coseguro</a:t>
                      </a:r>
                      <a:r>
                        <a:rPr lang="en-US" sz="2000" baseline="0" dirty="0" smtClean="0"/>
                        <a:t> y </a:t>
                      </a:r>
                      <a:r>
                        <a:rPr lang="en-US" sz="2000" baseline="0" dirty="0" err="1" smtClean="0"/>
                        <a:t>copagos</a:t>
                      </a:r>
                      <a:r>
                        <a:rPr lang="en-US" sz="2000" dirty="0" smtClean="0"/>
                        <a:t>)</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
            </a:r>
            <a:r>
              <a:rPr lang="en-US" dirty="0" err="1" smtClean="0"/>
              <a:t>Quiénes</a:t>
            </a:r>
            <a:r>
              <a:rPr lang="en-US" dirty="0" smtClean="0"/>
              <a:t> </a:t>
            </a:r>
            <a:r>
              <a:rPr lang="en-US" dirty="0" err="1" smtClean="0"/>
              <a:t>pueden</a:t>
            </a:r>
            <a:r>
              <a:rPr lang="en-US" dirty="0" smtClean="0"/>
              <a:t> </a:t>
            </a:r>
            <a:r>
              <a:rPr lang="en-US" dirty="0" err="1" smtClean="0"/>
              <a:t>obtener</a:t>
            </a:r>
            <a:r>
              <a:rPr lang="en-US" dirty="0" smtClean="0"/>
              <a:t> los </a:t>
            </a:r>
            <a:r>
              <a:rPr lang="en-US" dirty="0" err="1" smtClean="0"/>
              <a:t>beneficios</a:t>
            </a:r>
            <a:r>
              <a:rPr lang="en-US" dirty="0" smtClean="0"/>
              <a:t> de los MSP?</a:t>
            </a:r>
            <a:endParaRPr lang="en-US" dirty="0"/>
          </a:p>
        </p:txBody>
      </p:sp>
      <p:sp>
        <p:nvSpPr>
          <p:cNvPr id="4" name="Date Placeholder 3"/>
          <p:cNvSpPr>
            <a:spLocks noGrp="1"/>
          </p:cNvSpPr>
          <p:nvPr>
            <p:ph type="dt" sz="half" idx="10"/>
          </p:nvPr>
        </p:nvSpPr>
        <p:spPr/>
        <p:txBody>
          <a:bodyPr/>
          <a:lstStyle/>
          <a:p>
            <a:pPr>
              <a:defRPr/>
            </a:pPr>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pPr>
              <a:defRPr/>
            </a:pPr>
            <a:fld id="{075B9EDA-26DE-4CE4-91E8-2FA1186DA1C7}" type="slidenum">
              <a:rPr lang="en-US" smtClean="0"/>
              <a:pPr>
                <a:defRPr/>
              </a:pPr>
              <a:t>44</a:t>
            </a:fld>
            <a:endParaRPr lang="en-US" dirty="0"/>
          </a:p>
        </p:txBody>
      </p:sp>
      <p:graphicFrame>
        <p:nvGraphicFramePr>
          <p:cNvPr id="8" name="Content Placeholder 7"/>
          <p:cNvGraphicFramePr>
            <a:graphicFrameLocks noGrp="1"/>
          </p:cNvGraphicFramePr>
          <p:nvPr>
            <p:ph idx="4294967295"/>
          </p:nvPr>
        </p:nvGraphicFramePr>
        <p:xfrm>
          <a:off x="228600" y="1524000"/>
          <a:ext cx="8305800" cy="4648200"/>
        </p:xfrm>
        <a:graphic>
          <a:graphicData uri="http://schemas.openxmlformats.org/drawingml/2006/table">
            <a:tbl>
              <a:tblPr firstRow="1" bandRow="1">
                <a:tableStyleId>{5C22544A-7EE6-4342-B048-85BDC9FD1C3A}</a:tableStyleId>
              </a:tblPr>
              <a:tblGrid>
                <a:gridCol w="2566399"/>
                <a:gridCol w="1555393"/>
                <a:gridCol w="1788703"/>
                <a:gridCol w="2395305"/>
              </a:tblGrid>
              <a:tr h="1734891">
                <a:tc>
                  <a:txBody>
                    <a:bodyPr/>
                    <a:lstStyle/>
                    <a:p>
                      <a:pPr algn="ctr"/>
                      <a:r>
                        <a:rPr lang="en-US" sz="2000" dirty="0" err="1" smtClean="0"/>
                        <a:t>Programas</a:t>
                      </a:r>
                      <a:r>
                        <a:rPr lang="en-US" sz="2000" dirty="0" smtClean="0"/>
                        <a:t> Medicare</a:t>
                      </a:r>
                      <a:r>
                        <a:rPr lang="en-US" sz="2000" baseline="0" dirty="0" smtClean="0"/>
                        <a:t> de </a:t>
                      </a:r>
                      <a:r>
                        <a:rPr lang="en-US" sz="2000" baseline="0" dirty="0" err="1" smtClean="0"/>
                        <a:t>Ahorros</a:t>
                      </a:r>
                      <a:endParaRPr lang="en-US" sz="2000" dirty="0"/>
                    </a:p>
                  </a:txBody>
                  <a:tcPr/>
                </a:tc>
                <a:tc>
                  <a:txBody>
                    <a:bodyPr/>
                    <a:lstStyle/>
                    <a:p>
                      <a:pPr algn="ctr"/>
                      <a:r>
                        <a:rPr lang="en-US" sz="2000" dirty="0" err="1" smtClean="0"/>
                        <a:t>Límite</a:t>
                      </a:r>
                      <a:r>
                        <a:rPr lang="en-US" sz="2000" baseline="0" dirty="0" smtClean="0"/>
                        <a:t> de </a:t>
                      </a:r>
                      <a:r>
                        <a:rPr lang="en-US" sz="2000" baseline="0" dirty="0" err="1" smtClean="0"/>
                        <a:t>ingresos</a:t>
                      </a:r>
                      <a:r>
                        <a:rPr lang="en-US" sz="2000" baseline="0" dirty="0" smtClean="0"/>
                        <a:t> </a:t>
                      </a:r>
                      <a:r>
                        <a:rPr lang="en-US" sz="2000" baseline="0" dirty="0" err="1" smtClean="0"/>
                        <a:t>mensuales</a:t>
                      </a:r>
                      <a:r>
                        <a:rPr lang="en-US" sz="2000" baseline="0" dirty="0" smtClean="0"/>
                        <a:t> </a:t>
                      </a:r>
                      <a:r>
                        <a:rPr lang="en-US" sz="2000" baseline="0" dirty="0" err="1" smtClean="0"/>
                        <a:t>para</a:t>
                      </a:r>
                      <a:r>
                        <a:rPr lang="en-US" sz="2000" baseline="0" dirty="0" smtClean="0"/>
                        <a:t> un </a:t>
                      </a:r>
                      <a:r>
                        <a:rPr lang="en-US" sz="2000" baseline="0" dirty="0" err="1" smtClean="0"/>
                        <a:t>individuo</a:t>
                      </a:r>
                      <a:r>
                        <a:rPr lang="en-US" sz="2000" dirty="0" smtClean="0"/>
                        <a:t>*</a:t>
                      </a:r>
                      <a:endParaRPr lang="en-US" sz="2000" dirty="0"/>
                    </a:p>
                  </a:txBody>
                  <a:tcPr/>
                </a:tc>
                <a:tc>
                  <a:txBody>
                    <a:bodyPr/>
                    <a:lstStyle/>
                    <a:p>
                      <a:pPr algn="ctr"/>
                      <a:r>
                        <a:rPr lang="en-US" sz="2000" dirty="0" err="1" smtClean="0"/>
                        <a:t>Límite</a:t>
                      </a:r>
                      <a:r>
                        <a:rPr lang="en-US" sz="2000" baseline="0" dirty="0" smtClean="0"/>
                        <a:t> de </a:t>
                      </a:r>
                      <a:r>
                        <a:rPr lang="en-US" sz="2000" baseline="0" dirty="0" err="1" smtClean="0"/>
                        <a:t>ingresos</a:t>
                      </a:r>
                      <a:r>
                        <a:rPr lang="en-US" sz="2000" baseline="0" dirty="0" smtClean="0"/>
                        <a:t> </a:t>
                      </a:r>
                      <a:r>
                        <a:rPr lang="en-US" sz="2000" baseline="0" dirty="0" err="1" smtClean="0"/>
                        <a:t>mensuales</a:t>
                      </a:r>
                      <a:r>
                        <a:rPr lang="en-US" sz="2000" baseline="0" dirty="0" smtClean="0"/>
                        <a:t> </a:t>
                      </a:r>
                      <a:r>
                        <a:rPr lang="en-US" sz="2000" baseline="0" dirty="0" err="1" smtClean="0"/>
                        <a:t>para</a:t>
                      </a:r>
                      <a:r>
                        <a:rPr lang="en-US" sz="2000" baseline="0" dirty="0" smtClean="0"/>
                        <a:t> un </a:t>
                      </a:r>
                      <a:r>
                        <a:rPr lang="en-US" sz="2000" baseline="0" dirty="0" err="1" smtClean="0"/>
                        <a:t>matrimonio</a:t>
                      </a:r>
                      <a:r>
                        <a:rPr lang="en-US" sz="2000" dirty="0" smtClean="0"/>
                        <a:t>*</a:t>
                      </a:r>
                      <a:endParaRPr lang="en-US" sz="2000" dirty="0"/>
                    </a:p>
                  </a:txBody>
                  <a:tcPr/>
                </a:tc>
                <a:tc>
                  <a:txBody>
                    <a:bodyPr/>
                    <a:lstStyle/>
                    <a:p>
                      <a:pPr algn="ctr"/>
                      <a:r>
                        <a:rPr lang="en-US" sz="2000" dirty="0" smtClean="0"/>
                        <a:t>Le </a:t>
                      </a:r>
                      <a:r>
                        <a:rPr lang="en-US" sz="2000" dirty="0" err="1" smtClean="0"/>
                        <a:t>ayuda</a:t>
                      </a:r>
                      <a:r>
                        <a:rPr lang="en-US" sz="2000" dirty="0" smtClean="0"/>
                        <a:t> a </a:t>
                      </a:r>
                      <a:r>
                        <a:rPr lang="en-US" sz="2000" dirty="0" err="1" smtClean="0"/>
                        <a:t>pagar</a:t>
                      </a:r>
                      <a:endParaRPr lang="en-US" sz="2000" dirty="0"/>
                    </a:p>
                  </a:txBody>
                  <a:tcPr/>
                </a:tc>
              </a:tr>
              <a:tr h="1080216">
                <a:tc>
                  <a:txBody>
                    <a:bodyPr/>
                    <a:lstStyle/>
                    <a:p>
                      <a:r>
                        <a:rPr lang="en-US" sz="2000" dirty="0" err="1" smtClean="0"/>
                        <a:t>Beneficiario</a:t>
                      </a:r>
                      <a:r>
                        <a:rPr lang="en-US" sz="2000" dirty="0" smtClean="0"/>
                        <a:t> de </a:t>
                      </a:r>
                      <a:r>
                        <a:rPr lang="en-US" sz="2000" dirty="0" err="1" smtClean="0"/>
                        <a:t>Bajos</a:t>
                      </a:r>
                      <a:r>
                        <a:rPr lang="en-US" sz="2000" dirty="0" smtClean="0"/>
                        <a:t> </a:t>
                      </a:r>
                      <a:r>
                        <a:rPr lang="en-US" sz="2000" dirty="0" err="1" smtClean="0"/>
                        <a:t>Ingresos</a:t>
                      </a:r>
                      <a:r>
                        <a:rPr lang="en-US" sz="2000" dirty="0" smtClean="0"/>
                        <a:t> (SLMB)</a:t>
                      </a:r>
                      <a:endParaRPr lang="en-US" sz="2000" dirty="0"/>
                    </a:p>
                  </a:txBody>
                  <a:tcPr/>
                </a:tc>
                <a:tc>
                  <a:txBody>
                    <a:bodyPr/>
                    <a:lstStyle/>
                    <a:p>
                      <a:pPr algn="ctr"/>
                      <a:r>
                        <a:rPr lang="en-US" sz="2000" dirty="0" smtClean="0"/>
                        <a:t>$1,137.00</a:t>
                      </a:r>
                      <a:endParaRPr lang="en-US" sz="2000" dirty="0"/>
                    </a:p>
                  </a:txBody>
                  <a:tcPr/>
                </a:tc>
                <a:tc>
                  <a:txBody>
                    <a:bodyPr/>
                    <a:lstStyle/>
                    <a:p>
                      <a:pPr algn="ctr"/>
                      <a:r>
                        <a:rPr lang="en-US" sz="2000" dirty="0" smtClean="0"/>
                        <a:t>$1,533.00</a:t>
                      </a:r>
                      <a:endParaRPr lang="en-US" sz="2000" dirty="0"/>
                    </a:p>
                  </a:txBody>
                  <a:tcPr/>
                </a:tc>
                <a:tc>
                  <a:txBody>
                    <a:bodyPr/>
                    <a:lstStyle/>
                    <a:p>
                      <a:r>
                        <a:rPr lang="en-US" sz="2000" dirty="0" smtClean="0"/>
                        <a:t>Las </a:t>
                      </a:r>
                      <a:r>
                        <a:rPr lang="en-US" sz="2000" dirty="0" err="1" smtClean="0"/>
                        <a:t>primas</a:t>
                      </a:r>
                      <a:r>
                        <a:rPr lang="en-US" sz="2000" dirty="0" smtClean="0"/>
                        <a:t> de la Parte B </a:t>
                      </a:r>
                      <a:r>
                        <a:rPr lang="en-US" sz="2000" dirty="0" err="1" smtClean="0"/>
                        <a:t>solamente</a:t>
                      </a:r>
                      <a:endParaRPr lang="en-US" sz="2000" dirty="0"/>
                    </a:p>
                  </a:txBody>
                  <a:tcPr/>
                </a:tc>
              </a:tr>
              <a:tr h="752877">
                <a:tc>
                  <a:txBody>
                    <a:bodyPr/>
                    <a:lstStyle/>
                    <a:p>
                      <a:r>
                        <a:rPr lang="en-US" sz="2000" dirty="0" err="1" smtClean="0"/>
                        <a:t>Beneficiario</a:t>
                      </a:r>
                      <a:r>
                        <a:rPr lang="en-US" sz="2000" dirty="0" smtClean="0"/>
                        <a:t> </a:t>
                      </a:r>
                      <a:r>
                        <a:rPr lang="en-US" sz="2000" dirty="0" err="1" smtClean="0"/>
                        <a:t>Calificado</a:t>
                      </a:r>
                      <a:r>
                        <a:rPr lang="en-US" sz="2000" dirty="0" smtClean="0"/>
                        <a:t> (QI)</a:t>
                      </a:r>
                      <a:endParaRPr lang="en-US" sz="2000" dirty="0"/>
                    </a:p>
                  </a:txBody>
                  <a:tcPr/>
                </a:tc>
                <a:tc>
                  <a:txBody>
                    <a:bodyPr/>
                    <a:lstStyle/>
                    <a:p>
                      <a:pPr algn="ctr"/>
                      <a:r>
                        <a:rPr lang="en-US" sz="2000" dirty="0" smtClean="0"/>
                        <a:t>$1,277.00</a:t>
                      </a:r>
                      <a:endParaRPr lang="en-US" sz="2000" dirty="0"/>
                    </a:p>
                  </a:txBody>
                  <a:tcPr/>
                </a:tc>
                <a:tc>
                  <a:txBody>
                    <a:bodyPr/>
                    <a:lstStyle/>
                    <a:p>
                      <a:pPr algn="ctr"/>
                      <a:r>
                        <a:rPr lang="en-US" sz="2000" dirty="0" smtClean="0"/>
                        <a:t>$1,723.00</a:t>
                      </a:r>
                      <a:endParaRPr lang="en-US" sz="2000" dirty="0"/>
                    </a:p>
                  </a:txBody>
                  <a:tcPr/>
                </a:tc>
                <a:tc>
                  <a:txBody>
                    <a:bodyPr/>
                    <a:lstStyle/>
                    <a:p>
                      <a:r>
                        <a:rPr lang="en-US" sz="2000" dirty="0" smtClean="0"/>
                        <a:t>Las </a:t>
                      </a:r>
                      <a:r>
                        <a:rPr lang="en-US" sz="2000" dirty="0" err="1" smtClean="0"/>
                        <a:t>primas</a:t>
                      </a:r>
                      <a:r>
                        <a:rPr lang="en-US" sz="2000" dirty="0" smtClean="0"/>
                        <a:t> de la Parte B </a:t>
                      </a:r>
                      <a:r>
                        <a:rPr lang="en-US" sz="2000" dirty="0" err="1" smtClean="0"/>
                        <a:t>solamente</a:t>
                      </a:r>
                      <a:endParaRPr lang="en-US" sz="2000" dirty="0"/>
                    </a:p>
                  </a:txBody>
                  <a:tcPr/>
                </a:tc>
              </a:tr>
              <a:tr h="1080216">
                <a:tc>
                  <a:txBody>
                    <a:bodyPr/>
                    <a:lstStyle/>
                    <a:p>
                      <a:r>
                        <a:rPr lang="en-US" sz="2000" dirty="0" err="1" smtClean="0"/>
                        <a:t>Discapacitados</a:t>
                      </a:r>
                      <a:r>
                        <a:rPr lang="en-US" sz="2000" baseline="0" dirty="0" smtClean="0"/>
                        <a:t> </a:t>
                      </a:r>
                      <a:r>
                        <a:rPr lang="en-US" sz="2000" baseline="0" dirty="0" err="1" smtClean="0"/>
                        <a:t>Calificados</a:t>
                      </a:r>
                      <a:r>
                        <a:rPr lang="en-US" sz="2000" baseline="0" dirty="0" smtClean="0"/>
                        <a:t> </a:t>
                      </a:r>
                      <a:r>
                        <a:rPr lang="en-US" sz="2000" baseline="0" dirty="0" err="1" smtClean="0"/>
                        <a:t>Empleados</a:t>
                      </a:r>
                      <a:r>
                        <a:rPr lang="en-US" sz="2000" baseline="0" dirty="0" smtClean="0"/>
                        <a:t> (QDWI)</a:t>
                      </a:r>
                      <a:endParaRPr lang="en-US" sz="2000" dirty="0"/>
                    </a:p>
                  </a:txBody>
                  <a:tcPr/>
                </a:tc>
                <a:tc>
                  <a:txBody>
                    <a:bodyPr/>
                    <a:lstStyle/>
                    <a:p>
                      <a:pPr algn="ctr"/>
                      <a:r>
                        <a:rPr lang="en-US" sz="2000" dirty="0" smtClean="0"/>
                        <a:t>$3,809.00</a:t>
                      </a:r>
                      <a:endParaRPr lang="en-US" sz="2000" dirty="0"/>
                    </a:p>
                  </a:txBody>
                  <a:tcPr/>
                </a:tc>
                <a:tc>
                  <a:txBody>
                    <a:bodyPr/>
                    <a:lstStyle/>
                    <a:p>
                      <a:pPr algn="ctr"/>
                      <a:r>
                        <a:rPr lang="en-US" sz="2000" dirty="0" smtClean="0"/>
                        <a:t>$5,129.00</a:t>
                      </a:r>
                      <a:endParaRPr lang="en-US" sz="2000" dirty="0"/>
                    </a:p>
                  </a:txBody>
                  <a:tcPr/>
                </a:tc>
                <a:tc>
                  <a:txBody>
                    <a:bodyPr/>
                    <a:lstStyle/>
                    <a:p>
                      <a:r>
                        <a:rPr lang="en-US" sz="2000" dirty="0" smtClean="0"/>
                        <a:t>Las </a:t>
                      </a:r>
                      <a:r>
                        <a:rPr lang="en-US" sz="2000" dirty="0" err="1" smtClean="0"/>
                        <a:t>primas</a:t>
                      </a:r>
                      <a:r>
                        <a:rPr lang="en-US" sz="2000" dirty="0" smtClean="0"/>
                        <a:t> de la Parte A </a:t>
                      </a:r>
                      <a:r>
                        <a:rPr lang="en-US" sz="2000" dirty="0" err="1" smtClean="0"/>
                        <a:t>solamente</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pPr algn="ctr"/>
            <a:r>
              <a:rPr lang="en-US" sz="4000" dirty="0" smtClean="0"/>
              <a:t>¿</a:t>
            </a:r>
            <a:r>
              <a:rPr lang="en-US" sz="4000" dirty="0" err="1" smtClean="0"/>
              <a:t>Qué</a:t>
            </a:r>
            <a:r>
              <a:rPr lang="en-US" sz="4000" dirty="0" smtClean="0"/>
              <a:t> </a:t>
            </a:r>
            <a:r>
              <a:rPr lang="en-US" sz="4000" dirty="0" err="1" smtClean="0"/>
              <a:t>es</a:t>
            </a:r>
            <a:r>
              <a:rPr lang="en-US" sz="4000" dirty="0" smtClean="0"/>
              <a:t> el </a:t>
            </a:r>
            <a:r>
              <a:rPr lang="en-US" sz="4000" dirty="0" err="1" smtClean="0"/>
              <a:t>Seguro</a:t>
            </a:r>
            <a:r>
              <a:rPr lang="en-US" sz="4000" dirty="0" smtClean="0"/>
              <a:t> </a:t>
            </a:r>
            <a:r>
              <a:rPr lang="en-US" sz="4000" dirty="0" err="1" smtClean="0"/>
              <a:t>Médico</a:t>
            </a:r>
            <a:r>
              <a:rPr lang="en-US" sz="4000" dirty="0" smtClean="0"/>
              <a:t> </a:t>
            </a:r>
            <a:r>
              <a:rPr lang="en-US" sz="4000" dirty="0" err="1" smtClean="0"/>
              <a:t>para</a:t>
            </a:r>
            <a:r>
              <a:rPr lang="en-US" sz="4000" dirty="0" smtClean="0"/>
              <a:t> los </a:t>
            </a:r>
            <a:r>
              <a:rPr lang="en-US" sz="4000" dirty="0" err="1" smtClean="0"/>
              <a:t>Niños</a:t>
            </a:r>
            <a:r>
              <a:rPr lang="en-US" sz="4000" dirty="0" smtClean="0"/>
              <a:t> (CHIP)?</a:t>
            </a:r>
          </a:p>
        </p:txBody>
      </p:sp>
      <p:sp>
        <p:nvSpPr>
          <p:cNvPr id="41987" name="Rectangle 3"/>
          <p:cNvSpPr>
            <a:spLocks noGrp="1" noChangeArrowheads="1"/>
          </p:cNvSpPr>
          <p:nvPr>
            <p:ph type="body" idx="1"/>
          </p:nvPr>
        </p:nvSpPr>
        <p:spPr>
          <a:xfrm>
            <a:off x="457200" y="1676400"/>
            <a:ext cx="8229600" cy="4330891"/>
          </a:xfrm>
        </p:spPr>
        <p:txBody>
          <a:bodyPr>
            <a:normAutofit/>
          </a:bodyPr>
          <a:lstStyle/>
          <a:p>
            <a:r>
              <a:rPr lang="en-US" sz="3200" dirty="0" smtClean="0"/>
              <a:t>Un </a:t>
            </a:r>
            <a:r>
              <a:rPr lang="en-US" sz="3200" dirty="0" err="1" smtClean="0"/>
              <a:t>programa</a:t>
            </a:r>
            <a:r>
              <a:rPr lang="en-US" sz="3200" dirty="0" smtClean="0"/>
              <a:t> </a:t>
            </a:r>
            <a:r>
              <a:rPr lang="en-US" sz="3200" dirty="0" err="1" smtClean="0"/>
              <a:t>que</a:t>
            </a:r>
            <a:r>
              <a:rPr lang="en-US" sz="3200" dirty="0" smtClean="0"/>
              <a:t> </a:t>
            </a:r>
            <a:r>
              <a:rPr lang="en-US" sz="3200" dirty="0" err="1" smtClean="0"/>
              <a:t>brinda</a:t>
            </a:r>
            <a:r>
              <a:rPr lang="en-US" sz="3200" dirty="0" smtClean="0"/>
              <a:t> </a:t>
            </a:r>
            <a:r>
              <a:rPr lang="en-US" sz="3200" dirty="0" err="1" smtClean="0"/>
              <a:t>cobertura</a:t>
            </a:r>
            <a:r>
              <a:rPr lang="en-US" sz="3200" dirty="0" smtClean="0"/>
              <a:t> </a:t>
            </a:r>
            <a:r>
              <a:rPr lang="en-US" sz="3200" dirty="0" err="1" smtClean="0"/>
              <a:t>médica</a:t>
            </a:r>
            <a:r>
              <a:rPr lang="en-US" sz="3200" dirty="0" smtClean="0"/>
              <a:t> a los </a:t>
            </a:r>
            <a:r>
              <a:rPr lang="en-US" sz="3200" dirty="0" err="1" smtClean="0"/>
              <a:t>niños</a:t>
            </a:r>
            <a:r>
              <a:rPr lang="en-US" sz="3200" dirty="0" smtClean="0"/>
              <a:t> sin </a:t>
            </a:r>
            <a:r>
              <a:rPr lang="en-US" sz="3200" dirty="0" err="1" smtClean="0"/>
              <a:t>seguro</a:t>
            </a:r>
            <a:endParaRPr lang="en-US" sz="3200" dirty="0" smtClean="0"/>
          </a:p>
          <a:p>
            <a:r>
              <a:rPr lang="en-US" sz="3200" dirty="0" err="1" smtClean="0"/>
              <a:t>Financiado</a:t>
            </a:r>
            <a:r>
              <a:rPr lang="en-US" sz="3200" dirty="0" smtClean="0"/>
              <a:t> </a:t>
            </a:r>
            <a:r>
              <a:rPr lang="en-US" sz="3200" dirty="0" err="1" smtClean="0"/>
              <a:t>conjuntamente</a:t>
            </a:r>
            <a:r>
              <a:rPr lang="en-US" sz="3200" dirty="0" smtClean="0"/>
              <a:t> </a:t>
            </a:r>
            <a:r>
              <a:rPr lang="en-US" sz="3200" dirty="0" err="1" smtClean="0"/>
              <a:t>por</a:t>
            </a:r>
            <a:r>
              <a:rPr lang="en-US" sz="3200" dirty="0" smtClean="0"/>
              <a:t> el  </a:t>
            </a:r>
            <a:r>
              <a:rPr lang="en-US" sz="3200" dirty="0" err="1" smtClean="0"/>
              <a:t>gobierno</a:t>
            </a:r>
            <a:r>
              <a:rPr lang="en-US" sz="3200" dirty="0" smtClean="0"/>
              <a:t> federal y </a:t>
            </a:r>
            <a:r>
              <a:rPr lang="en-US" sz="3200" dirty="0" err="1" smtClean="0"/>
              <a:t>estatal</a:t>
            </a:r>
            <a:endParaRPr lang="en-US" sz="3200" dirty="0" smtClean="0"/>
          </a:p>
          <a:p>
            <a:r>
              <a:rPr lang="en-US" sz="3200" dirty="0" err="1" smtClean="0"/>
              <a:t>Administrado</a:t>
            </a:r>
            <a:r>
              <a:rPr lang="en-US" sz="3200" dirty="0" smtClean="0"/>
              <a:t> </a:t>
            </a:r>
            <a:r>
              <a:rPr lang="en-US" sz="3200" dirty="0" err="1" smtClean="0"/>
              <a:t>por</a:t>
            </a:r>
            <a:r>
              <a:rPr lang="en-US" sz="3200" dirty="0" smtClean="0"/>
              <a:t> </a:t>
            </a:r>
            <a:r>
              <a:rPr lang="en-US" sz="3200" dirty="0" err="1" smtClean="0"/>
              <a:t>cada</a:t>
            </a:r>
            <a:r>
              <a:rPr lang="en-US" sz="3200" dirty="0" smtClean="0"/>
              <a:t> </a:t>
            </a:r>
            <a:r>
              <a:rPr lang="en-US" sz="3200" dirty="0" err="1" smtClean="0"/>
              <a:t>estado</a:t>
            </a:r>
            <a:endParaRPr lang="en-US" sz="3200" dirty="0" smtClean="0"/>
          </a:p>
          <a:p>
            <a:pPr lvl="1"/>
            <a:r>
              <a:rPr lang="en-US" dirty="0" err="1" smtClean="0"/>
              <a:t>Cada</a:t>
            </a:r>
            <a:r>
              <a:rPr lang="en-US" dirty="0" smtClean="0"/>
              <a:t> </a:t>
            </a:r>
            <a:r>
              <a:rPr lang="en-US" dirty="0" err="1" smtClean="0"/>
              <a:t>estado</a:t>
            </a:r>
            <a:r>
              <a:rPr lang="en-US" dirty="0" smtClean="0"/>
              <a:t> </a:t>
            </a:r>
            <a:r>
              <a:rPr lang="en-US" dirty="0" err="1" smtClean="0"/>
              <a:t>tiene</a:t>
            </a:r>
            <a:r>
              <a:rPr lang="en-US" dirty="0" smtClean="0"/>
              <a:t> la </a:t>
            </a:r>
            <a:r>
              <a:rPr lang="en-US" dirty="0" err="1" smtClean="0"/>
              <a:t>opción</a:t>
            </a:r>
            <a:r>
              <a:rPr lang="en-US" dirty="0" smtClean="0"/>
              <a:t> de </a:t>
            </a:r>
            <a:r>
              <a:rPr lang="en-US" dirty="0" err="1" smtClean="0"/>
              <a:t>expandir</a:t>
            </a:r>
            <a:r>
              <a:rPr lang="en-US" dirty="0" smtClean="0"/>
              <a:t> el </a:t>
            </a:r>
            <a:r>
              <a:rPr lang="en-US" dirty="0" err="1" smtClean="0"/>
              <a:t>programa</a:t>
            </a:r>
            <a:r>
              <a:rPr lang="en-US" dirty="0" smtClean="0"/>
              <a:t> Medicaid, </a:t>
            </a:r>
            <a:r>
              <a:rPr lang="en-US" dirty="0" err="1" smtClean="0"/>
              <a:t>crear</a:t>
            </a:r>
            <a:r>
              <a:rPr lang="en-US" dirty="0" smtClean="0"/>
              <a:t> un </a:t>
            </a:r>
            <a:r>
              <a:rPr lang="en-US" dirty="0" err="1" smtClean="0"/>
              <a:t>programa</a:t>
            </a:r>
            <a:r>
              <a:rPr lang="en-US" dirty="0" smtClean="0"/>
              <a:t> individual o un </a:t>
            </a:r>
            <a:r>
              <a:rPr lang="en-US" dirty="0" err="1" smtClean="0"/>
              <a:t>programa</a:t>
            </a:r>
            <a:r>
              <a:rPr lang="en-US" dirty="0" smtClean="0"/>
              <a:t> </a:t>
            </a:r>
            <a:r>
              <a:rPr lang="en-US" dirty="0" err="1" smtClean="0"/>
              <a:t>combinado</a:t>
            </a:r>
            <a:endParaRPr lang="en-US" dirty="0" smtClean="0"/>
          </a:p>
        </p:txBody>
      </p:sp>
      <p:sp>
        <p:nvSpPr>
          <p:cNvPr id="41988" name="Slide Number Placeholder 3"/>
          <p:cNvSpPr>
            <a:spLocks noGrp="1"/>
          </p:cNvSpPr>
          <p:nvPr>
            <p:ph type="sldNum" sz="quarter" idx="11"/>
          </p:nvPr>
        </p:nvSpPr>
        <p:spPr>
          <a:xfrm>
            <a:off x="6629400" y="6400800"/>
            <a:ext cx="2350681" cy="365125"/>
          </a:xfrm>
          <a:noFill/>
        </p:spPr>
        <p:txBody>
          <a:bodyPr/>
          <a:lstStyle/>
          <a:p>
            <a:fld id="{0858F872-21EE-410D-B96C-B93F433FBF90}" type="slidenum">
              <a:rPr lang="en-US" smtClean="0"/>
              <a:pPr/>
              <a:t>45</a:t>
            </a:fld>
            <a:endParaRPr lang="en-US" dirty="0" smtClean="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a:xfrm>
            <a:off x="3962400" y="6400800"/>
            <a:ext cx="2350681" cy="365125"/>
          </a:xfrm>
        </p:spPr>
        <p:txBody>
          <a:bodyPr/>
          <a:lstStyle/>
          <a:p>
            <a:r>
              <a:rPr lang="en-US" dirty="0" err="1" smtClean="0"/>
              <a:t>Comencemos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xfrm>
            <a:off x="6553200" y="6400800"/>
            <a:ext cx="2350681" cy="365125"/>
          </a:xfrm>
          <a:noFill/>
        </p:spPr>
        <p:txBody>
          <a:bodyPr/>
          <a:lstStyle/>
          <a:p>
            <a:fld id="{3D323DB2-D11A-48DD-95E5-5FBE35499335}" type="slidenum">
              <a:rPr lang="en-US" smtClean="0"/>
              <a:pPr/>
              <a:t>46</a:t>
            </a:fld>
            <a:endParaRPr lang="en-US" dirty="0" smtClean="0"/>
          </a:p>
        </p:txBody>
      </p:sp>
      <p:sp>
        <p:nvSpPr>
          <p:cNvPr id="48131" name="AutoShape 2"/>
          <p:cNvSpPr>
            <a:spLocks noGrp="1" noChangeArrowheads="1"/>
          </p:cNvSpPr>
          <p:nvPr>
            <p:ph type="title" idx="4294967295"/>
          </p:nvPr>
        </p:nvSpPr>
        <p:spPr/>
        <p:txBody>
          <a:bodyPr lIns="0" rIns="0" bIns="0" anchor="ctr">
            <a:normAutofit fontScale="90000"/>
          </a:bodyPr>
          <a:lstStyle/>
          <a:p>
            <a:pPr algn="ctr"/>
            <a:r>
              <a:rPr lang="en-US" sz="3800" dirty="0" smtClean="0"/>
              <a:t>¿</a:t>
            </a:r>
            <a:r>
              <a:rPr lang="en-US" sz="3800" dirty="0" err="1" smtClean="0"/>
              <a:t>Quién</a:t>
            </a:r>
            <a:r>
              <a:rPr lang="en-US" sz="3800" dirty="0" smtClean="0"/>
              <a:t> </a:t>
            </a:r>
            <a:r>
              <a:rPr lang="en-US" sz="3800" dirty="0" err="1" smtClean="0"/>
              <a:t>puede</a:t>
            </a:r>
            <a:r>
              <a:rPr lang="en-US" sz="3800" dirty="0" smtClean="0"/>
              <a:t> </a:t>
            </a:r>
            <a:r>
              <a:rPr lang="en-US" sz="3800" dirty="0" err="1" smtClean="0"/>
              <a:t>tener</a:t>
            </a:r>
            <a:r>
              <a:rPr lang="en-US" sz="3800" dirty="0" smtClean="0"/>
              <a:t> la </a:t>
            </a:r>
            <a:r>
              <a:rPr lang="en-US" sz="3800" dirty="0" err="1" smtClean="0"/>
              <a:t>cobertura</a:t>
            </a:r>
            <a:r>
              <a:rPr lang="en-US" sz="3800" dirty="0" smtClean="0"/>
              <a:t> de CHIP?</a:t>
            </a:r>
          </a:p>
        </p:txBody>
      </p:sp>
      <p:sp>
        <p:nvSpPr>
          <p:cNvPr id="30723" name="Rectangle 3"/>
          <p:cNvSpPr>
            <a:spLocks noGrp="1" noChangeArrowheads="1"/>
          </p:cNvSpPr>
          <p:nvPr>
            <p:ph idx="4294967295"/>
          </p:nvPr>
        </p:nvSpPr>
        <p:spPr>
          <a:xfrm>
            <a:off x="457200" y="1600200"/>
            <a:ext cx="8229600" cy="4572000"/>
          </a:xfrm>
        </p:spPr>
        <p:txBody>
          <a:bodyPr>
            <a:normAutofit fontScale="92500" lnSpcReduction="10000"/>
          </a:bodyPr>
          <a:lstStyle/>
          <a:p>
            <a:pPr marL="273050" indent="-273050"/>
            <a:r>
              <a:rPr lang="en-US" sz="3200" dirty="0" smtClean="0"/>
              <a:t>Los </a:t>
            </a:r>
            <a:r>
              <a:rPr lang="en-US" sz="3200" dirty="0" err="1" smtClean="0"/>
              <a:t>niños</a:t>
            </a:r>
            <a:r>
              <a:rPr lang="en-US" sz="3200" dirty="0" smtClean="0"/>
              <a:t> sin </a:t>
            </a:r>
            <a:r>
              <a:rPr lang="en-US" sz="3200" dirty="0" err="1" smtClean="0"/>
              <a:t>seguro</a:t>
            </a:r>
            <a:r>
              <a:rPr lang="en-US" sz="3200" dirty="0" smtClean="0"/>
              <a:t> </a:t>
            </a:r>
            <a:r>
              <a:rPr lang="en-US" sz="3200" dirty="0" err="1" smtClean="0"/>
              <a:t>médico</a:t>
            </a:r>
            <a:r>
              <a:rPr lang="en-US" sz="3200" dirty="0" smtClean="0"/>
              <a:t> </a:t>
            </a:r>
            <a:r>
              <a:rPr lang="en-US" sz="3200" dirty="0" err="1" smtClean="0"/>
              <a:t>hasta</a:t>
            </a:r>
            <a:r>
              <a:rPr lang="en-US" sz="3200" dirty="0" smtClean="0"/>
              <a:t> la </a:t>
            </a:r>
            <a:r>
              <a:rPr lang="en-US" sz="3200" dirty="0" err="1" smtClean="0"/>
              <a:t>edad</a:t>
            </a:r>
            <a:r>
              <a:rPr lang="en-US" sz="3200" dirty="0" smtClean="0"/>
              <a:t> de 19 </a:t>
            </a:r>
            <a:r>
              <a:rPr lang="en-US" sz="3200" dirty="0" err="1" smtClean="0"/>
              <a:t>años</a:t>
            </a:r>
            <a:r>
              <a:rPr lang="en-US" sz="3200" dirty="0" smtClean="0"/>
              <a:t> y </a:t>
            </a:r>
            <a:r>
              <a:rPr lang="en-US" sz="3200" dirty="0" err="1" smtClean="0"/>
              <a:t>las</a:t>
            </a:r>
            <a:r>
              <a:rPr lang="en-US" sz="3200" dirty="0" smtClean="0"/>
              <a:t> </a:t>
            </a:r>
            <a:r>
              <a:rPr lang="en-US" sz="3200" dirty="0" err="1" smtClean="0"/>
              <a:t>mujeres</a:t>
            </a:r>
            <a:r>
              <a:rPr lang="en-US" sz="3200" dirty="0" smtClean="0"/>
              <a:t> </a:t>
            </a:r>
            <a:r>
              <a:rPr lang="en-US" sz="3200" dirty="0" err="1" smtClean="0"/>
              <a:t>embarazadas</a:t>
            </a:r>
            <a:endParaRPr lang="en-US" sz="3200" dirty="0" smtClean="0"/>
          </a:p>
          <a:p>
            <a:pPr marL="510794" lvl="2" indent="-273050">
              <a:buClr>
                <a:schemeClr val="accent2"/>
              </a:buClr>
              <a:buFont typeface="Verdana" pitchFamily="34" charset="0"/>
              <a:buChar char="◦"/>
            </a:pPr>
            <a:r>
              <a:rPr lang="en-US" sz="2800" dirty="0" smtClean="0"/>
              <a:t>Las </a:t>
            </a:r>
            <a:r>
              <a:rPr lang="en-US" sz="2800" dirty="0" err="1" smtClean="0"/>
              <a:t>familias</a:t>
            </a:r>
            <a:r>
              <a:rPr lang="en-US" sz="2800" dirty="0" smtClean="0"/>
              <a:t> con </a:t>
            </a:r>
            <a:r>
              <a:rPr lang="en-US" sz="2800" dirty="0" err="1" smtClean="0"/>
              <a:t>ingresos</a:t>
            </a:r>
            <a:r>
              <a:rPr lang="en-US" sz="2800" dirty="0" smtClean="0"/>
              <a:t> my altos </a:t>
            </a:r>
            <a:r>
              <a:rPr lang="en-US" sz="2800" dirty="0" err="1" smtClean="0"/>
              <a:t>como</a:t>
            </a:r>
            <a:r>
              <a:rPr lang="en-US" sz="2800" dirty="0" smtClean="0"/>
              <a:t> </a:t>
            </a:r>
            <a:r>
              <a:rPr lang="en-US" sz="2800" dirty="0" err="1" smtClean="0"/>
              <a:t>para</a:t>
            </a:r>
            <a:r>
              <a:rPr lang="en-US" sz="2800" dirty="0" smtClean="0"/>
              <a:t> ser </a:t>
            </a:r>
            <a:r>
              <a:rPr lang="en-US" sz="2800" dirty="0" err="1" smtClean="0"/>
              <a:t>aceptados</a:t>
            </a:r>
            <a:r>
              <a:rPr lang="en-US" sz="2800" dirty="0" smtClean="0"/>
              <a:t> </a:t>
            </a:r>
            <a:r>
              <a:rPr lang="en-US" sz="2800" dirty="0" err="1" smtClean="0"/>
              <a:t>para</a:t>
            </a:r>
            <a:r>
              <a:rPr lang="en-US" sz="2800" dirty="0" smtClean="0"/>
              <a:t> Medicaid</a:t>
            </a:r>
          </a:p>
          <a:p>
            <a:pPr marL="273050" indent="-273050"/>
            <a:r>
              <a:rPr lang="en-US" sz="3200" dirty="0" smtClean="0">
                <a:cs typeface="Times New Roman" pitchFamily="18" charset="0"/>
              </a:rPr>
              <a:t>Deben ser </a:t>
            </a:r>
            <a:r>
              <a:rPr lang="en-US" sz="3200" dirty="0" err="1" smtClean="0">
                <a:cs typeface="Times New Roman" pitchFamily="18" charset="0"/>
              </a:rPr>
              <a:t>ciudadanos</a:t>
            </a:r>
            <a:r>
              <a:rPr lang="en-US" sz="3200" dirty="0" smtClean="0">
                <a:cs typeface="Times New Roman" pitchFamily="18" charset="0"/>
              </a:rPr>
              <a:t> de los </a:t>
            </a:r>
            <a:r>
              <a:rPr lang="en-US" sz="3200" dirty="0" err="1" smtClean="0">
                <a:cs typeface="Times New Roman" pitchFamily="18" charset="0"/>
              </a:rPr>
              <a:t>Estados</a:t>
            </a:r>
            <a:r>
              <a:rPr lang="en-US" sz="3200" dirty="0" smtClean="0">
                <a:cs typeface="Times New Roman" pitchFamily="18" charset="0"/>
              </a:rPr>
              <a:t> </a:t>
            </a:r>
            <a:r>
              <a:rPr lang="en-US" sz="3200" dirty="0" err="1" smtClean="0">
                <a:cs typeface="Times New Roman" pitchFamily="18" charset="0"/>
              </a:rPr>
              <a:t>Unidos</a:t>
            </a:r>
            <a:endParaRPr lang="en-US" sz="3200" dirty="0" smtClean="0">
              <a:cs typeface="Times New Roman" pitchFamily="18" charset="0"/>
            </a:endParaRPr>
          </a:p>
          <a:p>
            <a:pPr marL="529082" lvl="1" indent="-273050"/>
            <a:r>
              <a:rPr lang="en-US" dirty="0" smtClean="0">
                <a:cs typeface="Times New Roman" pitchFamily="18" charset="0"/>
              </a:rPr>
              <a:t>O </a:t>
            </a:r>
            <a:r>
              <a:rPr lang="en-US" dirty="0" err="1" smtClean="0">
                <a:cs typeface="Times New Roman" pitchFamily="18" charset="0"/>
              </a:rPr>
              <a:t>ciertos</a:t>
            </a:r>
            <a:r>
              <a:rPr lang="en-US" dirty="0" smtClean="0">
                <a:cs typeface="Times New Roman" pitchFamily="18" charset="0"/>
              </a:rPr>
              <a:t> </a:t>
            </a:r>
            <a:r>
              <a:rPr lang="en-US" dirty="0" err="1" smtClean="0">
                <a:cs typeface="Times New Roman" pitchFamily="18" charset="0"/>
              </a:rPr>
              <a:t>residentes</a:t>
            </a:r>
            <a:r>
              <a:rPr lang="en-US" dirty="0" smtClean="0">
                <a:cs typeface="Times New Roman" pitchFamily="18" charset="0"/>
              </a:rPr>
              <a:t> </a:t>
            </a:r>
            <a:r>
              <a:rPr lang="en-US" dirty="0" err="1" smtClean="0">
                <a:cs typeface="Times New Roman" pitchFamily="18" charset="0"/>
              </a:rPr>
              <a:t>legales</a:t>
            </a:r>
            <a:endParaRPr lang="en-US" dirty="0" smtClean="0">
              <a:cs typeface="Times New Roman" pitchFamily="18" charset="0"/>
            </a:endParaRPr>
          </a:p>
          <a:p>
            <a:pPr marL="273050" indent="-273050"/>
            <a:r>
              <a:rPr lang="en-US" sz="3200" dirty="0" err="1" smtClean="0"/>
              <a:t>Familias</a:t>
            </a:r>
            <a:r>
              <a:rPr lang="en-US" sz="3200" dirty="0" smtClean="0"/>
              <a:t> sin </a:t>
            </a:r>
            <a:r>
              <a:rPr lang="en-US" sz="3200" dirty="0" err="1" smtClean="0"/>
              <a:t>seguro</a:t>
            </a:r>
            <a:r>
              <a:rPr lang="en-US" sz="3200" dirty="0" smtClean="0"/>
              <a:t> </a:t>
            </a:r>
            <a:r>
              <a:rPr lang="en-US" sz="3200" dirty="0" err="1" smtClean="0"/>
              <a:t>médico</a:t>
            </a:r>
            <a:endParaRPr lang="en-US" sz="3200" dirty="0" smtClean="0"/>
          </a:p>
          <a:p>
            <a:pPr marL="529082" lvl="1" indent="-273050"/>
            <a:r>
              <a:rPr lang="en-US" dirty="0" err="1" smtClean="0"/>
              <a:t>Podrían</a:t>
            </a:r>
            <a:r>
              <a:rPr lang="en-US" dirty="0" smtClean="0"/>
              <a:t> </a:t>
            </a:r>
            <a:r>
              <a:rPr lang="en-US" dirty="0" err="1" smtClean="0"/>
              <a:t>calificar</a:t>
            </a:r>
            <a:r>
              <a:rPr lang="en-US" dirty="0" smtClean="0"/>
              <a:t> inclusive </a:t>
            </a:r>
            <a:r>
              <a:rPr lang="en-US" dirty="0" err="1" smtClean="0"/>
              <a:t>si</a:t>
            </a:r>
            <a:r>
              <a:rPr lang="en-US" dirty="0" smtClean="0"/>
              <a:t> </a:t>
            </a:r>
            <a:r>
              <a:rPr lang="en-US" dirty="0" err="1" smtClean="0"/>
              <a:t>sus</a:t>
            </a:r>
            <a:r>
              <a:rPr lang="en-US" dirty="0" smtClean="0"/>
              <a:t> padres </a:t>
            </a:r>
            <a:r>
              <a:rPr lang="en-US" dirty="0" err="1" smtClean="0"/>
              <a:t>están</a:t>
            </a:r>
            <a:r>
              <a:rPr lang="en-US" dirty="0" smtClean="0"/>
              <a:t> </a:t>
            </a:r>
            <a:r>
              <a:rPr lang="en-US" dirty="0" err="1" smtClean="0"/>
              <a:t>trabajando</a:t>
            </a:r>
            <a:endParaRPr lang="en-US" dirty="0" smtClean="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a:xfrm>
            <a:off x="4114800" y="6400800"/>
            <a:ext cx="2350681" cy="365125"/>
          </a:xfrm>
        </p:spPr>
        <p:txBody>
          <a:bodyPr/>
          <a:lstStyle/>
          <a:p>
            <a:r>
              <a:rPr lang="en-US" dirty="0" err="1" smtClean="0"/>
              <a:t>Comencemos</a:t>
            </a:r>
            <a:endParaRPr lang="en-US"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14601"/>
            <a:ext cx="8229600" cy="3886200"/>
          </a:xfrm>
        </p:spPr>
        <p:txBody>
          <a:bodyPr>
            <a:normAutofit/>
          </a:bodyPr>
          <a:lstStyle/>
          <a:p>
            <a:pPr marL="365760" lvl="1" indent="-256032">
              <a:spcBef>
                <a:spcPts val="400"/>
              </a:spcBef>
              <a:buClr>
                <a:schemeClr val="accent1"/>
              </a:buClr>
              <a:buSzPct val="68000"/>
              <a:buFont typeface="Wingdings 3"/>
              <a:buChar char=""/>
            </a:pPr>
            <a:r>
              <a:rPr lang="en-US" sz="3200" dirty="0" err="1" smtClean="0"/>
              <a:t>Solicítelos</a:t>
            </a:r>
            <a:r>
              <a:rPr lang="en-US" sz="3200" dirty="0" smtClean="0"/>
              <a:t> </a:t>
            </a:r>
            <a:r>
              <a:rPr lang="en-US" sz="3200" dirty="0" err="1" smtClean="0"/>
              <a:t>si</a:t>
            </a:r>
            <a:r>
              <a:rPr lang="en-US" sz="3200" dirty="0" smtClean="0"/>
              <a:t> </a:t>
            </a:r>
            <a:r>
              <a:rPr lang="en-US" sz="3200" dirty="0" err="1" smtClean="0"/>
              <a:t>piensa</a:t>
            </a:r>
            <a:r>
              <a:rPr lang="en-US" sz="3200" dirty="0" smtClean="0"/>
              <a:t> </a:t>
            </a:r>
            <a:r>
              <a:rPr lang="en-US" sz="3200" dirty="0" err="1" smtClean="0"/>
              <a:t>que</a:t>
            </a:r>
            <a:r>
              <a:rPr lang="en-US" sz="3200" dirty="0" smtClean="0"/>
              <a:t> PODRÍA ser </a:t>
            </a:r>
            <a:r>
              <a:rPr lang="en-US" sz="3200" dirty="0" err="1" smtClean="0"/>
              <a:t>aceptado</a:t>
            </a:r>
            <a:endParaRPr lang="en-US" sz="3200" dirty="0" smtClean="0"/>
          </a:p>
          <a:p>
            <a:pPr marL="365760" lvl="1" indent="-256032">
              <a:spcBef>
                <a:spcPts val="400"/>
              </a:spcBef>
              <a:buClr>
                <a:schemeClr val="accent1"/>
              </a:buClr>
              <a:buSzPct val="68000"/>
              <a:buFont typeface="Wingdings 3"/>
              <a:buChar char=""/>
            </a:pPr>
            <a:r>
              <a:rPr lang="en-US" sz="3200" dirty="0" smtClean="0"/>
              <a:t>Su SHIP </a:t>
            </a:r>
            <a:r>
              <a:rPr lang="en-US" sz="3200" dirty="0" err="1" smtClean="0"/>
              <a:t>puede</a:t>
            </a:r>
            <a:r>
              <a:rPr lang="en-US" sz="3200" dirty="0" smtClean="0"/>
              <a:t> </a:t>
            </a:r>
            <a:r>
              <a:rPr lang="en-US" sz="3200" dirty="0" err="1" smtClean="0"/>
              <a:t>ayudarle</a:t>
            </a:r>
            <a:endParaRPr lang="en-US" sz="3200" dirty="0" smtClean="0"/>
          </a:p>
          <a:p>
            <a:pPr marL="365760" lvl="1" indent="-256032">
              <a:spcBef>
                <a:spcPts val="400"/>
              </a:spcBef>
              <a:buSzPct val="68000"/>
              <a:buNone/>
            </a:pPr>
            <a:endParaRPr lang="en-US" sz="2700" dirty="0" smtClean="0"/>
          </a:p>
          <a:p>
            <a:endParaRPr lang="en-US" dirty="0" smtClean="0"/>
          </a:p>
        </p:txBody>
      </p:sp>
      <p:sp>
        <p:nvSpPr>
          <p:cNvPr id="5" name="Date Placeholder 4"/>
          <p:cNvSpPr>
            <a:spLocks noGrp="1"/>
          </p:cNvSpPr>
          <p:nvPr>
            <p:ph type="dt" sz="half" idx="10"/>
          </p:nvPr>
        </p:nvSpPr>
        <p:spPr/>
        <p:txBody>
          <a:bodyPr/>
          <a:lstStyle/>
          <a:p>
            <a:r>
              <a:rPr lang="en-US" dirty="0" smtClean="0"/>
              <a:t>04/02/2012</a:t>
            </a:r>
            <a:endParaRPr lang="en-US" dirty="0"/>
          </a:p>
        </p:txBody>
      </p:sp>
      <p:sp>
        <p:nvSpPr>
          <p:cNvPr id="7" name="Footer Placeholder 6"/>
          <p:cNvSpPr>
            <a:spLocks noGrp="1"/>
          </p:cNvSpPr>
          <p:nvPr>
            <p:ph type="ftr" sz="quarter" idx="11"/>
          </p:nvPr>
        </p:nvSpPr>
        <p:spPr/>
        <p:txBody>
          <a:bodyPr/>
          <a:lstStyle/>
          <a:p>
            <a:r>
              <a:rPr lang="en-US" dirty="0" err="1" smtClean="0"/>
              <a:t>Comencemos</a:t>
            </a:r>
            <a:endParaRPr lang="en-US" dirty="0"/>
          </a:p>
        </p:txBody>
      </p:sp>
      <p:sp>
        <p:nvSpPr>
          <p:cNvPr id="6" name="Slide Number Placeholder 5"/>
          <p:cNvSpPr>
            <a:spLocks noGrp="1"/>
          </p:cNvSpPr>
          <p:nvPr>
            <p:ph type="sldNum" sz="quarter" idx="12"/>
          </p:nvPr>
        </p:nvSpPr>
        <p:spPr/>
        <p:txBody>
          <a:bodyPr/>
          <a:lstStyle/>
          <a:p>
            <a:fld id="{2B311C8D-3B42-4150-880E-F70598F3D0EA}" type="slidenum">
              <a:rPr lang="en-US" smtClean="0"/>
              <a:pPr/>
              <a:t>47</a:t>
            </a:fld>
            <a:endParaRPr lang="en-US" dirty="0"/>
          </a:p>
        </p:txBody>
      </p:sp>
      <p:sp>
        <p:nvSpPr>
          <p:cNvPr id="9" name="Title 1"/>
          <p:cNvSpPr>
            <a:spLocks noGrp="1"/>
          </p:cNvSpPr>
          <p:nvPr>
            <p:ph type="title"/>
          </p:nvPr>
        </p:nvSpPr>
        <p:spPr>
          <a:xfrm>
            <a:off x="457200" y="274638"/>
            <a:ext cx="8229600" cy="1401762"/>
          </a:xfrm>
        </p:spPr>
        <p:txBody>
          <a:bodyPr anchor="t">
            <a:normAutofit fontScale="90000"/>
          </a:bodyPr>
          <a:lstStyle/>
          <a:p>
            <a:r>
              <a:rPr lang="en-US" sz="4000" dirty="0" err="1" smtClean="0">
                <a:solidFill>
                  <a:srgbClr val="0070C0"/>
                </a:solidFill>
              </a:rPr>
              <a:t>Decisión</a:t>
            </a:r>
            <a:r>
              <a:rPr lang="en-US" sz="4000" dirty="0" smtClean="0"/>
              <a:t/>
            </a:r>
            <a:br>
              <a:rPr lang="en-US" sz="4000" dirty="0" smtClean="0"/>
            </a:br>
            <a:r>
              <a:rPr lang="en-US" sz="4000" dirty="0" smtClean="0"/>
              <a:t>¿</a:t>
            </a:r>
            <a:r>
              <a:rPr lang="en-US" sz="4000" dirty="0" err="1" smtClean="0"/>
              <a:t>Debo</a:t>
            </a:r>
            <a:r>
              <a:rPr lang="en-US" sz="4000" dirty="0" smtClean="0"/>
              <a:t> </a:t>
            </a:r>
            <a:r>
              <a:rPr lang="en-US" sz="4000" dirty="0" err="1" smtClean="0"/>
              <a:t>enviar</a:t>
            </a:r>
            <a:r>
              <a:rPr lang="en-US" sz="4000" dirty="0" smtClean="0"/>
              <a:t> </a:t>
            </a:r>
            <a:r>
              <a:rPr lang="en-US" sz="4000" dirty="0" err="1" smtClean="0"/>
              <a:t>una</a:t>
            </a:r>
            <a:r>
              <a:rPr lang="en-US" sz="4000" dirty="0" smtClean="0"/>
              <a:t> </a:t>
            </a:r>
            <a:r>
              <a:rPr lang="en-US" sz="4000" dirty="0" err="1" smtClean="0"/>
              <a:t>solicitud</a:t>
            </a:r>
            <a:r>
              <a:rPr lang="en-US" sz="4000" dirty="0" smtClean="0"/>
              <a:t> </a:t>
            </a:r>
            <a:r>
              <a:rPr lang="en-US" sz="4000" dirty="0" err="1" smtClean="0"/>
              <a:t>para</a:t>
            </a:r>
            <a:r>
              <a:rPr lang="en-US" sz="4000" dirty="0" smtClean="0"/>
              <a:t> </a:t>
            </a:r>
            <a:r>
              <a:rPr lang="en-US" sz="4000" dirty="0" err="1" smtClean="0"/>
              <a:t>estos</a:t>
            </a:r>
            <a:r>
              <a:rPr lang="en-US" sz="4000" dirty="0" smtClean="0"/>
              <a:t> </a:t>
            </a:r>
            <a:r>
              <a:rPr lang="en-US" sz="4000" dirty="0" err="1" smtClean="0"/>
              <a:t>programas</a:t>
            </a:r>
            <a:r>
              <a:rPr lang="en-US" sz="4000" dirty="0" smtClean="0"/>
              <a:t>?</a:t>
            </a:r>
            <a:r>
              <a:rPr lang="en-US" dirty="0" smtClean="0"/>
              <a:t/>
            </a:r>
            <a:br>
              <a:rPr lang="en-US" dirty="0" smtClean="0"/>
            </a:br>
            <a:endParaRPr lang="en-US" dirty="0"/>
          </a:p>
        </p:txBody>
      </p:sp>
      <p:sp>
        <p:nvSpPr>
          <p:cNvPr id="8" name="Rectangle 7"/>
          <p:cNvSpPr/>
          <p:nvPr/>
        </p:nvSpPr>
        <p:spPr>
          <a:xfrm>
            <a:off x="6324600" y="1676400"/>
            <a:ext cx="1524000" cy="923330"/>
          </a:xfrm>
          <a:prstGeom prst="rect">
            <a:avLst/>
          </a:prstGeom>
          <a:noFill/>
        </p:spPr>
        <p:txBody>
          <a:bodyPr wrap="square" lIns="91440" tIns="45720" rIns="91440" bIns="45720">
            <a:spAutoFit/>
          </a:bodyPr>
          <a:lstStyle/>
          <a:p>
            <a:pPr algn="ct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Sí</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en-US" dirty="0" smtClean="0">
                <a:cs typeface="Arial" charset="0"/>
              </a:rPr>
              <a:t>Planes </a:t>
            </a:r>
            <a:r>
              <a:rPr lang="en-US" dirty="0" err="1" smtClean="0">
                <a:cs typeface="Arial" charset="0"/>
              </a:rPr>
              <a:t>Médicos</a:t>
            </a:r>
            <a:r>
              <a:rPr lang="en-US" dirty="0" smtClean="0">
                <a:cs typeface="Arial" charset="0"/>
              </a:rPr>
              <a:t> </a:t>
            </a:r>
            <a:r>
              <a:rPr lang="en-US" dirty="0" err="1" smtClean="0">
                <a:cs typeface="Arial" charset="0"/>
              </a:rPr>
              <a:t>para</a:t>
            </a:r>
            <a:r>
              <a:rPr lang="en-US" dirty="0" smtClean="0">
                <a:cs typeface="Arial" charset="0"/>
              </a:rPr>
              <a:t> </a:t>
            </a:r>
            <a:r>
              <a:rPr lang="en-US" dirty="0" err="1" smtClean="0">
                <a:cs typeface="Arial" charset="0"/>
              </a:rPr>
              <a:t>Condiciones</a:t>
            </a:r>
            <a:r>
              <a:rPr lang="en-US" dirty="0" smtClean="0">
                <a:cs typeface="Arial" charset="0"/>
              </a:rPr>
              <a:t> </a:t>
            </a:r>
            <a:r>
              <a:rPr lang="en-US" dirty="0" err="1" smtClean="0">
                <a:cs typeface="Arial" charset="0"/>
              </a:rPr>
              <a:t>Preexistentes</a:t>
            </a:r>
            <a:r>
              <a:rPr lang="en-US" dirty="0" smtClean="0">
                <a:cs typeface="Arial" charset="0"/>
              </a:rPr>
              <a:t> (PCIPs)</a:t>
            </a:r>
          </a:p>
        </p:txBody>
      </p:sp>
      <p:sp>
        <p:nvSpPr>
          <p:cNvPr id="18436"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rPr>
              <a:t>04/02/2012</a:t>
            </a:r>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7" name="Slide Number Placeholder 3"/>
          <p:cNvSpPr>
            <a:spLocks noGrp="1"/>
          </p:cNvSpPr>
          <p:nvPr>
            <p:ph type="sldNum" sz="quarter" idx="12"/>
          </p:nvPr>
        </p:nvSpPr>
        <p:spPr>
          <a:noFill/>
        </p:spPr>
        <p:txBody>
          <a:bodyPr/>
          <a:lstStyle/>
          <a:p>
            <a:fld id="{3D323DB2-D11A-48DD-95E5-5FBE35499335}" type="slidenum">
              <a:rPr lang="en-US" smtClean="0"/>
              <a:pPr/>
              <a:t>48</a:t>
            </a:fld>
            <a:endParaRPr lang="en-US" dirty="0" smtClean="0"/>
          </a:p>
        </p:txBody>
      </p:sp>
      <p:sp>
        <p:nvSpPr>
          <p:cNvPr id="3" name="Content Placeholder 2"/>
          <p:cNvSpPr>
            <a:spLocks noGrp="1"/>
          </p:cNvSpPr>
          <p:nvPr>
            <p:ph idx="4294967295"/>
          </p:nvPr>
        </p:nvSpPr>
        <p:spPr>
          <a:xfrm>
            <a:off x="533400" y="1600200"/>
            <a:ext cx="7848600" cy="4572000"/>
          </a:xfrm>
        </p:spPr>
        <p:txBody>
          <a:bodyPr>
            <a:normAutofit fontScale="92500" lnSpcReduction="20000"/>
          </a:bodyPr>
          <a:lstStyle/>
          <a:p>
            <a:r>
              <a:rPr lang="en-US" sz="3200" dirty="0" err="1" smtClean="0"/>
              <a:t>Cubren</a:t>
            </a:r>
            <a:r>
              <a:rPr lang="en-US" sz="3200" dirty="0" smtClean="0"/>
              <a:t> </a:t>
            </a:r>
            <a:r>
              <a:rPr lang="en-US" sz="3200" dirty="0" err="1" smtClean="0"/>
              <a:t>hasta</a:t>
            </a:r>
            <a:r>
              <a:rPr lang="en-US" sz="3200" dirty="0" smtClean="0"/>
              <a:t> el 2014 a </a:t>
            </a:r>
            <a:r>
              <a:rPr lang="en-US" sz="3200" dirty="0" err="1" smtClean="0"/>
              <a:t>las</a:t>
            </a:r>
            <a:r>
              <a:rPr lang="en-US" sz="3200" dirty="0" smtClean="0"/>
              <a:t> personas </a:t>
            </a:r>
            <a:r>
              <a:rPr lang="en-US" sz="3200" dirty="0" err="1" smtClean="0"/>
              <a:t>que</a:t>
            </a:r>
            <a:r>
              <a:rPr lang="en-US" sz="3200" dirty="0" smtClean="0"/>
              <a:t> no </a:t>
            </a:r>
            <a:r>
              <a:rPr lang="en-US" sz="3200" dirty="0" err="1" smtClean="0"/>
              <a:t>tienen</a:t>
            </a:r>
            <a:r>
              <a:rPr lang="en-US" sz="3200" dirty="0" smtClean="0"/>
              <a:t> </a:t>
            </a:r>
            <a:r>
              <a:rPr lang="en-US" sz="3200" dirty="0" err="1" smtClean="0"/>
              <a:t>seguro</a:t>
            </a:r>
            <a:r>
              <a:rPr lang="en-US" sz="3200" dirty="0" smtClean="0"/>
              <a:t> </a:t>
            </a:r>
            <a:r>
              <a:rPr lang="en-US" sz="3200" dirty="0" err="1" smtClean="0"/>
              <a:t>debido</a:t>
            </a:r>
            <a:r>
              <a:rPr lang="en-US" sz="3200" dirty="0" smtClean="0"/>
              <a:t> a un </a:t>
            </a:r>
            <a:r>
              <a:rPr lang="en-US" sz="3200" dirty="0" err="1" smtClean="0"/>
              <a:t>problema</a:t>
            </a:r>
            <a:r>
              <a:rPr lang="en-US" sz="3200" dirty="0" smtClean="0"/>
              <a:t> de </a:t>
            </a:r>
            <a:r>
              <a:rPr lang="en-US" sz="3200" dirty="0" err="1" smtClean="0"/>
              <a:t>salud</a:t>
            </a:r>
            <a:r>
              <a:rPr lang="en-US" sz="3200" dirty="0" smtClean="0"/>
              <a:t> </a:t>
            </a:r>
            <a:r>
              <a:rPr lang="en-US" sz="3200" dirty="0" err="1" smtClean="0"/>
              <a:t>preexistente</a:t>
            </a:r>
            <a:endParaRPr lang="en-US" sz="3200" dirty="0" smtClean="0"/>
          </a:p>
          <a:p>
            <a:r>
              <a:rPr lang="en-US" sz="3200" dirty="0" err="1" smtClean="0"/>
              <a:t>Administrado</a:t>
            </a:r>
            <a:r>
              <a:rPr lang="en-US" sz="3200" dirty="0" smtClean="0"/>
              <a:t> </a:t>
            </a:r>
            <a:r>
              <a:rPr lang="en-US" sz="3200" dirty="0" err="1" smtClean="0"/>
              <a:t>por</a:t>
            </a:r>
            <a:r>
              <a:rPr lang="en-US" sz="3200" dirty="0" smtClean="0"/>
              <a:t> el </a:t>
            </a:r>
            <a:r>
              <a:rPr lang="en-US" sz="3200" dirty="0" err="1" smtClean="0"/>
              <a:t>estado</a:t>
            </a:r>
            <a:r>
              <a:rPr lang="en-US" sz="3200" dirty="0" smtClean="0"/>
              <a:t> o </a:t>
            </a:r>
            <a:r>
              <a:rPr lang="en-US" sz="3200" dirty="0" err="1" smtClean="0"/>
              <a:t>por</a:t>
            </a:r>
            <a:r>
              <a:rPr lang="en-US" sz="3200" dirty="0" smtClean="0"/>
              <a:t> el </a:t>
            </a:r>
            <a:r>
              <a:rPr lang="en-US" sz="3200" dirty="0" err="1" smtClean="0"/>
              <a:t>Departemento</a:t>
            </a:r>
            <a:r>
              <a:rPr lang="en-US" sz="3200" dirty="0" smtClean="0"/>
              <a:t> de </a:t>
            </a:r>
            <a:r>
              <a:rPr lang="en-US" sz="3200" dirty="0" err="1" smtClean="0"/>
              <a:t>Salud</a:t>
            </a:r>
            <a:r>
              <a:rPr lang="en-US" sz="3200" dirty="0" smtClean="0"/>
              <a:t> y </a:t>
            </a:r>
            <a:r>
              <a:rPr lang="en-US" sz="3200" dirty="0" err="1" smtClean="0"/>
              <a:t>Servicios</a:t>
            </a:r>
            <a:r>
              <a:rPr lang="en-US" sz="3200" dirty="0" smtClean="0"/>
              <a:t> </a:t>
            </a:r>
            <a:r>
              <a:rPr lang="en-US" sz="3200" dirty="0" err="1" smtClean="0"/>
              <a:t>Humanos</a:t>
            </a:r>
            <a:endParaRPr lang="en-US" sz="3200" dirty="0" smtClean="0"/>
          </a:p>
          <a:p>
            <a:r>
              <a:rPr lang="en-US" sz="3200" dirty="0" smtClean="0"/>
              <a:t>La prima no </a:t>
            </a:r>
            <a:r>
              <a:rPr lang="en-US" sz="3200" dirty="0" err="1" smtClean="0"/>
              <a:t>aumenta</a:t>
            </a:r>
            <a:r>
              <a:rPr lang="en-US" sz="3200" dirty="0" smtClean="0"/>
              <a:t> </a:t>
            </a:r>
            <a:r>
              <a:rPr lang="en-US" sz="3200" dirty="0" err="1" smtClean="0"/>
              <a:t>por</a:t>
            </a:r>
            <a:r>
              <a:rPr lang="en-US" sz="3200" dirty="0" smtClean="0"/>
              <a:t> su </a:t>
            </a:r>
            <a:r>
              <a:rPr lang="en-US" sz="3200" dirty="0" err="1" smtClean="0"/>
              <a:t>problema</a:t>
            </a:r>
            <a:r>
              <a:rPr lang="en-US" sz="3200" dirty="0" smtClean="0"/>
              <a:t> de </a:t>
            </a:r>
            <a:r>
              <a:rPr lang="en-US" sz="3200" dirty="0" err="1" smtClean="0"/>
              <a:t>salud</a:t>
            </a:r>
            <a:endParaRPr lang="en-US" sz="3200" dirty="0" smtClean="0"/>
          </a:p>
          <a:p>
            <a:pPr lvl="1"/>
            <a:r>
              <a:rPr lang="en-US" sz="2800" dirty="0" err="1" smtClean="0"/>
              <a:t>Varía</a:t>
            </a:r>
            <a:r>
              <a:rPr lang="en-US" sz="2800" dirty="0" smtClean="0"/>
              <a:t> </a:t>
            </a:r>
            <a:r>
              <a:rPr lang="en-US" sz="2800" dirty="0" err="1" smtClean="0"/>
              <a:t>según</a:t>
            </a:r>
            <a:r>
              <a:rPr lang="en-US" sz="2800" dirty="0" smtClean="0"/>
              <a:t> el </a:t>
            </a:r>
            <a:r>
              <a:rPr lang="en-US" sz="2800" dirty="0" err="1" smtClean="0"/>
              <a:t>estado</a:t>
            </a:r>
            <a:r>
              <a:rPr lang="en-US" sz="2800" dirty="0" smtClean="0"/>
              <a:t>, su </a:t>
            </a:r>
            <a:r>
              <a:rPr lang="en-US" sz="2800" dirty="0" err="1" smtClean="0"/>
              <a:t>edad</a:t>
            </a:r>
            <a:r>
              <a:rPr lang="en-US" sz="2800" dirty="0" smtClean="0"/>
              <a:t> y el plan</a:t>
            </a:r>
          </a:p>
          <a:p>
            <a:r>
              <a:rPr lang="en-US" sz="3200" dirty="0" smtClean="0"/>
              <a:t>Su </a:t>
            </a:r>
            <a:r>
              <a:rPr lang="en-US" sz="3200" dirty="0" err="1" smtClean="0"/>
              <a:t>participación</a:t>
            </a:r>
            <a:r>
              <a:rPr lang="en-US" sz="3200" dirty="0" smtClean="0"/>
              <a:t> no </a:t>
            </a:r>
            <a:r>
              <a:rPr lang="en-US" sz="3200" dirty="0" err="1" smtClean="0"/>
              <a:t>está</a:t>
            </a:r>
            <a:r>
              <a:rPr lang="en-US" sz="3200" dirty="0" smtClean="0"/>
              <a:t> </a:t>
            </a:r>
            <a:r>
              <a:rPr lang="en-US" sz="3200" dirty="0" err="1" smtClean="0"/>
              <a:t>basada</a:t>
            </a:r>
            <a:r>
              <a:rPr lang="en-US" sz="3200" dirty="0" smtClean="0"/>
              <a:t> en </a:t>
            </a:r>
            <a:r>
              <a:rPr lang="en-US" sz="3200" dirty="0" err="1" smtClean="0"/>
              <a:t>sus</a:t>
            </a:r>
            <a:r>
              <a:rPr lang="en-US" sz="3200" dirty="0" smtClean="0"/>
              <a:t> </a:t>
            </a:r>
            <a:r>
              <a:rPr lang="en-US" sz="3200" dirty="0" err="1" smtClean="0"/>
              <a:t>ingresos</a:t>
            </a:r>
            <a:endParaRPr lang="en-US" sz="3200" dirty="0" smtClean="0"/>
          </a:p>
        </p:txBody>
      </p:sp>
      <p:sp>
        <p:nvSpPr>
          <p:cNvPr id="18437" name="Slide Number Placeholder 5"/>
          <p:cNvSpPr>
            <a:spLocks noGrp="1"/>
          </p:cNvSpPr>
          <p:nvPr>
            <p:ph type="sldNum" sz="quarter" idx="4294967295"/>
          </p:nvPr>
        </p:nvSpPr>
        <p:spPr bwMode="auto">
          <a:xfrm>
            <a:off x="6792913" y="6408738"/>
            <a:ext cx="2351087"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608BC8E-8010-4F1D-BEA3-E5B1BC341D4F}" type="slidenum">
              <a:rPr lang="en-US" smtClean="0">
                <a:solidFill>
                  <a:srgbClr val="FFFFFF"/>
                </a:solidFill>
                <a:latin typeface="Arial" charset="0"/>
              </a:rPr>
              <a:pPr fontAlgn="base">
                <a:spcBef>
                  <a:spcPct val="0"/>
                </a:spcBef>
                <a:spcAft>
                  <a:spcPct val="0"/>
                </a:spcAft>
              </a:pPr>
              <a:t>48</a:t>
            </a:fld>
            <a:endParaRPr lang="en-US" dirty="0" smtClean="0">
              <a:solidFill>
                <a:srgbClr val="FFFFFF"/>
              </a:solidFill>
              <a:latin typeface="Arial" charset="0"/>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7924800" cy="4495800"/>
          </a:xfrm>
        </p:spPr>
        <p:txBody>
          <a:bodyPr>
            <a:normAutofit fontScale="92500" lnSpcReduction="20000"/>
          </a:bodyPr>
          <a:lstStyle/>
          <a:p>
            <a:r>
              <a:rPr lang="en-US" dirty="0" smtClean="0"/>
              <a:t>Los </a:t>
            </a:r>
            <a:r>
              <a:rPr lang="en-US" dirty="0" err="1" smtClean="0"/>
              <a:t>ciudadanos</a:t>
            </a:r>
            <a:r>
              <a:rPr lang="en-US" dirty="0" smtClean="0"/>
              <a:t> </a:t>
            </a:r>
            <a:r>
              <a:rPr lang="en-US" dirty="0" err="1" smtClean="0"/>
              <a:t>estadounidenses</a:t>
            </a:r>
            <a:r>
              <a:rPr lang="en-US" dirty="0" smtClean="0"/>
              <a:t> o </a:t>
            </a:r>
            <a:r>
              <a:rPr lang="en-US" dirty="0" err="1" smtClean="0"/>
              <a:t>residentes</a:t>
            </a:r>
            <a:r>
              <a:rPr lang="en-US" dirty="0" smtClean="0"/>
              <a:t> </a:t>
            </a:r>
            <a:r>
              <a:rPr lang="en-US" dirty="0" err="1" smtClean="0"/>
              <a:t>legales</a:t>
            </a:r>
            <a:endParaRPr lang="en-US" dirty="0" smtClean="0"/>
          </a:p>
          <a:p>
            <a:r>
              <a:rPr lang="en-US" dirty="0" err="1" smtClean="0"/>
              <a:t>Que</a:t>
            </a:r>
            <a:r>
              <a:rPr lang="en-US" dirty="0" smtClean="0"/>
              <a:t> </a:t>
            </a:r>
            <a:r>
              <a:rPr lang="en-US" dirty="0" err="1" smtClean="0"/>
              <a:t>tienen</a:t>
            </a:r>
            <a:r>
              <a:rPr lang="en-US" dirty="0" smtClean="0"/>
              <a:t> un </a:t>
            </a:r>
            <a:r>
              <a:rPr lang="en-US" dirty="0" err="1" smtClean="0"/>
              <a:t>problema</a:t>
            </a:r>
            <a:r>
              <a:rPr lang="en-US" dirty="0" smtClean="0"/>
              <a:t> </a:t>
            </a:r>
            <a:r>
              <a:rPr lang="en-US" dirty="0" err="1" smtClean="0"/>
              <a:t>médico</a:t>
            </a:r>
            <a:r>
              <a:rPr lang="en-US" dirty="0" smtClean="0"/>
              <a:t> anterior</a:t>
            </a:r>
          </a:p>
          <a:p>
            <a:r>
              <a:rPr lang="en-US" dirty="0" err="1" smtClean="0"/>
              <a:t>Que</a:t>
            </a:r>
            <a:r>
              <a:rPr lang="en-US" dirty="0" smtClean="0"/>
              <a:t> no </a:t>
            </a:r>
            <a:r>
              <a:rPr lang="en-US" dirty="0" err="1" smtClean="0"/>
              <a:t>tienen</a:t>
            </a:r>
            <a:r>
              <a:rPr lang="en-US" dirty="0" smtClean="0"/>
              <a:t> </a:t>
            </a:r>
            <a:r>
              <a:rPr lang="en-US" dirty="0" err="1" smtClean="0"/>
              <a:t>una</a:t>
            </a:r>
            <a:r>
              <a:rPr lang="en-US" dirty="0" smtClean="0"/>
              <a:t> </a:t>
            </a:r>
            <a:r>
              <a:rPr lang="en-US" dirty="0" err="1" smtClean="0"/>
              <a:t>cobertura</a:t>
            </a:r>
            <a:r>
              <a:rPr lang="en-US" dirty="0" smtClean="0"/>
              <a:t> anterior </a:t>
            </a:r>
            <a:r>
              <a:rPr lang="en-US" dirty="0" err="1" smtClean="0"/>
              <a:t>autorizada</a:t>
            </a:r>
            <a:endParaRPr lang="en-US" dirty="0" smtClean="0"/>
          </a:p>
          <a:p>
            <a:pPr lvl="1"/>
            <a:r>
              <a:rPr lang="en-US" dirty="0" err="1" smtClean="0"/>
              <a:t>Por</a:t>
            </a:r>
            <a:r>
              <a:rPr lang="en-US" dirty="0" smtClean="0"/>
              <a:t> lo </a:t>
            </a:r>
            <a:r>
              <a:rPr lang="en-US" dirty="0" err="1" smtClean="0"/>
              <a:t>menos</a:t>
            </a:r>
            <a:r>
              <a:rPr lang="en-US" dirty="0" smtClean="0"/>
              <a:t> </a:t>
            </a:r>
            <a:r>
              <a:rPr lang="en-US" dirty="0" err="1" smtClean="0"/>
              <a:t>durante</a:t>
            </a:r>
            <a:r>
              <a:rPr lang="en-US" dirty="0" smtClean="0"/>
              <a:t> los </a:t>
            </a:r>
            <a:r>
              <a:rPr lang="en-US" dirty="0" err="1" smtClean="0"/>
              <a:t>seis</a:t>
            </a:r>
            <a:r>
              <a:rPr lang="en-US" dirty="0" smtClean="0"/>
              <a:t> </a:t>
            </a:r>
            <a:r>
              <a:rPr lang="en-US" dirty="0" err="1" smtClean="0"/>
              <a:t>meses</a:t>
            </a:r>
            <a:r>
              <a:rPr lang="en-US" dirty="0" smtClean="0"/>
              <a:t> </a:t>
            </a:r>
            <a:r>
              <a:rPr lang="en-US" dirty="0" err="1" smtClean="0"/>
              <a:t>previos</a:t>
            </a:r>
            <a:r>
              <a:rPr lang="en-US" dirty="0" smtClean="0"/>
              <a:t> a su </a:t>
            </a:r>
            <a:r>
              <a:rPr lang="en-US" dirty="0" err="1" smtClean="0"/>
              <a:t>solicitud</a:t>
            </a:r>
            <a:endParaRPr lang="en-US" dirty="0" smtClean="0"/>
          </a:p>
          <a:p>
            <a:r>
              <a:rPr lang="en-US" dirty="0" smtClean="0"/>
              <a:t>Su </a:t>
            </a:r>
            <a:r>
              <a:rPr lang="en-US" dirty="0" err="1" smtClean="0"/>
              <a:t>Programa</a:t>
            </a:r>
            <a:r>
              <a:rPr lang="en-US" dirty="0" smtClean="0"/>
              <a:t> de </a:t>
            </a:r>
            <a:r>
              <a:rPr lang="en-US" dirty="0" err="1" smtClean="0"/>
              <a:t>Ayuda</a:t>
            </a:r>
            <a:r>
              <a:rPr lang="en-US" dirty="0" smtClean="0"/>
              <a:t> al </a:t>
            </a:r>
            <a:r>
              <a:rPr lang="en-US" dirty="0" err="1" smtClean="0"/>
              <a:t>Consumidor</a:t>
            </a:r>
            <a:r>
              <a:rPr lang="en-US" dirty="0" smtClean="0"/>
              <a:t> (CAP) </a:t>
            </a:r>
            <a:r>
              <a:rPr lang="en-US" dirty="0" err="1" smtClean="0"/>
              <a:t>estatal</a:t>
            </a:r>
            <a:endParaRPr lang="en-US" dirty="0" smtClean="0"/>
          </a:p>
          <a:p>
            <a:pPr lvl="1"/>
            <a:r>
              <a:rPr lang="en-US" dirty="0" smtClean="0"/>
              <a:t>Le </a:t>
            </a:r>
            <a:r>
              <a:rPr lang="en-US" dirty="0" err="1" smtClean="0"/>
              <a:t>ayuda</a:t>
            </a:r>
            <a:r>
              <a:rPr lang="en-US" dirty="0" smtClean="0"/>
              <a:t> a </a:t>
            </a:r>
            <a:r>
              <a:rPr lang="en-US" dirty="0" err="1" smtClean="0"/>
              <a:t>inscribirse</a:t>
            </a:r>
            <a:r>
              <a:rPr lang="en-US" dirty="0" smtClean="0"/>
              <a:t> y</a:t>
            </a:r>
          </a:p>
          <a:p>
            <a:pPr lvl="1"/>
            <a:r>
              <a:rPr lang="en-US" dirty="0" smtClean="0"/>
              <a:t>Con </a:t>
            </a:r>
            <a:r>
              <a:rPr lang="en-US" dirty="0" err="1" smtClean="0"/>
              <a:t>sus</a:t>
            </a:r>
            <a:r>
              <a:rPr lang="en-US" dirty="0" smtClean="0"/>
              <a:t> </a:t>
            </a:r>
            <a:r>
              <a:rPr lang="en-US" dirty="0" err="1" smtClean="0"/>
              <a:t>quejas</a:t>
            </a:r>
            <a:r>
              <a:rPr lang="en-US" dirty="0" smtClean="0"/>
              <a:t> y </a:t>
            </a:r>
            <a:r>
              <a:rPr lang="en-US" dirty="0" err="1" smtClean="0"/>
              <a:t>apelaciones</a:t>
            </a:r>
            <a:endParaRPr lang="en-US" dirty="0" smtClean="0"/>
          </a:p>
          <a:p>
            <a:r>
              <a:rPr lang="en-US" dirty="0" smtClean="0"/>
              <a:t>Para </a:t>
            </a:r>
            <a:r>
              <a:rPr lang="en-US" dirty="0" err="1" smtClean="0"/>
              <a:t>información</a:t>
            </a:r>
            <a:r>
              <a:rPr lang="en-US" dirty="0" smtClean="0"/>
              <a:t> </a:t>
            </a:r>
            <a:r>
              <a:rPr lang="en-US" dirty="0" err="1" smtClean="0"/>
              <a:t>sobre</a:t>
            </a:r>
            <a:r>
              <a:rPr lang="en-US" dirty="0" smtClean="0"/>
              <a:t> PCIP </a:t>
            </a:r>
            <a:r>
              <a:rPr lang="en-US" dirty="0" err="1" smtClean="0"/>
              <a:t>visite</a:t>
            </a:r>
            <a:r>
              <a:rPr lang="en-US" dirty="0" smtClean="0"/>
              <a:t> </a:t>
            </a:r>
            <a:r>
              <a:rPr lang="en-US" dirty="0" smtClean="0">
                <a:hlinkClick r:id="rId3"/>
              </a:rPr>
              <a:t>www.pcip.gov</a:t>
            </a:r>
            <a:r>
              <a:rPr lang="en-US" dirty="0" smtClean="0"/>
              <a:t> o </a:t>
            </a:r>
            <a:r>
              <a:rPr lang="en-US" dirty="0" err="1" smtClean="0"/>
              <a:t>llame</a:t>
            </a:r>
            <a:r>
              <a:rPr lang="en-US" dirty="0" smtClean="0"/>
              <a:t> al1-866-717-5826</a:t>
            </a:r>
            <a:endParaRPr lang="en-US" dirty="0"/>
          </a:p>
        </p:txBody>
      </p:sp>
      <p:sp>
        <p:nvSpPr>
          <p:cNvPr id="18436"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rPr>
              <a:t>04/02/2012</a:t>
            </a:r>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7" name="Slide Number Placeholder 3"/>
          <p:cNvSpPr>
            <a:spLocks noGrp="1"/>
          </p:cNvSpPr>
          <p:nvPr>
            <p:ph type="sldNum" sz="quarter" idx="12"/>
          </p:nvPr>
        </p:nvSpPr>
        <p:spPr>
          <a:noFill/>
        </p:spPr>
        <p:txBody>
          <a:bodyPr/>
          <a:lstStyle/>
          <a:p>
            <a:fld id="{3D323DB2-D11A-48DD-95E5-5FBE35499335}" type="slidenum">
              <a:rPr lang="en-US" smtClean="0"/>
              <a:pPr/>
              <a:t>49</a:t>
            </a:fld>
            <a:endParaRPr lang="en-US" dirty="0" smtClean="0"/>
          </a:p>
        </p:txBody>
      </p:sp>
      <p:sp>
        <p:nvSpPr>
          <p:cNvPr id="18434" name="Title 1"/>
          <p:cNvSpPr>
            <a:spLocks noGrp="1"/>
          </p:cNvSpPr>
          <p:nvPr>
            <p:ph type="title"/>
          </p:nvPr>
        </p:nvSpPr>
        <p:spPr/>
        <p:txBody>
          <a:bodyPr>
            <a:normAutofit fontScale="90000"/>
          </a:bodyPr>
          <a:lstStyle/>
          <a:p>
            <a:r>
              <a:rPr lang="en-US" dirty="0" smtClean="0">
                <a:cs typeface="Arial" charset="0"/>
              </a:rPr>
              <a:t>¿</a:t>
            </a:r>
            <a:r>
              <a:rPr lang="en-US" dirty="0" err="1" smtClean="0">
                <a:cs typeface="Arial" charset="0"/>
              </a:rPr>
              <a:t>Quién</a:t>
            </a:r>
            <a:r>
              <a:rPr lang="en-US" dirty="0" smtClean="0">
                <a:cs typeface="Arial" charset="0"/>
              </a:rPr>
              <a:t> </a:t>
            </a:r>
            <a:r>
              <a:rPr lang="en-US" dirty="0" err="1" smtClean="0">
                <a:cs typeface="Arial" charset="0"/>
              </a:rPr>
              <a:t>es</a:t>
            </a:r>
            <a:r>
              <a:rPr lang="en-US" dirty="0" smtClean="0">
                <a:cs typeface="Arial" charset="0"/>
              </a:rPr>
              <a:t> </a:t>
            </a:r>
            <a:r>
              <a:rPr lang="en-US" dirty="0" err="1" smtClean="0">
                <a:cs typeface="Arial" charset="0"/>
              </a:rPr>
              <a:t>elegible</a:t>
            </a:r>
            <a:r>
              <a:rPr lang="en-US" dirty="0" smtClean="0">
                <a:cs typeface="Arial" charset="0"/>
              </a:rPr>
              <a:t> </a:t>
            </a:r>
            <a:r>
              <a:rPr lang="en-US" dirty="0" err="1" smtClean="0">
                <a:cs typeface="Arial" charset="0"/>
              </a:rPr>
              <a:t>para</a:t>
            </a:r>
            <a:r>
              <a:rPr lang="en-US" dirty="0" smtClean="0">
                <a:cs typeface="Arial" charset="0"/>
              </a:rPr>
              <a:t> la </a:t>
            </a:r>
            <a:r>
              <a:rPr lang="en-US" dirty="0" err="1" smtClean="0">
                <a:cs typeface="Arial" charset="0"/>
              </a:rPr>
              <a:t>cobertura</a:t>
            </a:r>
            <a:r>
              <a:rPr lang="en-US" dirty="0" smtClean="0">
                <a:cs typeface="Arial" charset="0"/>
              </a:rPr>
              <a:t> del PCIP? </a:t>
            </a:r>
          </a:p>
        </p:txBody>
      </p:sp>
      <p:sp>
        <p:nvSpPr>
          <p:cNvPr id="18437" name="Slide Number Placeholder 5"/>
          <p:cNvSpPr>
            <a:spLocks noGrp="1"/>
          </p:cNvSpPr>
          <p:nvPr>
            <p:ph type="sldNum" sz="quarter" idx="4294967295"/>
          </p:nvPr>
        </p:nvSpPr>
        <p:spPr bwMode="auto">
          <a:xfrm>
            <a:off x="6792913" y="6408738"/>
            <a:ext cx="2351087"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608BC8E-8010-4F1D-BEA3-E5B1BC341D4F}" type="slidenum">
              <a:rPr lang="en-US" smtClean="0">
                <a:solidFill>
                  <a:srgbClr val="FFFFFF"/>
                </a:solidFill>
                <a:latin typeface="Arial" charset="0"/>
              </a:rPr>
              <a:pPr fontAlgn="base">
                <a:spcBef>
                  <a:spcPct val="0"/>
                </a:spcBef>
                <a:spcAft>
                  <a:spcPct val="0"/>
                </a:spcAft>
              </a:pPr>
              <a:t>49</a:t>
            </a:fld>
            <a:endParaRPr lang="en-US" dirty="0" smtClean="0">
              <a:solidFill>
                <a:srgbClr val="FFFFFF"/>
              </a:solidFill>
              <a:latin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5</a:t>
            </a:fld>
            <a:endParaRPr lang="en-US" dirty="0"/>
          </a:p>
        </p:txBody>
      </p:sp>
      <p:sp>
        <p:nvSpPr>
          <p:cNvPr id="6" name="Title 5"/>
          <p:cNvSpPr>
            <a:spLocks noGrp="1"/>
          </p:cNvSpPr>
          <p:nvPr>
            <p:ph type="title"/>
          </p:nvPr>
        </p:nvSpPr>
        <p:spPr/>
        <p:txBody>
          <a:bodyPr/>
          <a:lstStyle/>
          <a:p>
            <a:r>
              <a:rPr lang="es-ES" sz="4000" dirty="0" smtClean="0"/>
              <a:t>Medicare tiene cuatro partes</a:t>
            </a:r>
            <a:endParaRPr lang="en-US" dirty="0"/>
          </a:p>
        </p:txBody>
      </p:sp>
      <p:graphicFrame>
        <p:nvGraphicFramePr>
          <p:cNvPr id="11" name="Content Placeholder 10"/>
          <p:cNvGraphicFramePr>
            <a:graphicFrameLocks noGrp="1"/>
          </p:cNvGraphicFramePr>
          <p:nvPr>
            <p:ph idx="1"/>
          </p:nvPr>
        </p:nvGraphicFramePr>
        <p:xfrm>
          <a:off x="533400" y="1600200"/>
          <a:ext cx="82296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Atención</a:t>
            </a:r>
            <a:r>
              <a:rPr lang="en-US" dirty="0" smtClean="0"/>
              <a:t> </a:t>
            </a:r>
            <a:r>
              <a:rPr lang="en-US" dirty="0" err="1" smtClean="0"/>
              <a:t>primaria</a:t>
            </a:r>
            <a:r>
              <a:rPr lang="en-US" dirty="0" smtClean="0"/>
              <a:t> y </a:t>
            </a:r>
            <a:r>
              <a:rPr lang="en-US" dirty="0" err="1" smtClean="0"/>
              <a:t>especializada</a:t>
            </a:r>
            <a:endParaRPr lang="en-US" dirty="0" smtClean="0"/>
          </a:p>
          <a:p>
            <a:r>
              <a:rPr lang="en-US" dirty="0" err="1" smtClean="0"/>
              <a:t>Servicios</a:t>
            </a:r>
            <a:r>
              <a:rPr lang="en-US" dirty="0" smtClean="0"/>
              <a:t> del hospital</a:t>
            </a:r>
          </a:p>
          <a:p>
            <a:r>
              <a:rPr lang="en-US" dirty="0" err="1" smtClean="0"/>
              <a:t>Medicamentos</a:t>
            </a:r>
            <a:r>
              <a:rPr lang="en-US" dirty="0" smtClean="0"/>
              <a:t> </a:t>
            </a:r>
            <a:r>
              <a:rPr lang="en-US" dirty="0" err="1" smtClean="0"/>
              <a:t>recetados</a:t>
            </a:r>
            <a:endParaRPr lang="en-US" dirty="0" smtClean="0"/>
          </a:p>
          <a:p>
            <a:r>
              <a:rPr lang="en-US" dirty="0" err="1" smtClean="0"/>
              <a:t>Servicios</a:t>
            </a:r>
            <a:r>
              <a:rPr lang="en-US" dirty="0" smtClean="0"/>
              <a:t> </a:t>
            </a:r>
            <a:r>
              <a:rPr lang="en-US" dirty="0" err="1" smtClean="0"/>
              <a:t>para</a:t>
            </a:r>
            <a:r>
              <a:rPr lang="en-US" dirty="0" smtClean="0"/>
              <a:t> el </a:t>
            </a:r>
            <a:r>
              <a:rPr lang="en-US" dirty="0" err="1" smtClean="0"/>
              <a:t>cuidado</a:t>
            </a:r>
            <a:r>
              <a:rPr lang="en-US" dirty="0" smtClean="0"/>
              <a:t> de la </a:t>
            </a:r>
            <a:r>
              <a:rPr lang="en-US" dirty="0" err="1" smtClean="0"/>
              <a:t>salud</a:t>
            </a:r>
            <a:r>
              <a:rPr lang="en-US" dirty="0" smtClean="0"/>
              <a:t> en el </a:t>
            </a:r>
            <a:r>
              <a:rPr lang="en-US" dirty="0" err="1" smtClean="0"/>
              <a:t>hogar</a:t>
            </a:r>
            <a:r>
              <a:rPr lang="en-US" dirty="0" smtClean="0"/>
              <a:t> y </a:t>
            </a:r>
            <a:r>
              <a:rPr lang="en-US" dirty="0" err="1" smtClean="0"/>
              <a:t>cuidado</a:t>
            </a:r>
            <a:r>
              <a:rPr lang="en-US" dirty="0" smtClean="0"/>
              <a:t> de </a:t>
            </a:r>
            <a:r>
              <a:rPr lang="en-US" dirty="0" err="1" smtClean="0"/>
              <a:t>hospicio</a:t>
            </a:r>
            <a:endParaRPr lang="en-US" dirty="0" smtClean="0"/>
          </a:p>
          <a:p>
            <a:r>
              <a:rPr lang="en-US" dirty="0" err="1" smtClean="0"/>
              <a:t>Enfermería</a:t>
            </a:r>
            <a:r>
              <a:rPr lang="en-US" dirty="0" smtClean="0"/>
              <a:t> </a:t>
            </a:r>
            <a:r>
              <a:rPr lang="en-US" dirty="0" err="1" smtClean="0"/>
              <a:t>especializada</a:t>
            </a:r>
            <a:endParaRPr lang="en-US" dirty="0" smtClean="0"/>
          </a:p>
          <a:p>
            <a:r>
              <a:rPr lang="en-US" dirty="0" err="1" smtClean="0"/>
              <a:t>Servicios</a:t>
            </a:r>
            <a:r>
              <a:rPr lang="en-US" dirty="0" smtClean="0"/>
              <a:t> </a:t>
            </a:r>
            <a:r>
              <a:rPr lang="en-US" dirty="0" err="1" smtClean="0"/>
              <a:t>preventivos</a:t>
            </a:r>
            <a:r>
              <a:rPr lang="en-US" dirty="0" smtClean="0"/>
              <a:t> y de </a:t>
            </a:r>
            <a:r>
              <a:rPr lang="en-US" dirty="0" err="1" smtClean="0"/>
              <a:t>maternidad</a:t>
            </a:r>
            <a:endParaRPr lang="en-US" dirty="0" smtClean="0"/>
          </a:p>
          <a:p>
            <a:endParaRPr lang="en-US" dirty="0" smtClean="0"/>
          </a:p>
        </p:txBody>
      </p:sp>
      <p:sp>
        <p:nvSpPr>
          <p:cNvPr id="18436"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rPr>
              <a:t>04/02/2012</a:t>
            </a:r>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1843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08BC8E-8010-4F1D-BEA3-E5B1BC341D4F}" type="slidenum">
              <a:rPr lang="en-US" smtClean="0">
                <a:solidFill>
                  <a:srgbClr val="FFFFFF"/>
                </a:solidFill>
                <a:latin typeface="Arial" charset="0"/>
              </a:rPr>
              <a:pPr fontAlgn="base">
                <a:spcBef>
                  <a:spcPct val="0"/>
                </a:spcBef>
                <a:spcAft>
                  <a:spcPct val="0"/>
                </a:spcAft>
              </a:pPr>
              <a:t>50</a:t>
            </a:fld>
            <a:endParaRPr lang="en-US" dirty="0" smtClean="0">
              <a:solidFill>
                <a:srgbClr val="FFFFFF"/>
              </a:solidFill>
              <a:latin typeface="Arial" charset="0"/>
            </a:endParaRPr>
          </a:p>
        </p:txBody>
      </p:sp>
      <p:sp>
        <p:nvSpPr>
          <p:cNvPr id="18434" name="Title 1"/>
          <p:cNvSpPr>
            <a:spLocks noGrp="1"/>
          </p:cNvSpPr>
          <p:nvPr>
            <p:ph type="title"/>
          </p:nvPr>
        </p:nvSpPr>
        <p:spPr/>
        <p:txBody>
          <a:bodyPr>
            <a:normAutofit/>
          </a:bodyPr>
          <a:lstStyle/>
          <a:p>
            <a:r>
              <a:rPr lang="en-US" dirty="0" err="1" smtClean="0">
                <a:cs typeface="Arial" charset="0"/>
              </a:rPr>
              <a:t>Beneficios</a:t>
            </a:r>
            <a:r>
              <a:rPr lang="en-US" dirty="0" smtClean="0">
                <a:cs typeface="Arial" charset="0"/>
              </a:rPr>
              <a:t> </a:t>
            </a:r>
            <a:r>
              <a:rPr lang="en-US" dirty="0" err="1" smtClean="0">
                <a:cs typeface="Arial" charset="0"/>
              </a:rPr>
              <a:t>estándar</a:t>
            </a:r>
            <a:r>
              <a:rPr lang="en-US" dirty="0" smtClean="0">
                <a:cs typeface="Arial" charset="0"/>
              </a:rPr>
              <a:t> de los PCIP</a:t>
            </a:r>
          </a:p>
        </p:txBody>
      </p:sp>
      <p:sp>
        <p:nvSpPr>
          <p:cNvPr id="7" name="Slide Number Placeholder 5"/>
          <p:cNvSpPr txBox="1">
            <a:spLocks/>
          </p:cNvSpPr>
          <p:nvPr/>
        </p:nvSpPr>
        <p:spPr bwMode="auto">
          <a:xfrm>
            <a:off x="6792913" y="6408738"/>
            <a:ext cx="2351087" cy="365125"/>
          </a:xfrm>
          <a:prstGeom prst="rect">
            <a:avLst/>
          </a:prstGeom>
          <a:noFill/>
          <a:ln>
            <a:miter lim="800000"/>
            <a:headEnd/>
            <a:tailEnd/>
          </a:ln>
        </p:spPr>
        <p:txBody>
          <a:bodyPr vert="horz" wrap="square" numCol="1" anchor="b"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608BC8E-8010-4F1D-BEA3-E5B1BC341D4F}" type="slidenum">
              <a:rPr kumimoji="0" lang="en-US" sz="1000" b="0" i="0" u="none" strike="noStrike" kern="1200" cap="none" spc="0" normalizeH="0" baseline="0" noProof="0" smtClean="0">
                <a:ln>
                  <a:noFill/>
                </a:ln>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US" sz="1000" b="0" i="0" u="none" strike="noStrike" kern="1200" cap="none" spc="0" normalizeH="0" baseline="0" noProof="0" dirty="0" smtClean="0">
              <a:ln>
                <a:noFill/>
              </a:ln>
              <a:effectLst/>
              <a:uLnTx/>
              <a:uFillTx/>
              <a:latin typeface="Arial" charset="0"/>
              <a:ea typeface="+mn-ea"/>
              <a:cs typeface="+mn-cs"/>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Medicare </a:t>
            </a:r>
            <a:r>
              <a:rPr lang="en-US" dirty="0" err="1" smtClean="0"/>
              <a:t>es</a:t>
            </a:r>
            <a:r>
              <a:rPr lang="en-US" dirty="0" smtClean="0"/>
              <a:t> un </a:t>
            </a:r>
            <a:r>
              <a:rPr lang="en-US" dirty="0" err="1" smtClean="0"/>
              <a:t>seguro</a:t>
            </a:r>
            <a:r>
              <a:rPr lang="en-US" dirty="0" smtClean="0"/>
              <a:t> </a:t>
            </a:r>
            <a:r>
              <a:rPr lang="en-US" dirty="0" err="1" smtClean="0"/>
              <a:t>médico</a:t>
            </a:r>
            <a:endParaRPr lang="en-US" dirty="0" smtClean="0"/>
          </a:p>
          <a:p>
            <a:r>
              <a:rPr lang="en-US" dirty="0" smtClean="0"/>
              <a:t>No </a:t>
            </a:r>
            <a:r>
              <a:rPr lang="en-US" dirty="0" err="1" smtClean="0"/>
              <a:t>cubre</a:t>
            </a:r>
            <a:r>
              <a:rPr lang="en-US" dirty="0" smtClean="0"/>
              <a:t> </a:t>
            </a:r>
            <a:r>
              <a:rPr lang="en-US" dirty="0" err="1" smtClean="0"/>
              <a:t>todos</a:t>
            </a:r>
            <a:r>
              <a:rPr lang="en-US" dirty="0" smtClean="0"/>
              <a:t> los </a:t>
            </a:r>
            <a:r>
              <a:rPr lang="en-US" dirty="0" err="1" smtClean="0"/>
              <a:t>costos</a:t>
            </a:r>
            <a:r>
              <a:rPr lang="en-US" dirty="0" smtClean="0"/>
              <a:t> del </a:t>
            </a:r>
            <a:r>
              <a:rPr lang="en-US" dirty="0" err="1" smtClean="0"/>
              <a:t>cuidado</a:t>
            </a:r>
            <a:r>
              <a:rPr lang="en-US" dirty="0" smtClean="0"/>
              <a:t> de su </a:t>
            </a:r>
            <a:r>
              <a:rPr lang="en-US" dirty="0" err="1" smtClean="0"/>
              <a:t>salud</a:t>
            </a:r>
            <a:endParaRPr lang="en-US" dirty="0" smtClean="0"/>
          </a:p>
          <a:p>
            <a:r>
              <a:rPr lang="en-US" dirty="0" smtClean="0"/>
              <a:t>Hay </a:t>
            </a:r>
            <a:r>
              <a:rPr lang="en-US" dirty="0" err="1" smtClean="0"/>
              <a:t>varias</a:t>
            </a:r>
            <a:r>
              <a:rPr lang="en-US" dirty="0" smtClean="0"/>
              <a:t> </a:t>
            </a:r>
            <a:r>
              <a:rPr lang="en-US" dirty="0" err="1" smtClean="0"/>
              <a:t>maneras</a:t>
            </a:r>
            <a:r>
              <a:rPr lang="en-US" dirty="0" smtClean="0"/>
              <a:t> de </a:t>
            </a:r>
            <a:r>
              <a:rPr lang="en-US" dirty="0" err="1" smtClean="0"/>
              <a:t>obtener</a:t>
            </a:r>
            <a:r>
              <a:rPr lang="en-US" dirty="0" smtClean="0"/>
              <a:t> la </a:t>
            </a:r>
            <a:r>
              <a:rPr lang="en-US" dirty="0" err="1" smtClean="0"/>
              <a:t>cobertura</a:t>
            </a:r>
            <a:r>
              <a:rPr lang="en-US" dirty="0" smtClean="0"/>
              <a:t> de Medicare</a:t>
            </a:r>
          </a:p>
          <a:p>
            <a:r>
              <a:rPr lang="en-US" dirty="0" smtClean="0"/>
              <a:t>Hay </a:t>
            </a:r>
            <a:r>
              <a:rPr lang="en-US" dirty="0" err="1" smtClean="0"/>
              <a:t>programas</a:t>
            </a:r>
            <a:r>
              <a:rPr lang="en-US" dirty="0" smtClean="0"/>
              <a:t> </a:t>
            </a:r>
            <a:r>
              <a:rPr lang="en-US" dirty="0" err="1" smtClean="0"/>
              <a:t>para</a:t>
            </a:r>
            <a:r>
              <a:rPr lang="en-US" dirty="0" smtClean="0"/>
              <a:t> </a:t>
            </a:r>
            <a:r>
              <a:rPr lang="en-US" dirty="0" err="1" smtClean="0"/>
              <a:t>las</a:t>
            </a:r>
            <a:r>
              <a:rPr lang="en-US" dirty="0" smtClean="0"/>
              <a:t> personas con </a:t>
            </a:r>
            <a:r>
              <a:rPr lang="en-US" dirty="0" err="1" smtClean="0"/>
              <a:t>ingresos</a:t>
            </a:r>
            <a:r>
              <a:rPr lang="en-US" dirty="0" smtClean="0"/>
              <a:t> y </a:t>
            </a:r>
            <a:r>
              <a:rPr lang="en-US" dirty="0" err="1" smtClean="0"/>
              <a:t>recursos</a:t>
            </a:r>
            <a:r>
              <a:rPr lang="en-US" dirty="0" smtClean="0"/>
              <a:t> </a:t>
            </a:r>
            <a:r>
              <a:rPr lang="en-US" dirty="0" err="1" smtClean="0"/>
              <a:t>limitados</a:t>
            </a:r>
            <a:endParaRPr lang="en-US" dirty="0" smtClean="0"/>
          </a:p>
          <a:p>
            <a:r>
              <a:rPr lang="en-US" dirty="0" err="1" smtClean="0"/>
              <a:t>Importante</a:t>
            </a:r>
            <a:endParaRPr lang="en-US" dirty="0" smtClean="0"/>
          </a:p>
          <a:p>
            <a:pPr lvl="1"/>
            <a:r>
              <a:rPr lang="en-US" dirty="0" smtClean="0"/>
              <a:t>Tome </a:t>
            </a:r>
            <a:r>
              <a:rPr lang="en-US" dirty="0" err="1" smtClean="0"/>
              <a:t>las</a:t>
            </a:r>
            <a:r>
              <a:rPr lang="en-US" dirty="0" smtClean="0"/>
              <a:t> </a:t>
            </a:r>
            <a:r>
              <a:rPr lang="en-US" dirty="0" err="1" smtClean="0"/>
              <a:t>decisiones</a:t>
            </a:r>
            <a:r>
              <a:rPr lang="en-US" dirty="0" smtClean="0"/>
              <a:t> </a:t>
            </a:r>
            <a:r>
              <a:rPr lang="en-US" dirty="0" err="1" smtClean="0"/>
              <a:t>correctas</a:t>
            </a:r>
            <a:endParaRPr lang="en-US" dirty="0" smtClean="0"/>
          </a:p>
          <a:p>
            <a:pPr lvl="1"/>
            <a:r>
              <a:rPr lang="en-US" dirty="0" smtClean="0"/>
              <a:t>En el </a:t>
            </a:r>
            <a:r>
              <a:rPr lang="en-US" dirty="0" err="1" smtClean="0"/>
              <a:t>momento</a:t>
            </a:r>
            <a:r>
              <a:rPr lang="en-US" dirty="0" smtClean="0"/>
              <a:t> </a:t>
            </a:r>
            <a:r>
              <a:rPr lang="en-US" dirty="0" err="1" smtClean="0"/>
              <a:t>oportuno</a:t>
            </a:r>
            <a:endParaRPr lang="en-US" dirty="0" smtClean="0"/>
          </a:p>
          <a:p>
            <a:pPr lvl="1"/>
            <a:r>
              <a:rPr lang="en-US" dirty="0" smtClean="0"/>
              <a:t>Si </a:t>
            </a:r>
            <a:r>
              <a:rPr lang="en-US" dirty="0" err="1" smtClean="0"/>
              <a:t>necesita</a:t>
            </a:r>
            <a:r>
              <a:rPr lang="en-US" dirty="0" smtClean="0"/>
              <a:t> </a:t>
            </a:r>
            <a:r>
              <a:rPr lang="en-US" dirty="0" err="1" smtClean="0"/>
              <a:t>ayuda</a:t>
            </a:r>
            <a:r>
              <a:rPr lang="en-US" dirty="0" smtClean="0"/>
              <a:t>, </a:t>
            </a:r>
            <a:r>
              <a:rPr lang="en-US" dirty="0" err="1" smtClean="0"/>
              <a:t>pídala</a:t>
            </a:r>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51</a:t>
            </a:fld>
            <a:endParaRPr lang="en-US" dirty="0"/>
          </a:p>
        </p:txBody>
      </p:sp>
      <p:sp>
        <p:nvSpPr>
          <p:cNvPr id="2" name="Title 1"/>
          <p:cNvSpPr>
            <a:spLocks noGrp="1"/>
          </p:cNvSpPr>
          <p:nvPr>
            <p:ph type="title"/>
          </p:nvPr>
        </p:nvSpPr>
        <p:spPr/>
        <p:txBody>
          <a:bodyPr>
            <a:normAutofit fontScale="90000"/>
          </a:bodyPr>
          <a:lstStyle/>
          <a:p>
            <a:r>
              <a:rPr lang="en-US" dirty="0" err="1" smtClean="0"/>
              <a:t>Puntos</a:t>
            </a:r>
            <a:r>
              <a:rPr lang="en-US" dirty="0" smtClean="0"/>
              <a:t> clave </a:t>
            </a:r>
            <a:r>
              <a:rPr lang="en-US" dirty="0" err="1" smtClean="0"/>
              <a:t>para</a:t>
            </a:r>
            <a:r>
              <a:rPr lang="en-US" dirty="0" smtClean="0"/>
              <a:t> </a:t>
            </a:r>
            <a:r>
              <a:rPr lang="en-US" dirty="0" err="1" smtClean="0"/>
              <a:t>tener</a:t>
            </a:r>
            <a:r>
              <a:rPr lang="en-US" dirty="0" smtClean="0"/>
              <a:t> en </a:t>
            </a:r>
            <a:r>
              <a:rPr lang="en-US" dirty="0" err="1" smtClean="0"/>
              <a:t>cuenta</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635691"/>
          </a:xfrm>
        </p:spPr>
        <p:txBody>
          <a:bodyPr>
            <a:normAutofit fontScale="92500" lnSpcReduction="10000"/>
          </a:bodyPr>
          <a:lstStyle/>
          <a:p>
            <a:r>
              <a:rPr lang="en-US" dirty="0" smtClean="0"/>
              <a:t>Medicaid </a:t>
            </a:r>
          </a:p>
          <a:p>
            <a:pPr lvl="1"/>
            <a:r>
              <a:rPr lang="en-US" dirty="0" err="1" smtClean="0"/>
              <a:t>Ayuda</a:t>
            </a:r>
            <a:r>
              <a:rPr lang="en-US" dirty="0" smtClean="0"/>
              <a:t> a </a:t>
            </a:r>
            <a:r>
              <a:rPr lang="en-US" dirty="0" err="1" smtClean="0"/>
              <a:t>las</a:t>
            </a:r>
            <a:r>
              <a:rPr lang="en-US" dirty="0" smtClean="0"/>
              <a:t> personas con </a:t>
            </a:r>
            <a:r>
              <a:rPr lang="en-US" dirty="0" err="1" smtClean="0"/>
              <a:t>ingresos</a:t>
            </a:r>
            <a:r>
              <a:rPr lang="en-US" dirty="0" smtClean="0"/>
              <a:t> y </a:t>
            </a:r>
            <a:r>
              <a:rPr lang="en-US" dirty="0" err="1" smtClean="0"/>
              <a:t>recursos</a:t>
            </a:r>
            <a:r>
              <a:rPr lang="en-US" dirty="0" smtClean="0"/>
              <a:t> </a:t>
            </a:r>
            <a:r>
              <a:rPr lang="en-US" dirty="0" err="1" smtClean="0"/>
              <a:t>limitados</a:t>
            </a:r>
            <a:endParaRPr lang="en-US" dirty="0" smtClean="0"/>
          </a:p>
          <a:p>
            <a:pPr lvl="1"/>
            <a:r>
              <a:rPr lang="en-US" dirty="0" smtClean="0"/>
              <a:t>Es </a:t>
            </a:r>
            <a:r>
              <a:rPr lang="en-US" dirty="0" err="1" smtClean="0"/>
              <a:t>distinto</a:t>
            </a:r>
            <a:r>
              <a:rPr lang="en-US" dirty="0" smtClean="0"/>
              <a:t> en </a:t>
            </a:r>
            <a:r>
              <a:rPr lang="en-US" dirty="0" err="1" smtClean="0"/>
              <a:t>cada</a:t>
            </a:r>
            <a:r>
              <a:rPr lang="en-US" dirty="0" smtClean="0"/>
              <a:t> </a:t>
            </a:r>
            <a:r>
              <a:rPr lang="en-US" dirty="0" err="1" smtClean="0"/>
              <a:t>estado</a:t>
            </a:r>
            <a:endParaRPr lang="en-US" dirty="0" smtClean="0"/>
          </a:p>
          <a:p>
            <a:r>
              <a:rPr lang="en-US" dirty="0" smtClean="0"/>
              <a:t>El </a:t>
            </a:r>
            <a:r>
              <a:rPr lang="en-US" dirty="0" err="1" smtClean="0"/>
              <a:t>Seguro</a:t>
            </a:r>
            <a:r>
              <a:rPr lang="en-US" dirty="0" smtClean="0"/>
              <a:t> </a:t>
            </a:r>
            <a:r>
              <a:rPr lang="en-US" dirty="0" err="1" smtClean="0"/>
              <a:t>Médico</a:t>
            </a:r>
            <a:r>
              <a:rPr lang="en-US" dirty="0" smtClean="0"/>
              <a:t> </a:t>
            </a:r>
            <a:r>
              <a:rPr lang="en-US" dirty="0" err="1" smtClean="0"/>
              <a:t>para</a:t>
            </a:r>
            <a:r>
              <a:rPr lang="en-US" dirty="0" smtClean="0"/>
              <a:t> los </a:t>
            </a:r>
            <a:r>
              <a:rPr lang="en-US" dirty="0" err="1" smtClean="0"/>
              <a:t>Niños</a:t>
            </a:r>
            <a:endParaRPr lang="en-US" dirty="0" smtClean="0"/>
          </a:p>
          <a:p>
            <a:pPr lvl="1"/>
            <a:r>
              <a:rPr lang="en-US" dirty="0" err="1" smtClean="0"/>
              <a:t>Cubre</a:t>
            </a:r>
            <a:r>
              <a:rPr lang="en-US" dirty="0" smtClean="0"/>
              <a:t> a los </a:t>
            </a:r>
            <a:r>
              <a:rPr lang="en-US" dirty="0" err="1" smtClean="0"/>
              <a:t>niños</a:t>
            </a:r>
            <a:r>
              <a:rPr lang="en-US" dirty="0" smtClean="0"/>
              <a:t> </a:t>
            </a:r>
            <a:r>
              <a:rPr lang="en-US" dirty="0" err="1" smtClean="0"/>
              <a:t>que</a:t>
            </a:r>
            <a:r>
              <a:rPr lang="en-US" dirty="0" smtClean="0"/>
              <a:t> no </a:t>
            </a:r>
            <a:r>
              <a:rPr lang="en-US" dirty="0" err="1" smtClean="0"/>
              <a:t>están</a:t>
            </a:r>
            <a:r>
              <a:rPr lang="en-US" dirty="0" smtClean="0"/>
              <a:t> </a:t>
            </a:r>
            <a:r>
              <a:rPr lang="en-US" dirty="0" err="1" smtClean="0"/>
              <a:t>asegurados</a:t>
            </a:r>
            <a:r>
              <a:rPr lang="en-US" dirty="0" smtClean="0"/>
              <a:t> y a</a:t>
            </a:r>
          </a:p>
          <a:p>
            <a:pPr lvl="1"/>
            <a:r>
              <a:rPr lang="en-US" dirty="0" smtClean="0"/>
              <a:t>Las </a:t>
            </a:r>
            <a:r>
              <a:rPr lang="en-US" dirty="0" err="1" smtClean="0"/>
              <a:t>mujeres</a:t>
            </a:r>
            <a:r>
              <a:rPr lang="en-US" dirty="0" smtClean="0"/>
              <a:t> </a:t>
            </a:r>
            <a:r>
              <a:rPr lang="en-US" dirty="0" err="1" smtClean="0"/>
              <a:t>embarazadas</a:t>
            </a:r>
            <a:endParaRPr lang="en-US" dirty="0" smtClean="0"/>
          </a:p>
          <a:p>
            <a:r>
              <a:rPr lang="en-US" dirty="0" smtClean="0"/>
              <a:t>Planes </a:t>
            </a:r>
            <a:r>
              <a:rPr lang="en-US" dirty="0" err="1" smtClean="0"/>
              <a:t>Médicos</a:t>
            </a:r>
            <a:r>
              <a:rPr lang="en-US" dirty="0" smtClean="0"/>
              <a:t> </a:t>
            </a:r>
            <a:r>
              <a:rPr lang="en-US" dirty="0" err="1" smtClean="0"/>
              <a:t>para</a:t>
            </a:r>
            <a:r>
              <a:rPr lang="en-US" dirty="0" smtClean="0"/>
              <a:t> </a:t>
            </a:r>
            <a:r>
              <a:rPr lang="en-US" dirty="0" err="1" smtClean="0"/>
              <a:t>Condiciones</a:t>
            </a:r>
            <a:r>
              <a:rPr lang="en-US" dirty="0" smtClean="0"/>
              <a:t> </a:t>
            </a:r>
            <a:r>
              <a:rPr lang="en-US" dirty="0" err="1" smtClean="0"/>
              <a:t>Preexistentes</a:t>
            </a:r>
            <a:endParaRPr lang="en-US" dirty="0" smtClean="0"/>
          </a:p>
          <a:p>
            <a:pPr lvl="1"/>
            <a:r>
              <a:rPr lang="en-US" dirty="0" smtClean="0"/>
              <a:t>En </a:t>
            </a:r>
            <a:r>
              <a:rPr lang="en-US" dirty="0" err="1" smtClean="0"/>
              <a:t>vigencia</a:t>
            </a:r>
            <a:r>
              <a:rPr lang="en-US" dirty="0" smtClean="0"/>
              <a:t> </a:t>
            </a:r>
            <a:r>
              <a:rPr lang="en-US" dirty="0" err="1" smtClean="0"/>
              <a:t>hasta</a:t>
            </a:r>
            <a:r>
              <a:rPr lang="en-US" dirty="0" smtClean="0"/>
              <a:t> el 2014</a:t>
            </a:r>
          </a:p>
          <a:p>
            <a:pPr lvl="1"/>
            <a:r>
              <a:rPr lang="en-US" dirty="0" err="1" smtClean="0"/>
              <a:t>Cubren</a:t>
            </a:r>
            <a:r>
              <a:rPr lang="en-US" dirty="0" smtClean="0"/>
              <a:t> a </a:t>
            </a:r>
            <a:r>
              <a:rPr lang="en-US" dirty="0" err="1" smtClean="0"/>
              <a:t>ciertas</a:t>
            </a:r>
            <a:r>
              <a:rPr lang="en-US" dirty="0" smtClean="0"/>
              <a:t> personas sin </a:t>
            </a:r>
            <a:r>
              <a:rPr lang="en-US" dirty="0" err="1" smtClean="0"/>
              <a:t>seguro</a:t>
            </a:r>
            <a:endParaRPr lang="en-US" dirty="0" smtClean="0"/>
          </a:p>
          <a:p>
            <a:pPr lvl="2"/>
            <a:r>
              <a:rPr lang="en-US" dirty="0" err="1" smtClean="0"/>
              <a:t>Independientemente</a:t>
            </a:r>
            <a:r>
              <a:rPr lang="en-US" dirty="0" smtClean="0"/>
              <a:t> de </a:t>
            </a:r>
            <a:r>
              <a:rPr lang="en-US" dirty="0" err="1" smtClean="0"/>
              <a:t>cuáles</a:t>
            </a:r>
            <a:r>
              <a:rPr lang="en-US" dirty="0" smtClean="0"/>
              <a:t> </a:t>
            </a:r>
            <a:r>
              <a:rPr lang="en-US" dirty="0" err="1" smtClean="0"/>
              <a:t>sean</a:t>
            </a:r>
            <a:r>
              <a:rPr lang="en-US" dirty="0" smtClean="0"/>
              <a:t> </a:t>
            </a:r>
            <a:r>
              <a:rPr lang="en-US" dirty="0" err="1" smtClean="0"/>
              <a:t>sus</a:t>
            </a:r>
            <a:r>
              <a:rPr lang="en-US" dirty="0" smtClean="0"/>
              <a:t> </a:t>
            </a:r>
            <a:r>
              <a:rPr lang="en-US" dirty="0" err="1" smtClean="0"/>
              <a:t>problemas</a:t>
            </a:r>
            <a:r>
              <a:rPr lang="en-US" dirty="0" smtClean="0"/>
              <a:t> de </a:t>
            </a:r>
            <a:r>
              <a:rPr lang="en-US" dirty="0" err="1" smtClean="0"/>
              <a:t>salud</a:t>
            </a:r>
            <a:endParaRPr lang="en-US" dirty="0" smtClean="0"/>
          </a:p>
          <a:p>
            <a:pPr lvl="1"/>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52</a:t>
            </a:fld>
            <a:endParaRPr lang="en-US" dirty="0"/>
          </a:p>
        </p:txBody>
      </p:sp>
      <p:sp>
        <p:nvSpPr>
          <p:cNvPr id="2" name="Title 1"/>
          <p:cNvSpPr>
            <a:spLocks noGrp="1"/>
          </p:cNvSpPr>
          <p:nvPr>
            <p:ph type="title"/>
          </p:nvPr>
        </p:nvSpPr>
        <p:spPr/>
        <p:txBody>
          <a:bodyPr>
            <a:normAutofit fontScale="90000"/>
          </a:bodyPr>
          <a:lstStyle/>
          <a:p>
            <a:r>
              <a:rPr lang="en-US" dirty="0" err="1" smtClean="0"/>
              <a:t>Puntos</a:t>
            </a:r>
            <a:r>
              <a:rPr lang="en-US" dirty="0" smtClean="0"/>
              <a:t> clave </a:t>
            </a:r>
            <a:r>
              <a:rPr lang="en-US" dirty="0" err="1" smtClean="0"/>
              <a:t>para</a:t>
            </a:r>
            <a:r>
              <a:rPr lang="en-US" dirty="0" smtClean="0"/>
              <a:t> </a:t>
            </a:r>
            <a:r>
              <a:rPr lang="en-US" dirty="0" err="1" smtClean="0"/>
              <a:t>tener</a:t>
            </a:r>
            <a:r>
              <a:rPr lang="en-US" dirty="0" smtClean="0"/>
              <a:t> en </a:t>
            </a:r>
            <a:r>
              <a:rPr lang="en-US" dirty="0" err="1" smtClean="0"/>
              <a:t>cuenta</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www.medicare.gov</a:t>
            </a:r>
          </a:p>
          <a:p>
            <a:r>
              <a:rPr lang="en-US" dirty="0" smtClean="0"/>
              <a:t>Manual Medicare y </a:t>
            </a:r>
            <a:r>
              <a:rPr lang="en-US" dirty="0" err="1" smtClean="0"/>
              <a:t>Usted</a:t>
            </a:r>
            <a:endParaRPr lang="en-US" dirty="0" smtClean="0"/>
          </a:p>
          <a:p>
            <a:r>
              <a:rPr lang="en-US" dirty="0" err="1" smtClean="0"/>
              <a:t>Otras</a:t>
            </a:r>
            <a:r>
              <a:rPr lang="en-US" dirty="0" smtClean="0"/>
              <a:t> </a:t>
            </a:r>
            <a:r>
              <a:rPr lang="en-US" dirty="0" err="1" smtClean="0"/>
              <a:t>publicaciones</a:t>
            </a:r>
            <a:r>
              <a:rPr lang="en-US" dirty="0" smtClean="0"/>
              <a:t> de CMS</a:t>
            </a:r>
          </a:p>
          <a:p>
            <a:r>
              <a:rPr lang="en-US" dirty="0" smtClean="0"/>
              <a:t>1-800-MEDICARE</a:t>
            </a:r>
          </a:p>
          <a:p>
            <a:r>
              <a:rPr lang="en-US" dirty="0" err="1" smtClean="0"/>
              <a:t>Programa</a:t>
            </a:r>
            <a:r>
              <a:rPr lang="en-US" dirty="0" smtClean="0"/>
              <a:t> </a:t>
            </a:r>
            <a:r>
              <a:rPr lang="en-US" dirty="0" err="1" smtClean="0"/>
              <a:t>Nacional</a:t>
            </a:r>
            <a:r>
              <a:rPr lang="en-US" dirty="0" smtClean="0"/>
              <a:t> de </a:t>
            </a:r>
            <a:r>
              <a:rPr lang="en-US" dirty="0" err="1" smtClean="0"/>
              <a:t>Entrenamiento</a:t>
            </a:r>
            <a:r>
              <a:rPr lang="en-US" dirty="0" smtClean="0"/>
              <a:t> de Medicare</a:t>
            </a:r>
          </a:p>
          <a:p>
            <a:pPr lvl="1"/>
            <a:r>
              <a:rPr lang="en-US" dirty="0" smtClean="0"/>
              <a:t>cms.hhs.gov/NationalMedicareTrainingProgram</a:t>
            </a:r>
          </a:p>
          <a:p>
            <a:r>
              <a:rPr lang="en-US" dirty="0" smtClean="0"/>
              <a:t>Su </a:t>
            </a:r>
            <a:r>
              <a:rPr lang="en-US" dirty="0" err="1" smtClean="0"/>
              <a:t>asesor</a:t>
            </a:r>
            <a:r>
              <a:rPr lang="en-US" dirty="0" smtClean="0"/>
              <a:t> de SHIP</a:t>
            </a:r>
          </a:p>
          <a:p>
            <a:r>
              <a:rPr lang="en-US" dirty="0" smtClean="0">
                <a:hlinkClick r:id="rId3"/>
              </a:rPr>
              <a:t>www.healthcare.gov</a:t>
            </a:r>
            <a:endParaRPr lang="en-US" dirty="0" smtClean="0"/>
          </a:p>
          <a:p>
            <a:r>
              <a:rPr lang="en-US" dirty="0" smtClean="0"/>
              <a:t>www.insurekidsnow.gov</a:t>
            </a:r>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53</a:t>
            </a:fld>
            <a:endParaRPr lang="en-US" dirty="0"/>
          </a:p>
        </p:txBody>
      </p:sp>
      <p:sp>
        <p:nvSpPr>
          <p:cNvPr id="2" name="Title 1"/>
          <p:cNvSpPr>
            <a:spLocks noGrp="1"/>
          </p:cNvSpPr>
          <p:nvPr>
            <p:ph type="title"/>
          </p:nvPr>
        </p:nvSpPr>
        <p:spPr/>
        <p:txBody>
          <a:bodyPr/>
          <a:lstStyle/>
          <a:p>
            <a:r>
              <a:rPr lang="en-US" dirty="0" smtClean="0"/>
              <a:t>Para </a:t>
            </a:r>
            <a:r>
              <a:rPr lang="en-US" dirty="0" err="1" smtClean="0"/>
              <a:t>más</a:t>
            </a:r>
            <a:r>
              <a:rPr lang="en-US" dirty="0" smtClean="0"/>
              <a:t> </a:t>
            </a:r>
            <a:r>
              <a:rPr lang="en-US" dirty="0" err="1" smtClean="0"/>
              <a:t>información</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54</a:t>
            </a:fld>
            <a:endParaRPr lang="en-US" dirty="0"/>
          </a:p>
        </p:txBody>
      </p:sp>
      <p:sp>
        <p:nvSpPr>
          <p:cNvPr id="6" name="Title 5"/>
          <p:cNvSpPr>
            <a:spLocks noGrp="1"/>
          </p:cNvSpPr>
          <p:nvPr>
            <p:ph type="title"/>
          </p:nvPr>
        </p:nvSpPr>
        <p:spPr>
          <a:xfrm>
            <a:off x="0" y="0"/>
            <a:ext cx="9144000" cy="1417638"/>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p:spPr>
        <p:txBody>
          <a:bodyPr>
            <a:normAutofit fontScale="90000"/>
          </a:bodyPr>
          <a:lstStyle/>
          <a:p>
            <a:pPr algn="ctr"/>
            <a:r>
              <a:rPr lang="en-US" sz="3600" dirty="0" smtClean="0">
                <a:solidFill>
                  <a:schemeClr val="bg1"/>
                </a:solidFill>
              </a:rPr>
              <a:t/>
            </a:r>
            <a:br>
              <a:rPr lang="en-US" sz="3600" dirty="0" smtClean="0">
                <a:solidFill>
                  <a:schemeClr val="bg1"/>
                </a:solidFill>
              </a:rPr>
            </a:br>
            <a:r>
              <a:rPr lang="en-US" sz="3600" dirty="0" smtClean="0">
                <a:solidFill>
                  <a:schemeClr val="bg1"/>
                </a:solidFill>
              </a:rPr>
              <a:t/>
            </a:r>
            <a:br>
              <a:rPr lang="en-US" sz="3600" dirty="0" smtClean="0">
                <a:solidFill>
                  <a:schemeClr val="bg1"/>
                </a:solidFill>
              </a:rPr>
            </a:br>
            <a:r>
              <a:rPr lang="en-US" sz="3200" dirty="0" smtClean="0">
                <a:solidFill>
                  <a:schemeClr val="bg1"/>
                </a:solidFill>
              </a:rPr>
              <a:t>Este </a:t>
            </a:r>
            <a:r>
              <a:rPr lang="en-US" sz="3200" dirty="0" err="1" smtClean="0">
                <a:solidFill>
                  <a:schemeClr val="bg1"/>
                </a:solidFill>
              </a:rPr>
              <a:t>módulo</a:t>
            </a:r>
            <a:r>
              <a:rPr lang="en-US" sz="3200" dirty="0" smtClean="0">
                <a:solidFill>
                  <a:schemeClr val="bg1"/>
                </a:solidFill>
              </a:rPr>
              <a:t> de </a:t>
            </a:r>
            <a:r>
              <a:rPr lang="en-US" sz="3200" dirty="0" err="1" smtClean="0">
                <a:solidFill>
                  <a:schemeClr val="bg1"/>
                </a:solidFill>
              </a:rPr>
              <a:t>entrenamiento</a:t>
            </a:r>
            <a:r>
              <a:rPr lang="en-US" sz="3200" dirty="0" smtClean="0">
                <a:solidFill>
                  <a:schemeClr val="bg1"/>
                </a:solidFill>
              </a:rPr>
              <a:t> </a:t>
            </a:r>
            <a:r>
              <a:rPr lang="en-US" sz="3200" dirty="0" err="1" smtClean="0">
                <a:solidFill>
                  <a:schemeClr val="bg1"/>
                </a:solidFill>
              </a:rPr>
              <a:t>es</a:t>
            </a:r>
            <a:r>
              <a:rPr lang="en-US" sz="3200" dirty="0" smtClean="0">
                <a:solidFill>
                  <a:schemeClr val="bg1"/>
                </a:solidFill>
              </a:rPr>
              <a:t> </a:t>
            </a:r>
            <a:r>
              <a:rPr lang="en-US" sz="3200" dirty="0" err="1" smtClean="0">
                <a:solidFill>
                  <a:schemeClr val="bg1"/>
                </a:solidFill>
              </a:rPr>
              <a:t>ofrecido</a:t>
            </a:r>
            <a:r>
              <a:rPr lang="en-US" sz="3200" dirty="0" smtClean="0">
                <a:solidFill>
                  <a:schemeClr val="bg1"/>
                </a:solidFill>
              </a:rPr>
              <a:t> </a:t>
            </a:r>
            <a:r>
              <a:rPr lang="en-US" sz="3200" dirty="0" err="1" smtClean="0">
                <a:solidFill>
                  <a:schemeClr val="bg1"/>
                </a:solidFill>
              </a:rPr>
              <a:t>por</a:t>
            </a:r>
            <a:r>
              <a:rPr lang="en-US" sz="4400" dirty="0" smtClean="0"/>
              <a:t/>
            </a:r>
            <a:br>
              <a:rPr lang="en-US" sz="4400" dirty="0" smtClean="0"/>
            </a:br>
            <a:endParaRPr lang="en-US" dirty="0"/>
          </a:p>
        </p:txBody>
      </p:sp>
      <p:sp>
        <p:nvSpPr>
          <p:cNvPr id="7" name="Rectangle 4"/>
          <p:cNvSpPr>
            <a:spLocks noGrp="1" noChangeArrowheads="1"/>
          </p:cNvSpPr>
          <p:nvPr>
            <p:ph idx="1"/>
          </p:nvPr>
        </p:nvSpPr>
        <p:spPr bwMode="auto">
          <a:xfrm>
            <a:off x="457200" y="1219200"/>
            <a:ext cx="8229600" cy="5029200"/>
          </a:xfrm>
          <a:prstGeom prst="rect">
            <a:avLst/>
          </a:prstGeom>
          <a:noFill/>
          <a:ln w="9525">
            <a:noFill/>
            <a:miter lim="800000"/>
            <a:headEnd/>
            <a:tailEnd/>
          </a:ln>
        </p:spPr>
        <p:txBody>
          <a:bodyPr anchor="ctr">
            <a:normAutofit lnSpcReduction="10000"/>
          </a:bodyPr>
          <a:lstStyle/>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smtClean="0">
              <a:latin typeface="+mn-lt"/>
            </a:endParaRPr>
          </a:p>
          <a:p>
            <a:pPr algn="ctr" fontAlgn="auto">
              <a:spcBef>
                <a:spcPct val="20000"/>
              </a:spcBef>
              <a:spcAft>
                <a:spcPts val="0"/>
              </a:spcAft>
              <a:buFont typeface="Wingdings" pitchFamily="2" charset="2"/>
              <a:buNone/>
              <a:defRPr/>
            </a:pPr>
            <a:r>
              <a:rPr lang="en-US" sz="2700" dirty="0" smtClean="0">
                <a:latin typeface="+mn-lt"/>
              </a:rPr>
              <a:t>Si </a:t>
            </a:r>
            <a:r>
              <a:rPr lang="en-US" sz="2700" dirty="0" err="1" smtClean="0">
                <a:latin typeface="+mn-lt"/>
              </a:rPr>
              <a:t>tiene</a:t>
            </a:r>
            <a:r>
              <a:rPr lang="en-US" sz="2700" dirty="0" smtClean="0">
                <a:latin typeface="+mn-lt"/>
              </a:rPr>
              <a:t> </a:t>
            </a:r>
            <a:r>
              <a:rPr lang="en-US" sz="2700" dirty="0" err="1" smtClean="0">
                <a:latin typeface="+mn-lt"/>
              </a:rPr>
              <a:t>preguntas</a:t>
            </a:r>
            <a:r>
              <a:rPr lang="en-US" sz="2700" dirty="0" smtClean="0">
                <a:latin typeface="+mn-lt"/>
              </a:rPr>
              <a:t> </a:t>
            </a:r>
            <a:r>
              <a:rPr lang="en-US" sz="2700" dirty="0" err="1" smtClean="0">
                <a:latin typeface="+mn-lt"/>
              </a:rPr>
              <a:t>sobre</a:t>
            </a:r>
            <a:r>
              <a:rPr lang="en-US" sz="2700" dirty="0" smtClean="0">
                <a:latin typeface="+mn-lt"/>
              </a:rPr>
              <a:t> </a:t>
            </a:r>
            <a:r>
              <a:rPr lang="en-US" sz="2700" dirty="0" err="1" smtClean="0">
                <a:latin typeface="+mn-lt"/>
              </a:rPr>
              <a:t>estos</a:t>
            </a:r>
            <a:r>
              <a:rPr lang="en-US" sz="2700" dirty="0" smtClean="0">
                <a:latin typeface="+mn-lt"/>
              </a:rPr>
              <a:t> </a:t>
            </a:r>
            <a:r>
              <a:rPr lang="en-US" sz="2700" dirty="0" err="1" smtClean="0">
                <a:latin typeface="+mn-lt"/>
              </a:rPr>
              <a:t>materiales</a:t>
            </a:r>
            <a:r>
              <a:rPr lang="en-US" sz="2700" dirty="0" smtClean="0">
                <a:latin typeface="+mn-lt"/>
              </a:rPr>
              <a:t> de </a:t>
            </a:r>
            <a:r>
              <a:rPr lang="en-US" sz="2700" dirty="0" err="1" smtClean="0">
                <a:latin typeface="+mn-lt"/>
              </a:rPr>
              <a:t>entrenamiento</a:t>
            </a:r>
            <a:r>
              <a:rPr lang="en-US" sz="2700" dirty="0" smtClean="0">
                <a:latin typeface="+mn-lt"/>
              </a:rPr>
              <a:t>, </a:t>
            </a:r>
            <a:r>
              <a:rPr lang="en-US" sz="2700" dirty="0" err="1" smtClean="0">
                <a:latin typeface="+mn-lt"/>
              </a:rPr>
              <a:t>envíe</a:t>
            </a:r>
            <a:r>
              <a:rPr lang="en-US" sz="2700" dirty="0" smtClean="0">
                <a:latin typeface="+mn-lt"/>
              </a:rPr>
              <a:t> un </a:t>
            </a:r>
            <a:r>
              <a:rPr lang="en-US" sz="2700" dirty="0" err="1" smtClean="0">
                <a:latin typeface="+mn-lt"/>
              </a:rPr>
              <a:t>correo</a:t>
            </a:r>
            <a:r>
              <a:rPr lang="en-US" sz="2700" dirty="0" smtClean="0">
                <a:latin typeface="+mn-lt"/>
              </a:rPr>
              <a:t> </a:t>
            </a:r>
            <a:r>
              <a:rPr lang="en-US" sz="2700" dirty="0" err="1" smtClean="0">
                <a:latin typeface="+mn-lt"/>
              </a:rPr>
              <a:t>electrónico</a:t>
            </a:r>
            <a:r>
              <a:rPr lang="en-US" sz="2700" dirty="0" smtClean="0">
                <a:latin typeface="+mn-lt"/>
              </a:rPr>
              <a:t> a </a:t>
            </a:r>
            <a:r>
              <a:rPr lang="en-US" sz="2700" u="sng" dirty="0" smtClean="0">
                <a:hlinkClick r:id="rId3"/>
              </a:rPr>
              <a:t>www.N</a:t>
            </a:r>
            <a:r>
              <a:rPr lang="en-US" sz="2700" u="sng" dirty="0" smtClean="0">
                <a:latin typeface="+mn-lt"/>
                <a:hlinkClick r:id="rId3"/>
              </a:rPr>
              <a:t>MTP@cms.hhs.gov</a:t>
            </a:r>
            <a:endParaRPr lang="en-US" sz="2700" b="1" u="sng" dirty="0">
              <a:latin typeface="+mn-lt"/>
            </a:endParaRPr>
          </a:p>
          <a:p>
            <a:pPr algn="ctr" fontAlgn="auto">
              <a:spcBef>
                <a:spcPct val="20000"/>
              </a:spcBef>
              <a:spcAft>
                <a:spcPts val="0"/>
              </a:spcAft>
              <a:buFont typeface="Wingdings" pitchFamily="2" charset="2"/>
              <a:buNone/>
              <a:defRPr/>
            </a:pPr>
            <a:r>
              <a:rPr lang="en-US" sz="2700" dirty="0" smtClean="0">
                <a:latin typeface="+mn-lt"/>
              </a:rPr>
              <a:t>Para </a:t>
            </a:r>
            <a:r>
              <a:rPr lang="en-US" sz="2700" dirty="0" err="1" smtClean="0">
                <a:latin typeface="+mn-lt"/>
              </a:rPr>
              <a:t>ver</a:t>
            </a:r>
            <a:r>
              <a:rPr lang="en-US" sz="2700" dirty="0" smtClean="0">
                <a:latin typeface="+mn-lt"/>
              </a:rPr>
              <a:t> </a:t>
            </a:r>
            <a:r>
              <a:rPr lang="en-US" sz="2700" dirty="0" err="1" smtClean="0">
                <a:latin typeface="+mn-lt"/>
              </a:rPr>
              <a:t>todos</a:t>
            </a:r>
            <a:r>
              <a:rPr lang="en-US" sz="2700" dirty="0" smtClean="0">
                <a:latin typeface="+mn-lt"/>
              </a:rPr>
              <a:t> los </a:t>
            </a:r>
            <a:r>
              <a:rPr lang="en-US" sz="2700" dirty="0" err="1" smtClean="0">
                <a:latin typeface="+mn-lt"/>
              </a:rPr>
              <a:t>módulos</a:t>
            </a:r>
            <a:r>
              <a:rPr lang="en-US" sz="2700" dirty="0" smtClean="0">
                <a:latin typeface="+mn-lt"/>
              </a:rPr>
              <a:t> de NMTP o </a:t>
            </a:r>
            <a:r>
              <a:rPr lang="en-US" sz="2700" dirty="0" err="1" smtClean="0">
                <a:latin typeface="+mn-lt"/>
              </a:rPr>
              <a:t>para</a:t>
            </a:r>
            <a:r>
              <a:rPr lang="en-US" sz="2700" dirty="0" smtClean="0">
                <a:latin typeface="+mn-lt"/>
              </a:rPr>
              <a:t> </a:t>
            </a:r>
            <a:r>
              <a:rPr lang="en-US" sz="2700" dirty="0">
                <a:latin typeface="+mn-lt"/>
              </a:rPr>
              <a:t/>
            </a:r>
            <a:br>
              <a:rPr lang="en-US" sz="2700" dirty="0">
                <a:latin typeface="+mn-lt"/>
              </a:rPr>
            </a:br>
            <a:r>
              <a:rPr lang="en-US" sz="2700" dirty="0" err="1" smtClean="0">
                <a:latin typeface="+mn-lt"/>
              </a:rPr>
              <a:t>suscribirse</a:t>
            </a:r>
            <a:r>
              <a:rPr lang="en-US" sz="2700" dirty="0" smtClean="0">
                <a:latin typeface="+mn-lt"/>
              </a:rPr>
              <a:t> a </a:t>
            </a:r>
            <a:r>
              <a:rPr lang="en-US" sz="2700" dirty="0" err="1" smtClean="0">
                <a:latin typeface="+mn-lt"/>
              </a:rPr>
              <a:t>nuestra</a:t>
            </a:r>
            <a:r>
              <a:rPr lang="en-US" sz="2700" dirty="0" smtClean="0">
                <a:latin typeface="+mn-lt"/>
              </a:rPr>
              <a:t> listserv (</a:t>
            </a:r>
            <a:r>
              <a:rPr lang="en-US" sz="2700" dirty="0" err="1" smtClean="0">
                <a:latin typeface="+mn-lt"/>
              </a:rPr>
              <a:t>lista</a:t>
            </a:r>
            <a:r>
              <a:rPr lang="en-US" sz="2700" dirty="0" smtClean="0">
                <a:latin typeface="+mn-lt"/>
              </a:rPr>
              <a:t> de </a:t>
            </a:r>
            <a:r>
              <a:rPr lang="en-US" sz="2700" dirty="0" err="1" smtClean="0">
                <a:latin typeface="+mn-lt"/>
              </a:rPr>
              <a:t>servicios</a:t>
            </a:r>
            <a:r>
              <a:rPr lang="en-US" sz="2700" dirty="0" smtClean="0">
                <a:latin typeface="+mn-lt"/>
              </a:rPr>
              <a:t>), </a:t>
            </a:r>
            <a:r>
              <a:rPr lang="en-US" sz="2700" dirty="0" err="1" smtClean="0">
                <a:latin typeface="+mn-lt"/>
              </a:rPr>
              <a:t>visite</a:t>
            </a:r>
            <a:r>
              <a:rPr lang="en-US" sz="2700" dirty="0" smtClean="0">
                <a:latin typeface="+mn-lt"/>
              </a:rPr>
              <a:t> </a:t>
            </a:r>
          </a:p>
          <a:p>
            <a:pPr algn="ctr" fontAlgn="auto">
              <a:spcBef>
                <a:spcPct val="20000"/>
              </a:spcBef>
              <a:spcAft>
                <a:spcPts val="0"/>
              </a:spcAft>
              <a:buFont typeface="Wingdings" pitchFamily="2" charset="2"/>
              <a:buNone/>
              <a:defRPr/>
            </a:pPr>
            <a:r>
              <a:rPr lang="en-US" sz="2400" dirty="0" smtClean="0">
                <a:latin typeface="+mn-lt"/>
                <a:hlinkClick r:id="rId4"/>
              </a:rPr>
              <a:t>www.cms.gov/NationalMedicareTrainingProgram</a:t>
            </a:r>
            <a:endParaRPr lang="en-US" sz="2400" b="1" dirty="0">
              <a:latin typeface="+mn-lt"/>
            </a:endParaRPr>
          </a:p>
        </p:txBody>
      </p:sp>
      <p:pic>
        <p:nvPicPr>
          <p:cNvPr id="8" name="Picture 7" descr="NMTP Logo Black.eps"/>
          <p:cNvPicPr>
            <a:picLocks noChangeAspect="1"/>
          </p:cNvPicPr>
          <p:nvPr/>
        </p:nvPicPr>
        <p:blipFill>
          <a:blip r:embed="rId5" cstate="print"/>
          <a:srcRect/>
          <a:stretch>
            <a:fillRect/>
          </a:stretch>
        </p:blipFill>
        <p:spPr bwMode="auto">
          <a:xfrm>
            <a:off x="1905000" y="1600200"/>
            <a:ext cx="55626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b29\Local Settings\Temporary Internet Files\Content.IE5\E0OW53Y8\MP900431118[1].jpg"/>
          <p:cNvPicPr>
            <a:picLocks noChangeAspect="1" noChangeArrowheads="1"/>
          </p:cNvPicPr>
          <p:nvPr/>
        </p:nvPicPr>
        <p:blipFill>
          <a:blip r:embed="rId3" cstate="print"/>
          <a:srcRect/>
          <a:stretch>
            <a:fillRect/>
          </a:stretch>
        </p:blipFill>
        <p:spPr bwMode="auto">
          <a:xfrm>
            <a:off x="3048000" y="0"/>
            <a:ext cx="6096000" cy="6324600"/>
          </a:xfrm>
          <a:prstGeom prst="rect">
            <a:avLst/>
          </a:prstGeom>
          <a:noFill/>
        </p:spPr>
      </p:pic>
      <p:sp>
        <p:nvSpPr>
          <p:cNvPr id="3" name="Content Placeholder 2"/>
          <p:cNvSpPr>
            <a:spLocks noGrp="1"/>
          </p:cNvSpPr>
          <p:nvPr>
            <p:ph idx="1"/>
          </p:nvPr>
        </p:nvSpPr>
        <p:spPr>
          <a:xfrm>
            <a:off x="228600" y="1219200"/>
            <a:ext cx="8686800" cy="4876800"/>
          </a:xfrm>
        </p:spPr>
        <p:txBody>
          <a:bodyPr>
            <a:normAutofit fontScale="92500" lnSpcReduction="20000"/>
          </a:bodyPr>
          <a:lstStyle/>
          <a:p>
            <a:r>
              <a:rPr lang="en-US" dirty="0" smtClean="0"/>
              <a:t>¿El Medicare Original o un plan Medicare Advantage?</a:t>
            </a:r>
          </a:p>
          <a:p>
            <a:r>
              <a:rPr lang="en-US" dirty="0" smtClean="0"/>
              <a:t>¿</a:t>
            </a:r>
            <a:r>
              <a:rPr lang="en-US" dirty="0" err="1" smtClean="0"/>
              <a:t>Debo</a:t>
            </a:r>
            <a:r>
              <a:rPr lang="en-US" dirty="0" smtClean="0"/>
              <a:t> </a:t>
            </a:r>
            <a:r>
              <a:rPr lang="en-US" dirty="0" err="1" smtClean="0"/>
              <a:t>quedarme</a:t>
            </a:r>
            <a:r>
              <a:rPr lang="en-US" dirty="0" smtClean="0"/>
              <a:t> o </a:t>
            </a:r>
            <a:r>
              <a:rPr lang="en-US" dirty="0" err="1" smtClean="0"/>
              <a:t>inscribirme</a:t>
            </a:r>
            <a:endParaRPr lang="en-US" dirty="0" smtClean="0"/>
          </a:p>
          <a:p>
            <a:pPr>
              <a:buNone/>
            </a:pPr>
            <a:r>
              <a:rPr lang="en-US" dirty="0" smtClean="0"/>
              <a:t>  en la Parte A?</a:t>
            </a:r>
          </a:p>
          <a:p>
            <a:r>
              <a:rPr lang="en-US" dirty="0" smtClean="0"/>
              <a:t>¿</a:t>
            </a:r>
            <a:r>
              <a:rPr lang="en-US" dirty="0" err="1" smtClean="0"/>
              <a:t>Debo</a:t>
            </a:r>
            <a:r>
              <a:rPr lang="en-US" dirty="0" smtClean="0"/>
              <a:t> </a:t>
            </a:r>
            <a:r>
              <a:rPr lang="en-US" dirty="0" err="1" smtClean="0"/>
              <a:t>inscribirme</a:t>
            </a:r>
            <a:r>
              <a:rPr lang="en-US" dirty="0" smtClean="0"/>
              <a:t> en la Parte B? </a:t>
            </a:r>
          </a:p>
          <a:p>
            <a:r>
              <a:rPr lang="en-US" dirty="0" smtClean="0"/>
              <a:t>¿</a:t>
            </a:r>
            <a:r>
              <a:rPr lang="en-US" dirty="0" err="1" smtClean="0"/>
              <a:t>Cuándo</a:t>
            </a:r>
            <a:r>
              <a:rPr lang="en-US" dirty="0" smtClean="0"/>
              <a:t>?</a:t>
            </a:r>
          </a:p>
          <a:p>
            <a:r>
              <a:rPr lang="en-US" dirty="0" smtClean="0"/>
              <a:t>¿Y en la Parte D?</a:t>
            </a:r>
          </a:p>
          <a:p>
            <a:r>
              <a:rPr lang="en-US" dirty="0" smtClean="0"/>
              <a:t>¿</a:t>
            </a:r>
            <a:r>
              <a:rPr lang="en-US" dirty="0" err="1" smtClean="0"/>
              <a:t>Necesito</a:t>
            </a:r>
            <a:r>
              <a:rPr lang="en-US" dirty="0" smtClean="0"/>
              <a:t> </a:t>
            </a:r>
            <a:r>
              <a:rPr lang="en-US" dirty="0" err="1" smtClean="0"/>
              <a:t>una</a:t>
            </a:r>
            <a:r>
              <a:rPr lang="en-US" dirty="0" smtClean="0"/>
              <a:t> </a:t>
            </a:r>
            <a:r>
              <a:rPr lang="en-US" dirty="0" err="1" smtClean="0"/>
              <a:t>póliza</a:t>
            </a:r>
            <a:r>
              <a:rPr lang="en-US" dirty="0" smtClean="0"/>
              <a:t> </a:t>
            </a:r>
          </a:p>
          <a:p>
            <a:pPr>
              <a:buNone/>
            </a:pPr>
            <a:r>
              <a:rPr lang="en-US" dirty="0" smtClean="0"/>
              <a:t>	</a:t>
            </a:r>
            <a:r>
              <a:rPr lang="en-US" dirty="0" err="1" smtClean="0"/>
              <a:t>Medigap</a:t>
            </a:r>
            <a:r>
              <a:rPr lang="en-US" dirty="0" smtClean="0"/>
              <a:t>?</a:t>
            </a:r>
          </a:p>
          <a:p>
            <a:r>
              <a:rPr lang="en-US" dirty="0" smtClean="0"/>
              <a:t>¿</a:t>
            </a:r>
            <a:r>
              <a:rPr lang="en-US" dirty="0" err="1" smtClean="0"/>
              <a:t>Puedo</a:t>
            </a:r>
            <a:r>
              <a:rPr lang="en-US" dirty="0" smtClean="0"/>
              <a:t> </a:t>
            </a:r>
            <a:r>
              <a:rPr lang="en-US" dirty="0" err="1" smtClean="0"/>
              <a:t>obtener</a:t>
            </a:r>
            <a:r>
              <a:rPr lang="en-US" dirty="0" smtClean="0"/>
              <a:t> </a:t>
            </a:r>
            <a:r>
              <a:rPr lang="en-US" dirty="0" err="1" smtClean="0"/>
              <a:t>ayuda</a:t>
            </a:r>
            <a:endParaRPr lang="en-US" dirty="0" smtClean="0"/>
          </a:p>
          <a:p>
            <a:pPr>
              <a:buNone/>
            </a:pPr>
            <a:r>
              <a:rPr lang="en-US" dirty="0" smtClean="0"/>
              <a:t>	</a:t>
            </a:r>
            <a:r>
              <a:rPr lang="en-US" dirty="0" err="1" smtClean="0"/>
              <a:t>para</a:t>
            </a:r>
            <a:r>
              <a:rPr lang="en-US" dirty="0" smtClean="0"/>
              <a:t> </a:t>
            </a:r>
            <a:r>
              <a:rPr lang="en-US" dirty="0" err="1" smtClean="0"/>
              <a:t>pagar</a:t>
            </a:r>
            <a:r>
              <a:rPr lang="en-US" dirty="0" smtClean="0"/>
              <a:t> los </a:t>
            </a:r>
            <a:r>
              <a:rPr lang="en-US" dirty="0" err="1" smtClean="0"/>
              <a:t>costos</a:t>
            </a:r>
            <a:endParaRPr lang="en-US" dirty="0" smtClean="0"/>
          </a:p>
          <a:p>
            <a:pPr>
              <a:buNone/>
            </a:pPr>
            <a:r>
              <a:rPr lang="en-US" dirty="0" smtClean="0"/>
              <a:t>	de Medicare?</a:t>
            </a:r>
          </a:p>
          <a:p>
            <a:pPr lvl="1">
              <a:buNone/>
            </a:pPr>
            <a:r>
              <a:rPr lang="en-US" dirty="0" smtClean="0"/>
              <a:t>		</a:t>
            </a:r>
            <a:endParaRPr lang="en-US" dirty="0"/>
          </a:p>
        </p:txBody>
      </p:sp>
      <p:sp>
        <p:nvSpPr>
          <p:cNvPr id="10" name="Date Placeholder 9"/>
          <p:cNvSpPr>
            <a:spLocks noGrp="1"/>
          </p:cNvSpPr>
          <p:nvPr>
            <p:ph type="dt" sz="half" idx="10"/>
          </p:nvPr>
        </p:nvSpPr>
        <p:spPr/>
        <p:txBody>
          <a:bodyPr/>
          <a:lstStyle/>
          <a:p>
            <a:r>
              <a:rPr lang="en-US" dirty="0" smtClean="0"/>
              <a:t>04/02/2012</a:t>
            </a:r>
            <a:endParaRPr lang="en-US" dirty="0"/>
          </a:p>
        </p:txBody>
      </p:sp>
      <p:sp>
        <p:nvSpPr>
          <p:cNvPr id="12" name="Footer Placeholder 11"/>
          <p:cNvSpPr>
            <a:spLocks noGrp="1"/>
          </p:cNvSpPr>
          <p:nvPr>
            <p:ph type="ftr" sz="quarter" idx="11"/>
          </p:nvPr>
        </p:nvSpPr>
        <p:spPr/>
        <p:txBody>
          <a:bodyPr/>
          <a:lstStyle/>
          <a:p>
            <a:r>
              <a:rPr lang="en-US" dirty="0" err="1" smtClean="0"/>
              <a:t>Comencemos</a:t>
            </a:r>
            <a:endParaRPr lang="en-US" dirty="0"/>
          </a:p>
        </p:txBody>
      </p:sp>
      <p:sp>
        <p:nvSpPr>
          <p:cNvPr id="11" name="Slide Number Placeholder 10"/>
          <p:cNvSpPr>
            <a:spLocks noGrp="1"/>
          </p:cNvSpPr>
          <p:nvPr>
            <p:ph type="sldNum" sz="quarter" idx="12"/>
          </p:nvPr>
        </p:nvSpPr>
        <p:spPr/>
        <p:txBody>
          <a:bodyPr/>
          <a:lstStyle/>
          <a:p>
            <a:fld id="{2B311C8D-3B42-4150-880E-F70598F3D0EA}" type="slidenum">
              <a:rPr lang="en-US" smtClean="0"/>
              <a:pPr/>
              <a:t>6</a:t>
            </a:fld>
            <a:endParaRPr lang="en-US" dirty="0"/>
          </a:p>
        </p:txBody>
      </p:sp>
      <p:sp>
        <p:nvSpPr>
          <p:cNvPr id="2" name="Title 1"/>
          <p:cNvSpPr>
            <a:spLocks noGrp="1"/>
          </p:cNvSpPr>
          <p:nvPr>
            <p:ph type="title"/>
          </p:nvPr>
        </p:nvSpPr>
        <p:spPr>
          <a:xfrm>
            <a:off x="457200" y="381000"/>
            <a:ext cx="8229600" cy="609600"/>
          </a:xfrm>
        </p:spPr>
        <p:txBody>
          <a:bodyPr>
            <a:normAutofit fontScale="90000"/>
          </a:bodyPr>
          <a:lstStyle/>
          <a:p>
            <a:r>
              <a:rPr lang="en-US" dirty="0" err="1" smtClean="0">
                <a:solidFill>
                  <a:srgbClr val="0070C0"/>
                </a:solidFill>
              </a:rPr>
              <a:t>Decisiones</a:t>
            </a:r>
            <a:endParaRPr lang="en-US" dirty="0">
              <a:solidFill>
                <a:srgbClr val="0070C0"/>
              </a:solidFill>
            </a:endParaRPr>
          </a:p>
        </p:txBody>
      </p:sp>
      <p:sp>
        <p:nvSpPr>
          <p:cNvPr id="14" name="Freeform 13"/>
          <p:cNvSpPr/>
          <p:nvPr/>
        </p:nvSpPr>
        <p:spPr>
          <a:xfrm>
            <a:off x="6203462" y="2690446"/>
            <a:ext cx="2233246" cy="1230924"/>
          </a:xfrm>
          <a:custGeom>
            <a:avLst/>
            <a:gdLst>
              <a:gd name="connsiteX0" fmla="*/ 1158630 w 2233246"/>
              <a:gd name="connsiteY0" fmla="*/ 76200 h 1230924"/>
              <a:gd name="connsiteX1" fmla="*/ 138723 w 2233246"/>
              <a:gd name="connsiteY1" fmla="*/ 123092 h 1230924"/>
              <a:gd name="connsiteX2" fmla="*/ 326292 w 2233246"/>
              <a:gd name="connsiteY2" fmla="*/ 814754 h 1230924"/>
              <a:gd name="connsiteX3" fmla="*/ 1146907 w 2233246"/>
              <a:gd name="connsiteY3" fmla="*/ 1201616 h 1230924"/>
              <a:gd name="connsiteX4" fmla="*/ 1990969 w 2233246"/>
              <a:gd name="connsiteY4" fmla="*/ 990600 h 1230924"/>
              <a:gd name="connsiteX5" fmla="*/ 2119923 w 2233246"/>
              <a:gd name="connsiteY5" fmla="*/ 322385 h 1230924"/>
              <a:gd name="connsiteX6" fmla="*/ 1311030 w 2233246"/>
              <a:gd name="connsiteY6" fmla="*/ 64477 h 1230924"/>
              <a:gd name="connsiteX7" fmla="*/ 1299307 w 2233246"/>
              <a:gd name="connsiteY7" fmla="*/ 64477 h 1230924"/>
              <a:gd name="connsiteX0" fmla="*/ 1158630 w 2233246"/>
              <a:gd name="connsiteY0" fmla="*/ 76200 h 1230924"/>
              <a:gd name="connsiteX1" fmla="*/ 138723 w 2233246"/>
              <a:gd name="connsiteY1" fmla="*/ 123092 h 1230924"/>
              <a:gd name="connsiteX2" fmla="*/ 326292 w 2233246"/>
              <a:gd name="connsiteY2" fmla="*/ 814754 h 1230924"/>
              <a:gd name="connsiteX3" fmla="*/ 1146907 w 2233246"/>
              <a:gd name="connsiteY3" fmla="*/ 1201616 h 1230924"/>
              <a:gd name="connsiteX4" fmla="*/ 1990969 w 2233246"/>
              <a:gd name="connsiteY4" fmla="*/ 990600 h 1230924"/>
              <a:gd name="connsiteX5" fmla="*/ 2119923 w 2233246"/>
              <a:gd name="connsiteY5" fmla="*/ 322385 h 1230924"/>
              <a:gd name="connsiteX6" fmla="*/ 1311030 w 2233246"/>
              <a:gd name="connsiteY6" fmla="*/ 64477 h 1230924"/>
              <a:gd name="connsiteX7" fmla="*/ 1187938 w 2233246"/>
              <a:gd name="connsiteY7" fmla="*/ 281354 h 1230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3246" h="1230924">
                <a:moveTo>
                  <a:pt x="1158630" y="76200"/>
                </a:moveTo>
                <a:cubicBezTo>
                  <a:pt x="718038" y="38100"/>
                  <a:pt x="277446" y="0"/>
                  <a:pt x="138723" y="123092"/>
                </a:cubicBezTo>
                <a:cubicBezTo>
                  <a:pt x="0" y="246184"/>
                  <a:pt x="158261" y="635000"/>
                  <a:pt x="326292" y="814754"/>
                </a:cubicBezTo>
                <a:cubicBezTo>
                  <a:pt x="494323" y="994508"/>
                  <a:pt x="869461" y="1172308"/>
                  <a:pt x="1146907" y="1201616"/>
                </a:cubicBezTo>
                <a:cubicBezTo>
                  <a:pt x="1424353" y="1230924"/>
                  <a:pt x="1828800" y="1137138"/>
                  <a:pt x="1990969" y="990600"/>
                </a:cubicBezTo>
                <a:cubicBezTo>
                  <a:pt x="2153138" y="844062"/>
                  <a:pt x="2233246" y="476739"/>
                  <a:pt x="2119923" y="322385"/>
                </a:cubicBezTo>
                <a:cubicBezTo>
                  <a:pt x="2006600" y="168031"/>
                  <a:pt x="1466361" y="71315"/>
                  <a:pt x="1311030" y="64477"/>
                </a:cubicBezTo>
                <a:cubicBezTo>
                  <a:pt x="1155699" y="57639"/>
                  <a:pt x="1125415" y="259861"/>
                  <a:pt x="1187938" y="281354"/>
                </a:cubicBezTo>
              </a:path>
            </a:pathLst>
          </a:cu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3" name="TextBox 12"/>
          <p:cNvSpPr txBox="1"/>
          <p:nvPr/>
        </p:nvSpPr>
        <p:spPr>
          <a:xfrm rot="19682574">
            <a:off x="6025856" y="4155120"/>
            <a:ext cx="2607242" cy="769441"/>
          </a:xfrm>
          <a:prstGeom prst="rect">
            <a:avLst/>
          </a:prstGeom>
          <a:noFill/>
        </p:spPr>
        <p:txBody>
          <a:bodyPr wrap="square" rtlCol="0">
            <a:spAutoFit/>
          </a:bodyPr>
          <a:lstStyle/>
          <a:p>
            <a:r>
              <a:rPr lang="en-US" sz="4400" b="1" dirty="0" smtClean="0">
                <a:solidFill>
                  <a:schemeClr val="tx2">
                    <a:lumMod val="60000"/>
                    <a:lumOff val="40000"/>
                  </a:schemeClr>
                </a:solidFill>
                <a:latin typeface="Bradley Hand ITC" pitchFamily="66" charset="0"/>
              </a:rPr>
              <a:t>¿Tal </a:t>
            </a:r>
            <a:r>
              <a:rPr lang="en-US" sz="4400" b="1" dirty="0" err="1" smtClean="0">
                <a:solidFill>
                  <a:schemeClr val="tx2">
                    <a:lumMod val="60000"/>
                    <a:lumOff val="40000"/>
                  </a:schemeClr>
                </a:solidFill>
                <a:latin typeface="Bradley Hand ITC" pitchFamily="66" charset="0"/>
              </a:rPr>
              <a:t>vez</a:t>
            </a:r>
            <a:r>
              <a:rPr lang="en-US" sz="4400" b="1" dirty="0" smtClean="0">
                <a:solidFill>
                  <a:schemeClr val="tx2">
                    <a:lumMod val="60000"/>
                    <a:lumOff val="40000"/>
                  </a:schemeClr>
                </a:solidFill>
                <a:latin typeface="Bradley Hand ITC" pitchFamily="66" charset="0"/>
              </a:rPr>
              <a:t>?</a:t>
            </a:r>
            <a:endParaRPr lang="en-US" sz="4400" b="1" dirty="0">
              <a:solidFill>
                <a:schemeClr val="tx2">
                  <a:lumMod val="60000"/>
                  <a:lumOff val="40000"/>
                </a:schemeClr>
              </a:solidFill>
              <a:latin typeface="Bradley Hand ITC"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dirty="0" smtClean="0"/>
              <a:t>04/02/2012</a:t>
            </a:r>
            <a:endParaRPr lang="en-US" dirty="0"/>
          </a:p>
        </p:txBody>
      </p:sp>
      <p:sp>
        <p:nvSpPr>
          <p:cNvPr id="4" name="Footer Placeholder 3"/>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7</a:t>
            </a:fld>
            <a:endParaRPr lang="en-US" dirty="0"/>
          </a:p>
        </p:txBody>
      </p:sp>
      <p:sp>
        <p:nvSpPr>
          <p:cNvPr id="6" name="Title 5"/>
          <p:cNvSpPr>
            <a:spLocks noGrp="1"/>
          </p:cNvSpPr>
          <p:nvPr>
            <p:ph type="title"/>
          </p:nvPr>
        </p:nvSpPr>
        <p:spPr>
          <a:xfrm>
            <a:off x="304800" y="274638"/>
            <a:ext cx="2895600" cy="1858962"/>
          </a:xfrm>
        </p:spPr>
        <p:txBody>
          <a:bodyPr>
            <a:noAutofit/>
          </a:bodyPr>
          <a:lstStyle/>
          <a:p>
            <a:r>
              <a:rPr lang="en-US" sz="2800" b="0" dirty="0" err="1" smtClean="0"/>
              <a:t>Decida</a:t>
            </a:r>
            <a:r>
              <a:rPr lang="en-US" sz="2800" b="0" dirty="0" smtClean="0"/>
              <a:t> </a:t>
            </a:r>
            <a:r>
              <a:rPr lang="en-US" sz="2800" b="0" dirty="0" err="1" smtClean="0"/>
              <a:t>cómo</a:t>
            </a:r>
            <a:r>
              <a:rPr lang="en-US" sz="2800" b="0" dirty="0" smtClean="0"/>
              <a:t> </a:t>
            </a:r>
            <a:r>
              <a:rPr lang="en-US" sz="2800" b="0" dirty="0" err="1" smtClean="0"/>
              <a:t>desea</a:t>
            </a:r>
            <a:r>
              <a:rPr lang="en-US" sz="2800" b="0" dirty="0" smtClean="0"/>
              <a:t> </a:t>
            </a:r>
            <a:r>
              <a:rPr lang="en-US" sz="2800" b="0" dirty="0" err="1" smtClean="0"/>
              <a:t>obtener</a:t>
            </a:r>
            <a:r>
              <a:rPr lang="en-US" sz="2800" b="0" dirty="0" smtClean="0"/>
              <a:t> su </a:t>
            </a:r>
            <a:r>
              <a:rPr lang="en-US" sz="2800" b="0" dirty="0" err="1" smtClean="0"/>
              <a:t>cobertura</a:t>
            </a:r>
            <a:r>
              <a:rPr lang="en-US" sz="2800" b="0" dirty="0" smtClean="0"/>
              <a:t> de Medicare</a:t>
            </a:r>
            <a:endParaRPr lang="en-US" sz="2800" b="0" dirty="0"/>
          </a:p>
        </p:txBody>
      </p:sp>
      <p:sp>
        <p:nvSpPr>
          <p:cNvPr id="8" name="Title 5"/>
          <p:cNvSpPr txBox="1">
            <a:spLocks/>
          </p:cNvSpPr>
          <p:nvPr/>
        </p:nvSpPr>
        <p:spPr>
          <a:xfrm>
            <a:off x="304800" y="4343400"/>
            <a:ext cx="2819400" cy="1524000"/>
          </a:xfrm>
          <a:prstGeom prst="rect">
            <a:avLst/>
          </a:prstGeom>
        </p:spPr>
        <p:txBody>
          <a:bodyPr vert="horz" rtlCol="0" anchor="ctr">
            <a:normAutofit fontScale="97500"/>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200" b="1" i="0" u="none" strike="noStrike" kern="1200" cap="none" spc="0" normalizeH="0" baseline="0" noProof="0" dirty="0" err="1"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Página</a:t>
            </a:r>
            <a:r>
              <a:rPr kumimoji="0" lang="en-US" sz="2200" b="1" i="0" u="none"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t>
            </a:r>
            <a:r>
              <a:rPr kumimoji="0" lang="en-US" sz="22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mj-lt"/>
                <a:ea typeface="+mj-ea"/>
                <a:cs typeface="+mj-cs"/>
              </a:rPr>
              <a:t>57 </a:t>
            </a:r>
            <a:r>
              <a:rPr kumimoji="0" lang="en-US" sz="2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del manual “Medicare</a:t>
            </a:r>
            <a:r>
              <a:rPr kumimoji="0" lang="en-US" sz="2200" b="1" i="0" u="none"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y </a:t>
            </a:r>
            <a:r>
              <a:rPr kumimoji="0" lang="en-US" sz="2200" b="1" i="0" u="none" strike="noStrike" kern="1200" cap="none" spc="0" normalizeH="0" noProof="0" dirty="0" err="1"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Usted</a:t>
            </a:r>
            <a:r>
              <a:rPr kumimoji="0" lang="en-US" sz="2200" b="1" i="0" u="none"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a:t>
            </a:r>
            <a:endParaRPr kumimoji="0" lang="en-US" sz="2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114801" y="0"/>
            <a:ext cx="4800599" cy="624914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Parte A – </a:t>
            </a:r>
            <a:r>
              <a:rPr lang="en-US" dirty="0" err="1" smtClean="0"/>
              <a:t>Seguro</a:t>
            </a:r>
            <a:r>
              <a:rPr lang="en-US" dirty="0" smtClean="0"/>
              <a:t> de hospital</a:t>
            </a:r>
          </a:p>
          <a:p>
            <a:pPr lvl="1"/>
            <a:r>
              <a:rPr lang="en-US" dirty="0" smtClean="0"/>
              <a:t>Hospital</a:t>
            </a:r>
          </a:p>
          <a:p>
            <a:pPr lvl="1"/>
            <a:r>
              <a:rPr lang="en-US" dirty="0" smtClean="0"/>
              <a:t>Centro de </a:t>
            </a:r>
            <a:r>
              <a:rPr lang="en-US" dirty="0" err="1" smtClean="0"/>
              <a:t>enfermería</a:t>
            </a:r>
            <a:r>
              <a:rPr lang="en-US" dirty="0" smtClean="0"/>
              <a:t> </a:t>
            </a:r>
            <a:r>
              <a:rPr lang="en-US" dirty="0" err="1" smtClean="0"/>
              <a:t>especializada</a:t>
            </a:r>
            <a:endParaRPr lang="en-US" dirty="0" smtClean="0"/>
          </a:p>
          <a:p>
            <a:pPr lvl="1"/>
            <a:r>
              <a:rPr lang="en-US" dirty="0" err="1" smtClean="0"/>
              <a:t>Cuidado</a:t>
            </a:r>
            <a:r>
              <a:rPr lang="en-US" dirty="0" smtClean="0"/>
              <a:t> de la </a:t>
            </a:r>
            <a:r>
              <a:rPr lang="en-US" dirty="0" err="1" smtClean="0"/>
              <a:t>salud</a:t>
            </a:r>
            <a:r>
              <a:rPr lang="en-US" dirty="0" smtClean="0"/>
              <a:t> en el </a:t>
            </a:r>
            <a:r>
              <a:rPr lang="en-US" dirty="0" err="1" smtClean="0"/>
              <a:t>hogar</a:t>
            </a:r>
            <a:endParaRPr lang="en-US" dirty="0" smtClean="0"/>
          </a:p>
          <a:p>
            <a:pPr lvl="1"/>
            <a:r>
              <a:rPr lang="en-US" dirty="0" err="1" smtClean="0"/>
              <a:t>Cuidado</a:t>
            </a:r>
            <a:r>
              <a:rPr lang="en-US" dirty="0" smtClean="0"/>
              <a:t> de </a:t>
            </a:r>
            <a:r>
              <a:rPr lang="en-US" dirty="0" err="1" smtClean="0"/>
              <a:t>hospicio</a:t>
            </a:r>
            <a:endParaRPr lang="en-US" dirty="0" smtClean="0"/>
          </a:p>
          <a:p>
            <a:r>
              <a:rPr lang="en-US" dirty="0" smtClean="0"/>
              <a:t>Parte B – </a:t>
            </a:r>
            <a:r>
              <a:rPr lang="en-US" dirty="0" err="1" smtClean="0"/>
              <a:t>Seguro</a:t>
            </a:r>
            <a:r>
              <a:rPr lang="en-US" dirty="0" smtClean="0"/>
              <a:t> </a:t>
            </a:r>
            <a:r>
              <a:rPr lang="en-US" dirty="0" err="1" smtClean="0"/>
              <a:t>médico</a:t>
            </a:r>
            <a:endParaRPr lang="en-US" dirty="0" smtClean="0"/>
          </a:p>
          <a:p>
            <a:pPr lvl="1"/>
            <a:r>
              <a:rPr lang="en-US" dirty="0" err="1" smtClean="0"/>
              <a:t>Consulta</a:t>
            </a:r>
            <a:r>
              <a:rPr lang="en-US" dirty="0" smtClean="0"/>
              <a:t> </a:t>
            </a:r>
            <a:r>
              <a:rPr lang="en-US" dirty="0" err="1" smtClean="0"/>
              <a:t>médica</a:t>
            </a:r>
            <a:endParaRPr lang="en-US" dirty="0" smtClean="0"/>
          </a:p>
          <a:p>
            <a:pPr lvl="1"/>
            <a:r>
              <a:rPr lang="en-US" dirty="0" err="1" smtClean="0"/>
              <a:t>Servicios</a:t>
            </a:r>
            <a:r>
              <a:rPr lang="en-US" dirty="0" smtClean="0"/>
              <a:t> </a:t>
            </a:r>
            <a:r>
              <a:rPr lang="en-US" dirty="0" err="1" smtClean="0"/>
              <a:t>ambulatorios</a:t>
            </a:r>
            <a:r>
              <a:rPr lang="en-US" dirty="0" smtClean="0"/>
              <a:t> del hospital</a:t>
            </a:r>
          </a:p>
          <a:p>
            <a:pPr lvl="1"/>
            <a:r>
              <a:rPr lang="en-US" dirty="0" err="1" smtClean="0"/>
              <a:t>Análisis</a:t>
            </a:r>
            <a:r>
              <a:rPr lang="en-US" dirty="0" smtClean="0"/>
              <a:t> de </a:t>
            </a:r>
            <a:r>
              <a:rPr lang="en-US" dirty="0" err="1" smtClean="0"/>
              <a:t>laboratorio</a:t>
            </a:r>
            <a:endParaRPr lang="en-US" dirty="0" smtClean="0"/>
          </a:p>
          <a:p>
            <a:pPr lvl="1"/>
            <a:r>
              <a:rPr lang="en-US" dirty="0" err="1" smtClean="0"/>
              <a:t>Servicios</a:t>
            </a:r>
            <a:r>
              <a:rPr lang="en-US" dirty="0" smtClean="0"/>
              <a:t> </a:t>
            </a:r>
            <a:r>
              <a:rPr lang="en-US" dirty="0" err="1" smtClean="0"/>
              <a:t>preventivos</a:t>
            </a:r>
            <a:endParaRPr lang="en-US" dirty="0"/>
          </a:p>
        </p:txBody>
      </p:sp>
      <p:sp>
        <p:nvSpPr>
          <p:cNvPr id="4" name="Date Placeholder 3"/>
          <p:cNvSpPr>
            <a:spLocks noGrp="1"/>
          </p:cNvSpPr>
          <p:nvPr>
            <p:ph type="dt" sz="half" idx="10"/>
          </p:nvPr>
        </p:nvSpPr>
        <p:spPr/>
        <p:txBody>
          <a:bodyPr/>
          <a:lstStyle/>
          <a:p>
            <a:r>
              <a:rPr lang="en-US" dirty="0" smtClean="0"/>
              <a:t>04/02/2012</a:t>
            </a:r>
            <a:endParaRPr lang="en-US" dirty="0"/>
          </a:p>
        </p:txBody>
      </p:sp>
      <p:sp>
        <p:nvSpPr>
          <p:cNvPr id="6" name="Footer Placeholder 5"/>
          <p:cNvSpPr>
            <a:spLocks noGrp="1"/>
          </p:cNvSpPr>
          <p:nvPr>
            <p:ph type="ftr" sz="quarter" idx="11"/>
          </p:nvPr>
        </p:nvSpPr>
        <p:spPr/>
        <p:txBody>
          <a:bodyPr/>
          <a:lstStyle/>
          <a:p>
            <a:r>
              <a:rPr lang="en-US" dirty="0" err="1" smtClean="0"/>
              <a:t>Comencemos</a:t>
            </a:r>
            <a:endParaRPr lang="en-US" dirty="0"/>
          </a:p>
        </p:txBody>
      </p:sp>
      <p:sp>
        <p:nvSpPr>
          <p:cNvPr id="5" name="Slide Number Placeholder 4"/>
          <p:cNvSpPr>
            <a:spLocks noGrp="1"/>
          </p:cNvSpPr>
          <p:nvPr>
            <p:ph type="sldNum" sz="quarter" idx="12"/>
          </p:nvPr>
        </p:nvSpPr>
        <p:spPr/>
        <p:txBody>
          <a:bodyPr/>
          <a:lstStyle/>
          <a:p>
            <a:fld id="{2B311C8D-3B42-4150-880E-F70598F3D0EA}" type="slidenum">
              <a:rPr lang="en-US" smtClean="0"/>
              <a:pPr/>
              <a:t>8</a:t>
            </a:fld>
            <a:endParaRPr lang="en-US" dirty="0"/>
          </a:p>
        </p:txBody>
      </p:sp>
      <p:sp>
        <p:nvSpPr>
          <p:cNvPr id="2" name="Title 1"/>
          <p:cNvSpPr>
            <a:spLocks noGrp="1"/>
          </p:cNvSpPr>
          <p:nvPr>
            <p:ph type="title"/>
          </p:nvPr>
        </p:nvSpPr>
        <p:spPr>
          <a:xfrm>
            <a:off x="381000" y="228600"/>
            <a:ext cx="8229600" cy="1143000"/>
          </a:xfrm>
        </p:spPr>
        <p:txBody>
          <a:bodyPr/>
          <a:lstStyle/>
          <a:p>
            <a:r>
              <a:rPr lang="en-US" dirty="0" smtClean="0"/>
              <a:t>El Medicare Original</a:t>
            </a:r>
            <a:endParaRPr lang="en-US" dirty="0"/>
          </a:p>
        </p:txBody>
      </p:sp>
      <p:pic>
        <p:nvPicPr>
          <p:cNvPr id="9" name="Picture 8" descr="Part A.jpg"/>
          <p:cNvPicPr>
            <a:picLocks noChangeAspect="1"/>
          </p:cNvPicPr>
          <p:nvPr/>
        </p:nvPicPr>
        <p:blipFill>
          <a:blip r:embed="rId3" cstate="print">
            <a:duotone>
              <a:prstClr val="black"/>
              <a:schemeClr val="accent1">
                <a:tint val="45000"/>
                <a:satMod val="400000"/>
              </a:schemeClr>
            </a:duotone>
          </a:blip>
          <a:stretch>
            <a:fillRect/>
          </a:stretch>
        </p:blipFill>
        <p:spPr>
          <a:xfrm>
            <a:off x="7543800" y="1524000"/>
            <a:ext cx="530352" cy="530352"/>
          </a:xfrm>
          <a:prstGeom prst="rect">
            <a:avLst/>
          </a:prstGeom>
        </p:spPr>
      </p:pic>
      <p:pic>
        <p:nvPicPr>
          <p:cNvPr id="10" name="Picture 9" descr="Part B.jpg"/>
          <p:cNvPicPr>
            <a:picLocks noChangeAspect="1"/>
          </p:cNvPicPr>
          <p:nvPr/>
        </p:nvPicPr>
        <p:blipFill>
          <a:blip r:embed="rId4" cstate="print">
            <a:duotone>
              <a:prstClr val="black"/>
              <a:schemeClr val="accent1">
                <a:tint val="45000"/>
                <a:satMod val="400000"/>
              </a:schemeClr>
            </a:duotone>
          </a:blip>
          <a:stretch>
            <a:fillRect/>
          </a:stretch>
        </p:blipFill>
        <p:spPr>
          <a:xfrm>
            <a:off x="7620000" y="3505200"/>
            <a:ext cx="530352" cy="533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a:spLocks noGrp="1" noChangeArrowheads="1"/>
          </p:cNvSpPr>
          <p:nvPr>
            <p:ph idx="1"/>
          </p:nvPr>
        </p:nvSpPr>
        <p:spPr/>
        <p:txBody>
          <a:bodyPr>
            <a:normAutofit fontScale="92500"/>
          </a:bodyPr>
          <a:lstStyle/>
          <a:p>
            <a:r>
              <a:rPr lang="en-US" sz="3200" dirty="0" smtClean="0">
                <a:cs typeface="Arial" charset="0"/>
              </a:rPr>
              <a:t>¿</a:t>
            </a:r>
            <a:r>
              <a:rPr lang="en-US" sz="3200" dirty="0" err="1" smtClean="0">
                <a:cs typeface="Arial" charset="0"/>
              </a:rPr>
              <a:t>Cuánto</a:t>
            </a:r>
            <a:r>
              <a:rPr lang="en-US" sz="3200" dirty="0" smtClean="0">
                <a:cs typeface="Arial" charset="0"/>
              </a:rPr>
              <a:t> </a:t>
            </a:r>
            <a:r>
              <a:rPr lang="en-US" sz="3200" dirty="0" err="1" smtClean="0">
                <a:cs typeface="Arial" charset="0"/>
              </a:rPr>
              <a:t>cuesta</a:t>
            </a:r>
            <a:r>
              <a:rPr lang="en-US" sz="3200" dirty="0" smtClean="0">
                <a:cs typeface="Arial" charset="0"/>
              </a:rPr>
              <a:t> la Parte A?</a:t>
            </a:r>
          </a:p>
          <a:p>
            <a:pPr lvl="1"/>
            <a:r>
              <a:rPr lang="en-US" sz="2800" dirty="0" smtClean="0">
                <a:cs typeface="Arial" charset="0"/>
              </a:rPr>
              <a:t>La </a:t>
            </a:r>
            <a:r>
              <a:rPr lang="en-US" sz="2800" dirty="0" err="1" smtClean="0">
                <a:cs typeface="Arial" charset="0"/>
              </a:rPr>
              <a:t>mayoría</a:t>
            </a:r>
            <a:r>
              <a:rPr lang="en-US" sz="2800" dirty="0" smtClean="0">
                <a:cs typeface="Arial" charset="0"/>
              </a:rPr>
              <a:t> de los </a:t>
            </a:r>
            <a:r>
              <a:rPr lang="en-US" sz="2800" dirty="0" err="1" smtClean="0">
                <a:cs typeface="Arial" charset="0"/>
              </a:rPr>
              <a:t>beneficiarios</a:t>
            </a:r>
            <a:r>
              <a:rPr lang="en-US" sz="2800" dirty="0" smtClean="0">
                <a:cs typeface="Arial" charset="0"/>
              </a:rPr>
              <a:t> </a:t>
            </a:r>
            <a:r>
              <a:rPr lang="en-US" sz="2800" dirty="0" err="1" smtClean="0">
                <a:cs typeface="Arial" charset="0"/>
              </a:rPr>
              <a:t>obtiene</a:t>
            </a:r>
            <a:r>
              <a:rPr lang="en-US" sz="2800" dirty="0" smtClean="0">
                <a:cs typeface="Arial" charset="0"/>
              </a:rPr>
              <a:t> la Parte A sin el </a:t>
            </a:r>
            <a:r>
              <a:rPr lang="en-US" sz="2800" dirty="0" err="1" smtClean="0">
                <a:cs typeface="Arial" charset="0"/>
              </a:rPr>
              <a:t>pago</a:t>
            </a:r>
            <a:r>
              <a:rPr lang="en-US" sz="2800" dirty="0" smtClean="0">
                <a:cs typeface="Arial" charset="0"/>
              </a:rPr>
              <a:t> de </a:t>
            </a:r>
            <a:r>
              <a:rPr lang="en-US" sz="2800" dirty="0" err="1" smtClean="0">
                <a:cs typeface="Arial" charset="0"/>
              </a:rPr>
              <a:t>una</a:t>
            </a:r>
            <a:r>
              <a:rPr lang="en-US" sz="2800" dirty="0" smtClean="0">
                <a:cs typeface="Arial" charset="0"/>
              </a:rPr>
              <a:t> prima</a:t>
            </a:r>
          </a:p>
          <a:p>
            <a:pPr marL="810832" lvl="2" indent="-231775"/>
            <a:r>
              <a:rPr lang="en-US" sz="2800" dirty="0" smtClean="0">
                <a:cs typeface="Arial" charset="0"/>
              </a:rPr>
              <a:t>Si </a:t>
            </a:r>
            <a:r>
              <a:rPr lang="en-US" sz="2800" dirty="0" err="1" smtClean="0">
                <a:cs typeface="Arial" charset="0"/>
              </a:rPr>
              <a:t>pagó</a:t>
            </a:r>
            <a:r>
              <a:rPr lang="en-US" sz="2800" dirty="0" smtClean="0">
                <a:cs typeface="Arial" charset="0"/>
              </a:rPr>
              <a:t> los </a:t>
            </a:r>
            <a:r>
              <a:rPr lang="en-US" sz="2800" dirty="0" err="1" smtClean="0">
                <a:cs typeface="Arial" charset="0"/>
              </a:rPr>
              <a:t>impuestos</a:t>
            </a:r>
            <a:r>
              <a:rPr lang="en-US" sz="2800" dirty="0" smtClean="0">
                <a:cs typeface="Arial" charset="0"/>
              </a:rPr>
              <a:t> de FICA </a:t>
            </a:r>
            <a:r>
              <a:rPr lang="en-US" sz="2800" dirty="0" err="1" smtClean="0">
                <a:cs typeface="Arial" charset="0"/>
              </a:rPr>
              <a:t>por</a:t>
            </a:r>
            <a:r>
              <a:rPr lang="en-US" sz="2800" dirty="0" smtClean="0">
                <a:cs typeface="Arial" charset="0"/>
              </a:rPr>
              <a:t> al </a:t>
            </a:r>
            <a:r>
              <a:rPr lang="en-US" sz="2800" dirty="0" err="1" smtClean="0">
                <a:cs typeface="Arial" charset="0"/>
              </a:rPr>
              <a:t>menos</a:t>
            </a:r>
            <a:r>
              <a:rPr lang="en-US" sz="2800" dirty="0" smtClean="0">
                <a:cs typeface="Arial" charset="0"/>
              </a:rPr>
              <a:t> 10 </a:t>
            </a:r>
            <a:r>
              <a:rPr lang="en-US" sz="2800" dirty="0" err="1" smtClean="0">
                <a:cs typeface="Arial" charset="0"/>
              </a:rPr>
              <a:t>años</a:t>
            </a:r>
            <a:endParaRPr lang="en-US" sz="2800" dirty="0" smtClean="0">
              <a:cs typeface="Arial" charset="0"/>
            </a:endParaRPr>
          </a:p>
          <a:p>
            <a:pPr lvl="1"/>
            <a:r>
              <a:rPr lang="en-US" sz="2800" dirty="0" smtClean="0">
                <a:cs typeface="Arial" charset="0"/>
              </a:rPr>
              <a:t>Si </a:t>
            </a:r>
            <a:r>
              <a:rPr lang="en-US" sz="2800" dirty="0" err="1" smtClean="0">
                <a:cs typeface="Arial" charset="0"/>
              </a:rPr>
              <a:t>pagó</a:t>
            </a:r>
            <a:r>
              <a:rPr lang="en-US" sz="2800" dirty="0" smtClean="0">
                <a:cs typeface="Arial" charset="0"/>
              </a:rPr>
              <a:t> los </a:t>
            </a:r>
            <a:r>
              <a:rPr lang="en-US" sz="2800" dirty="0" err="1" smtClean="0">
                <a:cs typeface="Arial" charset="0"/>
              </a:rPr>
              <a:t>impuestos</a:t>
            </a:r>
            <a:r>
              <a:rPr lang="en-US" sz="2800" dirty="0" smtClean="0">
                <a:cs typeface="Arial" charset="0"/>
              </a:rPr>
              <a:t> de FICA </a:t>
            </a:r>
            <a:r>
              <a:rPr lang="en-US" sz="2800" dirty="0" err="1" smtClean="0">
                <a:cs typeface="Arial" charset="0"/>
              </a:rPr>
              <a:t>menos</a:t>
            </a:r>
            <a:r>
              <a:rPr lang="en-US" sz="2800" dirty="0" smtClean="0">
                <a:cs typeface="Arial" charset="0"/>
              </a:rPr>
              <a:t> 10 </a:t>
            </a:r>
            <a:r>
              <a:rPr lang="en-US" sz="2800" dirty="0" err="1" smtClean="0">
                <a:cs typeface="Arial" charset="0"/>
              </a:rPr>
              <a:t>años</a:t>
            </a:r>
            <a:endParaRPr lang="en-US" sz="2800" dirty="0" smtClean="0">
              <a:cs typeface="Arial" charset="0"/>
            </a:endParaRPr>
          </a:p>
          <a:p>
            <a:pPr marL="810832" lvl="2" indent="-231775"/>
            <a:r>
              <a:rPr lang="en-US" sz="2800" dirty="0" err="1" smtClean="0">
                <a:cs typeface="Arial" charset="0"/>
              </a:rPr>
              <a:t>Debe</a:t>
            </a:r>
            <a:r>
              <a:rPr lang="en-US" sz="2800" dirty="0" smtClean="0">
                <a:cs typeface="Arial" charset="0"/>
              </a:rPr>
              <a:t> </a:t>
            </a:r>
            <a:r>
              <a:rPr lang="en-US" sz="2800" dirty="0" err="1" smtClean="0">
                <a:cs typeface="Arial" charset="0"/>
              </a:rPr>
              <a:t>pagar</a:t>
            </a:r>
            <a:r>
              <a:rPr lang="en-US" sz="2800" dirty="0" smtClean="0">
                <a:cs typeface="Arial" charset="0"/>
              </a:rPr>
              <a:t> </a:t>
            </a:r>
            <a:r>
              <a:rPr lang="en-US" sz="2800" dirty="0" err="1" smtClean="0">
                <a:cs typeface="Arial" charset="0"/>
              </a:rPr>
              <a:t>una</a:t>
            </a:r>
            <a:r>
              <a:rPr lang="en-US" sz="2800" dirty="0" smtClean="0">
                <a:cs typeface="Arial" charset="0"/>
              </a:rPr>
              <a:t> prima </a:t>
            </a:r>
            <a:r>
              <a:rPr lang="en-US" sz="2800" dirty="0" err="1" smtClean="0">
                <a:cs typeface="Arial" charset="0"/>
              </a:rPr>
              <a:t>por</a:t>
            </a:r>
            <a:r>
              <a:rPr lang="en-US" sz="2800" dirty="0" smtClean="0">
                <a:cs typeface="Arial" charset="0"/>
              </a:rPr>
              <a:t> la Parte A</a:t>
            </a:r>
          </a:p>
          <a:p>
            <a:pPr marL="810832" lvl="2" indent="-231775"/>
            <a:r>
              <a:rPr lang="en-US" sz="2800" dirty="0" smtClean="0">
                <a:cs typeface="Arial" charset="0"/>
              </a:rPr>
              <a:t>Le </a:t>
            </a:r>
            <a:r>
              <a:rPr lang="en-US" sz="2800" dirty="0" err="1" smtClean="0">
                <a:cs typeface="Arial" charset="0"/>
              </a:rPr>
              <a:t>pueden</a:t>
            </a:r>
            <a:r>
              <a:rPr lang="en-US" sz="2800" dirty="0" smtClean="0">
                <a:cs typeface="Arial" charset="0"/>
              </a:rPr>
              <a:t> </a:t>
            </a:r>
            <a:r>
              <a:rPr lang="en-US" sz="2800" dirty="0" err="1" smtClean="0">
                <a:cs typeface="Arial" charset="0"/>
              </a:rPr>
              <a:t>cobrar</a:t>
            </a:r>
            <a:r>
              <a:rPr lang="en-US" sz="2800" dirty="0" smtClean="0">
                <a:cs typeface="Arial" charset="0"/>
              </a:rPr>
              <a:t> </a:t>
            </a:r>
            <a:r>
              <a:rPr lang="en-US" sz="2800" dirty="0" err="1" smtClean="0">
                <a:cs typeface="Arial" charset="0"/>
              </a:rPr>
              <a:t>una</a:t>
            </a:r>
            <a:r>
              <a:rPr lang="en-US" sz="2800" dirty="0" smtClean="0">
                <a:cs typeface="Arial" charset="0"/>
              </a:rPr>
              <a:t> </a:t>
            </a:r>
            <a:r>
              <a:rPr lang="en-US" sz="2800" dirty="0" err="1" smtClean="0">
                <a:cs typeface="Arial" charset="0"/>
              </a:rPr>
              <a:t>multa</a:t>
            </a:r>
            <a:endParaRPr lang="en-US" sz="2800" dirty="0" smtClean="0">
              <a:cs typeface="Arial" charset="0"/>
            </a:endParaRPr>
          </a:p>
          <a:p>
            <a:pPr marL="1094296" lvl="3" indent="-231775"/>
            <a:r>
              <a:rPr lang="en-US" sz="2800" dirty="0" smtClean="0">
                <a:cs typeface="Arial" charset="0"/>
              </a:rPr>
              <a:t>Si no la </a:t>
            </a:r>
            <a:r>
              <a:rPr lang="en-US" sz="2800" dirty="0" err="1" smtClean="0">
                <a:cs typeface="Arial" charset="0"/>
              </a:rPr>
              <a:t>compró</a:t>
            </a:r>
            <a:r>
              <a:rPr lang="en-US" sz="2800" dirty="0" smtClean="0">
                <a:cs typeface="Arial" charset="0"/>
              </a:rPr>
              <a:t> </a:t>
            </a:r>
            <a:r>
              <a:rPr lang="en-US" sz="2800" dirty="0" err="1" smtClean="0">
                <a:cs typeface="Arial" charset="0"/>
              </a:rPr>
              <a:t>cuando</a:t>
            </a:r>
            <a:r>
              <a:rPr lang="en-US" sz="2800" dirty="0" smtClean="0">
                <a:cs typeface="Arial" charset="0"/>
              </a:rPr>
              <a:t> </a:t>
            </a:r>
            <a:r>
              <a:rPr lang="en-US" sz="2800" dirty="0" err="1" smtClean="0">
                <a:cs typeface="Arial" charset="0"/>
              </a:rPr>
              <a:t>tuvo</a:t>
            </a:r>
            <a:r>
              <a:rPr lang="en-US" sz="2800" dirty="0" smtClean="0">
                <a:cs typeface="Arial" charset="0"/>
              </a:rPr>
              <a:t> </a:t>
            </a:r>
            <a:r>
              <a:rPr lang="en-US" sz="2800" dirty="0" err="1" smtClean="0">
                <a:cs typeface="Arial" charset="0"/>
              </a:rPr>
              <a:t>derecho</a:t>
            </a:r>
            <a:r>
              <a:rPr lang="en-US" sz="2800" dirty="0" smtClean="0">
                <a:cs typeface="Arial" charset="0"/>
              </a:rPr>
              <a:t> </a:t>
            </a:r>
            <a:r>
              <a:rPr lang="en-US" sz="2800" dirty="0" err="1" smtClean="0">
                <a:cs typeface="Arial" charset="0"/>
              </a:rPr>
              <a:t>por</a:t>
            </a:r>
            <a:r>
              <a:rPr lang="en-US" sz="2800" dirty="0" smtClean="0">
                <a:cs typeface="Arial" charset="0"/>
              </a:rPr>
              <a:t> </a:t>
            </a:r>
            <a:r>
              <a:rPr lang="en-US" sz="2800" dirty="0" err="1" smtClean="0">
                <a:cs typeface="Arial" charset="0"/>
              </a:rPr>
              <a:t>primera</a:t>
            </a:r>
            <a:r>
              <a:rPr lang="en-US" sz="2800" dirty="0" smtClean="0">
                <a:cs typeface="Arial" charset="0"/>
              </a:rPr>
              <a:t> </a:t>
            </a:r>
            <a:r>
              <a:rPr lang="en-US" sz="2800" dirty="0" err="1" smtClean="0">
                <a:cs typeface="Arial" charset="0"/>
              </a:rPr>
              <a:t>vez</a:t>
            </a:r>
            <a:endParaRPr lang="en-US" sz="2800" dirty="0" smtClean="0">
              <a:cs typeface="Arial" charset="0"/>
            </a:endParaRPr>
          </a:p>
        </p:txBody>
      </p:sp>
      <p:sp>
        <p:nvSpPr>
          <p:cNvPr id="24582" name="Date Placeholder 5"/>
          <p:cNvSpPr>
            <a:spLocks noGrp="1"/>
          </p:cNvSpPr>
          <p:nvPr>
            <p:ph type="dt" sz="half" idx="10"/>
          </p:nvPr>
        </p:nvSpPr>
        <p:spPr bwMode="auto">
          <a:xfrm>
            <a:off x="457200" y="6324600"/>
            <a:ext cx="21336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chemeClr val="tx1"/>
                </a:solidFill>
                <a:latin typeface="Arial" charset="0"/>
                <a:cs typeface="Arial" charset="0"/>
              </a:rPr>
              <a:t>04/02/2012</a:t>
            </a:r>
          </a:p>
        </p:txBody>
      </p:sp>
      <p:sp>
        <p:nvSpPr>
          <p:cNvPr id="9" name="Footer Placeholder 8"/>
          <p:cNvSpPr>
            <a:spLocks noGrp="1"/>
          </p:cNvSpPr>
          <p:nvPr>
            <p:ph type="ftr" sz="quarter" idx="11"/>
          </p:nvPr>
        </p:nvSpPr>
        <p:spPr>
          <a:xfrm>
            <a:off x="3124200" y="6324600"/>
            <a:ext cx="2895600" cy="365125"/>
          </a:xfrm>
          <a:prstGeom prst="rect">
            <a:avLst/>
          </a:prstGeom>
        </p:spPr>
        <p:txBody>
          <a:bodyPr/>
          <a:lstStyle/>
          <a:p>
            <a:pPr>
              <a:defRPr/>
            </a:pPr>
            <a:r>
              <a:rPr lang="en-US" dirty="0" err="1" smtClean="0">
                <a:solidFill>
                  <a:schemeClr val="tx1"/>
                </a:solidFill>
              </a:rPr>
              <a:t>Comencemos</a:t>
            </a:r>
            <a:endParaRPr lang="en-US" dirty="0">
              <a:solidFill>
                <a:schemeClr val="tx1"/>
              </a:solidFill>
            </a:endParaRPr>
          </a:p>
        </p:txBody>
      </p:sp>
      <p:sp>
        <p:nvSpPr>
          <p:cNvPr id="8" name="Slide Number Placeholder 7"/>
          <p:cNvSpPr>
            <a:spLocks noGrp="1"/>
          </p:cNvSpPr>
          <p:nvPr>
            <p:ph type="sldNum" sz="quarter" idx="12"/>
          </p:nvPr>
        </p:nvSpPr>
        <p:spPr>
          <a:xfrm>
            <a:off x="6553200" y="6324600"/>
            <a:ext cx="2133600" cy="365125"/>
          </a:xfrm>
          <a:prstGeom prst="rect">
            <a:avLst/>
          </a:prstGeom>
        </p:spPr>
        <p:txBody>
          <a:bodyPr/>
          <a:lstStyle/>
          <a:p>
            <a:pPr>
              <a:defRPr/>
            </a:pPr>
            <a:fld id="{885A69B2-5218-42C2-B888-204363120602}" type="slidenum">
              <a:rPr lang="en-US" smtClean="0">
                <a:solidFill>
                  <a:schemeClr val="tx1"/>
                </a:solidFill>
              </a:rPr>
              <a:pPr>
                <a:defRPr/>
              </a:pPr>
              <a:t>9</a:t>
            </a:fld>
            <a:endParaRPr lang="en-US" dirty="0">
              <a:solidFill>
                <a:schemeClr val="tx1"/>
              </a:solidFill>
            </a:endParaRPr>
          </a:p>
        </p:txBody>
      </p:sp>
      <p:sp>
        <p:nvSpPr>
          <p:cNvPr id="24579" name="Rectangle 2"/>
          <p:cNvSpPr>
            <a:spLocks noGrp="1" noChangeArrowheads="1"/>
          </p:cNvSpPr>
          <p:nvPr>
            <p:ph type="title"/>
          </p:nvPr>
        </p:nvSpPr>
        <p:spPr/>
        <p:txBody>
          <a:bodyPr>
            <a:noAutofit/>
          </a:bodyPr>
          <a:lstStyle/>
          <a:p>
            <a:r>
              <a:rPr lang="en-US" dirty="0" smtClean="0">
                <a:cs typeface="Arial" charset="0"/>
              </a:rPr>
              <a:t>La Parte A de Medicare (</a:t>
            </a:r>
            <a:r>
              <a:rPr lang="en-US" dirty="0" err="1" smtClean="0">
                <a:cs typeface="Arial" charset="0"/>
              </a:rPr>
              <a:t>Seguro</a:t>
            </a:r>
            <a:r>
              <a:rPr lang="en-US" dirty="0" smtClean="0">
                <a:cs typeface="Arial" charset="0"/>
              </a:rPr>
              <a:t> de Hospital)</a:t>
            </a:r>
          </a:p>
        </p:txBody>
      </p:sp>
    </p:spTree>
    <p:custDataLst>
      <p:tags r:id="rId1"/>
    </p:custData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5601&quot;&gt;&lt;/object&gt;&lt;object type=&quot;2&quot; unique_id=&quot;15602&quot;&gt;&lt;object type=&quot;3&quot; unique_id=&quot;15603&quot;&gt;&lt;property id=&quot;20148&quot; value=&quot;5&quot;/&gt;&lt;property id=&quot;20300&quot; value=&quot;Slide 1 - &amp;quot;Medicare&amp;quot;&quot;/&gt;&lt;property id=&quot;20307&quot; value=&quot;256&quot;/&gt;&lt;/object&gt;&lt;object type=&quot;3&quot; unique_id=&quot;15604&quot;&gt;&lt;property id=&quot;20148&quot; value=&quot;5&quot;/&gt;&lt;property id=&quot;20300&quot; value=&quot;Slide 2 - &amp;quot;Welcome to Medicare&amp;quot;&quot;/&gt;&lt;property id=&quot;20307&quot; value=&quot;257&quot;/&gt;&lt;/object&gt;&lt;object type=&quot;3&quot; unique_id=&quot;15605&quot;&gt;&lt;property id=&quot;20148&quot; value=&quot;5&quot;/&gt;&lt;property id=&quot;20300&quot; value=&quot;Slide 3 - &amp;quot;Decisions&amp;quot;&quot;/&gt;&lt;property id=&quot;20307&quot; value=&quot;258&quot;/&gt;&lt;/object&gt;&lt;object type=&quot;3&quot; unique_id=&quot;15606&quot;&gt;&lt;property id=&quot;20148&quot; value=&quot;5&quot;/&gt;&lt;property id=&quot;20300&quot; value=&quot;Slide 4 - &amp;quot;What is Medicare?&amp;quot;&quot;/&gt;&lt;property id=&quot;20307&quot; value=&quot;259&quot;/&gt;&lt;/object&gt;&lt;object type=&quot;3&quot; unique_id=&quot;15607&quot;&gt;&lt;property id=&quot;20148&quot; value=&quot;5&quot;/&gt;&lt;property id=&quot;20300&quot; value=&quot;Slide 5 - &amp;quot;The Four Parts of Medicare&amp;quot;&quot;/&gt;&lt;property id=&quot;20307&quot; value=&quot;292&quot;/&gt;&lt;/object&gt;&lt;object type=&quot;3&quot; unique_id=&quot;15608&quot;&gt;&lt;property id=&quot;20148&quot; value=&quot;5&quot;/&gt;&lt;property id=&quot;20300&quot; value=&quot;Slide 6 - &amp;quot;Original Medicare&amp;quot;&quot;/&gt;&lt;property id=&quot;20307&quot; value=&quot;274&quot;/&gt;&lt;/object&gt;&lt;object type=&quot;3&quot; unique_id=&quot;15609&quot;&gt;&lt;property id=&quot;20148&quot; value=&quot;5&quot;/&gt;&lt;property id=&quot;20300&quot; value=&quot;Slide 7 - &amp;quot;Part C – Medicare Advantage&amp;quot;&quot;/&gt;&lt;property id=&quot;20307&quot; value=&quot;293&quot;/&gt;&lt;/object&gt;&lt;object type=&quot;3&quot; unique_id=&quot;15610&quot;&gt;&lt;property id=&quot;20148&quot; value=&quot;5&quot;/&gt;&lt;property id=&quot;20300&quot; value=&quot;Slide 8 - &amp;quot;How Medicare Advantage Works&amp;quot;&quot;/&gt;&lt;property id=&quot;20307&quot; value=&quot;294&quot;/&gt;&lt;/object&gt;&lt;object type=&quot;3&quot; unique_id=&quot;15611&quot;&gt;&lt;property id=&quot;20148&quot; value=&quot;5&quot;/&gt;&lt;property id=&quot;20300&quot; value=&quot;Slide 9 - &amp;quot;Part D – Medicare Prescription Drug Coverage&amp;quot;&quot;/&gt;&lt;property id=&quot;20307&quot; value=&quot;295&quot;/&gt;&lt;/object&gt;&lt;object type=&quot;3&quot; unique_id=&quot;15612&quot;&gt;&lt;property id=&quot;20148&quot; value=&quot;5&quot;/&gt;&lt;property id=&quot;20300&quot; value=&quot;Slide 10 - &amp;quot;Who Can Join Part D?&amp;quot;&quot;/&gt;&lt;property id=&quot;20307&quot; value=&quot;296&quot;/&gt;&lt;/object&gt;&lt;object type=&quot;3&quot; unique_id=&quot;15613&quot;&gt;&lt;property id=&quot;20148&quot; value=&quot;5&quot;/&gt;&lt;property id=&quot;20300&quot; value=&quot;Slide 11 - &amp;quot;Enrolling in Medicare&amp;quot;&quot;/&gt;&lt;property id=&quot;20307&quot; value=&quot;297&quot;/&gt;&lt;/object&gt;&lt;object type=&quot;3&quot; unique_id=&quot;15614&quot;&gt;&lt;property id=&quot;20148&quot; value=&quot;5&quot;/&gt;&lt;property id=&quot;20300&quot; value=&quot;Slide 12 - &amp;quot;Medicare Card&amp;quot;&quot;/&gt;&lt;property id=&quot;20307&quot; value=&quot;289&quot;/&gt;&lt;/object&gt;&lt;object type=&quot;3&quot; unique_id=&quot;15615&quot;&gt;&lt;property id=&quot;20148&quot; value=&quot;5&quot;/&gt;&lt;property id=&quot;20300&quot; value=&quot;Slide 13 - &amp;quot;How to Enroll in Medicare&amp;quot;&quot;/&gt;&lt;property id=&quot;20307&quot; value=&quot;282&quot;/&gt;&lt;/object&gt;&lt;object type=&quot;3&quot; unique_id=&quot;15616&quot;&gt;&lt;property id=&quot;20148&quot; value=&quot;5&quot;/&gt;&lt;property id=&quot;20300&quot; value=&quot;Slide 14 - &amp;quot;When to Enroll in Medicare&amp;quot;&quot;/&gt;&lt;property id=&quot;20307&quot; value=&quot;281&quot;/&gt;&lt;/object&gt;&lt;object type=&quot;3&quot; unique_id=&quot;15617&quot;&gt;&lt;property id=&quot;20148&quot; value=&quot;5&quot;/&gt;&lt;property id=&quot;20300&quot; value=&quot;Slide 15 - &amp;quot;See Appendix A&amp;quot;&quot;/&gt;&lt;property id=&quot;20307&quot; value=&quot;298&quot;/&gt;&lt;/object&gt;&lt;object type=&quot;3&quot; unique_id=&quot;15618&quot;&gt;&lt;property id=&quot;20148&quot; value=&quot;5&quot;/&gt;&lt;property id=&quot;20300&quot; value=&quot;Slide 16 - &amp;quot;Decision &amp;#x0D;&amp;#x0A;Should I keep/sign up for Part A?&amp;#x0D;&amp;#x0A;&amp;quot;&quot;/&gt;&lt;property id=&quot;20307&quot; value=&quot;263&quot;/&gt;&lt;/object&gt;&lt;object type=&quot;3&quot; unique_id=&quot;15619&quot;&gt;&lt;property id=&quot;20148&quot; value=&quot;5&quot;/&gt;&lt;property id=&quot;20300&quot; value=&quot;Slide 17 - &amp;quot;Decision &amp;#x0D;&amp;#x0A;Should I keep/sign up for Part B?&amp;#x0D;&amp;#x0A;&amp;quot;&quot;/&gt;&lt;property id=&quot;20307&quot; value=&quot;264&quot;/&gt;&lt;/object&gt;&lt;object type=&quot;3&quot; unique_id=&quot;15620&quot;&gt;&lt;property id=&quot;20148&quot; value=&quot;5&quot;/&gt;&lt;property id=&quot;20300&quot; value=&quot;Slide 18 - &amp;quot;Decision &amp;#x0D;&amp;#x0A;Should I keep/sign up for Part B?&amp;#x0D;&amp;#x0A;&amp;quot;&quot;/&gt;&lt;property id=&quot;20307&quot; value=&quot;301&quot;/&gt;&lt;/object&gt;&lt;object type=&quot;3&quot; unique_id=&quot;15621&quot;&gt;&lt;property id=&quot;20148&quot; value=&quot;5&quot;/&gt;&lt;property id=&quot;20300&quot; value=&quot;Slide 19 - &amp;quot;Decision&amp;#x0D;&amp;#x0A; Should I keep/sign up for Part B? &amp;#x0D;&amp;#x0A;&amp;quot;&quot;/&gt;&lt;property id=&quot;20307&quot; value=&quot;265&quot;/&gt;&lt;/object&gt;&lt;object type=&quot;3&quot; unique_id=&quot;15622&quot;&gt;&lt;property id=&quot;20148&quot; value=&quot;5&quot;/&gt;&lt;property id=&quot;20300&quot; value=&quot;Slide 20 - &amp;quot;What is Medigap?&amp;quot;&quot;/&gt;&lt;property id=&quot;20307&quot; value=&quot;276&quot;/&gt;&lt;/object&gt;&lt;object type=&quot;3&quot; unique_id=&quot;15623&quot;&gt;&lt;property id=&quot;20148&quot; value=&quot;5&quot;/&gt;&lt;property id=&quot;20300&quot; value=&quot;Slide 21 - &amp;quot;Decision&amp;#x0D;&amp;#x0A;Do I need a Medigap policy?&amp;quot;&quot;/&gt;&lt;property id=&quot;20307&quot; value=&quot;277&quot;/&gt;&lt;/object&gt;&lt;object type=&quot;3&quot; unique_id=&quot;15624&quot;&gt;&lt;property id=&quot;20148&quot; value=&quot;5&quot;/&gt;&lt;property id=&quot;20300&quot; value=&quot;Slide 22 - &amp;quot;Decision&amp;#x0D;&amp;#x0A;What is the best time to buy Medigap?&amp;quot;&quot;/&gt;&lt;property id=&quot;20307&quot; value=&quot;278&quot;/&gt;&lt;/object&gt;&lt;object type=&quot;3&quot; unique_id=&quot;15625&quot;&gt;&lt;property id=&quot;20148&quot; value=&quot;5&quot;/&gt;&lt;property id=&quot;20300&quot; value=&quot;Slide 23 - &amp;quot;Decision&amp;#x0D;&amp;#x0A;Which Medigap policy do I buy?&amp;quot;&quot;/&gt;&lt;property id=&quot;20307&quot; value=&quot;279&quot;/&gt;&lt;/object&gt;&lt;object type=&quot;3&quot; unique_id=&quot;15626&quot;&gt;&lt;property id=&quot;20148&quot; value=&quot;5&quot;/&gt;&lt;property id=&quot;20300&quot; value=&quot;Slide 24&quot;/&gt;&lt;property id=&quot;20307&quot; value=&quot;300&quot;/&gt;&lt;/object&gt;&lt;object type=&quot;3&quot; unique_id=&quot;15627&quot;&gt;&lt;property id=&quot;20148&quot; value=&quot;5&quot;/&gt;&lt;property id=&quot;20300&quot; value=&quot;Slide 25 - &amp;quot;Decision&amp;#x0D;&amp;#x0A;How do I find the right Medigap policy for me?&amp;quot;&quot;/&gt;&lt;property id=&quot;20307&quot; value=&quot;280&quot;/&gt;&lt;/object&gt;&lt;object type=&quot;3&quot; unique_id=&quot;15628&quot;&gt;&lt;property id=&quot;20148&quot; value=&quot;5&quot;/&gt;&lt;property id=&quot;20300&quot; value=&quot;Slide 26 - &amp;quot;What is Part D? &amp;quot;&quot;/&gt;&lt;property id=&quot;20307&quot; value=&quot;260&quot;/&gt;&lt;/object&gt;&lt;object type=&quot;3&quot; unique_id=&quot;15629&quot;&gt;&lt;property id=&quot;20148&quot; value=&quot;5&quot;/&gt;&lt;property id=&quot;20300&quot; value=&quot;Slide 27 - &amp;quot;Joining a Part D Plan&amp;quot;&quot;/&gt;&lt;property id=&quot;20307&quot; value=&quot;284&quot;/&gt;&lt;/object&gt;&lt;object type=&quot;3&quot; unique_id=&quot;15630&quot;&gt;&lt;property id=&quot;20148&quot; value=&quot;5&quot;/&gt;&lt;property id=&quot;20300&quot; value=&quot;Slide 28 - &amp;quot;Decision&amp;#x0D;&amp;#x0A;Should I enroll in a Part D plan?&amp;quot;&quot;/&gt;&lt;property id=&quot;20307&quot; value=&quot;266&quot;/&gt;&lt;/object&gt;&lt;object type=&quot;3&quot; unique_id=&quot;15631&quot;&gt;&lt;property id=&quot;20148&quot; value=&quot;5&quot;/&gt;&lt;property id=&quot;20300&quot; value=&quot;Slide 29 - &amp;quot;Decision&amp;#x0D;&amp;#x0A;How do I choose a Part D plan?&amp;quot;&quot;/&gt;&lt;property id=&quot;20307&quot; value=&quot;275&quot;/&gt;&lt;/object&gt;&lt;object type=&quot;3&quot; unique_id=&quot;15632&quot;&gt;&lt;property id=&quot;20148&quot; value=&quot;5&quot;/&gt;&lt;property id=&quot;20300&quot; value=&quot;Slide 30 - &amp;quot;What is Part C - Medicare Advantage?&amp;quot;&quot;/&gt;&lt;property id=&quot;20307&quot; value=&quot;262&quot;/&gt;&lt;/object&gt;&lt;object type=&quot;3&quot; unique_id=&quot;15633&quot;&gt;&lt;property id=&quot;20148&quot; value=&quot;5&quot;/&gt;&lt;property id=&quot;20300&quot; value=&quot;Slide 31 - &amp;quot;When can I enroll in a MA plan?&amp;quot;&quot;/&gt;&lt;property id=&quot;20307&quot; value=&quot;283&quot;/&gt;&lt;/object&gt;&lt;object type=&quot;3&quot; unique_id=&quot;15634&quot;&gt;&lt;property id=&quot;20148&quot; value=&quot;5&quot;/&gt;&lt;property id=&quot;20300&quot; value=&quot;Slide 32 - &amp;quot;Decision&amp;#x0D;&amp;#x0A;Do I want to join a Medicare Advantage Plan?&amp;#x0D;&amp;#x0A;&amp;quot;&quot;/&gt;&lt;property id=&quot;20307&quot; value=&quot;269&quot;/&gt;&lt;/object&gt;&lt;object type=&quot;3&quot; unique_id=&quot;15635&quot;&gt;&lt;property id=&quot;20148&quot; value=&quot;5&quot;/&gt;&lt;property id=&quot;20300&quot; value=&quot;Slide 33 - &amp;quot;What Do I Pay?&amp;quot;&quot;/&gt;&lt;property id=&quot;20307&quot; value=&quot;299&quot;/&gt;&lt;/object&gt;&lt;object type=&quot;3&quot; unique_id=&quot;15636&quot;&gt;&lt;property id=&quot;20148&quot; value=&quot;5&quot;/&gt;&lt;property id=&quot;20300&quot; value=&quot;Slide 34 - &amp;quot;What help is there for people with limited income and resources?&amp;quot;&quot;/&gt;&lt;property id=&quot;20307&quot; value=&quot;270&quot;/&gt;&lt;/object&gt;&lt;object type=&quot;3&quot; unique_id=&quot;15637&quot;&gt;&lt;property id=&quot;20148&quot; value=&quot;5&quot;/&gt;&lt;property id=&quot;20300&quot; value=&quot;Slide 35 - &amp;quot;What is Medicaid?&amp;quot;&quot;/&gt;&lt;property id=&quot;20307&quot; value=&quot;286&quot;/&gt;&lt;/object&gt;&lt;object type=&quot;3&quot; unique_id=&quot;15638&quot;&gt;&lt;property id=&quot;20148&quot; value=&quot;5&quot;/&gt;&lt;property id=&quot;20300&quot; value=&quot;Slide 36 - &amp;quot;What is Extra Help? &amp;quot;&quot;/&gt;&lt;property id=&quot;20307&quot; value=&quot;288&quot;/&gt;&lt;/object&gt;&lt;object type=&quot;3&quot; unique_id=&quot;15639&quot;&gt;&lt;property id=&quot;20148&quot; value=&quot;5&quot;/&gt;&lt;property id=&quot;20300&quot; value=&quot;Slide 37 - &amp;quot;What are Medicare Savings Programs?&amp;quot;&quot;/&gt;&lt;property id=&quot;20307&quot; value=&quot;273&quot;/&gt;&lt;/object&gt;&lt;object type=&quot;3&quot; unique_id=&quot;15640&quot;&gt;&lt;property id=&quot;20148&quot; value=&quot;5&quot;/&gt;&lt;property id=&quot;20300&quot; value=&quot;Slide 38 - &amp;quot;Decision&amp;#x0D;&amp;#x0A;Should I apply for these programs?&amp;#x0D;&amp;#x0A;&amp;quot;&quot;/&gt;&lt;property id=&quot;20307&quot; value=&quot;290&quot;/&gt;&lt;/object&gt;&lt;object type=&quot;3&quot; unique_id=&quot;15641&quot;&gt;&lt;property id=&quot;20148&quot; value=&quot;5&quot;/&gt;&lt;property id=&quot;20300&quot; value=&quot;Slide 39 - &amp;quot;Key Points to Remember&amp;quot;&quot;/&gt;&lt;property id=&quot;20307&quot; value=&quot;287&quot;/&gt;&lt;/object&gt;&lt;object type=&quot;3&quot; unique_id=&quot;15642&quot;&gt;&lt;property id=&quot;20148&quot; value=&quot;5&quot;/&gt;&lt;property id=&quot;20300&quot; value=&quot;Slide 40 - &amp;quot;More Information&amp;quot;&quot;/&gt;&lt;property id=&quot;20307&quot; value=&quot;285&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16070</TotalTime>
  <Words>12845</Words>
  <Application>Microsoft Office PowerPoint</Application>
  <PresentationFormat>On-screen Show (4:3)</PresentationFormat>
  <Paragraphs>1084</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Concourse</vt:lpstr>
      <vt:lpstr>Medicare</vt:lpstr>
      <vt:lpstr>Comencemos</vt:lpstr>
      <vt:lpstr>¿Qué es Medicare?</vt:lpstr>
      <vt:lpstr>¿Qué es Medicare?</vt:lpstr>
      <vt:lpstr>Medicare tiene cuatro partes</vt:lpstr>
      <vt:lpstr>Decisiones</vt:lpstr>
      <vt:lpstr>Decida cómo desea obtener su cobertura de Medicare</vt:lpstr>
      <vt:lpstr>El Medicare Original</vt:lpstr>
      <vt:lpstr>La Parte A de Medicare (Seguro de Hospital)</vt:lpstr>
      <vt:lpstr>Lo que debe pagar por la internación en el hospital</vt:lpstr>
      <vt:lpstr>Lo que paga por el cuidado en un Centro de Enfermería Especializada</vt:lpstr>
      <vt:lpstr>La prima mensual que paga por la Parte B</vt:lpstr>
      <vt:lpstr>Lo que usted paga por los servicios de la Parte B</vt:lpstr>
      <vt:lpstr>La inscripción en Medicare</vt:lpstr>
      <vt:lpstr>La tarjeta de Medicare</vt:lpstr>
      <vt:lpstr>Cómo puede inscribirse en Medicare</vt:lpstr>
      <vt:lpstr>Cuándo puede inscribirse en Medicare</vt:lpstr>
      <vt:lpstr>Decisión  ¿Debo quedarme/inscribirme en la Parte A?  </vt:lpstr>
      <vt:lpstr>Decisión  ¿Debo quedarme/inscribirme en la Parte B? </vt:lpstr>
      <vt:lpstr>Decisión  ¿Debo quedarme/inscribirme en la Parte B?  </vt:lpstr>
      <vt:lpstr>Decisión  ¿Debo quedarme/inscribirme en la Parte B? </vt:lpstr>
      <vt:lpstr>¿Qué son las pólizas Medigap?</vt:lpstr>
      <vt:lpstr>Decisión ¿Necesito una póliza Medigap?</vt:lpstr>
      <vt:lpstr>Decisión ¿Cuál es el mejor momento para comprar una póliza Medigap?</vt:lpstr>
      <vt:lpstr>Decisión ¿Cuál póliza Medigap debe comprar?</vt:lpstr>
      <vt:lpstr>Slide 26</vt:lpstr>
      <vt:lpstr>Decisión ¿Cómo hago para escoger la póliza Medigap correcta?</vt:lpstr>
      <vt:lpstr>Parte C – Medicare Advantage</vt:lpstr>
      <vt:lpstr>¿Cómo trabajan los planes Medicare Advantage?</vt:lpstr>
      <vt:lpstr>Decisión ¿Me conviene inscribirme en un plan Medicare Advantage?  </vt:lpstr>
      <vt:lpstr>¿Cuándo puedo inscribirme en un plan Medicare Advantage?</vt:lpstr>
      <vt:lpstr>Parte D – La cobertura de las recetas médicas</vt:lpstr>
      <vt:lpstr>¿Cómo funciona la Parte D de Medicare? </vt:lpstr>
      <vt:lpstr>¿Quién puede inscribirse en la Parte D?</vt:lpstr>
      <vt:lpstr>Decisión ¿Debo inscribirme en un plan de la Parte D?</vt:lpstr>
      <vt:lpstr>La inscripción en un plan de la Parte D</vt:lpstr>
      <vt:lpstr>¿Cómo puedo escoger un plan de la Parte D?</vt:lpstr>
      <vt:lpstr>¿Cuánto debo pagar?</vt:lpstr>
      <vt:lpstr>Programas de ayuda para las personas con ingresos y recursos limitados</vt:lpstr>
      <vt:lpstr>¿Qué es Medicaid?</vt:lpstr>
      <vt:lpstr>¿Qué es la Ayuda Adicional? </vt:lpstr>
      <vt:lpstr>¿Qué son los Programas Medicare de Ahorros?</vt:lpstr>
      <vt:lpstr>¿Quién puede inscribirse en un MSP?</vt:lpstr>
      <vt:lpstr>¿Quiénes pueden obtener los beneficios de los MSP?</vt:lpstr>
      <vt:lpstr>¿Qué es el Seguro Médico para los Niños (CHIP)?</vt:lpstr>
      <vt:lpstr>¿Quién puede tener la cobertura de CHIP?</vt:lpstr>
      <vt:lpstr>Decisión ¿Debo enviar una solicitud para estos programas? </vt:lpstr>
      <vt:lpstr>Planes Médicos para Condiciones Preexistentes (PCIPs)</vt:lpstr>
      <vt:lpstr>¿Quién es elegible para la cobertura del PCIP? </vt:lpstr>
      <vt:lpstr>Beneficios estándar de los PCIP</vt:lpstr>
      <vt:lpstr>Puntos clave para tener en cuenta</vt:lpstr>
      <vt:lpstr>Puntos clave para tener en cuenta</vt:lpstr>
      <vt:lpstr>Para más información</vt:lpstr>
      <vt:lpstr>  Este módulo de entrenamiento es ofrecido por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Medicare</dc:title>
  <dc:creator>Jeannine</dc:creator>
  <cp:lastModifiedBy>CMS</cp:lastModifiedBy>
  <cp:revision>699</cp:revision>
  <dcterms:created xsi:type="dcterms:W3CDTF">2011-03-30T16:41:01Z</dcterms:created>
  <dcterms:modified xsi:type="dcterms:W3CDTF">2012-04-27T18:20:13Z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