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271" r:id="rId2"/>
    <p:sldId id="304" r:id="rId3"/>
    <p:sldId id="332" r:id="rId4"/>
    <p:sldId id="349" r:id="rId5"/>
    <p:sldId id="350" r:id="rId6"/>
    <p:sldId id="360" r:id="rId7"/>
    <p:sldId id="361" r:id="rId8"/>
    <p:sldId id="362" r:id="rId9"/>
    <p:sldId id="363" r:id="rId10"/>
    <p:sldId id="364" r:id="rId11"/>
    <p:sldId id="365" r:id="rId12"/>
  </p:sldIdLst>
  <p:sldSz cx="9144000" cy="6858000" type="screen4x3"/>
  <p:notesSz cx="6985000" cy="9271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306799F8-075E-4A3A-A7F6-7FBC6576F1A4}" styleName="Themed Style 2 - Accent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71" autoAdjust="0"/>
  </p:normalViewPr>
  <p:slideViewPr>
    <p:cSldViewPr>
      <p:cViewPr varScale="1">
        <p:scale>
          <a:sx n="72" d="100"/>
          <a:sy n="72" d="100"/>
        </p:scale>
        <p:origin x="1350" y="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27363" cy="465138"/>
          </a:xfrm>
          <a:prstGeom prst="rect">
            <a:avLst/>
          </a:prstGeom>
        </p:spPr>
        <p:txBody>
          <a:bodyPr vert="horz" lIns="91429" tIns="45715" rIns="91429" bIns="45715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56051" y="0"/>
            <a:ext cx="3027363" cy="465138"/>
          </a:xfrm>
          <a:prstGeom prst="rect">
            <a:avLst/>
          </a:prstGeom>
        </p:spPr>
        <p:txBody>
          <a:bodyPr vert="horz" lIns="91429" tIns="45715" rIns="91429" bIns="45715" rtlCol="0"/>
          <a:lstStyle>
            <a:lvl1pPr algn="r">
              <a:defRPr sz="1200"/>
            </a:lvl1pPr>
          </a:lstStyle>
          <a:p>
            <a:fld id="{CD82C5EB-6416-4C3C-82E8-2904FBA3EC37}" type="datetimeFigureOut">
              <a:rPr lang="en-US" smtClean="0"/>
              <a:t>8/19/2019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05864"/>
            <a:ext cx="3027363" cy="465137"/>
          </a:xfrm>
          <a:prstGeom prst="rect">
            <a:avLst/>
          </a:prstGeom>
        </p:spPr>
        <p:txBody>
          <a:bodyPr vert="horz" lIns="91429" tIns="45715" rIns="91429" bIns="45715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56051" y="8805864"/>
            <a:ext cx="3027363" cy="465137"/>
          </a:xfrm>
          <a:prstGeom prst="rect">
            <a:avLst/>
          </a:prstGeom>
        </p:spPr>
        <p:txBody>
          <a:bodyPr vert="horz" lIns="91429" tIns="45715" rIns="91429" bIns="45715" rtlCol="0" anchor="b"/>
          <a:lstStyle>
            <a:lvl1pPr algn="r">
              <a:defRPr sz="1200"/>
            </a:lvl1pPr>
          </a:lstStyle>
          <a:p>
            <a:fld id="{592D331D-965E-49DD-9291-1C5D6FF97E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853977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26833" cy="463550"/>
          </a:xfrm>
          <a:prstGeom prst="rect">
            <a:avLst/>
          </a:prstGeom>
        </p:spPr>
        <p:txBody>
          <a:bodyPr vert="horz" lIns="92875" tIns="46437" rIns="92875" bIns="46437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56551" y="0"/>
            <a:ext cx="3026833" cy="463550"/>
          </a:xfrm>
          <a:prstGeom prst="rect">
            <a:avLst/>
          </a:prstGeom>
        </p:spPr>
        <p:txBody>
          <a:bodyPr vert="horz" lIns="92875" tIns="46437" rIns="92875" bIns="46437" rtlCol="0"/>
          <a:lstStyle>
            <a:lvl1pPr algn="r">
              <a:defRPr sz="1200"/>
            </a:lvl1pPr>
          </a:lstStyle>
          <a:p>
            <a:fld id="{DC6DC4D5-5D0C-4E42-9DC4-3D160E274C7C}" type="datetimeFigureOut">
              <a:rPr lang="en-US" smtClean="0"/>
              <a:pPr/>
              <a:t>8/19/2019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74750" y="695325"/>
            <a:ext cx="4635500" cy="3476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875" tIns="46437" rIns="92875" bIns="46437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98500" y="4403725"/>
            <a:ext cx="5588000" cy="4171950"/>
          </a:xfrm>
          <a:prstGeom prst="rect">
            <a:avLst/>
          </a:prstGeom>
        </p:spPr>
        <p:txBody>
          <a:bodyPr vert="horz" lIns="92875" tIns="46437" rIns="92875" bIns="46437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05841"/>
            <a:ext cx="3026833" cy="463550"/>
          </a:xfrm>
          <a:prstGeom prst="rect">
            <a:avLst/>
          </a:prstGeom>
        </p:spPr>
        <p:txBody>
          <a:bodyPr vert="horz" lIns="92875" tIns="46437" rIns="92875" bIns="46437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56551" y="8805841"/>
            <a:ext cx="3026833" cy="463550"/>
          </a:xfrm>
          <a:prstGeom prst="rect">
            <a:avLst/>
          </a:prstGeom>
        </p:spPr>
        <p:txBody>
          <a:bodyPr vert="horz" lIns="92875" tIns="46437" rIns="92875" bIns="46437" rtlCol="0" anchor="b"/>
          <a:lstStyle>
            <a:lvl1pPr algn="r">
              <a:defRPr sz="1200"/>
            </a:lvl1pPr>
          </a:lstStyle>
          <a:p>
            <a:fld id="{1CFA9EDD-880E-44E5-B070-27ED860B21D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77533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6856F-EA81-448F-BE4C-5A8B3FCA5B54}" type="datetime1">
              <a:rPr lang="en-US" smtClean="0"/>
              <a:pPr/>
              <a:t>8/19/2019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947A6-DDCE-4368-BBAE-5CA63FB5401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21153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1C168E-D777-42D1-8F89-BCBD7F2B153D}" type="datetime1">
              <a:rPr lang="en-US" smtClean="0"/>
              <a:pPr/>
              <a:t>8/19/2019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947A6-DDCE-4368-BBAE-5CA63FB5401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22952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8A0D05-B6E5-4E81-ACF3-747FE4C56BF2}" type="datetime1">
              <a:rPr lang="en-US" smtClean="0"/>
              <a:pPr/>
              <a:t>8/19/2019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947A6-DDCE-4368-BBAE-5CA63FB5401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01099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C5D45A-7BD8-4BEC-9185-EA399C87454C}" type="datetime1">
              <a:rPr lang="en-US" smtClean="0"/>
              <a:pPr/>
              <a:t>8/19/2019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947A6-DDCE-4368-BBAE-5CA63FB5401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85898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5EFA17-7DA1-4AD4-BC09-4DFBE281A5A8}" type="datetime1">
              <a:rPr lang="en-US" smtClean="0"/>
              <a:pPr/>
              <a:t>8/19/2019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947A6-DDCE-4368-BBAE-5CA63FB5401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3875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049370-C0A6-4F28-92C9-038ED278847B}" type="datetime1">
              <a:rPr lang="en-US" smtClean="0"/>
              <a:pPr/>
              <a:t>8/19/2019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947A6-DDCE-4368-BBAE-5CA63FB5401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38553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7799E-A763-4BDE-B5E6-D801D0D61BA5}" type="datetime1">
              <a:rPr lang="en-US" smtClean="0"/>
              <a:pPr/>
              <a:t>8/19/2019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947A6-DDCE-4368-BBAE-5CA63FB5401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71239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403309-E6C6-4499-BA76-23914FD6AD03}" type="datetime1">
              <a:rPr lang="en-US" smtClean="0"/>
              <a:pPr/>
              <a:t>8/19/2019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947A6-DDCE-4368-BBAE-5CA63FB5401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59489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F77911-5727-4B2C-99DB-4533D86A1E77}" type="datetime1">
              <a:rPr lang="en-US" smtClean="0"/>
              <a:pPr/>
              <a:t>8/19/2019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947A6-DDCE-4368-BBAE-5CA63FB5401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386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30BD46-C73E-437A-91B1-7D38B12F438E}" type="datetime1">
              <a:rPr lang="en-US" smtClean="0"/>
              <a:pPr/>
              <a:t>8/19/2019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947A6-DDCE-4368-BBAE-5CA63FB5401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56590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C91C0-730C-4B26-9CFB-306C45BBBE30}" type="datetime1">
              <a:rPr lang="en-US" smtClean="0"/>
              <a:pPr/>
              <a:t>8/19/2019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947A6-DDCE-4368-BBAE-5CA63FB5401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87819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650A4C-EDBF-4674-80BB-3BBD34538043}" type="datetime1">
              <a:rPr lang="en-US" smtClean="0"/>
              <a:pPr/>
              <a:t>8/19/2019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2947A6-DDCE-4368-BBAE-5CA63FB5401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26605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sv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pgajare\Desktop\CMS Logo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95052" y="228600"/>
            <a:ext cx="1696548" cy="6977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304800"/>
            <a:ext cx="1360488" cy="638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8153400" cy="1831965"/>
          </a:xfrm>
        </p:spPr>
        <p:txBody>
          <a:bodyPr>
            <a:normAutofit fontScale="90000"/>
          </a:bodyPr>
          <a:lstStyle/>
          <a:p>
            <a:br>
              <a:rPr lang="en-US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CR XXX</a:t>
            </a:r>
            <a:br>
              <a:rPr lang="en-US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Process to Populate the Document codes by each SSM on their respective ‘eMDR Letters Flat File’. </a:t>
            </a:r>
          </a:p>
        </p:txBody>
      </p:sp>
      <p:sp>
        <p:nvSpPr>
          <p:cNvPr id="40" name="Title 1"/>
          <p:cNvSpPr txBox="1">
            <a:spLocks/>
          </p:cNvSpPr>
          <p:nvPr/>
        </p:nvSpPr>
        <p:spPr>
          <a:xfrm>
            <a:off x="1206500" y="381000"/>
            <a:ext cx="6304451" cy="533400"/>
          </a:xfrm>
          <a:prstGeom prst="rect">
            <a:avLst/>
          </a:prstGeom>
          <a:noFill/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0" y="990600"/>
            <a:ext cx="9144000" cy="0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>
            <a:extLst>
              <a:ext uri="{FF2B5EF4-FFF2-40B4-BE49-F238E27FC236}">
                <a16:creationId xmlns:a16="http://schemas.microsoft.com/office/drawing/2014/main" id="{19600DB1-B4D3-49C1-9CFD-4A5A4BCAF7B7}"/>
              </a:ext>
            </a:extLst>
          </p:cNvPr>
          <p:cNvSpPr txBox="1"/>
          <p:nvPr/>
        </p:nvSpPr>
        <p:spPr>
          <a:xfrm>
            <a:off x="3810000" y="5257800"/>
            <a:ext cx="1905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August 11, 2019</a:t>
            </a:r>
          </a:p>
        </p:txBody>
      </p:sp>
    </p:spTree>
    <p:extLst>
      <p:ext uri="{BB962C8B-B14F-4D97-AF65-F5344CB8AC3E}">
        <p14:creationId xmlns:p14="http://schemas.microsoft.com/office/powerpoint/2010/main" val="183750248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7" name="Straight Connector 26"/>
          <p:cNvCxnSpPr/>
          <p:nvPr/>
        </p:nvCxnSpPr>
        <p:spPr>
          <a:xfrm>
            <a:off x="0" y="6553200"/>
            <a:ext cx="9144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7" name="Picture 3" descr="C:\Users\pgajare\Desktop\CMS Logo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95052" y="228600"/>
            <a:ext cx="1696548" cy="6977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52" name="Straight Connector 51"/>
          <p:cNvCxnSpPr/>
          <p:nvPr/>
        </p:nvCxnSpPr>
        <p:spPr>
          <a:xfrm>
            <a:off x="0" y="990600"/>
            <a:ext cx="9144000" cy="0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304800"/>
            <a:ext cx="1360488" cy="638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6" name="Title 1"/>
          <p:cNvSpPr txBox="1">
            <a:spLocks/>
          </p:cNvSpPr>
          <p:nvPr/>
        </p:nvSpPr>
        <p:spPr>
          <a:xfrm>
            <a:off x="1268310" y="304800"/>
            <a:ext cx="6304451" cy="533400"/>
          </a:xfrm>
          <a:prstGeom prst="rect">
            <a:avLst/>
          </a:prstGeom>
          <a:noFill/>
        </p:spPr>
        <p:txBody>
          <a:bodyPr>
            <a:normAutofit fontScale="70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6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Document code population for a </a:t>
            </a:r>
          </a:p>
          <a:p>
            <a:r>
              <a:rPr lang="en-US" sz="26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DME eMDR </a:t>
            </a:r>
          </a:p>
        </p:txBody>
      </p:sp>
      <p:sp>
        <p:nvSpPr>
          <p:cNvPr id="61" name="Slide Number Placeholder 23"/>
          <p:cNvSpPr>
            <a:spLocks noGrp="1"/>
          </p:cNvSpPr>
          <p:nvPr>
            <p:ph type="sldNum" sz="quarter" idx="12"/>
          </p:nvPr>
        </p:nvSpPr>
        <p:spPr>
          <a:xfrm>
            <a:off x="8534400" y="6553201"/>
            <a:ext cx="533400" cy="228600"/>
          </a:xfrm>
        </p:spPr>
        <p:txBody>
          <a:bodyPr/>
          <a:lstStyle/>
          <a:p>
            <a:fld id="{C474BD2F-B757-4890-9A8C-54E712093534}" type="slidenum">
              <a:rPr lang="en-US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fld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435888C-8CEE-4EE4-B790-C72D52B38EE5}"/>
              </a:ext>
            </a:extLst>
          </p:cNvPr>
          <p:cNvSpPr txBox="1"/>
          <p:nvPr/>
        </p:nvSpPr>
        <p:spPr>
          <a:xfrm>
            <a:off x="194969" y="1051965"/>
            <a:ext cx="8754061" cy="4339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Scenario : DME MAC requests 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 documents – Procedure1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25 documents – Procedure2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42 documents – Procedure3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5 documents – Procedure4</a:t>
            </a:r>
          </a:p>
          <a:p>
            <a:pPr algn="ctr"/>
            <a:endParaRPr lang="en-US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Final Agreed approach 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Populate the ‘Document Code Request Block’ according to the requested number of documents with no cap of 40 documents per Procedure code. </a:t>
            </a:r>
          </a:p>
          <a:p>
            <a:endParaRPr lang="en-US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 this option VMS can populate </a:t>
            </a:r>
          </a:p>
          <a:p>
            <a:pPr marL="1657350" lvl="3" indent="-285750">
              <a:buFont typeface="Arial" panose="020B0604020202020204" pitchFamily="34" charset="0"/>
              <a:buChar char="•"/>
            </a:pPr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sz="1600" b="1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</a:t>
            </a:r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Document request block 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with 10 documents with Procedure Code1.</a:t>
            </a:r>
          </a:p>
          <a:p>
            <a:pPr marL="1657350" lvl="3" indent="-285750">
              <a:buFont typeface="Arial" panose="020B0604020202020204" pitchFamily="34" charset="0"/>
              <a:buChar char="•"/>
            </a:pPr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1600" b="1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nd </a:t>
            </a:r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Document request block 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with 20 documents with Procedure Code2.</a:t>
            </a:r>
          </a:p>
          <a:p>
            <a:pPr marL="1657350" lvl="3" indent="-285750">
              <a:buFont typeface="Arial" panose="020B0604020202020204" pitchFamily="34" charset="0"/>
              <a:buChar char="•"/>
            </a:pPr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sz="1600" b="1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rd </a:t>
            </a:r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Document request block 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with 5 documents with Procedure Code2.</a:t>
            </a:r>
          </a:p>
          <a:p>
            <a:pPr marL="1657350" lvl="3" indent="-285750">
              <a:buFont typeface="Arial" panose="020B0604020202020204" pitchFamily="34" charset="0"/>
              <a:buChar char="•"/>
            </a:pPr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sz="1600" b="1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</a:t>
            </a:r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Document request block 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with 20 documents of Procedure Code3.</a:t>
            </a:r>
          </a:p>
          <a:p>
            <a:pPr marL="1657350" lvl="3" indent="-285750">
              <a:buFont typeface="Arial" panose="020B0604020202020204" pitchFamily="34" charset="0"/>
              <a:buChar char="•"/>
            </a:pPr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en-US" sz="1600" b="1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</a:t>
            </a:r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Document request block 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with 20 documents of Procedure Code3.</a:t>
            </a:r>
          </a:p>
          <a:p>
            <a:pPr marL="1657350" lvl="3" indent="-285750">
              <a:buFont typeface="Arial" panose="020B0604020202020204" pitchFamily="34" charset="0"/>
              <a:buChar char="•"/>
            </a:pPr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en-US" sz="1600" b="1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</a:t>
            </a:r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Document request block 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with 2 documents of Procedure Code3.</a:t>
            </a:r>
          </a:p>
          <a:p>
            <a:pPr marL="1657350" lvl="3" indent="-285750">
              <a:buFont typeface="Arial" panose="020B0604020202020204" pitchFamily="34" charset="0"/>
              <a:buChar char="•"/>
            </a:pPr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r>
              <a:rPr lang="en-US" sz="1600" b="1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</a:t>
            </a:r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Document request block 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with 5 documents of Procedure Code4.</a:t>
            </a:r>
          </a:p>
        </p:txBody>
      </p:sp>
    </p:spTree>
    <p:extLst>
      <p:ext uri="{BB962C8B-B14F-4D97-AF65-F5344CB8AC3E}">
        <p14:creationId xmlns:p14="http://schemas.microsoft.com/office/powerpoint/2010/main" val="133102771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7" name="Straight Connector 26"/>
          <p:cNvCxnSpPr/>
          <p:nvPr/>
        </p:nvCxnSpPr>
        <p:spPr>
          <a:xfrm>
            <a:off x="0" y="6553200"/>
            <a:ext cx="9144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7" name="Picture 3" descr="C:\Users\pgajare\Desktop\CMS Logo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95052" y="228600"/>
            <a:ext cx="1696548" cy="6977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52" name="Straight Connector 51"/>
          <p:cNvCxnSpPr/>
          <p:nvPr/>
        </p:nvCxnSpPr>
        <p:spPr>
          <a:xfrm>
            <a:off x="0" y="990600"/>
            <a:ext cx="9144000" cy="0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304800"/>
            <a:ext cx="1360488" cy="638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6" name="Title 1"/>
          <p:cNvSpPr txBox="1">
            <a:spLocks/>
          </p:cNvSpPr>
          <p:nvPr/>
        </p:nvSpPr>
        <p:spPr>
          <a:xfrm>
            <a:off x="1268310" y="304800"/>
            <a:ext cx="6304451" cy="533400"/>
          </a:xfrm>
          <a:prstGeom prst="rect">
            <a:avLst/>
          </a:prstGeom>
          <a:noFill/>
        </p:spPr>
        <p:txBody>
          <a:bodyPr>
            <a:normAutofit fontScale="70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6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Document code population for a </a:t>
            </a:r>
          </a:p>
          <a:p>
            <a:r>
              <a:rPr lang="en-US" sz="26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DME eMDR </a:t>
            </a:r>
          </a:p>
        </p:txBody>
      </p:sp>
      <p:sp>
        <p:nvSpPr>
          <p:cNvPr id="61" name="Slide Number Placeholder 23"/>
          <p:cNvSpPr>
            <a:spLocks noGrp="1"/>
          </p:cNvSpPr>
          <p:nvPr>
            <p:ph type="sldNum" sz="quarter" idx="12"/>
          </p:nvPr>
        </p:nvSpPr>
        <p:spPr>
          <a:xfrm>
            <a:off x="8534400" y="6553201"/>
            <a:ext cx="533400" cy="228600"/>
          </a:xfrm>
        </p:spPr>
        <p:txBody>
          <a:bodyPr/>
          <a:lstStyle/>
          <a:p>
            <a:fld id="{C474BD2F-B757-4890-9A8C-54E712093534}" type="slidenum">
              <a:rPr lang="en-US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11</a:t>
            </a:fld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79C90A3C-33A2-4C3E-8A77-E86DCEAB87F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75809130"/>
              </p:ext>
            </p:extLst>
          </p:nvPr>
        </p:nvGraphicFramePr>
        <p:xfrm>
          <a:off x="194969" y="1002536"/>
          <a:ext cx="8754061" cy="5440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43231">
                  <a:extLst>
                    <a:ext uri="{9D8B030D-6E8A-4147-A177-3AD203B41FA5}">
                      <a16:colId xmlns:a16="http://schemas.microsoft.com/office/drawing/2014/main" val="3850961174"/>
                    </a:ext>
                  </a:extLst>
                </a:gridCol>
                <a:gridCol w="1583791">
                  <a:extLst>
                    <a:ext uri="{9D8B030D-6E8A-4147-A177-3AD203B41FA5}">
                      <a16:colId xmlns:a16="http://schemas.microsoft.com/office/drawing/2014/main" val="443104028"/>
                    </a:ext>
                  </a:extLst>
                </a:gridCol>
                <a:gridCol w="6527039">
                  <a:extLst>
                    <a:ext uri="{9D8B030D-6E8A-4147-A177-3AD203B41FA5}">
                      <a16:colId xmlns:a16="http://schemas.microsoft.com/office/drawing/2014/main" val="2533485526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3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515062"/>
                  </a:ext>
                </a:extLst>
              </a:tr>
              <a:tr h="509249">
                <a:tc rowSpan="2">
                  <a:txBody>
                    <a:bodyPr/>
                    <a:lstStyle/>
                    <a:p>
                      <a:pPr algn="ctr"/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en-US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</a:t>
                      </a:r>
                    </a:p>
                    <a:p>
                      <a:pPr algn="ctr"/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en-US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DME MACs and VMS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3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Claim Header       Claim Id              123456</a:t>
                      </a:r>
                    </a:p>
                    <a:p>
                      <a:r>
                        <a:rPr lang="en-US" sz="13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              Date of Service    </a:t>
                      </a:r>
                      <a:r>
                        <a:rPr lang="en-US" sz="13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06/04/2018-09/10/2018</a:t>
                      </a:r>
                      <a:r>
                        <a:rPr lang="en-US" sz="13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or</a:t>
                      </a:r>
                    </a:p>
                    <a:p>
                      <a:r>
                        <a:rPr lang="en-US" sz="13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                                           </a:t>
                      </a:r>
                      <a:r>
                        <a:rPr lang="en-US" sz="13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06/04/2018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04122949"/>
                  </a:ext>
                </a:extLst>
              </a:tr>
              <a:tr h="1085438">
                <a:tc vMerge="1">
                  <a:txBody>
                    <a:bodyPr/>
                    <a:lstStyle/>
                    <a:p>
                      <a:pPr algn="ctr"/>
                      <a:endParaRPr 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Document Request Block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dirty="0">
                          <a:highlight>
                            <a:srgbClr val="FFFF00"/>
                          </a:highligh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               Procedure Code        &lt;1&gt;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dirty="0">
                          <a:highlight>
                            <a:srgbClr val="FFFF00"/>
                          </a:highligh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               Date of Service    Blank (Can be populated)</a:t>
                      </a:r>
                    </a:p>
                    <a:p>
                      <a:pPr marL="914400" marR="0" lvl="2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dirty="0">
                          <a:highlight>
                            <a:srgbClr val="FFFF00"/>
                          </a:highligh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Document codes  &lt;1&gt;....&lt;10&gt;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dirty="0">
                          <a:highlight>
                            <a:srgbClr val="FFFF00"/>
                          </a:highligh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               </a:t>
                      </a:r>
                      <a:r>
                        <a:rPr lang="en-US" sz="1300" dirty="0">
                          <a:highlight>
                            <a:srgbClr val="00FFFF"/>
                          </a:highligh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Procedure Code        &lt;2&gt;</a:t>
                      </a:r>
                    </a:p>
                    <a:p>
                      <a:r>
                        <a:rPr lang="en-US" sz="1300" dirty="0">
                          <a:highlight>
                            <a:srgbClr val="00FFFF"/>
                          </a:highligh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               Date of Service    Blank (Can be populated)</a:t>
                      </a:r>
                    </a:p>
                    <a:p>
                      <a:pPr marL="914400" marR="0" lvl="2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dirty="0">
                          <a:highlight>
                            <a:srgbClr val="00FFFF"/>
                          </a:highligh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Document codes  &lt;1&gt;……...&lt;20&gt;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dirty="0">
                          <a:highlight>
                            <a:srgbClr val="00FFFF"/>
                          </a:highligh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               Procedure Code        &lt;2&gt;</a:t>
                      </a:r>
                    </a:p>
                    <a:p>
                      <a:r>
                        <a:rPr lang="en-US" sz="1300" dirty="0">
                          <a:highlight>
                            <a:srgbClr val="00FFFF"/>
                          </a:highligh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               Date of Service    Blank (Can be populated)</a:t>
                      </a:r>
                    </a:p>
                    <a:p>
                      <a:pPr marL="914400" marR="0" lvl="2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dirty="0">
                          <a:highlight>
                            <a:srgbClr val="00FFFF"/>
                          </a:highligh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Document codes  &lt;21&gt;……...&lt;25&gt;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               </a:t>
                      </a:r>
                      <a:r>
                        <a:rPr lang="en-US" sz="1300" dirty="0">
                          <a:highlight>
                            <a:srgbClr val="FFFF00"/>
                          </a:highligh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Procedure Code        &lt;3&gt;</a:t>
                      </a:r>
                    </a:p>
                    <a:p>
                      <a:r>
                        <a:rPr lang="en-US" sz="1300" dirty="0">
                          <a:highlight>
                            <a:srgbClr val="FFFF00"/>
                          </a:highligh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               Date of Service    Blank (Can be populated)</a:t>
                      </a:r>
                    </a:p>
                    <a:p>
                      <a:pPr marL="914400" marR="0" lvl="2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dirty="0">
                          <a:highlight>
                            <a:srgbClr val="FFFF00"/>
                          </a:highligh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Document codes  &lt;1&gt;……...&lt;20&gt;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dirty="0">
                          <a:highlight>
                            <a:srgbClr val="FFFF00"/>
                          </a:highligh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               Procedure Code        &lt;3&gt;</a:t>
                      </a:r>
                    </a:p>
                    <a:p>
                      <a:r>
                        <a:rPr lang="en-US" sz="1300" dirty="0">
                          <a:highlight>
                            <a:srgbClr val="FFFF00"/>
                          </a:highligh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               Date of Service    Blank (Can be populated)</a:t>
                      </a:r>
                    </a:p>
                    <a:p>
                      <a:pPr marL="914400" marR="0" lvl="2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dirty="0">
                          <a:highlight>
                            <a:srgbClr val="FFFF00"/>
                          </a:highligh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Document codes  &lt;21&gt;……...&lt;40&gt;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dirty="0">
                          <a:highlight>
                            <a:srgbClr val="FFFF00"/>
                          </a:highligh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               Procedure Code        &lt;3&gt;</a:t>
                      </a:r>
                    </a:p>
                    <a:p>
                      <a:r>
                        <a:rPr lang="en-US" sz="1300" dirty="0">
                          <a:highlight>
                            <a:srgbClr val="FFFF00"/>
                          </a:highligh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               Date of Service    Blank (Can be populated)</a:t>
                      </a:r>
                    </a:p>
                    <a:p>
                      <a:pPr marL="914400" marR="0" lvl="2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dirty="0">
                          <a:highlight>
                            <a:srgbClr val="FFFF00"/>
                          </a:highligh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Document codes  &lt;41&gt;&lt;42&gt;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dirty="0">
                          <a:highlight>
                            <a:srgbClr val="FFFF00"/>
                          </a:highligh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               </a:t>
                      </a:r>
                      <a:r>
                        <a:rPr lang="en-US" sz="1300" dirty="0">
                          <a:highlight>
                            <a:srgbClr val="00FFFF"/>
                          </a:highligh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Procedure Code        &lt;4&gt;</a:t>
                      </a:r>
                    </a:p>
                    <a:p>
                      <a:r>
                        <a:rPr lang="en-US" sz="1300" dirty="0">
                          <a:highlight>
                            <a:srgbClr val="00FFFF"/>
                          </a:highligh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               Date of Service    Blank (Can be populated)</a:t>
                      </a:r>
                    </a:p>
                    <a:p>
                      <a:pPr marL="914400" marR="0" lvl="2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dirty="0">
                          <a:highlight>
                            <a:srgbClr val="00FFFF"/>
                          </a:highligh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Document codes  &lt;1&gt;………..&lt;5&gt;</a:t>
                      </a:r>
                      <a:endParaRPr lang="en-US" sz="13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38158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694454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pgajare\Desktop\CMS Logo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95052" y="228600"/>
            <a:ext cx="1696548" cy="6977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304800"/>
            <a:ext cx="1360488" cy="638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" name="Title 1"/>
          <p:cNvSpPr txBox="1">
            <a:spLocks/>
          </p:cNvSpPr>
          <p:nvPr/>
        </p:nvSpPr>
        <p:spPr>
          <a:xfrm>
            <a:off x="1206500" y="381000"/>
            <a:ext cx="6304451" cy="533400"/>
          </a:xfrm>
          <a:prstGeom prst="rect">
            <a:avLst/>
          </a:prstGeom>
          <a:noFill/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Objective</a:t>
            </a:r>
            <a:endParaRPr lang="en-US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0" y="990600"/>
            <a:ext cx="9144000" cy="0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419100" y="1905000"/>
            <a:ext cx="8305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Guidelines for the SSMs to populate their respective ‘eMDR Letters Flat File’.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313752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pgajare\Desktop\CMS Logo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95052" y="228600"/>
            <a:ext cx="1696548" cy="6977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304800"/>
            <a:ext cx="1360488" cy="638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517770" y="369064"/>
            <a:ext cx="7772400" cy="427825"/>
          </a:xfrm>
        </p:spPr>
        <p:txBody>
          <a:bodyPr>
            <a:noAutofit/>
          </a:bodyPr>
          <a:lstStyle/>
          <a:p>
            <a:br>
              <a:rPr lang="en-US" sz="28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28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Background</a:t>
            </a:r>
            <a:br>
              <a:rPr lang="en-US" sz="28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en-US" sz="28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0" y="990600"/>
            <a:ext cx="9144000" cy="0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419100" y="1120676"/>
            <a:ext cx="83058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CR 11139 (October 2018 release) was introduced to do the analysis of the process.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All the SSMs have agreed to follow a procedure to map and populate the document codes in their respective ‘eMDR Letters Flat File’.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endParaRPr lang="en-US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788683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7" name="Straight Connector 26"/>
          <p:cNvCxnSpPr/>
          <p:nvPr/>
        </p:nvCxnSpPr>
        <p:spPr>
          <a:xfrm>
            <a:off x="0" y="6553200"/>
            <a:ext cx="9144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7" name="Picture 3" descr="C:\Users\pgajare\Desktop\CMS Logo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95052" y="228600"/>
            <a:ext cx="1696548" cy="6977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52" name="Straight Connector 51"/>
          <p:cNvCxnSpPr/>
          <p:nvPr/>
        </p:nvCxnSpPr>
        <p:spPr>
          <a:xfrm>
            <a:off x="0" y="990600"/>
            <a:ext cx="9144000" cy="0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304800"/>
            <a:ext cx="1360488" cy="638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6" name="Title 1"/>
          <p:cNvSpPr txBox="1">
            <a:spLocks/>
          </p:cNvSpPr>
          <p:nvPr/>
        </p:nvSpPr>
        <p:spPr>
          <a:xfrm>
            <a:off x="1268310" y="304800"/>
            <a:ext cx="6304451" cy="533400"/>
          </a:xfrm>
          <a:prstGeom prst="rect">
            <a:avLst/>
          </a:prstGeom>
          <a:noFill/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6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Document code concept</a:t>
            </a:r>
          </a:p>
        </p:txBody>
      </p:sp>
      <p:sp>
        <p:nvSpPr>
          <p:cNvPr id="61" name="Slide Number Placeholder 23"/>
          <p:cNvSpPr>
            <a:spLocks noGrp="1"/>
          </p:cNvSpPr>
          <p:nvPr>
            <p:ph type="sldNum" sz="quarter" idx="12"/>
          </p:nvPr>
        </p:nvSpPr>
        <p:spPr>
          <a:xfrm>
            <a:off x="8534400" y="6553201"/>
            <a:ext cx="533400" cy="228600"/>
          </a:xfrm>
        </p:spPr>
        <p:txBody>
          <a:bodyPr/>
          <a:lstStyle/>
          <a:p>
            <a:fld id="{C474BD2F-B757-4890-9A8C-54E712093534}" type="slidenum">
              <a:rPr lang="en-US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fld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2" name="Content Placeholder 6">
            <a:extLst>
              <a:ext uri="{FF2B5EF4-FFF2-40B4-BE49-F238E27FC236}">
                <a16:creationId xmlns:a16="http://schemas.microsoft.com/office/drawing/2014/main" id="{603EC0EE-C41E-4139-8D4D-6B031A65C1E1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5265774"/>
              </p:ext>
            </p:extLst>
          </p:nvPr>
        </p:nvGraphicFramePr>
        <p:xfrm>
          <a:off x="152400" y="1244956"/>
          <a:ext cx="4191000" cy="3108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87777">
                  <a:extLst>
                    <a:ext uri="{9D8B030D-6E8A-4147-A177-3AD203B41FA5}">
                      <a16:colId xmlns:a16="http://schemas.microsoft.com/office/drawing/2014/main" val="2650785941"/>
                    </a:ext>
                  </a:extLst>
                </a:gridCol>
                <a:gridCol w="3403223">
                  <a:extLst>
                    <a:ext uri="{9D8B030D-6E8A-4147-A177-3AD203B41FA5}">
                      <a16:colId xmlns:a16="http://schemas.microsoft.com/office/drawing/2014/main" val="954086342"/>
                    </a:ext>
                  </a:extLst>
                </a:gridCol>
              </a:tblGrid>
              <a:tr h="226638">
                <a:tc>
                  <a:txBody>
                    <a:bodyPr/>
                    <a:lstStyle/>
                    <a:p>
                      <a:r>
                        <a:rPr lang="en-US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Code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Document Description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00569757"/>
                  </a:ext>
                </a:extLst>
              </a:tr>
              <a:tr h="22663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100001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Interim verbal orders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4152620402"/>
                  </a:ext>
                </a:extLst>
              </a:tr>
              <a:tr h="27941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100033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Home Health Physician certifications and recertifications assessment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207159"/>
                  </a:ext>
                </a:extLst>
              </a:tr>
              <a:tr h="27941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100485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Nurses notes related to the administration of the medication.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585199596"/>
                  </a:ext>
                </a:extLst>
              </a:tr>
              <a:tr h="27941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100004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Five Element Order signed and dated prior to delivery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658277348"/>
                  </a:ext>
                </a:extLst>
              </a:tr>
              <a:tr h="27941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100028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Documentation to support continued medical need (if applicable)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105532392"/>
                  </a:ext>
                </a:extLst>
              </a:tr>
              <a:tr h="27941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100007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Physician Order for skilled services provided, including PT/OT/SLP.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226725311"/>
                  </a:ext>
                </a:extLst>
              </a:tr>
              <a:tr h="22663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900001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Special Document Request – Refer</a:t>
                      </a:r>
                      <a:r>
                        <a:rPr lang="en-US" sz="15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to Letter</a:t>
                      </a:r>
                      <a:endParaRPr lang="en-US" sz="15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825085156"/>
                  </a:ext>
                </a:extLst>
              </a:tr>
            </a:tbl>
          </a:graphicData>
        </a:graphic>
      </p:graphicFrame>
      <p:graphicFrame>
        <p:nvGraphicFramePr>
          <p:cNvPr id="13" name="Content Placeholder 7">
            <a:extLst>
              <a:ext uri="{FF2B5EF4-FFF2-40B4-BE49-F238E27FC236}">
                <a16:creationId xmlns:a16="http://schemas.microsoft.com/office/drawing/2014/main" id="{0A23BB14-72A9-4FA9-A0AB-E119E3D9925B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60308771"/>
              </p:ext>
            </p:extLst>
          </p:nvPr>
        </p:nvGraphicFramePr>
        <p:xfrm>
          <a:off x="4770784" y="1259487"/>
          <a:ext cx="3992215" cy="187452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809033">
                  <a:extLst>
                    <a:ext uri="{9D8B030D-6E8A-4147-A177-3AD203B41FA5}">
                      <a16:colId xmlns:a16="http://schemas.microsoft.com/office/drawing/2014/main" val="2192775404"/>
                    </a:ext>
                  </a:extLst>
                </a:gridCol>
                <a:gridCol w="3183182">
                  <a:extLst>
                    <a:ext uri="{9D8B030D-6E8A-4147-A177-3AD203B41FA5}">
                      <a16:colId xmlns:a16="http://schemas.microsoft.com/office/drawing/2014/main" val="687334289"/>
                    </a:ext>
                  </a:extLst>
                </a:gridCol>
              </a:tblGrid>
              <a:tr h="226638">
                <a:tc>
                  <a:txBody>
                    <a:bodyPr/>
                    <a:lstStyle/>
                    <a:p>
                      <a:r>
                        <a:rPr lang="en-US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Code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Time-based Parameter Description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17727186"/>
                  </a:ext>
                </a:extLst>
              </a:tr>
              <a:tr h="22663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700003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Date of service-on admit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33626133"/>
                  </a:ext>
                </a:extLst>
              </a:tr>
              <a:tr h="22663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700004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Admit to discharge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695975960"/>
                  </a:ext>
                </a:extLst>
              </a:tr>
              <a:tr h="226638">
                <a:tc>
                  <a:txBody>
                    <a:bodyPr/>
                    <a:lstStyle/>
                    <a:p>
                      <a:pPr algn="ctr"/>
                      <a:r>
                        <a:rPr lang="en-US" sz="1500" dirty="0">
                          <a:latin typeface="+mn-lt"/>
                          <a:cs typeface="Times New Roman" panose="02020603050405020304" pitchFamily="18" charset="0"/>
                        </a:rPr>
                        <a:t>…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500" dirty="0">
                          <a:latin typeface="+mn-lt"/>
                          <a:cs typeface="Times New Roman" panose="02020603050405020304" pitchFamily="18" charset="0"/>
                        </a:rPr>
                        <a:t>……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12064576"/>
                  </a:ext>
                </a:extLst>
              </a:tr>
              <a:tr h="27941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900002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Special TIME-BASED parameter request –</a:t>
                      </a:r>
                      <a:r>
                        <a:rPr lang="en-US" sz="15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Refer to Letter</a:t>
                      </a:r>
                      <a:endParaRPr lang="en-US" sz="15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830665923"/>
                  </a:ext>
                </a:extLst>
              </a:tr>
            </a:tbl>
          </a:graphicData>
        </a:graphic>
      </p:graphicFrame>
      <p:graphicFrame>
        <p:nvGraphicFramePr>
          <p:cNvPr id="14" name="Content Placeholder 7">
            <a:extLst>
              <a:ext uri="{FF2B5EF4-FFF2-40B4-BE49-F238E27FC236}">
                <a16:creationId xmlns:a16="http://schemas.microsoft.com/office/drawing/2014/main" id="{CB761147-D56C-4681-9E40-6AF95197A85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27656939"/>
              </p:ext>
            </p:extLst>
          </p:nvPr>
        </p:nvGraphicFramePr>
        <p:xfrm>
          <a:off x="4800601" y="3438807"/>
          <a:ext cx="3962397" cy="182880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802991">
                  <a:extLst>
                    <a:ext uri="{9D8B030D-6E8A-4147-A177-3AD203B41FA5}">
                      <a16:colId xmlns:a16="http://schemas.microsoft.com/office/drawing/2014/main" val="2192775404"/>
                    </a:ext>
                  </a:extLst>
                </a:gridCol>
                <a:gridCol w="3159406">
                  <a:extLst>
                    <a:ext uri="{9D8B030D-6E8A-4147-A177-3AD203B41FA5}">
                      <a16:colId xmlns:a16="http://schemas.microsoft.com/office/drawing/2014/main" val="687334289"/>
                    </a:ext>
                  </a:extLst>
                </a:gridCol>
              </a:tblGrid>
              <a:tr h="226638">
                <a:tc>
                  <a:txBody>
                    <a:bodyPr/>
                    <a:lstStyle/>
                    <a:p>
                      <a:r>
                        <a:rPr lang="en-US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Code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Other Parameter Description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17727186"/>
                  </a:ext>
                </a:extLst>
              </a:tr>
              <a:tr h="22663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800001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I</a:t>
                      </a:r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f </a:t>
                      </a:r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applicable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33626133"/>
                  </a:ext>
                </a:extLst>
              </a:tr>
              <a:tr h="22663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800004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Documentation as required in LCD or NCD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4127345002"/>
                  </a:ext>
                </a:extLst>
              </a:tr>
              <a:tr h="226638">
                <a:tc>
                  <a:txBody>
                    <a:bodyPr/>
                    <a:lstStyle/>
                    <a:p>
                      <a:pPr algn="ctr"/>
                      <a:r>
                        <a:rPr lang="en-US" sz="1500" dirty="0">
                          <a:latin typeface="+mn-lt"/>
                          <a:cs typeface="Times New Roman" panose="02020603050405020304" pitchFamily="18" charset="0"/>
                        </a:rPr>
                        <a:t>…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500" dirty="0">
                          <a:latin typeface="+mn-lt"/>
                          <a:cs typeface="Times New Roman" panose="02020603050405020304" pitchFamily="18" charset="0"/>
                        </a:rPr>
                        <a:t>……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95975960"/>
                  </a:ext>
                </a:extLst>
              </a:tr>
              <a:tr h="22663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900003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Special OTHER parameter request – Refer to Letter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83066592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052283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pgajare\Desktop\CMS Logo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95052" y="228600"/>
            <a:ext cx="1696548" cy="6977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304800"/>
            <a:ext cx="1360488" cy="638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" name="Slide Number Placeholder 23"/>
          <p:cNvSpPr>
            <a:spLocks noGrp="1"/>
          </p:cNvSpPr>
          <p:nvPr>
            <p:ph type="sldNum" sz="quarter" idx="12"/>
          </p:nvPr>
        </p:nvSpPr>
        <p:spPr>
          <a:xfrm>
            <a:off x="8534400" y="6553201"/>
            <a:ext cx="533400" cy="228600"/>
          </a:xfrm>
        </p:spPr>
        <p:txBody>
          <a:bodyPr/>
          <a:lstStyle/>
          <a:p>
            <a:fld id="{C474BD2F-B757-4890-9A8C-54E712093534}" type="slidenum">
              <a:rPr lang="en-US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fld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3AA49D99-2BC6-45A4-8A65-1CBF77C041E1}"/>
              </a:ext>
            </a:extLst>
          </p:cNvPr>
          <p:cNvSpPr txBox="1"/>
          <p:nvPr/>
        </p:nvSpPr>
        <p:spPr>
          <a:xfrm>
            <a:off x="6171230" y="4588633"/>
            <a:ext cx="274513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Currently plan is to allow up to 3 document parameters to be entered per document; i.e. up to 24 digits in length.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F54FB299-5753-4CDE-9F76-F25E48125230}"/>
              </a:ext>
            </a:extLst>
          </p:cNvPr>
          <p:cNvSpPr txBox="1"/>
          <p:nvPr/>
        </p:nvSpPr>
        <p:spPr>
          <a:xfrm>
            <a:off x="152400" y="1172076"/>
            <a:ext cx="3352800" cy="2031325"/>
          </a:xfrm>
          <a:prstGeom prst="rect">
            <a:avLst/>
          </a:prstGeom>
          <a:gradFill flip="none" rotWithShape="1">
            <a:gsLst>
              <a:gs pos="0">
                <a:srgbClr val="FFC000">
                  <a:lumMod val="5000"/>
                  <a:lumOff val="95000"/>
                </a:srgbClr>
              </a:gs>
              <a:gs pos="74000">
                <a:srgbClr val="FFC000">
                  <a:lumMod val="45000"/>
                  <a:lumOff val="55000"/>
                </a:srgbClr>
              </a:gs>
              <a:gs pos="83000">
                <a:srgbClr val="FFC000">
                  <a:lumMod val="45000"/>
                  <a:lumOff val="55000"/>
                </a:srgbClr>
              </a:gs>
              <a:gs pos="100000">
                <a:srgbClr val="FFC000">
                  <a:lumMod val="30000"/>
                  <a:lumOff val="70000"/>
                </a:srgbClr>
              </a:gs>
            </a:gsLst>
            <a:lin ang="5400000" scaled="1"/>
            <a:tileRect/>
          </a:gradFill>
          <a:ln w="19050" cap="rnd">
            <a:solidFill>
              <a:srgbClr val="5B9BD5">
                <a:lumMod val="50000"/>
              </a:srgbClr>
            </a:solidFill>
          </a:ln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----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------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Times New Roman" panose="02020603050405020304" pitchFamily="18" charset="0"/>
              </a:rPr>
              <a:t>Interim verbal orders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- Physician Order for skilled services provided, including PT/OT/SLP for the ‘Date Of Service’ (on Admit), if applicable.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----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------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86045038-0C74-4F02-894A-99898EFD6415}"/>
              </a:ext>
            </a:extLst>
          </p:cNvPr>
          <p:cNvSpPr txBox="1"/>
          <p:nvPr/>
        </p:nvSpPr>
        <p:spPr>
          <a:xfrm>
            <a:off x="762000" y="4202059"/>
            <a:ext cx="5522215" cy="1384995"/>
          </a:xfrm>
          <a:prstGeom prst="rect">
            <a:avLst/>
          </a:prstGeom>
          <a:gradFill flip="none" rotWithShape="1">
            <a:gsLst>
              <a:gs pos="0">
                <a:srgbClr val="70AD47">
                  <a:lumMod val="5000"/>
                  <a:lumOff val="95000"/>
                </a:srgbClr>
              </a:gs>
              <a:gs pos="74000">
                <a:srgbClr val="70AD47">
                  <a:lumMod val="45000"/>
                  <a:lumOff val="55000"/>
                </a:srgbClr>
              </a:gs>
              <a:gs pos="83000">
                <a:srgbClr val="70AD47">
                  <a:lumMod val="45000"/>
                  <a:lumOff val="55000"/>
                </a:srgbClr>
              </a:gs>
              <a:gs pos="100000">
                <a:srgbClr val="70AD47">
                  <a:lumMod val="30000"/>
                  <a:lumOff val="70000"/>
                </a:srgbClr>
              </a:gs>
            </a:gsLst>
            <a:lin ang="5400000" scaled="1"/>
            <a:tileRect/>
          </a:gradFill>
          <a:ln w="19050" cap="rnd">
            <a:solidFill>
              <a:srgbClr val="5B9BD5">
                <a:lumMod val="50000"/>
              </a:srgbClr>
            </a:solidFill>
          </a:ln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----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------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------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highlight>
                  <a:srgbClr val="FFFF00"/>
                </a:highlight>
                <a:uLnTx/>
                <a:uFillTx/>
                <a:cs typeface="Times New Roman" panose="02020603050405020304" pitchFamily="18" charset="0"/>
              </a:rPr>
              <a:t>100001                  </a:t>
            </a: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highlight>
                  <a:srgbClr val="00FFFF"/>
                </a:highlight>
                <a:uLnTx/>
                <a:uFillTx/>
                <a:cs typeface="Times New Roman" panose="02020603050405020304" pitchFamily="18" charset="0"/>
              </a:rPr>
              <a:t>100007800001700003      </a:t>
            </a: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highlight>
                  <a:srgbClr val="FFFF00"/>
                </a:highlight>
                <a:uLnTx/>
                <a:uFillTx/>
                <a:cs typeface="Times New Roman" panose="02020603050405020304" pitchFamily="18" charset="0"/>
              </a:rPr>
              <a:t>------------------------</a:t>
            </a: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Times New Roman" panose="02020603050405020304" pitchFamily="18" charset="0"/>
              </a:rPr>
              <a:t>                 </a:t>
            </a: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highlight>
                  <a:srgbClr val="00FFFF"/>
                </a:highlight>
                <a:uLnTx/>
                <a:uFillTx/>
                <a:cs typeface="Times New Roman" panose="02020603050405020304" pitchFamily="18" charset="0"/>
              </a:rPr>
              <a:t>           </a:t>
            </a: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Times New Roman" panose="02020603050405020304" pitchFamily="18" charset="0"/>
              </a:rPr>
              <a:t>      </a:t>
            </a:r>
            <a:r>
              <a:rPr lang="en-US" sz="1400" kern="0" dirty="0">
                <a:solidFill>
                  <a:prstClr val="black"/>
                </a:solidFill>
                <a:highlight>
                  <a:srgbClr val="C0C0C0"/>
                </a:highlight>
                <a:cs typeface="Times New Roman" panose="02020603050405020304" pitchFamily="18" charset="0"/>
              </a:rPr>
              <a:t>         </a:t>
            </a:r>
            <a:r>
              <a:rPr lang="en-US" sz="1400" kern="0" dirty="0">
                <a:solidFill>
                  <a:prstClr val="black"/>
                </a:solidFill>
                <a:cs typeface="Times New Roman" panose="02020603050405020304" pitchFamily="18" charset="0"/>
              </a:rPr>
              <a:t> </a:t>
            </a:r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Times New Roman" panose="02020603050405020304" pitchFamily="18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----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------</a:t>
            </a:r>
          </a:p>
        </p:txBody>
      </p:sp>
      <p:pic>
        <p:nvPicPr>
          <p:cNvPr id="26" name="Graphic 5" descr="Arrow: Rotate left">
            <a:extLst>
              <a:ext uri="{FF2B5EF4-FFF2-40B4-BE49-F238E27FC236}">
                <a16:creationId xmlns:a16="http://schemas.microsoft.com/office/drawing/2014/main" id="{E3B54219-6122-4D03-8660-546B6500237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5029200" y="2666762"/>
            <a:ext cx="724363" cy="1600438"/>
          </a:xfrm>
          <a:prstGeom prst="rect">
            <a:avLst/>
          </a:prstGeom>
        </p:spPr>
      </p:pic>
      <p:pic>
        <p:nvPicPr>
          <p:cNvPr id="28" name="Graphic 11" descr="Arrow: Rotate left">
            <a:extLst>
              <a:ext uri="{FF2B5EF4-FFF2-40B4-BE49-F238E27FC236}">
                <a16:creationId xmlns:a16="http://schemas.microsoft.com/office/drawing/2014/main" id="{D77CE0E4-9F18-44C2-81D7-4D71D570D7A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3886200" y="990600"/>
            <a:ext cx="943992" cy="3231472"/>
          </a:xfrm>
          <a:prstGeom prst="rect">
            <a:avLst/>
          </a:prstGeom>
        </p:spPr>
      </p:pic>
      <p:graphicFrame>
        <p:nvGraphicFramePr>
          <p:cNvPr id="29" name="Table 28">
            <a:extLst>
              <a:ext uri="{FF2B5EF4-FFF2-40B4-BE49-F238E27FC236}">
                <a16:creationId xmlns:a16="http://schemas.microsoft.com/office/drawing/2014/main" id="{35494E03-D985-4C18-B4C2-C7BA2D7764C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02349042"/>
              </p:ext>
            </p:extLst>
          </p:nvPr>
        </p:nvGraphicFramePr>
        <p:xfrm>
          <a:off x="4724400" y="1160105"/>
          <a:ext cx="4267200" cy="1572905"/>
        </p:xfrm>
        <a:graphic>
          <a:graphicData uri="http://schemas.openxmlformats.org/drawingml/2006/table">
            <a:tbl>
              <a:tblPr firstRow="1" bandRow="1"/>
              <a:tblGrid>
                <a:gridCol w="728164">
                  <a:extLst>
                    <a:ext uri="{9D8B030D-6E8A-4147-A177-3AD203B41FA5}">
                      <a16:colId xmlns:a16="http://schemas.microsoft.com/office/drawing/2014/main" val="1404346611"/>
                    </a:ext>
                  </a:extLst>
                </a:gridCol>
                <a:gridCol w="3539036">
                  <a:extLst>
                    <a:ext uri="{9D8B030D-6E8A-4147-A177-3AD203B41FA5}">
                      <a16:colId xmlns:a16="http://schemas.microsoft.com/office/drawing/2014/main" val="1353836291"/>
                    </a:ext>
                  </a:extLst>
                </a:gridCol>
              </a:tblGrid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US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Code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US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Document Description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81305970"/>
                  </a:ext>
                </a:extLst>
              </a:tr>
              <a:tr h="30738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US" sz="1400" dirty="0">
                          <a:latin typeface="+mn-lt"/>
                          <a:cs typeface="Times New Roman" panose="02020603050405020304" pitchFamily="18" charset="0"/>
                        </a:rPr>
                        <a:t>100001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latin typeface="+mn-lt"/>
                          <a:cs typeface="Times New Roman" panose="02020603050405020304" pitchFamily="18" charset="0"/>
                        </a:rPr>
                        <a:t>Interim</a:t>
                      </a:r>
                      <a:r>
                        <a:rPr lang="en-US" sz="1400" baseline="0" dirty="0">
                          <a:latin typeface="+mn-lt"/>
                          <a:cs typeface="Times New Roman" panose="02020603050405020304" pitchFamily="18" charset="0"/>
                        </a:rPr>
                        <a:t> verbal orders</a:t>
                      </a:r>
                      <a:endParaRPr lang="en-US" sz="1400" dirty="0"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93349491"/>
                  </a:ext>
                </a:extLst>
              </a:tr>
              <a:tr h="28408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US" sz="1400" dirty="0">
                          <a:latin typeface="+mn-lt"/>
                          <a:cs typeface="Times New Roman" panose="02020603050405020304" pitchFamily="18" charset="0"/>
                        </a:rPr>
                        <a:t>100007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US" sz="1400" dirty="0">
                          <a:latin typeface="+mn-lt"/>
                          <a:cs typeface="Times New Roman" panose="02020603050405020304" pitchFamily="18" charset="0"/>
                        </a:rPr>
                        <a:t>Physician Order for skilled services provided, including PT/OT/SLP 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799688"/>
                  </a:ext>
                </a:extLst>
              </a:tr>
              <a:tr h="37652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US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…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US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……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48327322"/>
                  </a:ext>
                </a:extLst>
              </a:tr>
            </a:tbl>
          </a:graphicData>
        </a:graphic>
      </p:graphicFrame>
      <p:graphicFrame>
        <p:nvGraphicFramePr>
          <p:cNvPr id="30" name="Table 29">
            <a:extLst>
              <a:ext uri="{FF2B5EF4-FFF2-40B4-BE49-F238E27FC236}">
                <a16:creationId xmlns:a16="http://schemas.microsoft.com/office/drawing/2014/main" id="{FAAADF3B-5C2E-462B-A284-79EED872830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97379121"/>
              </p:ext>
            </p:extLst>
          </p:nvPr>
        </p:nvGraphicFramePr>
        <p:xfrm>
          <a:off x="5715000" y="2753280"/>
          <a:ext cx="3276600" cy="1359545"/>
        </p:xfrm>
        <a:graphic>
          <a:graphicData uri="http://schemas.openxmlformats.org/drawingml/2006/table">
            <a:tbl>
              <a:tblPr firstRow="1" bandRow="1"/>
              <a:tblGrid>
                <a:gridCol w="778428">
                  <a:extLst>
                    <a:ext uri="{9D8B030D-6E8A-4147-A177-3AD203B41FA5}">
                      <a16:colId xmlns:a16="http://schemas.microsoft.com/office/drawing/2014/main" val="1404346611"/>
                    </a:ext>
                  </a:extLst>
                </a:gridCol>
                <a:gridCol w="2498172">
                  <a:extLst>
                    <a:ext uri="{9D8B030D-6E8A-4147-A177-3AD203B41FA5}">
                      <a16:colId xmlns:a16="http://schemas.microsoft.com/office/drawing/2014/main" val="1353836291"/>
                    </a:ext>
                  </a:extLst>
                </a:gridCol>
              </a:tblGrid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US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Code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5A5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US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Parameter Description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5A5A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81305970"/>
                  </a:ext>
                </a:extLst>
              </a:tr>
              <a:tr h="30738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US" sz="1400" dirty="0">
                          <a:latin typeface="+mn-lt"/>
                          <a:cs typeface="Times New Roman" panose="02020603050405020304" pitchFamily="18" charset="0"/>
                        </a:rPr>
                        <a:t>800001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5A5A5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latin typeface="+mn-lt"/>
                          <a:cs typeface="Times New Roman" panose="02020603050405020304" pitchFamily="18" charset="0"/>
                        </a:rPr>
                        <a:t>If</a:t>
                      </a:r>
                      <a:r>
                        <a:rPr lang="en-US" sz="1400" baseline="0" dirty="0">
                          <a:latin typeface="+mn-lt"/>
                          <a:cs typeface="Times New Roman" panose="02020603050405020304" pitchFamily="18" charset="0"/>
                        </a:rPr>
                        <a:t> applicable</a:t>
                      </a:r>
                      <a:endParaRPr lang="en-US" sz="1400" dirty="0"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5A5A5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93349491"/>
                  </a:ext>
                </a:extLst>
              </a:tr>
              <a:tr h="28408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US" sz="1400" dirty="0">
                          <a:latin typeface="+mn-lt"/>
                          <a:cs typeface="Times New Roman" panose="02020603050405020304" pitchFamily="18" charset="0"/>
                        </a:rPr>
                        <a:t>700003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5A5A5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US" sz="1400" dirty="0">
                          <a:latin typeface="+mn-lt"/>
                          <a:cs typeface="Times New Roman" panose="02020603050405020304" pitchFamily="18" charset="0"/>
                        </a:rPr>
                        <a:t>Date of service-on admit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5A5A5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799688"/>
                  </a:ext>
                </a:extLst>
              </a:tr>
              <a:tr h="37652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US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…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5A5A5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US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……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5A5A5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48327322"/>
                  </a:ext>
                </a:extLst>
              </a:tr>
            </a:tbl>
          </a:graphicData>
        </a:graphic>
      </p:graphicFrame>
      <p:sp>
        <p:nvSpPr>
          <p:cNvPr id="31" name="Speech Bubble: Rectangle with Corners Rounded 12">
            <a:extLst>
              <a:ext uri="{FF2B5EF4-FFF2-40B4-BE49-F238E27FC236}">
                <a16:creationId xmlns:a16="http://schemas.microsoft.com/office/drawing/2014/main" id="{7199A75D-2E66-4842-8AD9-9075B72349BB}"/>
              </a:ext>
            </a:extLst>
          </p:cNvPr>
          <p:cNvSpPr/>
          <p:nvPr/>
        </p:nvSpPr>
        <p:spPr>
          <a:xfrm>
            <a:off x="384114" y="3320449"/>
            <a:ext cx="1316845" cy="297167"/>
          </a:xfrm>
          <a:prstGeom prst="wedgeRoundRectCallout">
            <a:avLst>
              <a:gd name="adj1" fmla="val 74223"/>
              <a:gd name="adj2" fmla="val -156162"/>
              <a:gd name="adj3" fmla="val 16667"/>
            </a:avLst>
          </a:prstGeom>
          <a:solidFill>
            <a:srgbClr val="4472C4"/>
          </a:solidFill>
          <a:ln w="12700" cap="flat" cmpd="sng" algn="ctr">
            <a:solidFill>
              <a:srgbClr val="4472C4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ADR Letter </a:t>
            </a:r>
          </a:p>
        </p:txBody>
      </p:sp>
      <p:sp>
        <p:nvSpPr>
          <p:cNvPr id="32" name="Speech Bubble: Rectangle with Corners Rounded 13">
            <a:extLst>
              <a:ext uri="{FF2B5EF4-FFF2-40B4-BE49-F238E27FC236}">
                <a16:creationId xmlns:a16="http://schemas.microsoft.com/office/drawing/2014/main" id="{4E99A559-C3FF-456A-8AE0-57760AF27B35}"/>
              </a:ext>
            </a:extLst>
          </p:cNvPr>
          <p:cNvSpPr/>
          <p:nvPr/>
        </p:nvSpPr>
        <p:spPr>
          <a:xfrm>
            <a:off x="6893815" y="5518861"/>
            <a:ext cx="1682623" cy="467630"/>
          </a:xfrm>
          <a:prstGeom prst="wedgeRoundRectCallout">
            <a:avLst>
              <a:gd name="adj1" fmla="val -85544"/>
              <a:gd name="adj2" fmla="val -49733"/>
              <a:gd name="adj3" fmla="val 16667"/>
            </a:avLst>
          </a:prstGeom>
          <a:solidFill>
            <a:srgbClr val="4472C4"/>
          </a:solidFill>
          <a:ln w="12700" cap="flat" cmpd="sng" algn="ctr">
            <a:solidFill>
              <a:srgbClr val="4472C4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eMDR Letter Record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85B5F4E-1E95-425F-94E6-316D1E1511EA}"/>
              </a:ext>
            </a:extLst>
          </p:cNvPr>
          <p:cNvSpPr txBox="1"/>
          <p:nvPr/>
        </p:nvSpPr>
        <p:spPr>
          <a:xfrm>
            <a:off x="152400" y="5673236"/>
            <a:ext cx="8610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Requirements :-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Each SSM shall map the document code to each document in their system.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While generating the eMDR record to esMD, corresponding document codes shall be included as per the rules mentioned.</a:t>
            </a:r>
          </a:p>
        </p:txBody>
      </p:sp>
      <p:sp>
        <p:nvSpPr>
          <p:cNvPr id="16" name="Title 1">
            <a:extLst>
              <a:ext uri="{FF2B5EF4-FFF2-40B4-BE49-F238E27FC236}">
                <a16:creationId xmlns:a16="http://schemas.microsoft.com/office/drawing/2014/main" id="{89416E3A-333E-4099-9842-AC65953B06C5}"/>
              </a:ext>
            </a:extLst>
          </p:cNvPr>
          <p:cNvSpPr txBox="1">
            <a:spLocks/>
          </p:cNvSpPr>
          <p:nvPr/>
        </p:nvSpPr>
        <p:spPr>
          <a:xfrm>
            <a:off x="1268310" y="304800"/>
            <a:ext cx="6304451" cy="533400"/>
          </a:xfrm>
          <a:prstGeom prst="rect">
            <a:avLst/>
          </a:prstGeom>
          <a:noFill/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6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Document code concept</a:t>
            </a:r>
          </a:p>
        </p:txBody>
      </p:sp>
    </p:spTree>
    <p:extLst>
      <p:ext uri="{BB962C8B-B14F-4D97-AF65-F5344CB8AC3E}">
        <p14:creationId xmlns:p14="http://schemas.microsoft.com/office/powerpoint/2010/main" val="172963974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7" name="Straight Connector 26"/>
          <p:cNvCxnSpPr/>
          <p:nvPr/>
        </p:nvCxnSpPr>
        <p:spPr>
          <a:xfrm>
            <a:off x="0" y="6553200"/>
            <a:ext cx="9144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7" name="Picture 3" descr="C:\Users\pgajare\Desktop\CMS Logo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95052" y="228600"/>
            <a:ext cx="1696548" cy="6977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52" name="Straight Connector 51"/>
          <p:cNvCxnSpPr/>
          <p:nvPr/>
        </p:nvCxnSpPr>
        <p:spPr>
          <a:xfrm>
            <a:off x="0" y="990600"/>
            <a:ext cx="9144000" cy="0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304800"/>
            <a:ext cx="1360488" cy="638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6" name="Title 1"/>
          <p:cNvSpPr txBox="1">
            <a:spLocks/>
          </p:cNvSpPr>
          <p:nvPr/>
        </p:nvSpPr>
        <p:spPr>
          <a:xfrm>
            <a:off x="1268310" y="304800"/>
            <a:ext cx="6304451" cy="533400"/>
          </a:xfrm>
          <a:prstGeom prst="rect">
            <a:avLst/>
          </a:prstGeom>
          <a:noFill/>
        </p:spPr>
        <p:txBody>
          <a:bodyPr>
            <a:normAutofit fontScale="70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6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Document code population for a </a:t>
            </a:r>
          </a:p>
          <a:p>
            <a:r>
              <a:rPr lang="en-US" sz="26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Part A eMDR </a:t>
            </a:r>
          </a:p>
        </p:txBody>
      </p:sp>
      <p:sp>
        <p:nvSpPr>
          <p:cNvPr id="61" name="Slide Number Placeholder 23"/>
          <p:cNvSpPr>
            <a:spLocks noGrp="1"/>
          </p:cNvSpPr>
          <p:nvPr>
            <p:ph type="sldNum" sz="quarter" idx="12"/>
          </p:nvPr>
        </p:nvSpPr>
        <p:spPr>
          <a:xfrm>
            <a:off x="8534400" y="6553201"/>
            <a:ext cx="533400" cy="228600"/>
          </a:xfrm>
        </p:spPr>
        <p:txBody>
          <a:bodyPr/>
          <a:lstStyle/>
          <a:p>
            <a:fld id="{C474BD2F-B757-4890-9A8C-54E712093534}" type="slidenum">
              <a:rPr lang="en-US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fld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435888C-8CEE-4EE4-B790-C72D52B38EE5}"/>
              </a:ext>
            </a:extLst>
          </p:cNvPr>
          <p:cNvSpPr txBox="1"/>
          <p:nvPr/>
        </p:nvSpPr>
        <p:spPr>
          <a:xfrm>
            <a:off x="194969" y="1051965"/>
            <a:ext cx="8754061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Scenario : PART A MAC requests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 documents -- Reason code1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25 documents -- Reason code2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42 documents – Reason code3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5 documents – Reason code4</a:t>
            </a:r>
          </a:p>
          <a:p>
            <a:pPr algn="ctr"/>
            <a:endParaRPr lang="en-US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Final agreed Approach :- 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Have 2 ‘Document Code Request Blocks’ per Reason code limiting the documents requested to 40 per reason code. If there are less than 20 documents per reason code then use only 1 ‘Document Code Request Block’</a:t>
            </a:r>
          </a:p>
          <a:p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 this option FISS can populate </a:t>
            </a:r>
          </a:p>
          <a:p>
            <a:pPr marL="1657350" lvl="3" indent="-285750">
              <a:buFont typeface="Arial" panose="020B0604020202020204" pitchFamily="34" charset="0"/>
              <a:buChar char="•"/>
            </a:pPr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sz="1600" b="1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</a:t>
            </a:r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Document request block 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with 10 documents with reason code1.</a:t>
            </a:r>
          </a:p>
          <a:p>
            <a:pPr marL="1657350" lvl="3" indent="-285750">
              <a:buFont typeface="Arial" panose="020B0604020202020204" pitchFamily="34" charset="0"/>
              <a:buChar char="•"/>
            </a:pPr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1600" b="1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nd</a:t>
            </a:r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Document request block 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with 20 documents with reason code2.</a:t>
            </a:r>
          </a:p>
          <a:p>
            <a:pPr marL="1657350" lvl="3" indent="-285750">
              <a:buFont typeface="Arial" panose="020B0604020202020204" pitchFamily="34" charset="0"/>
              <a:buChar char="•"/>
            </a:pPr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sz="1600" b="1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rd</a:t>
            </a:r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Document request block 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with 5 documents of reason code2.</a:t>
            </a:r>
          </a:p>
          <a:p>
            <a:pPr marL="1657350" lvl="3" indent="-285750">
              <a:buFont typeface="Arial" panose="020B0604020202020204" pitchFamily="34" charset="0"/>
              <a:buChar char="•"/>
            </a:pPr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sz="1600" b="1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</a:t>
            </a:r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Document request block 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with 20 documents of reason code3.</a:t>
            </a:r>
          </a:p>
          <a:p>
            <a:pPr marL="1657350" lvl="3" indent="-285750">
              <a:buFont typeface="Arial" panose="020B0604020202020204" pitchFamily="34" charset="0"/>
              <a:buChar char="•"/>
            </a:pPr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en-US" sz="1600" b="1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</a:t>
            </a:r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Document request block 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with 19 documents of reason code3 and last code for ‘See letter’.</a:t>
            </a:r>
          </a:p>
          <a:p>
            <a:pPr marL="1657350" lvl="3" indent="-285750">
              <a:buFont typeface="Arial" panose="020B0604020202020204" pitchFamily="34" charset="0"/>
              <a:buChar char="•"/>
            </a:pPr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en-US" sz="1600" b="1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</a:t>
            </a:r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Document request block 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with 5 documents of reason code4.</a:t>
            </a:r>
          </a:p>
          <a:p>
            <a:pPr algn="ctr"/>
            <a:endParaRPr lang="en-US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0492805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7" name="Straight Connector 26"/>
          <p:cNvCxnSpPr/>
          <p:nvPr/>
        </p:nvCxnSpPr>
        <p:spPr>
          <a:xfrm>
            <a:off x="0" y="6553200"/>
            <a:ext cx="9144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7" name="Picture 3" descr="C:\Users\pgajare\Desktop\CMS Logo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95052" y="228600"/>
            <a:ext cx="1696548" cy="6977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52" name="Straight Connector 51"/>
          <p:cNvCxnSpPr/>
          <p:nvPr/>
        </p:nvCxnSpPr>
        <p:spPr>
          <a:xfrm>
            <a:off x="0" y="990600"/>
            <a:ext cx="9144000" cy="0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304800"/>
            <a:ext cx="1360488" cy="638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6" name="Title 1"/>
          <p:cNvSpPr txBox="1">
            <a:spLocks/>
          </p:cNvSpPr>
          <p:nvPr/>
        </p:nvSpPr>
        <p:spPr>
          <a:xfrm>
            <a:off x="1268310" y="304800"/>
            <a:ext cx="6304451" cy="533400"/>
          </a:xfrm>
          <a:prstGeom prst="rect">
            <a:avLst/>
          </a:prstGeom>
          <a:noFill/>
        </p:spPr>
        <p:txBody>
          <a:bodyPr>
            <a:normAutofit fontScale="70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6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Document code population for a </a:t>
            </a:r>
          </a:p>
          <a:p>
            <a:r>
              <a:rPr lang="en-US" sz="26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Part A eMDR </a:t>
            </a:r>
          </a:p>
        </p:txBody>
      </p:sp>
      <p:sp>
        <p:nvSpPr>
          <p:cNvPr id="61" name="Slide Number Placeholder 23"/>
          <p:cNvSpPr>
            <a:spLocks noGrp="1"/>
          </p:cNvSpPr>
          <p:nvPr>
            <p:ph type="sldNum" sz="quarter" idx="12"/>
          </p:nvPr>
        </p:nvSpPr>
        <p:spPr>
          <a:xfrm>
            <a:off x="8534400" y="6553201"/>
            <a:ext cx="533400" cy="228600"/>
          </a:xfrm>
        </p:spPr>
        <p:txBody>
          <a:bodyPr/>
          <a:lstStyle/>
          <a:p>
            <a:fld id="{C474BD2F-B757-4890-9A8C-54E712093534}" type="slidenum">
              <a:rPr lang="en-US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fld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79C90A3C-33A2-4C3E-8A77-E86DCEAB87F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55831847"/>
              </p:ext>
            </p:extLst>
          </p:nvPr>
        </p:nvGraphicFramePr>
        <p:xfrm>
          <a:off x="194969" y="1002536"/>
          <a:ext cx="8754061" cy="484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43231">
                  <a:extLst>
                    <a:ext uri="{9D8B030D-6E8A-4147-A177-3AD203B41FA5}">
                      <a16:colId xmlns:a16="http://schemas.microsoft.com/office/drawing/2014/main" val="3850961174"/>
                    </a:ext>
                  </a:extLst>
                </a:gridCol>
                <a:gridCol w="1583791">
                  <a:extLst>
                    <a:ext uri="{9D8B030D-6E8A-4147-A177-3AD203B41FA5}">
                      <a16:colId xmlns:a16="http://schemas.microsoft.com/office/drawing/2014/main" val="443104028"/>
                    </a:ext>
                  </a:extLst>
                </a:gridCol>
                <a:gridCol w="6527039">
                  <a:extLst>
                    <a:ext uri="{9D8B030D-6E8A-4147-A177-3AD203B41FA5}">
                      <a16:colId xmlns:a16="http://schemas.microsoft.com/office/drawing/2014/main" val="2533485526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3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515062"/>
                  </a:ext>
                </a:extLst>
              </a:tr>
              <a:tr h="509249">
                <a:tc rowSpan="2">
                  <a:txBody>
                    <a:bodyPr/>
                    <a:lstStyle/>
                    <a:p>
                      <a:pPr algn="ctr"/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en-US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</a:t>
                      </a:r>
                    </a:p>
                    <a:p>
                      <a:pPr algn="ctr"/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en-US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PART A / HHH MACs and FISS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3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Claim Header       Claim Id              123456</a:t>
                      </a:r>
                    </a:p>
                    <a:p>
                      <a:r>
                        <a:rPr lang="en-US" sz="13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              Date of Service    </a:t>
                      </a:r>
                      <a:r>
                        <a:rPr lang="en-US" sz="13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06/04/2018-09/10/2018</a:t>
                      </a:r>
                      <a:r>
                        <a:rPr lang="en-US" sz="13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or</a:t>
                      </a:r>
                    </a:p>
                    <a:p>
                      <a:r>
                        <a:rPr lang="en-US" sz="13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                                           </a:t>
                      </a:r>
                      <a:r>
                        <a:rPr lang="en-US" sz="13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06/04/2018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04122949"/>
                  </a:ext>
                </a:extLst>
              </a:tr>
              <a:tr h="1085438">
                <a:tc vMerge="1">
                  <a:txBody>
                    <a:bodyPr/>
                    <a:lstStyle/>
                    <a:p>
                      <a:pPr algn="ctr"/>
                      <a:endParaRPr 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Document Request Block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dirty="0">
                          <a:highlight>
                            <a:srgbClr val="FFFF00"/>
                          </a:highligh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               Reason Code        &lt;1&gt;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dirty="0">
                          <a:highlight>
                            <a:srgbClr val="FFFF00"/>
                          </a:highligh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               Date of Service    Blank (Can be populated)</a:t>
                      </a:r>
                    </a:p>
                    <a:p>
                      <a:pPr marL="914400" marR="0" lvl="2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dirty="0">
                          <a:highlight>
                            <a:srgbClr val="FFFF00"/>
                          </a:highligh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Document codes  &lt;1&gt;....&lt;10&gt;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dirty="0">
                          <a:highlight>
                            <a:srgbClr val="00FFFF"/>
                          </a:highligh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               Reason Code        &lt;2&gt;</a:t>
                      </a:r>
                    </a:p>
                    <a:p>
                      <a:r>
                        <a:rPr lang="en-US" sz="1300" dirty="0">
                          <a:highlight>
                            <a:srgbClr val="00FFFF"/>
                          </a:highligh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               Date of Service    Blank (Can be populated)</a:t>
                      </a:r>
                    </a:p>
                    <a:p>
                      <a:pPr marL="914400" marR="0" lvl="2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dirty="0">
                          <a:highlight>
                            <a:srgbClr val="00FFFF"/>
                          </a:highligh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Document codes  &lt;1&gt;……...&lt;20&gt;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dirty="0">
                          <a:highlight>
                            <a:srgbClr val="00FFFF"/>
                          </a:highligh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               Reason Code        &lt;2&gt;</a:t>
                      </a:r>
                    </a:p>
                    <a:p>
                      <a:r>
                        <a:rPr lang="en-US" sz="1300" dirty="0">
                          <a:highlight>
                            <a:srgbClr val="00FFFF"/>
                          </a:highligh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               Date of Service    Blank (Can be populated)</a:t>
                      </a:r>
                    </a:p>
                    <a:p>
                      <a:pPr marL="914400" marR="0" lvl="2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dirty="0">
                          <a:highlight>
                            <a:srgbClr val="00FFFF"/>
                          </a:highligh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Document codes  &lt;21&gt;……...&lt;25&gt;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               </a:t>
                      </a:r>
                      <a:r>
                        <a:rPr lang="en-US" sz="1300" dirty="0">
                          <a:highlight>
                            <a:srgbClr val="FFFF00"/>
                          </a:highligh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Reason Code        &lt;3&gt;</a:t>
                      </a:r>
                    </a:p>
                    <a:p>
                      <a:r>
                        <a:rPr lang="en-US" sz="1300" dirty="0">
                          <a:highlight>
                            <a:srgbClr val="FFFF00"/>
                          </a:highligh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               Date of Service    Blank (Can be populated)</a:t>
                      </a:r>
                    </a:p>
                    <a:p>
                      <a:pPr marL="914400" marR="0" lvl="2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dirty="0">
                          <a:highlight>
                            <a:srgbClr val="FFFF00"/>
                          </a:highligh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Document codes  &lt;1&gt;……...&lt;20&gt;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dirty="0">
                          <a:highlight>
                            <a:srgbClr val="FFFF00"/>
                          </a:highligh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               Reason Code        &lt;3&gt;</a:t>
                      </a:r>
                    </a:p>
                    <a:p>
                      <a:r>
                        <a:rPr lang="en-US" sz="1300" dirty="0">
                          <a:highlight>
                            <a:srgbClr val="FFFF00"/>
                          </a:highligh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               Date of Service    Blank (Can be populated)</a:t>
                      </a:r>
                    </a:p>
                    <a:p>
                      <a:pPr marL="914400" marR="0" lvl="2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dirty="0">
                          <a:highlight>
                            <a:srgbClr val="FFFF00"/>
                          </a:highligh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Document codes  &lt;21&gt;……...&lt;39&gt;&lt;Code for ‘See letter’&gt;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dirty="0">
                          <a:highlight>
                            <a:srgbClr val="FFFF00"/>
                          </a:highligh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               </a:t>
                      </a:r>
                      <a:r>
                        <a:rPr lang="en-US" sz="1300" dirty="0">
                          <a:highlight>
                            <a:srgbClr val="00FFFF"/>
                          </a:highligh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Reason Code        &lt;4&gt;</a:t>
                      </a:r>
                    </a:p>
                    <a:p>
                      <a:r>
                        <a:rPr lang="en-US" sz="1300" dirty="0">
                          <a:highlight>
                            <a:srgbClr val="00FFFF"/>
                          </a:highligh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               Date of Service    Blank (Can be populated)</a:t>
                      </a:r>
                    </a:p>
                    <a:p>
                      <a:pPr marL="914400" marR="0" lvl="2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dirty="0">
                          <a:highlight>
                            <a:srgbClr val="00FFFF"/>
                          </a:highligh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Document codes  &lt;1&gt;………..&lt;5&gt;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38158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0887453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7" name="Straight Connector 26"/>
          <p:cNvCxnSpPr/>
          <p:nvPr/>
        </p:nvCxnSpPr>
        <p:spPr>
          <a:xfrm>
            <a:off x="0" y="6553200"/>
            <a:ext cx="9144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7" name="Picture 3" descr="C:\Users\pgajare\Desktop\CMS Logo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95052" y="228600"/>
            <a:ext cx="1696548" cy="6977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52" name="Straight Connector 51"/>
          <p:cNvCxnSpPr/>
          <p:nvPr/>
        </p:nvCxnSpPr>
        <p:spPr>
          <a:xfrm>
            <a:off x="0" y="990600"/>
            <a:ext cx="9144000" cy="0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304800"/>
            <a:ext cx="1360488" cy="638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6" name="Title 1"/>
          <p:cNvSpPr txBox="1">
            <a:spLocks/>
          </p:cNvSpPr>
          <p:nvPr/>
        </p:nvSpPr>
        <p:spPr>
          <a:xfrm>
            <a:off x="1268310" y="304800"/>
            <a:ext cx="6304451" cy="533400"/>
          </a:xfrm>
          <a:prstGeom prst="rect">
            <a:avLst/>
          </a:prstGeom>
          <a:noFill/>
        </p:spPr>
        <p:txBody>
          <a:bodyPr>
            <a:normAutofit fontScale="70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6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Document code population for a </a:t>
            </a:r>
          </a:p>
          <a:p>
            <a:r>
              <a:rPr lang="en-US" sz="26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Part B eMDR </a:t>
            </a:r>
          </a:p>
        </p:txBody>
      </p:sp>
      <p:sp>
        <p:nvSpPr>
          <p:cNvPr id="61" name="Slide Number Placeholder 23"/>
          <p:cNvSpPr>
            <a:spLocks noGrp="1"/>
          </p:cNvSpPr>
          <p:nvPr>
            <p:ph type="sldNum" sz="quarter" idx="12"/>
          </p:nvPr>
        </p:nvSpPr>
        <p:spPr>
          <a:xfrm>
            <a:off x="8534400" y="6553201"/>
            <a:ext cx="533400" cy="228600"/>
          </a:xfrm>
        </p:spPr>
        <p:txBody>
          <a:bodyPr/>
          <a:lstStyle/>
          <a:p>
            <a:fld id="{C474BD2F-B757-4890-9A8C-54E712093534}" type="slidenum">
              <a:rPr lang="en-US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8</a:t>
            </a:fld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435888C-8CEE-4EE4-B790-C72D52B38EE5}"/>
              </a:ext>
            </a:extLst>
          </p:cNvPr>
          <p:cNvSpPr txBox="1"/>
          <p:nvPr/>
        </p:nvSpPr>
        <p:spPr>
          <a:xfrm>
            <a:off x="194969" y="1051965"/>
            <a:ext cx="8754061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Scenario : PART B MAC requests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 documents – At the Claim level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25 documents – Procedure1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42 documents – Procedure2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5 documents – Procedure3</a:t>
            </a:r>
          </a:p>
          <a:p>
            <a:pPr algn="ctr"/>
            <a:endParaRPr lang="en-US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MCS can populate only one specific way as they allow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upto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53 messages on an ADR. </a:t>
            </a:r>
          </a:p>
          <a:p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657350" lvl="3" indent="-285750">
              <a:buFont typeface="Arial" panose="020B0604020202020204" pitchFamily="34" charset="0"/>
              <a:buChar char="•"/>
            </a:pPr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sz="1600" b="1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</a:t>
            </a:r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Document request block 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with 10 documents with Analysis Factor as ‘</a:t>
            </a:r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CLAIM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’.</a:t>
            </a:r>
          </a:p>
          <a:p>
            <a:pPr marL="1657350" lvl="3" indent="-285750">
              <a:buFont typeface="Arial" panose="020B0604020202020204" pitchFamily="34" charset="0"/>
              <a:buChar char="•"/>
            </a:pPr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1600" b="1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nd </a:t>
            </a:r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Document request block 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with 19 documents with Procedure1 and last code will be for ‘See Letter’.</a:t>
            </a:r>
          </a:p>
          <a:p>
            <a:pPr marL="1657350" lvl="3" indent="-285750">
              <a:buFont typeface="Arial" panose="020B0604020202020204" pitchFamily="34" charset="0"/>
              <a:buChar char="•"/>
            </a:pPr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sz="1600" b="1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rd </a:t>
            </a:r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Document request block 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with 19 documents with Procedure2 and last code will be for ‘See Letter’.</a:t>
            </a:r>
          </a:p>
          <a:p>
            <a:pPr marL="1657350" lvl="3" indent="-285750">
              <a:buFont typeface="Arial" panose="020B0604020202020204" pitchFamily="34" charset="0"/>
              <a:buChar char="•"/>
            </a:pPr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sz="1600" b="1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</a:t>
            </a:r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Document request block 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with 5 documents of with Procedure3.</a:t>
            </a:r>
            <a:endParaRPr lang="en-US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4692628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7" name="Straight Connector 26"/>
          <p:cNvCxnSpPr/>
          <p:nvPr/>
        </p:nvCxnSpPr>
        <p:spPr>
          <a:xfrm>
            <a:off x="0" y="6553200"/>
            <a:ext cx="9144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7" name="Picture 3" descr="C:\Users\pgajare\Desktop\CMS Logo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95052" y="228600"/>
            <a:ext cx="1696548" cy="6977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52" name="Straight Connector 51"/>
          <p:cNvCxnSpPr/>
          <p:nvPr/>
        </p:nvCxnSpPr>
        <p:spPr>
          <a:xfrm>
            <a:off x="0" y="990600"/>
            <a:ext cx="9144000" cy="0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304800"/>
            <a:ext cx="1360488" cy="638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6" name="Title 1"/>
          <p:cNvSpPr txBox="1">
            <a:spLocks/>
          </p:cNvSpPr>
          <p:nvPr/>
        </p:nvSpPr>
        <p:spPr>
          <a:xfrm>
            <a:off x="1268310" y="304800"/>
            <a:ext cx="6304451" cy="533400"/>
          </a:xfrm>
          <a:prstGeom prst="rect">
            <a:avLst/>
          </a:prstGeom>
          <a:noFill/>
        </p:spPr>
        <p:txBody>
          <a:bodyPr>
            <a:normAutofit fontScale="70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6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Document code population for a </a:t>
            </a:r>
          </a:p>
          <a:p>
            <a:r>
              <a:rPr lang="en-US" sz="26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Part B eMDR </a:t>
            </a:r>
          </a:p>
        </p:txBody>
      </p:sp>
      <p:sp>
        <p:nvSpPr>
          <p:cNvPr id="61" name="Slide Number Placeholder 23"/>
          <p:cNvSpPr>
            <a:spLocks noGrp="1"/>
          </p:cNvSpPr>
          <p:nvPr>
            <p:ph type="sldNum" sz="quarter" idx="12"/>
          </p:nvPr>
        </p:nvSpPr>
        <p:spPr>
          <a:xfrm>
            <a:off x="8534400" y="6553201"/>
            <a:ext cx="533400" cy="228600"/>
          </a:xfrm>
        </p:spPr>
        <p:txBody>
          <a:bodyPr/>
          <a:lstStyle/>
          <a:p>
            <a:fld id="{C474BD2F-B757-4890-9A8C-54E712093534}" type="slidenum">
              <a:rPr lang="en-US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9</a:t>
            </a:fld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79C90A3C-33A2-4C3E-8A77-E86DCEAB87F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83394457"/>
              </p:ext>
            </p:extLst>
          </p:nvPr>
        </p:nvGraphicFramePr>
        <p:xfrm>
          <a:off x="194969" y="1002536"/>
          <a:ext cx="8754061" cy="3855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43231">
                  <a:extLst>
                    <a:ext uri="{9D8B030D-6E8A-4147-A177-3AD203B41FA5}">
                      <a16:colId xmlns:a16="http://schemas.microsoft.com/office/drawing/2014/main" val="3850961174"/>
                    </a:ext>
                  </a:extLst>
                </a:gridCol>
                <a:gridCol w="1583791">
                  <a:extLst>
                    <a:ext uri="{9D8B030D-6E8A-4147-A177-3AD203B41FA5}">
                      <a16:colId xmlns:a16="http://schemas.microsoft.com/office/drawing/2014/main" val="443104028"/>
                    </a:ext>
                  </a:extLst>
                </a:gridCol>
                <a:gridCol w="6527039">
                  <a:extLst>
                    <a:ext uri="{9D8B030D-6E8A-4147-A177-3AD203B41FA5}">
                      <a16:colId xmlns:a16="http://schemas.microsoft.com/office/drawing/2014/main" val="2533485526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3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515062"/>
                  </a:ext>
                </a:extLst>
              </a:tr>
              <a:tr h="509249">
                <a:tc rowSpan="2">
                  <a:txBody>
                    <a:bodyPr/>
                    <a:lstStyle/>
                    <a:p>
                      <a:pPr algn="ctr"/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en-US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</a:t>
                      </a:r>
                    </a:p>
                    <a:p>
                      <a:pPr algn="ctr"/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en-US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PART B MACs and MCS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3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Claim Header       Claim Id              123456</a:t>
                      </a:r>
                    </a:p>
                    <a:p>
                      <a:r>
                        <a:rPr lang="en-US" sz="13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              Date of Service    </a:t>
                      </a:r>
                      <a:r>
                        <a:rPr lang="en-US" sz="13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06/04/2018-09/10/2018</a:t>
                      </a:r>
                      <a:r>
                        <a:rPr lang="en-US" sz="13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or</a:t>
                      </a:r>
                    </a:p>
                    <a:p>
                      <a:r>
                        <a:rPr lang="en-US" sz="13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                                           </a:t>
                      </a:r>
                      <a:r>
                        <a:rPr lang="en-US" sz="13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06/04/2018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04122949"/>
                  </a:ext>
                </a:extLst>
              </a:tr>
              <a:tr h="1085438">
                <a:tc vMerge="1">
                  <a:txBody>
                    <a:bodyPr/>
                    <a:lstStyle/>
                    <a:p>
                      <a:pPr algn="ctr"/>
                      <a:endParaRPr 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Document Request Block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dirty="0">
                          <a:highlight>
                            <a:srgbClr val="FFFF00"/>
                          </a:highligh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               Analysis Factor    CLAIM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dirty="0">
                          <a:highlight>
                            <a:srgbClr val="FFFF00"/>
                          </a:highligh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               Date of Service    Blank (Can be populated)</a:t>
                      </a:r>
                    </a:p>
                    <a:p>
                      <a:pPr marL="914400" marR="0" lvl="2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dirty="0">
                          <a:highlight>
                            <a:srgbClr val="FFFF00"/>
                          </a:highligh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Document codes  &lt;1&gt;....&lt;10&gt;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dirty="0">
                          <a:highlight>
                            <a:srgbClr val="FFFF00"/>
                          </a:highligh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               </a:t>
                      </a:r>
                      <a:r>
                        <a:rPr lang="en-US" sz="1300" dirty="0">
                          <a:highlight>
                            <a:srgbClr val="00FFFF"/>
                          </a:highligh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Procedure code     &lt;1&gt;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dirty="0">
                          <a:highlight>
                            <a:srgbClr val="00FFFF"/>
                          </a:highligh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               Date of Service    Blank (Can be populated)</a:t>
                      </a:r>
                    </a:p>
                    <a:p>
                      <a:pPr marL="914400" marR="0" lvl="2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dirty="0">
                          <a:highlight>
                            <a:srgbClr val="00FFFF"/>
                          </a:highligh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Document codes  &lt;1&gt;…&lt;19&gt;&gt;&lt;Code for ‘See letter’&gt;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dirty="0">
                          <a:highlight>
                            <a:srgbClr val="FFFF00"/>
                          </a:highligh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               Procedure code     &lt;2&gt;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dirty="0">
                          <a:highlight>
                            <a:srgbClr val="FFFF00"/>
                          </a:highligh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               Date of Service    Blank (Can be populated)</a:t>
                      </a:r>
                    </a:p>
                    <a:p>
                      <a:pPr marL="914400" marR="0" lvl="2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dirty="0">
                          <a:highlight>
                            <a:srgbClr val="FFFF00"/>
                          </a:highligh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Document codes  &lt;1&gt;…&lt;19&gt;&gt;&lt;Code for ‘See letter’&gt;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dirty="0">
                          <a:highlight>
                            <a:srgbClr val="00FFFF"/>
                          </a:highligh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               Reason Code        &lt;3&gt;</a:t>
                      </a:r>
                    </a:p>
                    <a:p>
                      <a:r>
                        <a:rPr lang="en-US" sz="1300" dirty="0">
                          <a:highlight>
                            <a:srgbClr val="00FFFF"/>
                          </a:highligh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               Date of Service    Blank (Can be populated)</a:t>
                      </a:r>
                    </a:p>
                    <a:p>
                      <a:pPr marL="914400" marR="0" lvl="2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dirty="0">
                          <a:highlight>
                            <a:srgbClr val="00FFFF"/>
                          </a:highligh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Document codes  &lt;1&gt;……...&lt;5&gt;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              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38158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3889187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</a:spPr>
      <a:bodyPr wrap="square" lIns="91440" tIns="45720" rIns="91440" bIns="45720">
        <a:spAutoFit/>
      </a:bodyPr>
      <a:lstStyle>
        <a:defPPr algn="ctr">
          <a:defRPr sz="5400" dirty="0" smtClean="0">
            <a:ln w="0"/>
            <a:gradFill>
              <a:gsLst>
                <a:gs pos="21000">
                  <a:srgbClr val="53575C"/>
                </a:gs>
                <a:gs pos="88000">
                  <a:srgbClr val="C5C7CA"/>
                </a:gs>
              </a:gsLst>
              <a:lin ang="5400000"/>
            </a:gradFill>
          </a:defRPr>
        </a:defPPr>
      </a:lstStyle>
    </a:sp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171689</TotalTime>
  <Words>1030</Words>
  <Application>Microsoft Office PowerPoint</Application>
  <PresentationFormat>On-screen Show (4:3)</PresentationFormat>
  <Paragraphs>233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Arial</vt:lpstr>
      <vt:lpstr>Calibri</vt:lpstr>
      <vt:lpstr>Times New Roman</vt:lpstr>
      <vt:lpstr>Wingdings</vt:lpstr>
      <vt:lpstr>Office Theme</vt:lpstr>
      <vt:lpstr> CR XXX Process to Populate the Document codes by each SSM on their respective ‘eMDR Letters Flat File’. </vt:lpstr>
      <vt:lpstr>PowerPoint Presentation</vt:lpstr>
      <vt:lpstr> Background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SCG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Electronic Submission of Medical Documentation (esMD) HIGH LEVEL ROADMAP</dc:title>
  <dc:creator>Parag Gajare</dc:creator>
  <cp:lastModifiedBy>kris Kosi</cp:lastModifiedBy>
  <cp:revision>1777</cp:revision>
  <cp:lastPrinted>2017-01-09T13:07:08Z</cp:lastPrinted>
  <dcterms:created xsi:type="dcterms:W3CDTF">2013-06-05T13:17:10Z</dcterms:created>
  <dcterms:modified xsi:type="dcterms:W3CDTF">2019-08-19T19:23:56Z</dcterms:modified>
</cp:coreProperties>
</file>