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52" r:id="rId2"/>
  </p:sldMasterIdLst>
  <p:notesMasterIdLst>
    <p:notesMasterId r:id="rId31"/>
  </p:notesMasterIdLst>
  <p:handoutMasterIdLst>
    <p:handoutMasterId r:id="rId32"/>
  </p:handoutMasterIdLst>
  <p:sldIdLst>
    <p:sldId id="286" r:id="rId3"/>
    <p:sldId id="314" r:id="rId4"/>
    <p:sldId id="287" r:id="rId5"/>
    <p:sldId id="288" r:id="rId6"/>
    <p:sldId id="289" r:id="rId7"/>
    <p:sldId id="328" r:id="rId8"/>
    <p:sldId id="291" r:id="rId9"/>
    <p:sldId id="330" r:id="rId10"/>
    <p:sldId id="292" r:id="rId11"/>
    <p:sldId id="293" r:id="rId12"/>
    <p:sldId id="294" r:id="rId13"/>
    <p:sldId id="311" r:id="rId14"/>
    <p:sldId id="312" r:id="rId15"/>
    <p:sldId id="313" r:id="rId16"/>
    <p:sldId id="297" r:id="rId17"/>
    <p:sldId id="329" r:id="rId18"/>
    <p:sldId id="296" r:id="rId19"/>
    <p:sldId id="309" r:id="rId20"/>
    <p:sldId id="306" r:id="rId21"/>
    <p:sldId id="320" r:id="rId22"/>
    <p:sldId id="321" r:id="rId23"/>
    <p:sldId id="318" r:id="rId24"/>
    <p:sldId id="327" r:id="rId25"/>
    <p:sldId id="325" r:id="rId26"/>
    <p:sldId id="326" r:id="rId27"/>
    <p:sldId id="316" r:id="rId28"/>
    <p:sldId id="322" r:id="rId29"/>
    <p:sldId id="319" r:id="rId30"/>
  </p:sldIdLst>
  <p:sldSz cx="10058400" cy="7772400"/>
  <p:notesSz cx="7019925" cy="9305925"/>
  <p:defaultTextStyle>
    <a:defPPr>
      <a:defRPr lang="en-US"/>
    </a:defPPr>
    <a:lvl1pPr algn="l" rtl="0" eaLnBrk="0" fontAlgn="base" hangingPunct="0">
      <a:spcBef>
        <a:spcPct val="0"/>
      </a:spcBef>
      <a:spcAft>
        <a:spcPct val="0"/>
      </a:spcAft>
      <a:defRPr sz="800" b="1"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800" b="1"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800" b="1"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800" b="1"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800" b="1" kern="1200">
        <a:solidFill>
          <a:schemeClr val="tx1"/>
        </a:solidFill>
        <a:latin typeface="Arial Narrow" pitchFamily="34" charset="0"/>
        <a:ea typeface="+mn-ea"/>
        <a:cs typeface="+mn-cs"/>
      </a:defRPr>
    </a:lvl5pPr>
    <a:lvl6pPr marL="2286000" algn="l" defTabSz="914400" rtl="0" eaLnBrk="1" latinLnBrk="0" hangingPunct="1">
      <a:defRPr sz="800" b="1" kern="1200">
        <a:solidFill>
          <a:schemeClr val="tx1"/>
        </a:solidFill>
        <a:latin typeface="Arial Narrow" pitchFamily="34" charset="0"/>
        <a:ea typeface="+mn-ea"/>
        <a:cs typeface="+mn-cs"/>
      </a:defRPr>
    </a:lvl6pPr>
    <a:lvl7pPr marL="2743200" algn="l" defTabSz="914400" rtl="0" eaLnBrk="1" latinLnBrk="0" hangingPunct="1">
      <a:defRPr sz="800" b="1" kern="1200">
        <a:solidFill>
          <a:schemeClr val="tx1"/>
        </a:solidFill>
        <a:latin typeface="Arial Narrow" pitchFamily="34" charset="0"/>
        <a:ea typeface="+mn-ea"/>
        <a:cs typeface="+mn-cs"/>
      </a:defRPr>
    </a:lvl7pPr>
    <a:lvl8pPr marL="3200400" algn="l" defTabSz="914400" rtl="0" eaLnBrk="1" latinLnBrk="0" hangingPunct="1">
      <a:defRPr sz="800" b="1" kern="1200">
        <a:solidFill>
          <a:schemeClr val="tx1"/>
        </a:solidFill>
        <a:latin typeface="Arial Narrow" pitchFamily="34" charset="0"/>
        <a:ea typeface="+mn-ea"/>
        <a:cs typeface="+mn-cs"/>
      </a:defRPr>
    </a:lvl8pPr>
    <a:lvl9pPr marL="3657600" algn="l" defTabSz="914400" rtl="0" eaLnBrk="1" latinLnBrk="0" hangingPunct="1">
      <a:defRPr sz="8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a:srgbClr val="00FF00"/>
    <a:srgbClr val="FF5050"/>
    <a:srgbClr val="FF9900"/>
    <a:srgbClr val="000066"/>
    <a:srgbClr val="800000"/>
    <a:srgbClr val="FF66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6323" autoAdjust="0"/>
  </p:normalViewPr>
  <p:slideViewPr>
    <p:cSldViewPr snapToGrid="0">
      <p:cViewPr varScale="1">
        <p:scale>
          <a:sx n="52" d="100"/>
          <a:sy n="52" d="100"/>
        </p:scale>
        <p:origin x="-1650" y="-102"/>
      </p:cViewPr>
      <p:guideLst>
        <p:guide orient="horz" pos="437"/>
        <p:guide pos="3168"/>
      </p:guideLst>
    </p:cSldViewPr>
  </p:slideViewPr>
  <p:outlineViewPr>
    <p:cViewPr>
      <p:scale>
        <a:sx n="75" d="100"/>
        <a:sy n="7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816" y="2484"/>
      </p:cViewPr>
      <p:guideLst>
        <p:guide orient="horz" pos="2932"/>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026"/>
          <p:cNvSpPr>
            <a:spLocks noGrp="1" noChangeArrowheads="1"/>
          </p:cNvSpPr>
          <p:nvPr>
            <p:ph type="hdr" sz="quarter"/>
          </p:nvPr>
        </p:nvSpPr>
        <p:spPr bwMode="auto">
          <a:xfrm>
            <a:off x="0" y="0"/>
            <a:ext cx="3014663" cy="452438"/>
          </a:xfrm>
          <a:prstGeom prst="rect">
            <a:avLst/>
          </a:prstGeom>
          <a:noFill/>
          <a:ln w="9525">
            <a:noFill/>
            <a:miter lim="800000"/>
            <a:headEnd/>
            <a:tailEnd/>
          </a:ln>
          <a:effectLst/>
        </p:spPr>
        <p:txBody>
          <a:bodyPr vert="horz" wrap="square" lIns="93168" tIns="46586" rIns="93168" bIns="46586" numCol="1" anchor="t" anchorCtr="0" compatLnSpc="1">
            <a:prstTxWarp prst="textNoShape">
              <a:avLst/>
            </a:prstTxWarp>
          </a:bodyPr>
          <a:lstStyle>
            <a:lvl1pPr defTabSz="931020">
              <a:defRPr sz="1200" b="0">
                <a:effectLst/>
                <a:latin typeface="Times New Roman" pitchFamily="18" charset="0"/>
              </a:defRPr>
            </a:lvl1pPr>
          </a:lstStyle>
          <a:p>
            <a:pPr>
              <a:defRPr/>
            </a:pPr>
            <a:r>
              <a:rPr lang="en-US"/>
              <a:t>July  2911</a:t>
            </a:r>
          </a:p>
          <a:p>
            <a:pPr>
              <a:defRPr/>
            </a:pPr>
            <a:endParaRPr lang="en-US"/>
          </a:p>
        </p:txBody>
      </p:sp>
      <p:sp>
        <p:nvSpPr>
          <p:cNvPr id="8195" name="Rectangle 1027"/>
          <p:cNvSpPr>
            <a:spLocks noGrp="1" noChangeArrowheads="1"/>
          </p:cNvSpPr>
          <p:nvPr>
            <p:ph type="dt" sz="quarter" idx="1"/>
          </p:nvPr>
        </p:nvSpPr>
        <p:spPr bwMode="auto">
          <a:xfrm>
            <a:off x="3941763" y="0"/>
            <a:ext cx="3090862" cy="452438"/>
          </a:xfrm>
          <a:prstGeom prst="rect">
            <a:avLst/>
          </a:prstGeom>
          <a:noFill/>
          <a:ln w="9525">
            <a:noFill/>
            <a:miter lim="800000"/>
            <a:headEnd/>
            <a:tailEnd/>
          </a:ln>
          <a:effectLst/>
        </p:spPr>
        <p:txBody>
          <a:bodyPr vert="horz" wrap="square" lIns="93168" tIns="46586" rIns="93168" bIns="46586" numCol="1" anchor="t" anchorCtr="0" compatLnSpc="1">
            <a:prstTxWarp prst="textNoShape">
              <a:avLst/>
            </a:prstTxWarp>
          </a:bodyPr>
          <a:lstStyle>
            <a:lvl1pPr algn="r" defTabSz="931020">
              <a:defRPr sz="1200" b="0">
                <a:effectLst/>
                <a:latin typeface="Times New Roman" pitchFamily="18" charset="0"/>
              </a:defRPr>
            </a:lvl1pPr>
          </a:lstStyle>
          <a:p>
            <a:pPr>
              <a:defRPr/>
            </a:pPr>
            <a:r>
              <a:rPr lang="en-US"/>
              <a:t>OIS / EASG / </a:t>
            </a:r>
            <a:r>
              <a:rPr lang="en-US" smtClean="0"/>
              <a:t>DITG</a:t>
            </a:r>
            <a:endParaRPr lang="en-US"/>
          </a:p>
        </p:txBody>
      </p:sp>
      <p:sp>
        <p:nvSpPr>
          <p:cNvPr id="8196" name="Rectangle 1028"/>
          <p:cNvSpPr>
            <a:spLocks noGrp="1" noChangeArrowheads="1"/>
          </p:cNvSpPr>
          <p:nvPr>
            <p:ph type="ftr" sz="quarter" idx="2"/>
          </p:nvPr>
        </p:nvSpPr>
        <p:spPr bwMode="auto">
          <a:xfrm>
            <a:off x="0" y="8840788"/>
            <a:ext cx="3014663" cy="452437"/>
          </a:xfrm>
          <a:prstGeom prst="rect">
            <a:avLst/>
          </a:prstGeom>
          <a:noFill/>
          <a:ln w="9525">
            <a:noFill/>
            <a:miter lim="800000"/>
            <a:headEnd/>
            <a:tailEnd/>
          </a:ln>
          <a:effectLst/>
        </p:spPr>
        <p:txBody>
          <a:bodyPr vert="horz" wrap="square" lIns="93168" tIns="46586" rIns="93168" bIns="46586" numCol="1" anchor="b" anchorCtr="0" compatLnSpc="1">
            <a:prstTxWarp prst="textNoShape">
              <a:avLst/>
            </a:prstTxWarp>
          </a:bodyPr>
          <a:lstStyle>
            <a:lvl1pPr defTabSz="931020">
              <a:defRPr sz="1200" b="0">
                <a:effectLst/>
                <a:latin typeface="Times New Roman" pitchFamily="18" charset="0"/>
              </a:defRPr>
            </a:lvl1pPr>
          </a:lstStyle>
          <a:p>
            <a:pPr>
              <a:defRPr/>
            </a:pPr>
            <a:endParaRPr lang="en-US"/>
          </a:p>
        </p:txBody>
      </p:sp>
      <p:sp>
        <p:nvSpPr>
          <p:cNvPr id="8197" name="Rectangle 1029"/>
          <p:cNvSpPr>
            <a:spLocks noGrp="1" noChangeArrowheads="1"/>
          </p:cNvSpPr>
          <p:nvPr>
            <p:ph type="sldNum" sz="quarter" idx="3"/>
          </p:nvPr>
        </p:nvSpPr>
        <p:spPr bwMode="auto">
          <a:xfrm>
            <a:off x="3941763" y="8840788"/>
            <a:ext cx="3090862" cy="452437"/>
          </a:xfrm>
          <a:prstGeom prst="rect">
            <a:avLst/>
          </a:prstGeom>
          <a:noFill/>
          <a:ln w="9525">
            <a:noFill/>
            <a:miter lim="800000"/>
            <a:headEnd/>
            <a:tailEnd/>
          </a:ln>
          <a:effectLst/>
        </p:spPr>
        <p:txBody>
          <a:bodyPr vert="horz" wrap="square" lIns="93168" tIns="46586" rIns="93168" bIns="46586" numCol="1" anchor="b" anchorCtr="0" compatLnSpc="1">
            <a:prstTxWarp prst="textNoShape">
              <a:avLst/>
            </a:prstTxWarp>
          </a:bodyPr>
          <a:lstStyle>
            <a:lvl1pPr algn="r" defTabSz="931020">
              <a:defRPr sz="1200">
                <a:effectLst/>
                <a:latin typeface="Times New Roman" pitchFamily="18" charset="0"/>
              </a:defRPr>
            </a:lvl1pPr>
          </a:lstStyle>
          <a:p>
            <a:pPr>
              <a:defRPr/>
            </a:pPr>
            <a:fld id="{15DB9FBD-8540-44A1-83D6-CEFC685460CD}" type="slidenum">
              <a:rPr lang="en-US"/>
              <a:pPr>
                <a:defRPr/>
              </a:pPr>
              <a:t>‹#›</a:t>
            </a:fld>
            <a:endParaRPr lang="en-US"/>
          </a:p>
        </p:txBody>
      </p:sp>
      <p:pic>
        <p:nvPicPr>
          <p:cNvPr id="40966" name="Picture 1030" descr="cmslogbl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756650"/>
            <a:ext cx="12985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7" name="Picture 7" descr="DITGNew_ 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43038" y="8810625"/>
            <a:ext cx="438150"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67483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3043238" cy="463550"/>
          </a:xfrm>
          <a:prstGeom prst="rect">
            <a:avLst/>
          </a:prstGeom>
          <a:noFill/>
          <a:ln w="9525">
            <a:noFill/>
            <a:miter lim="800000"/>
            <a:headEnd/>
            <a:tailEnd/>
          </a:ln>
          <a:effectLst/>
        </p:spPr>
        <p:txBody>
          <a:bodyPr vert="horz" wrap="square" lIns="91658" tIns="45828" rIns="91658" bIns="45828" numCol="1" anchor="t" anchorCtr="0" compatLnSpc="1">
            <a:prstTxWarp prst="textNoShape">
              <a:avLst/>
            </a:prstTxWarp>
          </a:bodyPr>
          <a:lstStyle>
            <a:lvl1pPr defTabSz="916498">
              <a:defRPr sz="1200" b="0">
                <a:effectLst/>
                <a:latin typeface="Times New Roman" pitchFamily="18" charset="0"/>
              </a:defRPr>
            </a:lvl1pPr>
          </a:lstStyle>
          <a:p>
            <a:pPr>
              <a:defRPr/>
            </a:pPr>
            <a:endParaRPr lang="en-US"/>
          </a:p>
        </p:txBody>
      </p:sp>
      <p:sp>
        <p:nvSpPr>
          <p:cNvPr id="69635" name="Rectangle 3"/>
          <p:cNvSpPr>
            <a:spLocks noGrp="1" noChangeArrowheads="1"/>
          </p:cNvSpPr>
          <p:nvPr>
            <p:ph type="dt" idx="1"/>
          </p:nvPr>
        </p:nvSpPr>
        <p:spPr bwMode="auto">
          <a:xfrm>
            <a:off x="3975100" y="0"/>
            <a:ext cx="3043238" cy="463550"/>
          </a:xfrm>
          <a:prstGeom prst="rect">
            <a:avLst/>
          </a:prstGeom>
          <a:noFill/>
          <a:ln w="9525">
            <a:noFill/>
            <a:miter lim="800000"/>
            <a:headEnd/>
            <a:tailEnd/>
          </a:ln>
          <a:effectLst/>
        </p:spPr>
        <p:txBody>
          <a:bodyPr vert="horz" wrap="square" lIns="91658" tIns="45828" rIns="91658" bIns="45828" numCol="1" anchor="t" anchorCtr="0" compatLnSpc="1">
            <a:prstTxWarp prst="textNoShape">
              <a:avLst/>
            </a:prstTxWarp>
          </a:bodyPr>
          <a:lstStyle>
            <a:lvl1pPr algn="r" defTabSz="916498">
              <a:defRPr sz="1200" b="0">
                <a:effectLst/>
                <a:latin typeface="Times New Roman" pitchFamily="18" charset="0"/>
              </a:defRPr>
            </a:lvl1pPr>
          </a:lstStyle>
          <a:p>
            <a:pPr>
              <a:defRPr/>
            </a:pPr>
            <a:endParaRPr lang="en-US"/>
          </a:p>
        </p:txBody>
      </p:sp>
      <p:sp>
        <p:nvSpPr>
          <p:cNvPr id="33796" name="Rectangle 4"/>
          <p:cNvSpPr>
            <a:spLocks noRot="1" noChangeArrowheads="1" noTextEdit="1"/>
          </p:cNvSpPr>
          <p:nvPr>
            <p:ph type="sldImg" idx="2"/>
          </p:nvPr>
        </p:nvSpPr>
        <p:spPr bwMode="auto">
          <a:xfrm>
            <a:off x="1252538" y="698500"/>
            <a:ext cx="4514850" cy="34893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7" name="Rectangle 5"/>
          <p:cNvSpPr>
            <a:spLocks noGrp="1" noChangeArrowheads="1"/>
          </p:cNvSpPr>
          <p:nvPr>
            <p:ph type="body" sz="quarter" idx="3"/>
          </p:nvPr>
        </p:nvSpPr>
        <p:spPr bwMode="auto">
          <a:xfrm>
            <a:off x="703263" y="4419600"/>
            <a:ext cx="5613400" cy="4187825"/>
          </a:xfrm>
          <a:prstGeom prst="rect">
            <a:avLst/>
          </a:prstGeom>
          <a:noFill/>
          <a:ln w="9525">
            <a:noFill/>
            <a:miter lim="800000"/>
            <a:headEnd/>
            <a:tailEnd/>
          </a:ln>
          <a:effectLst/>
        </p:spPr>
        <p:txBody>
          <a:bodyPr vert="horz" wrap="square" lIns="91658" tIns="45828" rIns="91658" bIns="4582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9638" name="Rectangle 6"/>
          <p:cNvSpPr>
            <a:spLocks noGrp="1" noChangeArrowheads="1"/>
          </p:cNvSpPr>
          <p:nvPr>
            <p:ph type="ftr" sz="quarter" idx="4"/>
          </p:nvPr>
        </p:nvSpPr>
        <p:spPr bwMode="auto">
          <a:xfrm>
            <a:off x="0" y="8840788"/>
            <a:ext cx="3043238" cy="463550"/>
          </a:xfrm>
          <a:prstGeom prst="rect">
            <a:avLst/>
          </a:prstGeom>
          <a:noFill/>
          <a:ln w="9525">
            <a:noFill/>
            <a:miter lim="800000"/>
            <a:headEnd/>
            <a:tailEnd/>
          </a:ln>
          <a:effectLst/>
        </p:spPr>
        <p:txBody>
          <a:bodyPr vert="horz" wrap="square" lIns="91658" tIns="45828" rIns="91658" bIns="45828" numCol="1" anchor="b" anchorCtr="0" compatLnSpc="1">
            <a:prstTxWarp prst="textNoShape">
              <a:avLst/>
            </a:prstTxWarp>
          </a:bodyPr>
          <a:lstStyle>
            <a:lvl1pPr defTabSz="916498">
              <a:defRPr sz="1200" b="0">
                <a:effectLst/>
                <a:latin typeface="Times New Roman" pitchFamily="18" charset="0"/>
              </a:defRPr>
            </a:lvl1pPr>
          </a:lstStyle>
          <a:p>
            <a:pPr>
              <a:defRPr/>
            </a:pPr>
            <a:endParaRPr lang="en-US"/>
          </a:p>
        </p:txBody>
      </p:sp>
      <p:sp>
        <p:nvSpPr>
          <p:cNvPr id="69639" name="Rectangle 7"/>
          <p:cNvSpPr>
            <a:spLocks noGrp="1" noChangeArrowheads="1"/>
          </p:cNvSpPr>
          <p:nvPr>
            <p:ph type="sldNum" sz="quarter" idx="5"/>
          </p:nvPr>
        </p:nvSpPr>
        <p:spPr bwMode="auto">
          <a:xfrm>
            <a:off x="3975100" y="8840788"/>
            <a:ext cx="3043238" cy="463550"/>
          </a:xfrm>
          <a:prstGeom prst="rect">
            <a:avLst/>
          </a:prstGeom>
          <a:noFill/>
          <a:ln w="9525">
            <a:noFill/>
            <a:miter lim="800000"/>
            <a:headEnd/>
            <a:tailEnd/>
          </a:ln>
          <a:effectLst/>
        </p:spPr>
        <p:txBody>
          <a:bodyPr vert="horz" wrap="square" lIns="91658" tIns="45828" rIns="91658" bIns="45828" numCol="1" anchor="b" anchorCtr="0" compatLnSpc="1">
            <a:prstTxWarp prst="textNoShape">
              <a:avLst/>
            </a:prstTxWarp>
          </a:bodyPr>
          <a:lstStyle>
            <a:lvl1pPr algn="r" defTabSz="916498">
              <a:defRPr sz="1200" b="0">
                <a:effectLst/>
                <a:latin typeface="Times New Roman" pitchFamily="18" charset="0"/>
              </a:defRPr>
            </a:lvl1pPr>
          </a:lstStyle>
          <a:p>
            <a:pPr>
              <a:defRPr/>
            </a:pPr>
            <a:fld id="{FDEF182E-C682-4399-92BB-5239B11EF487}" type="slidenum">
              <a:rPr lang="en-US"/>
              <a:pPr>
                <a:defRPr/>
              </a:pPr>
              <a:t>‹#›</a:t>
            </a:fld>
            <a:endParaRPr lang="en-US"/>
          </a:p>
        </p:txBody>
      </p:sp>
    </p:spTree>
    <p:extLst>
      <p:ext uri="{BB962C8B-B14F-4D97-AF65-F5344CB8AC3E}">
        <p14:creationId xmlns:p14="http://schemas.microsoft.com/office/powerpoint/2010/main" val="10054110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b="1"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DEF182E-C682-4399-92BB-5239B11EF487}" type="slidenum">
              <a:rPr lang="en-US" smtClean="0"/>
              <a:pPr>
                <a:defRPr/>
              </a:pPr>
              <a:t>1</a:t>
            </a:fld>
            <a:endParaRPr lang="en-US"/>
          </a:p>
        </p:txBody>
      </p:sp>
    </p:spTree>
    <p:extLst>
      <p:ext uri="{BB962C8B-B14F-4D97-AF65-F5344CB8AC3E}">
        <p14:creationId xmlns:p14="http://schemas.microsoft.com/office/powerpoint/2010/main" val="4002829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800" b="1">
                <a:solidFill>
                  <a:schemeClr val="tx1"/>
                </a:solidFill>
                <a:latin typeface="Arial Narrow" pitchFamily="34" charset="0"/>
              </a:defRPr>
            </a:lvl1pPr>
            <a:lvl2pPr marL="742950" indent="-285750" defTabSz="911225">
              <a:defRPr sz="800" b="1">
                <a:solidFill>
                  <a:schemeClr val="tx1"/>
                </a:solidFill>
                <a:latin typeface="Arial Narrow" pitchFamily="34" charset="0"/>
              </a:defRPr>
            </a:lvl2pPr>
            <a:lvl3pPr marL="1143000" indent="-228600" defTabSz="911225">
              <a:defRPr sz="800" b="1">
                <a:solidFill>
                  <a:schemeClr val="tx1"/>
                </a:solidFill>
                <a:latin typeface="Arial Narrow" pitchFamily="34" charset="0"/>
              </a:defRPr>
            </a:lvl3pPr>
            <a:lvl4pPr marL="1600200" indent="-228600" defTabSz="911225">
              <a:defRPr sz="800" b="1">
                <a:solidFill>
                  <a:schemeClr val="tx1"/>
                </a:solidFill>
                <a:latin typeface="Arial Narrow" pitchFamily="34" charset="0"/>
              </a:defRPr>
            </a:lvl4pPr>
            <a:lvl5pPr marL="2057400" indent="-228600" defTabSz="911225">
              <a:defRPr sz="800" b="1">
                <a:solidFill>
                  <a:schemeClr val="tx1"/>
                </a:solidFill>
                <a:latin typeface="Arial Narrow" pitchFamily="34" charset="0"/>
              </a:defRPr>
            </a:lvl5pPr>
            <a:lvl6pPr marL="2514600" indent="-228600" defTabSz="911225" eaLnBrk="0" fontAlgn="base" hangingPunct="0">
              <a:spcBef>
                <a:spcPct val="0"/>
              </a:spcBef>
              <a:spcAft>
                <a:spcPct val="0"/>
              </a:spcAft>
              <a:defRPr sz="800" b="1">
                <a:solidFill>
                  <a:schemeClr val="tx1"/>
                </a:solidFill>
                <a:latin typeface="Arial Narrow" pitchFamily="34" charset="0"/>
              </a:defRPr>
            </a:lvl6pPr>
            <a:lvl7pPr marL="2971800" indent="-228600" defTabSz="911225" eaLnBrk="0" fontAlgn="base" hangingPunct="0">
              <a:spcBef>
                <a:spcPct val="0"/>
              </a:spcBef>
              <a:spcAft>
                <a:spcPct val="0"/>
              </a:spcAft>
              <a:defRPr sz="800" b="1">
                <a:solidFill>
                  <a:schemeClr val="tx1"/>
                </a:solidFill>
                <a:latin typeface="Arial Narrow" pitchFamily="34" charset="0"/>
              </a:defRPr>
            </a:lvl7pPr>
            <a:lvl8pPr marL="3429000" indent="-228600" defTabSz="911225" eaLnBrk="0" fontAlgn="base" hangingPunct="0">
              <a:spcBef>
                <a:spcPct val="0"/>
              </a:spcBef>
              <a:spcAft>
                <a:spcPct val="0"/>
              </a:spcAft>
              <a:defRPr sz="800" b="1">
                <a:solidFill>
                  <a:schemeClr val="tx1"/>
                </a:solidFill>
                <a:latin typeface="Arial Narrow" pitchFamily="34" charset="0"/>
              </a:defRPr>
            </a:lvl8pPr>
            <a:lvl9pPr marL="3886200" indent="-228600" defTabSz="911225" eaLnBrk="0" fontAlgn="base" hangingPunct="0">
              <a:spcBef>
                <a:spcPct val="0"/>
              </a:spcBef>
              <a:spcAft>
                <a:spcPct val="0"/>
              </a:spcAft>
              <a:defRPr sz="800" b="1">
                <a:solidFill>
                  <a:schemeClr val="tx1"/>
                </a:solidFill>
                <a:latin typeface="Arial Narrow" pitchFamily="34" charset="0"/>
              </a:defRPr>
            </a:lvl9pPr>
          </a:lstStyle>
          <a:p>
            <a:fld id="{6119C7F2-FD44-4E35-B19A-22AD38FDBC8B}" type="slidenum">
              <a:rPr lang="en-US" sz="1200" b="0" smtClean="0">
                <a:latin typeface="Times New Roman" pitchFamily="18" charset="0"/>
              </a:rPr>
              <a:pPr/>
              <a:t>4</a:t>
            </a:fld>
            <a:endParaRPr lang="en-US" sz="1200" b="0" smtClean="0">
              <a:latin typeface="Times New Roman" pitchFamily="18" charset="0"/>
            </a:endParaRPr>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rPr>
              <a:t>HANDOUT:  EVM  Card</a:t>
            </a: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800" b="1">
                <a:solidFill>
                  <a:schemeClr val="tx1"/>
                </a:solidFill>
                <a:latin typeface="Arial Narrow" pitchFamily="34" charset="0"/>
              </a:defRPr>
            </a:lvl1pPr>
            <a:lvl2pPr marL="742950" indent="-285750" defTabSz="911225">
              <a:defRPr sz="800" b="1">
                <a:solidFill>
                  <a:schemeClr val="tx1"/>
                </a:solidFill>
                <a:latin typeface="Arial Narrow" pitchFamily="34" charset="0"/>
              </a:defRPr>
            </a:lvl2pPr>
            <a:lvl3pPr marL="1143000" indent="-228600" defTabSz="911225">
              <a:defRPr sz="800" b="1">
                <a:solidFill>
                  <a:schemeClr val="tx1"/>
                </a:solidFill>
                <a:latin typeface="Arial Narrow" pitchFamily="34" charset="0"/>
              </a:defRPr>
            </a:lvl3pPr>
            <a:lvl4pPr marL="1600200" indent="-228600" defTabSz="911225">
              <a:defRPr sz="800" b="1">
                <a:solidFill>
                  <a:schemeClr val="tx1"/>
                </a:solidFill>
                <a:latin typeface="Arial Narrow" pitchFamily="34" charset="0"/>
              </a:defRPr>
            </a:lvl4pPr>
            <a:lvl5pPr marL="2057400" indent="-228600" defTabSz="911225">
              <a:defRPr sz="800" b="1">
                <a:solidFill>
                  <a:schemeClr val="tx1"/>
                </a:solidFill>
                <a:latin typeface="Arial Narrow" pitchFamily="34" charset="0"/>
              </a:defRPr>
            </a:lvl5pPr>
            <a:lvl6pPr marL="2514600" indent="-228600" defTabSz="911225" eaLnBrk="0" fontAlgn="base" hangingPunct="0">
              <a:spcBef>
                <a:spcPct val="0"/>
              </a:spcBef>
              <a:spcAft>
                <a:spcPct val="0"/>
              </a:spcAft>
              <a:defRPr sz="800" b="1">
                <a:solidFill>
                  <a:schemeClr val="tx1"/>
                </a:solidFill>
                <a:latin typeface="Arial Narrow" pitchFamily="34" charset="0"/>
              </a:defRPr>
            </a:lvl6pPr>
            <a:lvl7pPr marL="2971800" indent="-228600" defTabSz="911225" eaLnBrk="0" fontAlgn="base" hangingPunct="0">
              <a:spcBef>
                <a:spcPct val="0"/>
              </a:spcBef>
              <a:spcAft>
                <a:spcPct val="0"/>
              </a:spcAft>
              <a:defRPr sz="800" b="1">
                <a:solidFill>
                  <a:schemeClr val="tx1"/>
                </a:solidFill>
                <a:latin typeface="Arial Narrow" pitchFamily="34" charset="0"/>
              </a:defRPr>
            </a:lvl7pPr>
            <a:lvl8pPr marL="3429000" indent="-228600" defTabSz="911225" eaLnBrk="0" fontAlgn="base" hangingPunct="0">
              <a:spcBef>
                <a:spcPct val="0"/>
              </a:spcBef>
              <a:spcAft>
                <a:spcPct val="0"/>
              </a:spcAft>
              <a:defRPr sz="800" b="1">
                <a:solidFill>
                  <a:schemeClr val="tx1"/>
                </a:solidFill>
                <a:latin typeface="Arial Narrow" pitchFamily="34" charset="0"/>
              </a:defRPr>
            </a:lvl8pPr>
            <a:lvl9pPr marL="3886200" indent="-228600" defTabSz="911225" eaLnBrk="0" fontAlgn="base" hangingPunct="0">
              <a:spcBef>
                <a:spcPct val="0"/>
              </a:spcBef>
              <a:spcAft>
                <a:spcPct val="0"/>
              </a:spcAft>
              <a:defRPr sz="800" b="1">
                <a:solidFill>
                  <a:schemeClr val="tx1"/>
                </a:solidFill>
                <a:latin typeface="Arial Narrow" pitchFamily="34" charset="0"/>
              </a:defRPr>
            </a:lvl9pPr>
          </a:lstStyle>
          <a:p>
            <a:fld id="{081DC1DB-A848-446E-822C-753437155A28}" type="slidenum">
              <a:rPr lang="en-US" sz="1200" b="0" smtClean="0">
                <a:latin typeface="Times New Roman" pitchFamily="18" charset="0"/>
              </a:rPr>
              <a:pPr/>
              <a:t>7</a:t>
            </a:fld>
            <a:endParaRPr lang="en-US" sz="1200" b="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DEF182E-C682-4399-92BB-5239B11EF487}" type="slidenum">
              <a:rPr lang="en-US" smtClean="0"/>
              <a:pPr>
                <a:defRPr/>
              </a:pPr>
              <a:t>9</a:t>
            </a:fld>
            <a:endParaRPr lang="en-US"/>
          </a:p>
        </p:txBody>
      </p:sp>
    </p:spTree>
    <p:extLst>
      <p:ext uri="{BB962C8B-B14F-4D97-AF65-F5344CB8AC3E}">
        <p14:creationId xmlns:p14="http://schemas.microsoft.com/office/powerpoint/2010/main" val="2533027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800" b="1">
                <a:solidFill>
                  <a:schemeClr val="tx1"/>
                </a:solidFill>
                <a:latin typeface="Arial Narrow" pitchFamily="34" charset="0"/>
              </a:defRPr>
            </a:lvl1pPr>
            <a:lvl2pPr marL="742950" indent="-285750" defTabSz="911225">
              <a:defRPr sz="800" b="1">
                <a:solidFill>
                  <a:schemeClr val="tx1"/>
                </a:solidFill>
                <a:latin typeface="Arial Narrow" pitchFamily="34" charset="0"/>
              </a:defRPr>
            </a:lvl2pPr>
            <a:lvl3pPr marL="1143000" indent="-228600" defTabSz="911225">
              <a:defRPr sz="800" b="1">
                <a:solidFill>
                  <a:schemeClr val="tx1"/>
                </a:solidFill>
                <a:latin typeface="Arial Narrow" pitchFamily="34" charset="0"/>
              </a:defRPr>
            </a:lvl3pPr>
            <a:lvl4pPr marL="1600200" indent="-228600" defTabSz="911225">
              <a:defRPr sz="800" b="1">
                <a:solidFill>
                  <a:schemeClr val="tx1"/>
                </a:solidFill>
                <a:latin typeface="Arial Narrow" pitchFamily="34" charset="0"/>
              </a:defRPr>
            </a:lvl4pPr>
            <a:lvl5pPr marL="2057400" indent="-228600" defTabSz="911225">
              <a:defRPr sz="800" b="1">
                <a:solidFill>
                  <a:schemeClr val="tx1"/>
                </a:solidFill>
                <a:latin typeface="Arial Narrow" pitchFamily="34" charset="0"/>
              </a:defRPr>
            </a:lvl5pPr>
            <a:lvl6pPr marL="2514600" indent="-228600" defTabSz="911225" eaLnBrk="0" fontAlgn="base" hangingPunct="0">
              <a:spcBef>
                <a:spcPct val="0"/>
              </a:spcBef>
              <a:spcAft>
                <a:spcPct val="0"/>
              </a:spcAft>
              <a:defRPr sz="800" b="1">
                <a:solidFill>
                  <a:schemeClr val="tx1"/>
                </a:solidFill>
                <a:latin typeface="Arial Narrow" pitchFamily="34" charset="0"/>
              </a:defRPr>
            </a:lvl6pPr>
            <a:lvl7pPr marL="2971800" indent="-228600" defTabSz="911225" eaLnBrk="0" fontAlgn="base" hangingPunct="0">
              <a:spcBef>
                <a:spcPct val="0"/>
              </a:spcBef>
              <a:spcAft>
                <a:spcPct val="0"/>
              </a:spcAft>
              <a:defRPr sz="800" b="1">
                <a:solidFill>
                  <a:schemeClr val="tx1"/>
                </a:solidFill>
                <a:latin typeface="Arial Narrow" pitchFamily="34" charset="0"/>
              </a:defRPr>
            </a:lvl7pPr>
            <a:lvl8pPr marL="3429000" indent="-228600" defTabSz="911225" eaLnBrk="0" fontAlgn="base" hangingPunct="0">
              <a:spcBef>
                <a:spcPct val="0"/>
              </a:spcBef>
              <a:spcAft>
                <a:spcPct val="0"/>
              </a:spcAft>
              <a:defRPr sz="800" b="1">
                <a:solidFill>
                  <a:schemeClr val="tx1"/>
                </a:solidFill>
                <a:latin typeface="Arial Narrow" pitchFamily="34" charset="0"/>
              </a:defRPr>
            </a:lvl8pPr>
            <a:lvl9pPr marL="3886200" indent="-228600" defTabSz="911225" eaLnBrk="0" fontAlgn="base" hangingPunct="0">
              <a:spcBef>
                <a:spcPct val="0"/>
              </a:spcBef>
              <a:spcAft>
                <a:spcPct val="0"/>
              </a:spcAft>
              <a:defRPr sz="800" b="1">
                <a:solidFill>
                  <a:schemeClr val="tx1"/>
                </a:solidFill>
                <a:latin typeface="Arial Narrow" pitchFamily="34" charset="0"/>
              </a:defRPr>
            </a:lvl9pPr>
          </a:lstStyle>
          <a:p>
            <a:fld id="{E6854DA0-3D78-4726-9BC8-BC7359FD2941}" type="slidenum">
              <a:rPr lang="en-US" sz="1200" b="0" smtClean="0">
                <a:latin typeface="Times New Roman" pitchFamily="18" charset="0"/>
              </a:rPr>
              <a:pPr/>
              <a:t>16</a:t>
            </a:fld>
            <a:endParaRPr lang="en-US" sz="1200" b="0"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800" b="1">
                <a:solidFill>
                  <a:schemeClr val="tx1"/>
                </a:solidFill>
                <a:latin typeface="Arial Narrow" pitchFamily="34" charset="0"/>
              </a:defRPr>
            </a:lvl1pPr>
            <a:lvl2pPr marL="742950" indent="-285750" defTabSz="911225">
              <a:defRPr sz="800" b="1">
                <a:solidFill>
                  <a:schemeClr val="tx1"/>
                </a:solidFill>
                <a:latin typeface="Arial Narrow" pitchFamily="34" charset="0"/>
              </a:defRPr>
            </a:lvl2pPr>
            <a:lvl3pPr marL="1143000" indent="-228600" defTabSz="911225">
              <a:defRPr sz="800" b="1">
                <a:solidFill>
                  <a:schemeClr val="tx1"/>
                </a:solidFill>
                <a:latin typeface="Arial Narrow" pitchFamily="34" charset="0"/>
              </a:defRPr>
            </a:lvl3pPr>
            <a:lvl4pPr marL="1600200" indent="-228600" defTabSz="911225">
              <a:defRPr sz="800" b="1">
                <a:solidFill>
                  <a:schemeClr val="tx1"/>
                </a:solidFill>
                <a:latin typeface="Arial Narrow" pitchFamily="34" charset="0"/>
              </a:defRPr>
            </a:lvl4pPr>
            <a:lvl5pPr marL="2057400" indent="-228600" defTabSz="911225">
              <a:defRPr sz="800" b="1">
                <a:solidFill>
                  <a:schemeClr val="tx1"/>
                </a:solidFill>
                <a:latin typeface="Arial Narrow" pitchFamily="34" charset="0"/>
              </a:defRPr>
            </a:lvl5pPr>
            <a:lvl6pPr marL="2514600" indent="-228600" defTabSz="911225" eaLnBrk="0" fontAlgn="base" hangingPunct="0">
              <a:spcBef>
                <a:spcPct val="0"/>
              </a:spcBef>
              <a:spcAft>
                <a:spcPct val="0"/>
              </a:spcAft>
              <a:defRPr sz="800" b="1">
                <a:solidFill>
                  <a:schemeClr val="tx1"/>
                </a:solidFill>
                <a:latin typeface="Arial Narrow" pitchFamily="34" charset="0"/>
              </a:defRPr>
            </a:lvl6pPr>
            <a:lvl7pPr marL="2971800" indent="-228600" defTabSz="911225" eaLnBrk="0" fontAlgn="base" hangingPunct="0">
              <a:spcBef>
                <a:spcPct val="0"/>
              </a:spcBef>
              <a:spcAft>
                <a:spcPct val="0"/>
              </a:spcAft>
              <a:defRPr sz="800" b="1">
                <a:solidFill>
                  <a:schemeClr val="tx1"/>
                </a:solidFill>
                <a:latin typeface="Arial Narrow" pitchFamily="34" charset="0"/>
              </a:defRPr>
            </a:lvl7pPr>
            <a:lvl8pPr marL="3429000" indent="-228600" defTabSz="911225" eaLnBrk="0" fontAlgn="base" hangingPunct="0">
              <a:spcBef>
                <a:spcPct val="0"/>
              </a:spcBef>
              <a:spcAft>
                <a:spcPct val="0"/>
              </a:spcAft>
              <a:defRPr sz="800" b="1">
                <a:solidFill>
                  <a:schemeClr val="tx1"/>
                </a:solidFill>
                <a:latin typeface="Arial Narrow" pitchFamily="34" charset="0"/>
              </a:defRPr>
            </a:lvl8pPr>
            <a:lvl9pPr marL="3886200" indent="-228600" defTabSz="911225" eaLnBrk="0" fontAlgn="base" hangingPunct="0">
              <a:spcBef>
                <a:spcPct val="0"/>
              </a:spcBef>
              <a:spcAft>
                <a:spcPct val="0"/>
              </a:spcAft>
              <a:defRPr sz="800" b="1">
                <a:solidFill>
                  <a:schemeClr val="tx1"/>
                </a:solidFill>
                <a:latin typeface="Arial Narrow" pitchFamily="34" charset="0"/>
              </a:defRPr>
            </a:lvl9pPr>
          </a:lstStyle>
          <a:p>
            <a:fld id="{352486CC-3022-4FB3-93D1-4137F675AE91}" type="slidenum">
              <a:rPr lang="en-US" sz="1200" b="0" smtClean="0">
                <a:latin typeface="Times New Roman" pitchFamily="18" charset="0"/>
              </a:rPr>
              <a:pPr/>
              <a:t>19</a:t>
            </a:fld>
            <a:endParaRPr lang="en-US" sz="1200" b="0"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DEF182E-C682-4399-92BB-5239B11EF487}" type="slidenum">
              <a:rPr lang="en-US" smtClean="0"/>
              <a:pPr>
                <a:defRPr/>
              </a:pPr>
              <a:t>20</a:t>
            </a:fld>
            <a:endParaRPr lang="en-US"/>
          </a:p>
        </p:txBody>
      </p:sp>
    </p:spTree>
    <p:extLst>
      <p:ext uri="{BB962C8B-B14F-4D97-AF65-F5344CB8AC3E}">
        <p14:creationId xmlns:p14="http://schemas.microsoft.com/office/powerpoint/2010/main" val="513802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800" b="1">
                <a:solidFill>
                  <a:schemeClr val="tx1"/>
                </a:solidFill>
                <a:latin typeface="Arial Narrow" pitchFamily="34" charset="0"/>
              </a:defRPr>
            </a:lvl1pPr>
            <a:lvl2pPr marL="742950" indent="-285750" defTabSz="911225">
              <a:defRPr sz="800" b="1">
                <a:solidFill>
                  <a:schemeClr val="tx1"/>
                </a:solidFill>
                <a:latin typeface="Arial Narrow" pitchFamily="34" charset="0"/>
              </a:defRPr>
            </a:lvl2pPr>
            <a:lvl3pPr marL="1143000" indent="-228600" defTabSz="911225">
              <a:defRPr sz="800" b="1">
                <a:solidFill>
                  <a:schemeClr val="tx1"/>
                </a:solidFill>
                <a:latin typeface="Arial Narrow" pitchFamily="34" charset="0"/>
              </a:defRPr>
            </a:lvl3pPr>
            <a:lvl4pPr marL="1600200" indent="-228600" defTabSz="911225">
              <a:defRPr sz="800" b="1">
                <a:solidFill>
                  <a:schemeClr val="tx1"/>
                </a:solidFill>
                <a:latin typeface="Arial Narrow" pitchFamily="34" charset="0"/>
              </a:defRPr>
            </a:lvl4pPr>
            <a:lvl5pPr marL="2057400" indent="-228600" defTabSz="911225">
              <a:defRPr sz="800" b="1">
                <a:solidFill>
                  <a:schemeClr val="tx1"/>
                </a:solidFill>
                <a:latin typeface="Arial Narrow" pitchFamily="34" charset="0"/>
              </a:defRPr>
            </a:lvl5pPr>
            <a:lvl6pPr marL="2514600" indent="-228600" defTabSz="911225" eaLnBrk="0" fontAlgn="base" hangingPunct="0">
              <a:spcBef>
                <a:spcPct val="0"/>
              </a:spcBef>
              <a:spcAft>
                <a:spcPct val="0"/>
              </a:spcAft>
              <a:defRPr sz="800" b="1">
                <a:solidFill>
                  <a:schemeClr val="tx1"/>
                </a:solidFill>
                <a:latin typeface="Arial Narrow" pitchFamily="34" charset="0"/>
              </a:defRPr>
            </a:lvl6pPr>
            <a:lvl7pPr marL="2971800" indent="-228600" defTabSz="911225" eaLnBrk="0" fontAlgn="base" hangingPunct="0">
              <a:spcBef>
                <a:spcPct val="0"/>
              </a:spcBef>
              <a:spcAft>
                <a:spcPct val="0"/>
              </a:spcAft>
              <a:defRPr sz="800" b="1">
                <a:solidFill>
                  <a:schemeClr val="tx1"/>
                </a:solidFill>
                <a:latin typeface="Arial Narrow" pitchFamily="34" charset="0"/>
              </a:defRPr>
            </a:lvl7pPr>
            <a:lvl8pPr marL="3429000" indent="-228600" defTabSz="911225" eaLnBrk="0" fontAlgn="base" hangingPunct="0">
              <a:spcBef>
                <a:spcPct val="0"/>
              </a:spcBef>
              <a:spcAft>
                <a:spcPct val="0"/>
              </a:spcAft>
              <a:defRPr sz="800" b="1">
                <a:solidFill>
                  <a:schemeClr val="tx1"/>
                </a:solidFill>
                <a:latin typeface="Arial Narrow" pitchFamily="34" charset="0"/>
              </a:defRPr>
            </a:lvl8pPr>
            <a:lvl9pPr marL="3886200" indent="-228600" defTabSz="911225" eaLnBrk="0" fontAlgn="base" hangingPunct="0">
              <a:spcBef>
                <a:spcPct val="0"/>
              </a:spcBef>
              <a:spcAft>
                <a:spcPct val="0"/>
              </a:spcAft>
              <a:defRPr sz="800" b="1">
                <a:solidFill>
                  <a:schemeClr val="tx1"/>
                </a:solidFill>
                <a:latin typeface="Arial Narrow" pitchFamily="34" charset="0"/>
              </a:defRPr>
            </a:lvl9pPr>
          </a:lstStyle>
          <a:p>
            <a:fld id="{CB562020-1362-4593-B583-9E4D29A5D0BA}" type="slidenum">
              <a:rPr lang="en-US" sz="1200" b="0" smtClean="0">
                <a:latin typeface="Times New Roman" pitchFamily="18" charset="0"/>
              </a:rPr>
              <a:pPr/>
              <a:t>23</a:t>
            </a:fld>
            <a:endParaRPr lang="en-US" sz="1200" b="0"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1225">
              <a:defRPr sz="800" b="1">
                <a:solidFill>
                  <a:schemeClr val="tx1"/>
                </a:solidFill>
                <a:latin typeface="Arial Narrow" pitchFamily="34" charset="0"/>
              </a:defRPr>
            </a:lvl1pPr>
            <a:lvl2pPr marL="742950" indent="-285750" defTabSz="911225">
              <a:defRPr sz="800" b="1">
                <a:solidFill>
                  <a:schemeClr val="tx1"/>
                </a:solidFill>
                <a:latin typeface="Arial Narrow" pitchFamily="34" charset="0"/>
              </a:defRPr>
            </a:lvl2pPr>
            <a:lvl3pPr marL="1143000" indent="-228600" defTabSz="911225">
              <a:defRPr sz="800" b="1">
                <a:solidFill>
                  <a:schemeClr val="tx1"/>
                </a:solidFill>
                <a:latin typeface="Arial Narrow" pitchFamily="34" charset="0"/>
              </a:defRPr>
            </a:lvl3pPr>
            <a:lvl4pPr marL="1600200" indent="-228600" defTabSz="911225">
              <a:defRPr sz="800" b="1">
                <a:solidFill>
                  <a:schemeClr val="tx1"/>
                </a:solidFill>
                <a:latin typeface="Arial Narrow" pitchFamily="34" charset="0"/>
              </a:defRPr>
            </a:lvl4pPr>
            <a:lvl5pPr marL="2057400" indent="-228600" defTabSz="911225">
              <a:defRPr sz="800" b="1">
                <a:solidFill>
                  <a:schemeClr val="tx1"/>
                </a:solidFill>
                <a:latin typeface="Arial Narrow" pitchFamily="34" charset="0"/>
              </a:defRPr>
            </a:lvl5pPr>
            <a:lvl6pPr marL="2514600" indent="-228600" defTabSz="911225" eaLnBrk="0" fontAlgn="base" hangingPunct="0">
              <a:spcBef>
                <a:spcPct val="0"/>
              </a:spcBef>
              <a:spcAft>
                <a:spcPct val="0"/>
              </a:spcAft>
              <a:defRPr sz="800" b="1">
                <a:solidFill>
                  <a:schemeClr val="tx1"/>
                </a:solidFill>
                <a:latin typeface="Arial Narrow" pitchFamily="34" charset="0"/>
              </a:defRPr>
            </a:lvl6pPr>
            <a:lvl7pPr marL="2971800" indent="-228600" defTabSz="911225" eaLnBrk="0" fontAlgn="base" hangingPunct="0">
              <a:spcBef>
                <a:spcPct val="0"/>
              </a:spcBef>
              <a:spcAft>
                <a:spcPct val="0"/>
              </a:spcAft>
              <a:defRPr sz="800" b="1">
                <a:solidFill>
                  <a:schemeClr val="tx1"/>
                </a:solidFill>
                <a:latin typeface="Arial Narrow" pitchFamily="34" charset="0"/>
              </a:defRPr>
            </a:lvl7pPr>
            <a:lvl8pPr marL="3429000" indent="-228600" defTabSz="911225" eaLnBrk="0" fontAlgn="base" hangingPunct="0">
              <a:spcBef>
                <a:spcPct val="0"/>
              </a:spcBef>
              <a:spcAft>
                <a:spcPct val="0"/>
              </a:spcAft>
              <a:defRPr sz="800" b="1">
                <a:solidFill>
                  <a:schemeClr val="tx1"/>
                </a:solidFill>
                <a:latin typeface="Arial Narrow" pitchFamily="34" charset="0"/>
              </a:defRPr>
            </a:lvl8pPr>
            <a:lvl9pPr marL="3886200" indent="-228600" defTabSz="911225" eaLnBrk="0" fontAlgn="base" hangingPunct="0">
              <a:spcBef>
                <a:spcPct val="0"/>
              </a:spcBef>
              <a:spcAft>
                <a:spcPct val="0"/>
              </a:spcAft>
              <a:defRPr sz="800" b="1">
                <a:solidFill>
                  <a:schemeClr val="tx1"/>
                </a:solidFill>
                <a:latin typeface="Arial Narrow" pitchFamily="34" charset="0"/>
              </a:defRPr>
            </a:lvl9pPr>
          </a:lstStyle>
          <a:p>
            <a:fld id="{ED14FC49-3470-493D-B035-B120FD41FF77}" type="slidenum">
              <a:rPr lang="en-US" sz="1200" b="0" smtClean="0">
                <a:latin typeface="Times New Roman" pitchFamily="18" charset="0"/>
              </a:rPr>
              <a:pPr/>
              <a:t>26</a:t>
            </a:fld>
            <a:endParaRPr lang="en-US" sz="1200" b="0"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3" y="2414588"/>
            <a:ext cx="8550275" cy="1665287"/>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25" y="4403725"/>
            <a:ext cx="7042150" cy="19875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5F9C01-83A3-4AE4-B6B8-C79B08E42D54}" type="slidenum">
              <a:rPr lang="en-US"/>
              <a:pPr>
                <a:defRPr/>
              </a:pPr>
              <a:t>‹#›</a:t>
            </a:fld>
            <a:endParaRPr lang="en-US"/>
          </a:p>
        </p:txBody>
      </p:sp>
    </p:spTree>
    <p:extLst>
      <p:ext uri="{BB962C8B-B14F-4D97-AF65-F5344CB8AC3E}">
        <p14:creationId xmlns:p14="http://schemas.microsoft.com/office/powerpoint/2010/main" val="506302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CBE3EE7-7650-47A0-ABF3-932388C80C9F}" type="slidenum">
              <a:rPr lang="en-US"/>
              <a:pPr>
                <a:defRPr/>
              </a:pPr>
              <a:t>‹#›</a:t>
            </a:fld>
            <a:endParaRPr lang="en-US"/>
          </a:p>
        </p:txBody>
      </p:sp>
    </p:spTree>
    <p:extLst>
      <p:ext uri="{BB962C8B-B14F-4D97-AF65-F5344CB8AC3E}">
        <p14:creationId xmlns:p14="http://schemas.microsoft.com/office/powerpoint/2010/main" val="2139645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11150"/>
            <a:ext cx="2262188" cy="66325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38" y="311150"/>
            <a:ext cx="6637337" cy="66325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92E68BC-B608-4BD6-B0CA-F721EE5BDF4F}" type="slidenum">
              <a:rPr lang="en-US"/>
              <a:pPr>
                <a:defRPr/>
              </a:pPr>
              <a:t>‹#›</a:t>
            </a:fld>
            <a:endParaRPr lang="en-US"/>
          </a:p>
        </p:txBody>
      </p:sp>
    </p:spTree>
    <p:extLst>
      <p:ext uri="{BB962C8B-B14F-4D97-AF65-F5344CB8AC3E}">
        <p14:creationId xmlns:p14="http://schemas.microsoft.com/office/powerpoint/2010/main" val="1027381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1425575" y="2505075"/>
            <a:ext cx="7878763" cy="1295400"/>
          </a:xfrm>
        </p:spPr>
        <p:txBody>
          <a:bodyPr/>
          <a:lstStyle>
            <a:lvl1pPr>
              <a:defRPr sz="4900"/>
            </a:lvl1pPr>
          </a:lstStyle>
          <a:p>
            <a:r>
              <a:rPr lang="en-US"/>
              <a:t>Click to edit Master title style</a:t>
            </a:r>
          </a:p>
        </p:txBody>
      </p:sp>
      <p:sp>
        <p:nvSpPr>
          <p:cNvPr id="65539" name="Rectangle 3"/>
          <p:cNvSpPr>
            <a:spLocks noGrp="1" noChangeArrowheads="1"/>
          </p:cNvSpPr>
          <p:nvPr>
            <p:ph type="subTitle" idx="1"/>
          </p:nvPr>
        </p:nvSpPr>
        <p:spPr>
          <a:xfrm>
            <a:off x="1676400" y="4333875"/>
            <a:ext cx="7040563" cy="1209675"/>
          </a:xfrm>
        </p:spPr>
        <p:txBody>
          <a:bodyPr/>
          <a:lstStyle>
            <a:lvl1pPr marL="0" indent="0" algn="ctr">
              <a:buFontTx/>
              <a:buNone/>
              <a:defRPr b="1"/>
            </a:lvl1pPr>
          </a:lstStyle>
          <a:p>
            <a:r>
              <a:rPr lang="en-US"/>
              <a:t>Click to edit Master subtitle style</a:t>
            </a:r>
          </a:p>
        </p:txBody>
      </p:sp>
      <p:sp>
        <p:nvSpPr>
          <p:cNvPr id="4" name="Rectangle 4"/>
          <p:cNvSpPr>
            <a:spLocks noGrp="1" noChangeArrowheads="1"/>
          </p:cNvSpPr>
          <p:nvPr>
            <p:ph type="dt" sz="half" idx="10"/>
          </p:nvPr>
        </p:nvSpPr>
        <p:spPr>
          <a:xfrm>
            <a:off x="754063" y="6908800"/>
            <a:ext cx="2095500" cy="431800"/>
          </a:xfrm>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436938" y="6908800"/>
            <a:ext cx="3184525" cy="431800"/>
          </a:xfrm>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7208838" y="6908800"/>
            <a:ext cx="2095500" cy="431800"/>
          </a:xfrm>
        </p:spPr>
        <p:txBody>
          <a:bodyPr/>
          <a:lstStyle>
            <a:lvl1pPr>
              <a:defRPr/>
            </a:lvl1pPr>
          </a:lstStyle>
          <a:p>
            <a:pPr>
              <a:defRPr/>
            </a:pPr>
            <a:fld id="{A2836448-0933-4123-8C42-F6140315EB56}" type="slidenum">
              <a:rPr lang="en-US"/>
              <a:pPr>
                <a:defRPr/>
              </a:pPr>
              <a:t>‹#›</a:t>
            </a:fld>
            <a:endParaRPr lang="en-US"/>
          </a:p>
        </p:txBody>
      </p:sp>
    </p:spTree>
    <p:extLst>
      <p:ext uri="{BB962C8B-B14F-4D97-AF65-F5344CB8AC3E}">
        <p14:creationId xmlns:p14="http://schemas.microsoft.com/office/powerpoint/2010/main" val="28584659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5"/>
          <p:cNvSpPr txBox="1">
            <a:spLocks/>
          </p:cNvSpPr>
          <p:nvPr userDrawn="1"/>
        </p:nvSpPr>
        <p:spPr bwMode="auto">
          <a:xfrm>
            <a:off x="1608138" y="7559675"/>
            <a:ext cx="5113337"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eaLnBrk="1" hangingPunct="1">
              <a:defRPr/>
            </a:pPr>
            <a:r>
              <a:rPr lang="en-US" altLang="en-US" sz="1100" b="0" smtClean="0">
                <a:latin typeface="Arial" charset="0"/>
              </a:rPr>
              <a:t>Division of IT Governance, EASG, OIS, CMS, DHHS</a:t>
            </a:r>
          </a:p>
        </p:txBody>
      </p:sp>
      <p:sp>
        <p:nvSpPr>
          <p:cNvPr id="2" name="Title 1"/>
          <p:cNvSpPr>
            <a:spLocks noGrp="1"/>
          </p:cNvSpPr>
          <p:nvPr>
            <p:ph type="title"/>
          </p:nvPr>
        </p:nvSpPr>
        <p:spPr>
          <a:xfrm>
            <a:off x="1341438" y="677848"/>
            <a:ext cx="8466137" cy="1036637"/>
          </a:xfrm>
        </p:spPr>
        <p:txBody>
          <a:bodyPr/>
          <a:lstStyle/>
          <a:p>
            <a:r>
              <a:rPr lang="en-US" smtClean="0"/>
              <a:t>Click to edit Master title style</a:t>
            </a:r>
            <a:endParaRPr lang="en-US"/>
          </a:p>
        </p:txBody>
      </p:sp>
      <p:sp>
        <p:nvSpPr>
          <p:cNvPr id="3" name="Content Placeholder 2"/>
          <p:cNvSpPr>
            <a:spLocks noGrp="1"/>
          </p:cNvSpPr>
          <p:nvPr>
            <p:ph idx="1"/>
          </p:nvPr>
        </p:nvSpPr>
        <p:spPr>
          <a:xfrm>
            <a:off x="1341438" y="1985963"/>
            <a:ext cx="8466137" cy="50958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9D724332-AF82-45AF-A702-8970466052A3}" type="slidenum">
              <a:rPr lang="en-US"/>
              <a:pPr>
                <a:defRPr/>
              </a:pPr>
              <a:t>‹#›</a:t>
            </a:fld>
            <a:endParaRPr lang="en-US"/>
          </a:p>
        </p:txBody>
      </p:sp>
    </p:spTree>
    <p:extLst>
      <p:ext uri="{BB962C8B-B14F-4D97-AF65-F5344CB8AC3E}">
        <p14:creationId xmlns:p14="http://schemas.microsoft.com/office/powerpoint/2010/main" val="26114296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994275"/>
            <a:ext cx="8548687" cy="154463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94063"/>
            <a:ext cx="8548687" cy="170021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A37BEBD-0929-4AEC-A5E2-B72DE3A77AAF}" type="slidenum">
              <a:rPr lang="en-US"/>
              <a:pPr>
                <a:defRPr/>
              </a:pPr>
              <a:t>‹#›</a:t>
            </a:fld>
            <a:endParaRPr lang="en-US"/>
          </a:p>
        </p:txBody>
      </p:sp>
    </p:spTree>
    <p:extLst>
      <p:ext uri="{BB962C8B-B14F-4D97-AF65-F5344CB8AC3E}">
        <p14:creationId xmlns:p14="http://schemas.microsoft.com/office/powerpoint/2010/main" val="3002109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41438" y="2316163"/>
            <a:ext cx="4156075" cy="4765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649913" y="2316163"/>
            <a:ext cx="4157662" cy="4765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EFFC269-8E74-4787-9B38-8D2C9C3B6C15}" type="slidenum">
              <a:rPr lang="en-US"/>
              <a:pPr>
                <a:defRPr/>
              </a:pPr>
              <a:t>‹#›</a:t>
            </a:fld>
            <a:endParaRPr lang="en-US"/>
          </a:p>
        </p:txBody>
      </p:sp>
    </p:spTree>
    <p:extLst>
      <p:ext uri="{BB962C8B-B14F-4D97-AF65-F5344CB8AC3E}">
        <p14:creationId xmlns:p14="http://schemas.microsoft.com/office/powerpoint/2010/main" val="21160692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38" y="311150"/>
            <a:ext cx="9051925" cy="1295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739900"/>
            <a:ext cx="4443412"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465388"/>
            <a:ext cx="4443412"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3" y="1739900"/>
            <a:ext cx="4445000"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3" y="2465388"/>
            <a:ext cx="4445000"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9FA050B-D157-46C6-A425-8E7E89D504BD}" type="slidenum">
              <a:rPr lang="en-US"/>
              <a:pPr>
                <a:defRPr/>
              </a:pPr>
              <a:t>‹#›</a:t>
            </a:fld>
            <a:endParaRPr lang="en-US"/>
          </a:p>
        </p:txBody>
      </p:sp>
    </p:spTree>
    <p:extLst>
      <p:ext uri="{BB962C8B-B14F-4D97-AF65-F5344CB8AC3E}">
        <p14:creationId xmlns:p14="http://schemas.microsoft.com/office/powerpoint/2010/main" val="2732020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4A0284D-2B39-4FE5-B49B-4867CA7F7CE0}" type="slidenum">
              <a:rPr lang="en-US"/>
              <a:pPr>
                <a:defRPr/>
              </a:pPr>
              <a:t>‹#›</a:t>
            </a:fld>
            <a:endParaRPr lang="en-US"/>
          </a:p>
        </p:txBody>
      </p:sp>
    </p:spTree>
    <p:extLst>
      <p:ext uri="{BB962C8B-B14F-4D97-AF65-F5344CB8AC3E}">
        <p14:creationId xmlns:p14="http://schemas.microsoft.com/office/powerpoint/2010/main" val="2040223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64D6C4D-BEC3-4B91-B456-07A87ABD6846}" type="slidenum">
              <a:rPr lang="en-US"/>
              <a:pPr>
                <a:defRPr/>
              </a:pPr>
              <a:t>‹#›</a:t>
            </a:fld>
            <a:endParaRPr lang="en-US"/>
          </a:p>
        </p:txBody>
      </p:sp>
    </p:spTree>
    <p:extLst>
      <p:ext uri="{BB962C8B-B14F-4D97-AF65-F5344CB8AC3E}">
        <p14:creationId xmlns:p14="http://schemas.microsoft.com/office/powerpoint/2010/main" val="6886455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9563"/>
            <a:ext cx="3308350" cy="13176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38" y="309563"/>
            <a:ext cx="5622925" cy="66341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627188"/>
            <a:ext cx="3308350"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5FFB283-4286-4187-BBFC-9ECC95B7319F}" type="slidenum">
              <a:rPr lang="en-US"/>
              <a:pPr>
                <a:defRPr/>
              </a:pPr>
              <a:t>‹#›</a:t>
            </a:fld>
            <a:endParaRPr lang="en-US"/>
          </a:p>
        </p:txBody>
      </p:sp>
    </p:spTree>
    <p:extLst>
      <p:ext uri="{BB962C8B-B14F-4D97-AF65-F5344CB8AC3E}">
        <p14:creationId xmlns:p14="http://schemas.microsoft.com/office/powerpoint/2010/main" val="17246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A642CA7-3215-48F1-BB79-CAB5EEB3B803}" type="slidenum">
              <a:rPr lang="en-US"/>
              <a:pPr>
                <a:defRPr/>
              </a:pPr>
              <a:t>‹#›</a:t>
            </a:fld>
            <a:endParaRPr lang="en-US"/>
          </a:p>
        </p:txBody>
      </p:sp>
    </p:spTree>
    <p:extLst>
      <p:ext uri="{BB962C8B-B14F-4D97-AF65-F5344CB8AC3E}">
        <p14:creationId xmlns:p14="http://schemas.microsoft.com/office/powerpoint/2010/main" val="17729933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440363"/>
            <a:ext cx="6035675" cy="64293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75" y="693738"/>
            <a:ext cx="6035675" cy="4664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1675" y="6083300"/>
            <a:ext cx="6035675" cy="911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C3D5E60-0338-4605-BCC5-1E9FDA931702}" type="slidenum">
              <a:rPr lang="en-US"/>
              <a:pPr>
                <a:defRPr/>
              </a:pPr>
              <a:t>‹#›</a:t>
            </a:fld>
            <a:endParaRPr lang="en-US"/>
          </a:p>
        </p:txBody>
      </p:sp>
    </p:spTree>
    <p:extLst>
      <p:ext uri="{BB962C8B-B14F-4D97-AF65-F5344CB8AC3E}">
        <p14:creationId xmlns:p14="http://schemas.microsoft.com/office/powerpoint/2010/main" val="36813863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3EDF1B-037F-476F-AE3F-8F32F7BB81A5}" type="slidenum">
              <a:rPr lang="en-US"/>
              <a:pPr>
                <a:defRPr/>
              </a:pPr>
              <a:t>‹#›</a:t>
            </a:fld>
            <a:endParaRPr lang="en-US"/>
          </a:p>
        </p:txBody>
      </p:sp>
    </p:spTree>
    <p:extLst>
      <p:ext uri="{BB962C8B-B14F-4D97-AF65-F5344CB8AC3E}">
        <p14:creationId xmlns:p14="http://schemas.microsoft.com/office/powerpoint/2010/main" val="12945234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91438" y="1106488"/>
            <a:ext cx="2116137" cy="59753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41438" y="1106488"/>
            <a:ext cx="6197600" cy="59753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D5C7B98-8A9B-427D-9CC4-9A01F6F5DC02}" type="slidenum">
              <a:rPr lang="en-US"/>
              <a:pPr>
                <a:defRPr/>
              </a:pPr>
              <a:t>‹#›</a:t>
            </a:fld>
            <a:endParaRPr lang="en-US"/>
          </a:p>
        </p:txBody>
      </p:sp>
    </p:spTree>
    <p:extLst>
      <p:ext uri="{BB962C8B-B14F-4D97-AF65-F5344CB8AC3E}">
        <p14:creationId xmlns:p14="http://schemas.microsoft.com/office/powerpoint/2010/main" val="17455006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41438" y="1106488"/>
            <a:ext cx="8466137" cy="1036637"/>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341438" y="2316163"/>
            <a:ext cx="8466137" cy="4765675"/>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2A7BD69-8BB5-4970-9704-1104ADCDB1A7}" type="slidenum">
              <a:rPr lang="en-US"/>
              <a:pPr>
                <a:defRPr/>
              </a:pPr>
              <a:t>‹#›</a:t>
            </a:fld>
            <a:endParaRPr lang="en-US"/>
          </a:p>
        </p:txBody>
      </p:sp>
    </p:spTree>
    <p:extLst>
      <p:ext uri="{BB962C8B-B14F-4D97-AF65-F5344CB8AC3E}">
        <p14:creationId xmlns:p14="http://schemas.microsoft.com/office/powerpoint/2010/main" val="1387847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994275"/>
            <a:ext cx="8548687" cy="154463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38" y="3294063"/>
            <a:ext cx="8548687" cy="170021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4E53769-EBD9-421E-8144-10B379A8431B}" type="slidenum">
              <a:rPr lang="en-US"/>
              <a:pPr>
                <a:defRPr/>
              </a:pPr>
              <a:t>‹#›</a:t>
            </a:fld>
            <a:endParaRPr lang="en-US"/>
          </a:p>
        </p:txBody>
      </p:sp>
    </p:spTree>
    <p:extLst>
      <p:ext uri="{BB962C8B-B14F-4D97-AF65-F5344CB8AC3E}">
        <p14:creationId xmlns:p14="http://schemas.microsoft.com/office/powerpoint/2010/main" val="4020087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812925"/>
            <a:ext cx="4449762"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0" y="1812925"/>
            <a:ext cx="4449763" cy="5130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79B5FB-AF87-4C0D-AA61-D8FD2AB53AA1}" type="slidenum">
              <a:rPr lang="en-US"/>
              <a:pPr>
                <a:defRPr/>
              </a:pPr>
              <a:t>‹#›</a:t>
            </a:fld>
            <a:endParaRPr lang="en-US"/>
          </a:p>
        </p:txBody>
      </p:sp>
    </p:spTree>
    <p:extLst>
      <p:ext uri="{BB962C8B-B14F-4D97-AF65-F5344CB8AC3E}">
        <p14:creationId xmlns:p14="http://schemas.microsoft.com/office/powerpoint/2010/main" val="3926158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739900"/>
            <a:ext cx="4443412"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465388"/>
            <a:ext cx="4443412"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3" y="1739900"/>
            <a:ext cx="4445000" cy="7254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3" y="2465388"/>
            <a:ext cx="4445000" cy="44783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22B7829-E20E-4C61-9C95-045331028C58}" type="slidenum">
              <a:rPr lang="en-US"/>
              <a:pPr>
                <a:defRPr/>
              </a:pPr>
              <a:t>‹#›</a:t>
            </a:fld>
            <a:endParaRPr lang="en-US"/>
          </a:p>
        </p:txBody>
      </p:sp>
    </p:spTree>
    <p:extLst>
      <p:ext uri="{BB962C8B-B14F-4D97-AF65-F5344CB8AC3E}">
        <p14:creationId xmlns:p14="http://schemas.microsoft.com/office/powerpoint/2010/main" val="2281934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2F089C0-DBFA-485B-824D-0B7EF3670D90}" type="slidenum">
              <a:rPr lang="en-US"/>
              <a:pPr>
                <a:defRPr/>
              </a:pPr>
              <a:t>‹#›</a:t>
            </a:fld>
            <a:endParaRPr lang="en-US"/>
          </a:p>
        </p:txBody>
      </p:sp>
    </p:spTree>
    <p:extLst>
      <p:ext uri="{BB962C8B-B14F-4D97-AF65-F5344CB8AC3E}">
        <p14:creationId xmlns:p14="http://schemas.microsoft.com/office/powerpoint/2010/main" val="965218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D43D5E5-A859-4471-B0B4-20EEB75DA29A}" type="slidenum">
              <a:rPr lang="en-US"/>
              <a:pPr>
                <a:defRPr/>
              </a:pPr>
              <a:t>‹#›</a:t>
            </a:fld>
            <a:endParaRPr lang="en-US"/>
          </a:p>
        </p:txBody>
      </p:sp>
    </p:spTree>
    <p:extLst>
      <p:ext uri="{BB962C8B-B14F-4D97-AF65-F5344CB8AC3E}">
        <p14:creationId xmlns:p14="http://schemas.microsoft.com/office/powerpoint/2010/main" val="3825016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9563"/>
            <a:ext cx="3308350" cy="131762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38" y="309563"/>
            <a:ext cx="5622925" cy="66341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38" y="1627188"/>
            <a:ext cx="3308350"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BE8899-0595-423A-A12D-8646E2A0A835}" type="slidenum">
              <a:rPr lang="en-US"/>
              <a:pPr>
                <a:defRPr/>
              </a:pPr>
              <a:t>‹#›</a:t>
            </a:fld>
            <a:endParaRPr lang="en-US"/>
          </a:p>
        </p:txBody>
      </p:sp>
    </p:spTree>
    <p:extLst>
      <p:ext uri="{BB962C8B-B14F-4D97-AF65-F5344CB8AC3E}">
        <p14:creationId xmlns:p14="http://schemas.microsoft.com/office/powerpoint/2010/main" val="1553249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440363"/>
            <a:ext cx="6035675" cy="642937"/>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75" y="693738"/>
            <a:ext cx="6035675" cy="4664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71675" y="6083300"/>
            <a:ext cx="6035675" cy="9112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156EC94-1CC7-4DEE-9DF3-7380F623E5A9}" type="slidenum">
              <a:rPr lang="en-US"/>
              <a:pPr>
                <a:defRPr/>
              </a:pPr>
              <a:t>‹#›</a:t>
            </a:fld>
            <a:endParaRPr lang="en-US"/>
          </a:p>
        </p:txBody>
      </p:sp>
    </p:spTree>
    <p:extLst>
      <p:ext uri="{BB962C8B-B14F-4D97-AF65-F5344CB8AC3E}">
        <p14:creationId xmlns:p14="http://schemas.microsoft.com/office/powerpoint/2010/main" val="350176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03238" y="311150"/>
            <a:ext cx="9051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8" tIns="45704" rIns="91408" bIns="45704"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503238" y="1812925"/>
            <a:ext cx="9051925" cy="513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8" tIns="45704" rIns="91408" bIns="4570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0" name="Rectangle 4"/>
          <p:cNvSpPr>
            <a:spLocks noGrp="1" noChangeArrowheads="1"/>
          </p:cNvSpPr>
          <p:nvPr>
            <p:ph type="dt" sz="half" idx="2"/>
          </p:nvPr>
        </p:nvSpPr>
        <p:spPr bwMode="auto">
          <a:xfrm>
            <a:off x="503238" y="7078663"/>
            <a:ext cx="2346325" cy="539750"/>
          </a:xfrm>
          <a:prstGeom prst="rect">
            <a:avLst/>
          </a:prstGeom>
          <a:noFill/>
          <a:ln w="9525">
            <a:noFill/>
            <a:miter lim="800000"/>
            <a:headEnd/>
            <a:tailEnd/>
          </a:ln>
          <a:effectLst/>
        </p:spPr>
        <p:txBody>
          <a:bodyPr vert="horz" wrap="square" lIns="91408" tIns="45704" rIns="91408" bIns="45704" numCol="1" anchor="t" anchorCtr="0" compatLnSpc="1">
            <a:prstTxWarp prst="textNoShape">
              <a:avLst/>
            </a:prstTxWarp>
          </a:bodyPr>
          <a:lstStyle>
            <a:lvl1pPr>
              <a:defRPr sz="1400" b="0">
                <a:effectLst/>
                <a:latin typeface="Times New Roman" pitchFamily="18" charset="0"/>
              </a:defRPr>
            </a:lvl1pPr>
          </a:lstStyle>
          <a:p>
            <a:pPr>
              <a:defRPr/>
            </a:pPr>
            <a:endParaRPr lang="en-US"/>
          </a:p>
        </p:txBody>
      </p:sp>
      <p:sp>
        <p:nvSpPr>
          <p:cNvPr id="14341" name="Rectangle 5"/>
          <p:cNvSpPr>
            <a:spLocks noGrp="1" noChangeArrowheads="1"/>
          </p:cNvSpPr>
          <p:nvPr>
            <p:ph type="ftr" sz="quarter" idx="3"/>
          </p:nvPr>
        </p:nvSpPr>
        <p:spPr bwMode="auto">
          <a:xfrm>
            <a:off x="3436938" y="7078663"/>
            <a:ext cx="3184525" cy="539750"/>
          </a:xfrm>
          <a:prstGeom prst="rect">
            <a:avLst/>
          </a:prstGeom>
          <a:noFill/>
          <a:ln w="9525">
            <a:noFill/>
            <a:miter lim="800000"/>
            <a:headEnd/>
            <a:tailEnd/>
          </a:ln>
          <a:effectLst/>
        </p:spPr>
        <p:txBody>
          <a:bodyPr vert="horz" wrap="square" lIns="91408" tIns="45704" rIns="91408" bIns="45704" numCol="1" anchor="t" anchorCtr="0" compatLnSpc="1">
            <a:prstTxWarp prst="textNoShape">
              <a:avLst/>
            </a:prstTxWarp>
          </a:bodyPr>
          <a:lstStyle>
            <a:lvl1pPr algn="ctr">
              <a:defRPr sz="1400" b="0">
                <a:effectLst/>
                <a:latin typeface="Times New Roman" pitchFamily="18" charset="0"/>
              </a:defRPr>
            </a:lvl1pPr>
          </a:lstStyle>
          <a:p>
            <a:pPr>
              <a:defRPr/>
            </a:pPr>
            <a:endParaRPr lang="en-US"/>
          </a:p>
        </p:txBody>
      </p:sp>
      <p:sp>
        <p:nvSpPr>
          <p:cNvPr id="14342" name="Rectangle 6"/>
          <p:cNvSpPr>
            <a:spLocks noGrp="1" noChangeArrowheads="1"/>
          </p:cNvSpPr>
          <p:nvPr>
            <p:ph type="sldNum" sz="quarter" idx="4"/>
          </p:nvPr>
        </p:nvSpPr>
        <p:spPr bwMode="auto">
          <a:xfrm>
            <a:off x="7208838" y="7078663"/>
            <a:ext cx="2346325" cy="539750"/>
          </a:xfrm>
          <a:prstGeom prst="rect">
            <a:avLst/>
          </a:prstGeom>
          <a:noFill/>
          <a:ln w="9525">
            <a:noFill/>
            <a:miter lim="800000"/>
            <a:headEnd/>
            <a:tailEnd/>
          </a:ln>
          <a:effectLst/>
        </p:spPr>
        <p:txBody>
          <a:bodyPr vert="horz" wrap="square" lIns="91408" tIns="45704" rIns="91408" bIns="45704" numCol="1" anchor="t" anchorCtr="0" compatLnSpc="1">
            <a:prstTxWarp prst="textNoShape">
              <a:avLst/>
            </a:prstTxWarp>
          </a:bodyPr>
          <a:lstStyle>
            <a:lvl1pPr algn="r">
              <a:defRPr sz="1400" b="0">
                <a:effectLst/>
                <a:latin typeface="Times New Roman" pitchFamily="18" charset="0"/>
              </a:defRPr>
            </a:lvl1pPr>
          </a:lstStyle>
          <a:p>
            <a:pPr>
              <a:defRPr/>
            </a:pPr>
            <a:fld id="{731E717A-0A4F-4BFD-897B-B2500F18CC2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802" r:id="rId1"/>
    <p:sldLayoutId id="2147484803" r:id="rId2"/>
    <p:sldLayoutId id="2147484804" r:id="rId3"/>
    <p:sldLayoutId id="2147484805" r:id="rId4"/>
    <p:sldLayoutId id="2147484806" r:id="rId5"/>
    <p:sldLayoutId id="2147484807" r:id="rId6"/>
    <p:sldLayoutId id="2147484808" r:id="rId7"/>
    <p:sldLayoutId id="2147484809" r:id="rId8"/>
    <p:sldLayoutId id="2147484810" r:id="rId9"/>
    <p:sldLayoutId id="2147484811" r:id="rId10"/>
    <p:sldLayoutId id="2147484812" r:id="rId11"/>
  </p:sldLayoutIdLst>
  <p:hf hdr="0" ftr="0" dt="0"/>
  <p:txStyles>
    <p:titleStyle>
      <a:lvl1pPr algn="ctr" rtl="0" eaLnBrk="0" fontAlgn="base" hangingPunct="0">
        <a:spcBef>
          <a:spcPct val="0"/>
        </a:spcBef>
        <a:spcAft>
          <a:spcPct val="0"/>
        </a:spcAft>
        <a:defRPr sz="4300">
          <a:solidFill>
            <a:schemeClr val="tx2"/>
          </a:solidFill>
          <a:latin typeface="+mj-lt"/>
          <a:ea typeface="+mj-ea"/>
          <a:cs typeface="+mj-cs"/>
        </a:defRPr>
      </a:lvl1pPr>
      <a:lvl2pPr algn="ctr" rtl="0" eaLnBrk="0" fontAlgn="base" hangingPunct="0">
        <a:spcBef>
          <a:spcPct val="0"/>
        </a:spcBef>
        <a:spcAft>
          <a:spcPct val="0"/>
        </a:spcAft>
        <a:defRPr sz="4300">
          <a:solidFill>
            <a:schemeClr val="tx2"/>
          </a:solidFill>
          <a:latin typeface="Arial" pitchFamily="34" charset="0"/>
        </a:defRPr>
      </a:lvl2pPr>
      <a:lvl3pPr algn="ctr" rtl="0" eaLnBrk="0" fontAlgn="base" hangingPunct="0">
        <a:spcBef>
          <a:spcPct val="0"/>
        </a:spcBef>
        <a:spcAft>
          <a:spcPct val="0"/>
        </a:spcAft>
        <a:defRPr sz="4300">
          <a:solidFill>
            <a:schemeClr val="tx2"/>
          </a:solidFill>
          <a:latin typeface="Arial" pitchFamily="34" charset="0"/>
        </a:defRPr>
      </a:lvl3pPr>
      <a:lvl4pPr algn="ctr" rtl="0" eaLnBrk="0" fontAlgn="base" hangingPunct="0">
        <a:spcBef>
          <a:spcPct val="0"/>
        </a:spcBef>
        <a:spcAft>
          <a:spcPct val="0"/>
        </a:spcAft>
        <a:defRPr sz="4300">
          <a:solidFill>
            <a:schemeClr val="tx2"/>
          </a:solidFill>
          <a:latin typeface="Arial" pitchFamily="34" charset="0"/>
        </a:defRPr>
      </a:lvl4pPr>
      <a:lvl5pPr algn="ctr" rtl="0" eaLnBrk="0" fontAlgn="base" hangingPunct="0">
        <a:spcBef>
          <a:spcPct val="0"/>
        </a:spcBef>
        <a:spcAft>
          <a:spcPct val="0"/>
        </a:spcAft>
        <a:defRPr sz="4300">
          <a:solidFill>
            <a:schemeClr val="tx2"/>
          </a:solidFill>
          <a:latin typeface="Arial" pitchFamily="34" charset="0"/>
        </a:defRPr>
      </a:lvl5pPr>
      <a:lvl6pPr marL="457200" algn="ctr" rtl="0" fontAlgn="base">
        <a:spcBef>
          <a:spcPct val="0"/>
        </a:spcBef>
        <a:spcAft>
          <a:spcPct val="0"/>
        </a:spcAft>
        <a:defRPr sz="4300">
          <a:solidFill>
            <a:schemeClr val="tx2"/>
          </a:solidFill>
          <a:latin typeface="Arial" pitchFamily="34" charset="0"/>
        </a:defRPr>
      </a:lvl6pPr>
      <a:lvl7pPr marL="914400" algn="ctr" rtl="0" fontAlgn="base">
        <a:spcBef>
          <a:spcPct val="0"/>
        </a:spcBef>
        <a:spcAft>
          <a:spcPct val="0"/>
        </a:spcAft>
        <a:defRPr sz="4300">
          <a:solidFill>
            <a:schemeClr val="tx2"/>
          </a:solidFill>
          <a:latin typeface="Arial" pitchFamily="34" charset="0"/>
        </a:defRPr>
      </a:lvl7pPr>
      <a:lvl8pPr marL="1371600" algn="ctr" rtl="0" fontAlgn="base">
        <a:spcBef>
          <a:spcPct val="0"/>
        </a:spcBef>
        <a:spcAft>
          <a:spcPct val="0"/>
        </a:spcAft>
        <a:defRPr sz="4300">
          <a:solidFill>
            <a:schemeClr val="tx2"/>
          </a:solidFill>
          <a:latin typeface="Arial" pitchFamily="34" charset="0"/>
        </a:defRPr>
      </a:lvl8pPr>
      <a:lvl9pPr marL="1828800" algn="ctr" rtl="0" fontAlgn="base">
        <a:spcBef>
          <a:spcPct val="0"/>
        </a:spcBef>
        <a:spcAft>
          <a:spcPct val="0"/>
        </a:spcAft>
        <a:defRPr sz="43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7338"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5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41438" y="1106488"/>
            <a:ext cx="8466137" cy="1036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1341438" y="2316163"/>
            <a:ext cx="8466137" cy="476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4516" name="Rectangle 4"/>
          <p:cNvSpPr>
            <a:spLocks noGrp="1" noChangeArrowheads="1"/>
          </p:cNvSpPr>
          <p:nvPr>
            <p:ph type="dt" sz="half" idx="2"/>
          </p:nvPr>
        </p:nvSpPr>
        <p:spPr bwMode="auto">
          <a:xfrm>
            <a:off x="334963" y="7167563"/>
            <a:ext cx="2095500" cy="431800"/>
          </a:xfrm>
          <a:prstGeom prst="rect">
            <a:avLst/>
          </a:prstGeom>
          <a:noFill/>
          <a:ln w="9525">
            <a:noFill/>
            <a:miter lim="800000"/>
            <a:headEnd/>
            <a:tailEnd/>
          </a:ln>
          <a:effectLst/>
        </p:spPr>
        <p:txBody>
          <a:bodyPr vert="horz" wrap="square" lIns="101882" tIns="50941" rIns="101882" bIns="50941" numCol="1" anchor="t" anchorCtr="0" compatLnSpc="1">
            <a:prstTxWarp prst="textNoShape">
              <a:avLst/>
            </a:prstTxWarp>
          </a:bodyPr>
          <a:lstStyle>
            <a:lvl1pPr eaLnBrk="1" hangingPunct="1">
              <a:defRPr sz="1100" b="0">
                <a:latin typeface="Arial" charset="0"/>
              </a:defRPr>
            </a:lvl1pPr>
          </a:lstStyle>
          <a:p>
            <a:pPr>
              <a:defRPr/>
            </a:pPr>
            <a:endParaRPr lang="en-US"/>
          </a:p>
        </p:txBody>
      </p:sp>
      <p:sp>
        <p:nvSpPr>
          <p:cNvPr id="64517" name="Rectangle 5"/>
          <p:cNvSpPr>
            <a:spLocks noGrp="1" noChangeArrowheads="1"/>
          </p:cNvSpPr>
          <p:nvPr>
            <p:ph type="ftr" sz="quarter" idx="3"/>
          </p:nvPr>
        </p:nvSpPr>
        <p:spPr bwMode="auto">
          <a:xfrm>
            <a:off x="3521075" y="7167563"/>
            <a:ext cx="3184525" cy="431800"/>
          </a:xfrm>
          <a:prstGeom prst="rect">
            <a:avLst/>
          </a:prstGeom>
          <a:noFill/>
          <a:ln w="9525">
            <a:noFill/>
            <a:miter lim="800000"/>
            <a:headEnd/>
            <a:tailEnd/>
          </a:ln>
          <a:effectLst/>
        </p:spPr>
        <p:txBody>
          <a:bodyPr vert="horz" wrap="square" lIns="101882" tIns="50941" rIns="101882" bIns="50941" numCol="1" anchor="t" anchorCtr="0" compatLnSpc="1">
            <a:prstTxWarp prst="textNoShape">
              <a:avLst/>
            </a:prstTxWarp>
          </a:bodyPr>
          <a:lstStyle>
            <a:lvl1pPr algn="ctr" eaLnBrk="1" hangingPunct="1">
              <a:defRPr sz="1100" b="0">
                <a:latin typeface="Arial" charset="0"/>
              </a:defRPr>
            </a:lvl1pPr>
          </a:lstStyle>
          <a:p>
            <a:pPr>
              <a:defRPr/>
            </a:pPr>
            <a:endParaRPr lang="en-US"/>
          </a:p>
        </p:txBody>
      </p:sp>
      <p:sp>
        <p:nvSpPr>
          <p:cNvPr id="64518" name="Rectangle 6"/>
          <p:cNvSpPr>
            <a:spLocks noGrp="1" noChangeArrowheads="1"/>
          </p:cNvSpPr>
          <p:nvPr>
            <p:ph type="sldNum" sz="quarter" idx="4"/>
          </p:nvPr>
        </p:nvSpPr>
        <p:spPr bwMode="auto">
          <a:xfrm>
            <a:off x="7712075" y="7167563"/>
            <a:ext cx="2095500" cy="431800"/>
          </a:xfrm>
          <a:prstGeom prst="rect">
            <a:avLst/>
          </a:prstGeom>
          <a:noFill/>
          <a:ln w="9525">
            <a:noFill/>
            <a:miter lim="800000"/>
            <a:headEnd/>
            <a:tailEnd/>
          </a:ln>
          <a:effectLst/>
        </p:spPr>
        <p:txBody>
          <a:bodyPr vert="horz" wrap="square" lIns="101882" tIns="50941" rIns="101882" bIns="50941" numCol="1" anchor="t" anchorCtr="0" compatLnSpc="1">
            <a:prstTxWarp prst="textNoShape">
              <a:avLst/>
            </a:prstTxWarp>
          </a:bodyPr>
          <a:lstStyle>
            <a:lvl1pPr algn="r" eaLnBrk="1" hangingPunct="1">
              <a:defRPr sz="1100" b="0">
                <a:latin typeface="Arial" charset="0"/>
              </a:defRPr>
            </a:lvl1pPr>
          </a:lstStyle>
          <a:p>
            <a:pPr>
              <a:defRPr/>
            </a:pPr>
            <a:fld id="{C6A3E752-53CC-4191-8688-4938D9EF7F34}" type="slidenum">
              <a:rPr lang="en-US"/>
              <a:pPr>
                <a:defRPr/>
              </a:pPr>
              <a:t>‹#›</a:t>
            </a:fld>
            <a:endParaRPr lang="en-US"/>
          </a:p>
        </p:txBody>
      </p:sp>
      <p:pic>
        <p:nvPicPr>
          <p:cNvPr id="2055" name="Picture 7" descr="cmslog4co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7185025"/>
            <a:ext cx="1657350"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4823" r:id="rId1"/>
    <p:sldLayoutId id="2147484824" r:id="rId2"/>
    <p:sldLayoutId id="2147484813" r:id="rId3"/>
    <p:sldLayoutId id="2147484814" r:id="rId4"/>
    <p:sldLayoutId id="2147484815" r:id="rId5"/>
    <p:sldLayoutId id="2147484816" r:id="rId6"/>
    <p:sldLayoutId id="2147484817" r:id="rId7"/>
    <p:sldLayoutId id="2147484818" r:id="rId8"/>
    <p:sldLayoutId id="2147484819" r:id="rId9"/>
    <p:sldLayoutId id="2147484820" r:id="rId10"/>
    <p:sldLayoutId id="2147484821" r:id="rId11"/>
    <p:sldLayoutId id="2147484822" r:id="rId12"/>
  </p:sldLayoutIdLst>
  <p:hf hdr="0" ftr="0" dt="0"/>
  <p:txStyles>
    <p:titleStyle>
      <a:lvl1pPr algn="l" defTabSz="1019175" rtl="0" eaLnBrk="0" fontAlgn="base" hangingPunct="0">
        <a:spcBef>
          <a:spcPct val="0"/>
        </a:spcBef>
        <a:spcAft>
          <a:spcPct val="0"/>
        </a:spcAft>
        <a:defRPr sz="4500">
          <a:solidFill>
            <a:schemeClr val="tx2"/>
          </a:solidFill>
          <a:latin typeface="+mj-lt"/>
          <a:ea typeface="+mj-ea"/>
          <a:cs typeface="+mj-cs"/>
        </a:defRPr>
      </a:lvl1pPr>
      <a:lvl2pPr algn="l" defTabSz="1019175" rtl="0" eaLnBrk="0" fontAlgn="base" hangingPunct="0">
        <a:spcBef>
          <a:spcPct val="0"/>
        </a:spcBef>
        <a:spcAft>
          <a:spcPct val="0"/>
        </a:spcAft>
        <a:defRPr sz="4500">
          <a:solidFill>
            <a:schemeClr val="tx2"/>
          </a:solidFill>
          <a:latin typeface="Arial Black" pitchFamily="34" charset="0"/>
        </a:defRPr>
      </a:lvl2pPr>
      <a:lvl3pPr algn="l" defTabSz="1019175" rtl="0" eaLnBrk="0" fontAlgn="base" hangingPunct="0">
        <a:spcBef>
          <a:spcPct val="0"/>
        </a:spcBef>
        <a:spcAft>
          <a:spcPct val="0"/>
        </a:spcAft>
        <a:defRPr sz="4500">
          <a:solidFill>
            <a:schemeClr val="tx2"/>
          </a:solidFill>
          <a:latin typeface="Arial Black" pitchFamily="34" charset="0"/>
        </a:defRPr>
      </a:lvl3pPr>
      <a:lvl4pPr algn="l" defTabSz="1019175" rtl="0" eaLnBrk="0" fontAlgn="base" hangingPunct="0">
        <a:spcBef>
          <a:spcPct val="0"/>
        </a:spcBef>
        <a:spcAft>
          <a:spcPct val="0"/>
        </a:spcAft>
        <a:defRPr sz="4500">
          <a:solidFill>
            <a:schemeClr val="tx2"/>
          </a:solidFill>
          <a:latin typeface="Arial Black" pitchFamily="34" charset="0"/>
        </a:defRPr>
      </a:lvl4pPr>
      <a:lvl5pPr algn="l" defTabSz="1019175" rtl="0" eaLnBrk="0" fontAlgn="base" hangingPunct="0">
        <a:spcBef>
          <a:spcPct val="0"/>
        </a:spcBef>
        <a:spcAft>
          <a:spcPct val="0"/>
        </a:spcAft>
        <a:defRPr sz="4500">
          <a:solidFill>
            <a:schemeClr val="tx2"/>
          </a:solidFill>
          <a:latin typeface="Arial Black" pitchFamily="34" charset="0"/>
        </a:defRPr>
      </a:lvl5pPr>
      <a:lvl6pPr marL="457200" algn="l" defTabSz="1019175" rtl="0" fontAlgn="base">
        <a:spcBef>
          <a:spcPct val="0"/>
        </a:spcBef>
        <a:spcAft>
          <a:spcPct val="0"/>
        </a:spcAft>
        <a:defRPr sz="4500">
          <a:solidFill>
            <a:schemeClr val="tx2"/>
          </a:solidFill>
          <a:latin typeface="Arial Black" pitchFamily="34" charset="0"/>
        </a:defRPr>
      </a:lvl6pPr>
      <a:lvl7pPr marL="914400" algn="l" defTabSz="1019175" rtl="0" fontAlgn="base">
        <a:spcBef>
          <a:spcPct val="0"/>
        </a:spcBef>
        <a:spcAft>
          <a:spcPct val="0"/>
        </a:spcAft>
        <a:defRPr sz="4500">
          <a:solidFill>
            <a:schemeClr val="tx2"/>
          </a:solidFill>
          <a:latin typeface="Arial Black" pitchFamily="34" charset="0"/>
        </a:defRPr>
      </a:lvl7pPr>
      <a:lvl8pPr marL="1371600" algn="l" defTabSz="1019175" rtl="0" fontAlgn="base">
        <a:spcBef>
          <a:spcPct val="0"/>
        </a:spcBef>
        <a:spcAft>
          <a:spcPct val="0"/>
        </a:spcAft>
        <a:defRPr sz="4500">
          <a:solidFill>
            <a:schemeClr val="tx2"/>
          </a:solidFill>
          <a:latin typeface="Arial Black" pitchFamily="34" charset="0"/>
        </a:defRPr>
      </a:lvl8pPr>
      <a:lvl9pPr marL="1828800" algn="l" defTabSz="1019175" rtl="0" fontAlgn="base">
        <a:spcBef>
          <a:spcPct val="0"/>
        </a:spcBef>
        <a:spcAft>
          <a:spcPct val="0"/>
        </a:spcAft>
        <a:defRPr sz="4500">
          <a:solidFill>
            <a:schemeClr val="tx2"/>
          </a:solidFill>
          <a:latin typeface="Arial Black" pitchFamily="34" charset="0"/>
        </a:defRPr>
      </a:lvl9pPr>
    </p:titleStyle>
    <p:bodyStyle>
      <a:lvl1pPr marL="382588" indent="-382588" algn="l" defTabSz="1019175" rtl="0" eaLnBrk="0" fontAlgn="base" hangingPunct="0">
        <a:spcBef>
          <a:spcPct val="20000"/>
        </a:spcBef>
        <a:spcAft>
          <a:spcPct val="0"/>
        </a:spcAft>
        <a:buChar char="•"/>
        <a:defRPr sz="3200">
          <a:solidFill>
            <a:schemeClr val="tx1"/>
          </a:solidFill>
          <a:latin typeface="+mn-lt"/>
          <a:ea typeface="+mn-ea"/>
          <a:cs typeface="+mn-cs"/>
        </a:defRPr>
      </a:lvl1pPr>
      <a:lvl2pPr marL="827088" indent="-317500" algn="l" defTabSz="1019175" rtl="0" eaLnBrk="0" fontAlgn="base" hangingPunct="0">
        <a:spcBef>
          <a:spcPct val="20000"/>
        </a:spcBef>
        <a:spcAft>
          <a:spcPct val="0"/>
        </a:spcAft>
        <a:buChar char="–"/>
        <a:defRPr sz="2800">
          <a:solidFill>
            <a:schemeClr val="tx1"/>
          </a:solidFill>
          <a:latin typeface="+mn-lt"/>
        </a:defRPr>
      </a:lvl2pPr>
      <a:lvl3pPr marL="1273175" indent="-254000" algn="l" defTabSz="1019175" rtl="0" eaLnBrk="0" fontAlgn="base" hangingPunct="0">
        <a:spcBef>
          <a:spcPct val="20000"/>
        </a:spcBef>
        <a:spcAft>
          <a:spcPct val="0"/>
        </a:spcAft>
        <a:buChar char="•"/>
        <a:defRPr sz="2400">
          <a:solidFill>
            <a:schemeClr val="tx1"/>
          </a:solidFill>
          <a:latin typeface="+mn-lt"/>
        </a:defRPr>
      </a:lvl3pPr>
      <a:lvl4pPr marL="1782763" indent="-254000" algn="l" defTabSz="1019175" rtl="0" eaLnBrk="0" fontAlgn="base" hangingPunct="0">
        <a:spcBef>
          <a:spcPct val="20000"/>
        </a:spcBef>
        <a:spcAft>
          <a:spcPct val="0"/>
        </a:spcAft>
        <a:buChar char="–"/>
        <a:defRPr>
          <a:solidFill>
            <a:schemeClr val="tx1"/>
          </a:solidFill>
          <a:latin typeface="+mn-lt"/>
        </a:defRPr>
      </a:lvl4pPr>
      <a:lvl5pPr marL="2292350" indent="-254000" algn="l" defTabSz="1019175" rtl="0" eaLnBrk="0" fontAlgn="base" hangingPunct="0">
        <a:spcBef>
          <a:spcPct val="20000"/>
        </a:spcBef>
        <a:spcAft>
          <a:spcPct val="0"/>
        </a:spcAft>
        <a:buChar char="»"/>
        <a:defRPr>
          <a:solidFill>
            <a:schemeClr val="tx1"/>
          </a:solidFill>
          <a:latin typeface="+mn-lt"/>
        </a:defRPr>
      </a:lvl5pPr>
      <a:lvl6pPr marL="2749550" indent="-254000" algn="l" defTabSz="1019175" rtl="0" fontAlgn="base">
        <a:spcBef>
          <a:spcPct val="20000"/>
        </a:spcBef>
        <a:spcAft>
          <a:spcPct val="0"/>
        </a:spcAft>
        <a:buChar char="»"/>
        <a:defRPr>
          <a:solidFill>
            <a:schemeClr val="tx1"/>
          </a:solidFill>
          <a:latin typeface="+mn-lt"/>
        </a:defRPr>
      </a:lvl6pPr>
      <a:lvl7pPr marL="3206750" indent="-254000" algn="l" defTabSz="1019175" rtl="0" fontAlgn="base">
        <a:spcBef>
          <a:spcPct val="20000"/>
        </a:spcBef>
        <a:spcAft>
          <a:spcPct val="0"/>
        </a:spcAft>
        <a:buChar char="»"/>
        <a:defRPr>
          <a:solidFill>
            <a:schemeClr val="tx1"/>
          </a:solidFill>
          <a:latin typeface="+mn-lt"/>
        </a:defRPr>
      </a:lvl7pPr>
      <a:lvl8pPr marL="3663950" indent="-254000" algn="l" defTabSz="1019175" rtl="0" fontAlgn="base">
        <a:spcBef>
          <a:spcPct val="20000"/>
        </a:spcBef>
        <a:spcAft>
          <a:spcPct val="0"/>
        </a:spcAft>
        <a:buChar char="»"/>
        <a:defRPr>
          <a:solidFill>
            <a:schemeClr val="tx1"/>
          </a:solidFill>
          <a:latin typeface="+mn-lt"/>
        </a:defRPr>
      </a:lvl8pPr>
      <a:lvl9pPr marL="4121150" indent="-254000" algn="l" defTabSz="1019175"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hyperlink" Target="http://quicksearch.dla.mil/basic_profile.cfm?ident_number=278901&amp;method=basic"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hyperlink" Target="http://www.itdashboard.gov/"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Slide Number Placeholder 1"/>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49D0FE33-4A65-427D-AF56-8F50A7AAB038}" type="slidenum">
              <a:rPr lang="en-US" sz="1100" b="0" smtClean="0">
                <a:latin typeface="Arial" charset="0"/>
              </a:rPr>
              <a:pPr/>
              <a:t>1</a:t>
            </a:fld>
            <a:endParaRPr lang="en-US" sz="1100" b="0" smtClean="0">
              <a:latin typeface="Arial" charset="0"/>
            </a:endParaRPr>
          </a:p>
        </p:txBody>
      </p:sp>
      <p:sp>
        <p:nvSpPr>
          <p:cNvPr id="5122" name="Title  Placeholder 2"/>
          <p:cNvSpPr>
            <a:spLocks noGrp="1" noChangeArrowheads="1"/>
          </p:cNvSpPr>
          <p:nvPr>
            <p:ph type="ctrTitle"/>
          </p:nvPr>
        </p:nvSpPr>
        <p:spPr>
          <a:xfrm>
            <a:off x="1425575" y="2505075"/>
            <a:ext cx="8313738" cy="1295400"/>
          </a:xfrm>
        </p:spPr>
        <p:txBody>
          <a:bodyPr/>
          <a:lstStyle/>
          <a:p>
            <a:r>
              <a:rPr lang="en-US" dirty="0"/>
              <a:t>CMS  Earned  Value  Management</a:t>
            </a:r>
            <a:br>
              <a:rPr lang="en-US" dirty="0"/>
            </a:br>
            <a:r>
              <a:rPr lang="en-US" dirty="0"/>
              <a:t>Self-paced  Orientation</a:t>
            </a:r>
            <a:endParaRPr lang="en-US" dirty="0" smtClean="0"/>
          </a:p>
        </p:txBody>
      </p:sp>
      <p:sp>
        <p:nvSpPr>
          <p:cNvPr id="4" name="Subtitle 3"/>
          <p:cNvSpPr>
            <a:spLocks noGrp="1"/>
          </p:cNvSpPr>
          <p:nvPr>
            <p:ph type="subTitle" idx="1"/>
          </p:nvPr>
        </p:nvSpPr>
        <p:spPr>
          <a:xfrm>
            <a:off x="1676400" y="4718304"/>
            <a:ext cx="7040563" cy="804672"/>
          </a:xfrm>
        </p:spPr>
        <p:txBody>
          <a:bodyPr>
            <a:normAutofit fontScale="70000" lnSpcReduction="20000"/>
          </a:bodyPr>
          <a:lstStyle/>
          <a:p>
            <a:r>
              <a:rPr lang="en-US" dirty="0" smtClean="0"/>
              <a:t/>
            </a:r>
            <a:br>
              <a:rPr lang="en-US" dirty="0" smtClean="0"/>
            </a:br>
            <a:r>
              <a:rPr lang="en-US" dirty="0" smtClean="0"/>
              <a:t>Depress </a:t>
            </a:r>
            <a:r>
              <a:rPr lang="en-US" dirty="0"/>
              <a:t>the space bar to </a:t>
            </a:r>
            <a:r>
              <a:rPr lang="en-US" dirty="0" smtClean="0"/>
              <a:t>continue, F5 to start</a:t>
            </a:r>
          </a:p>
          <a:p>
            <a:endParaRPr lang="en-US" dirty="0"/>
          </a:p>
        </p:txBody>
      </p:sp>
      <p:sp>
        <p:nvSpPr>
          <p:cNvPr id="9" name="Content Placeholder 4"/>
          <p:cNvSpPr txBox="1">
            <a:spLocks/>
          </p:cNvSpPr>
          <p:nvPr/>
        </p:nvSpPr>
        <p:spPr bwMode="auto">
          <a:xfrm>
            <a:off x="347472" y="5657088"/>
            <a:ext cx="9418320" cy="80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normAutofit fontScale="47500" lnSpcReduction="20000"/>
          </a:bodyPr>
          <a:lstStyle>
            <a:lvl1pPr marL="0" indent="0" algn="ctr" defTabSz="1019175" rtl="0" eaLnBrk="0" fontAlgn="base" hangingPunct="0">
              <a:spcBef>
                <a:spcPct val="20000"/>
              </a:spcBef>
              <a:spcAft>
                <a:spcPct val="0"/>
              </a:spcAft>
              <a:buFontTx/>
              <a:buNone/>
              <a:defRPr sz="3200" b="1">
                <a:solidFill>
                  <a:schemeClr val="tx1"/>
                </a:solidFill>
                <a:latin typeface="+mn-lt"/>
                <a:ea typeface="+mn-ea"/>
                <a:cs typeface="+mn-cs"/>
              </a:defRPr>
            </a:lvl1pPr>
            <a:lvl2pPr marL="827088" indent="-317500" algn="l" defTabSz="1019175" rtl="0" eaLnBrk="0" fontAlgn="base" hangingPunct="0">
              <a:spcBef>
                <a:spcPct val="20000"/>
              </a:spcBef>
              <a:spcAft>
                <a:spcPct val="0"/>
              </a:spcAft>
              <a:buChar char="–"/>
              <a:defRPr sz="2800">
                <a:solidFill>
                  <a:schemeClr val="tx1"/>
                </a:solidFill>
                <a:latin typeface="+mn-lt"/>
              </a:defRPr>
            </a:lvl2pPr>
            <a:lvl3pPr marL="1273175" indent="-254000" algn="l" defTabSz="1019175" rtl="0" eaLnBrk="0" fontAlgn="base" hangingPunct="0">
              <a:spcBef>
                <a:spcPct val="20000"/>
              </a:spcBef>
              <a:spcAft>
                <a:spcPct val="0"/>
              </a:spcAft>
              <a:buChar char="•"/>
              <a:defRPr sz="2400">
                <a:solidFill>
                  <a:schemeClr val="tx1"/>
                </a:solidFill>
                <a:latin typeface="+mn-lt"/>
              </a:defRPr>
            </a:lvl3pPr>
            <a:lvl4pPr marL="1782763" indent="-254000" algn="l" defTabSz="1019175" rtl="0" eaLnBrk="0" fontAlgn="base" hangingPunct="0">
              <a:spcBef>
                <a:spcPct val="20000"/>
              </a:spcBef>
              <a:spcAft>
                <a:spcPct val="0"/>
              </a:spcAft>
              <a:buChar char="–"/>
              <a:defRPr>
                <a:solidFill>
                  <a:schemeClr val="tx1"/>
                </a:solidFill>
                <a:latin typeface="+mn-lt"/>
              </a:defRPr>
            </a:lvl4pPr>
            <a:lvl5pPr marL="2292350" indent="-254000" algn="l" defTabSz="1019175" rtl="0" eaLnBrk="0" fontAlgn="base" hangingPunct="0">
              <a:spcBef>
                <a:spcPct val="20000"/>
              </a:spcBef>
              <a:spcAft>
                <a:spcPct val="0"/>
              </a:spcAft>
              <a:buChar char="»"/>
              <a:defRPr>
                <a:solidFill>
                  <a:schemeClr val="tx1"/>
                </a:solidFill>
                <a:latin typeface="+mn-lt"/>
              </a:defRPr>
            </a:lvl5pPr>
            <a:lvl6pPr marL="2749550" indent="-254000" algn="l" defTabSz="1019175" rtl="0" fontAlgn="base">
              <a:spcBef>
                <a:spcPct val="20000"/>
              </a:spcBef>
              <a:spcAft>
                <a:spcPct val="0"/>
              </a:spcAft>
              <a:buChar char="»"/>
              <a:defRPr>
                <a:solidFill>
                  <a:schemeClr val="tx1"/>
                </a:solidFill>
                <a:latin typeface="+mn-lt"/>
              </a:defRPr>
            </a:lvl6pPr>
            <a:lvl7pPr marL="3206750" indent="-254000" algn="l" defTabSz="1019175" rtl="0" fontAlgn="base">
              <a:spcBef>
                <a:spcPct val="20000"/>
              </a:spcBef>
              <a:spcAft>
                <a:spcPct val="0"/>
              </a:spcAft>
              <a:buChar char="»"/>
              <a:defRPr>
                <a:solidFill>
                  <a:schemeClr val="tx1"/>
                </a:solidFill>
                <a:latin typeface="+mn-lt"/>
              </a:defRPr>
            </a:lvl7pPr>
            <a:lvl8pPr marL="3663950" indent="-254000" algn="l" defTabSz="1019175" rtl="0" fontAlgn="base">
              <a:spcBef>
                <a:spcPct val="20000"/>
              </a:spcBef>
              <a:spcAft>
                <a:spcPct val="0"/>
              </a:spcAft>
              <a:buChar char="»"/>
              <a:defRPr>
                <a:solidFill>
                  <a:schemeClr val="tx1"/>
                </a:solidFill>
                <a:latin typeface="+mn-lt"/>
              </a:defRPr>
            </a:lvl8pPr>
            <a:lvl9pPr marL="4121150" indent="-254000" algn="l" defTabSz="1019175" rtl="0" fontAlgn="base">
              <a:spcBef>
                <a:spcPct val="20000"/>
              </a:spcBef>
              <a:spcAft>
                <a:spcPct val="0"/>
              </a:spcAft>
              <a:buChar char="»"/>
              <a:defRPr>
                <a:solidFill>
                  <a:schemeClr val="tx1"/>
                </a:solidFill>
                <a:latin typeface="+mn-lt"/>
              </a:defRPr>
            </a:lvl9pPr>
          </a:lstStyle>
          <a:p>
            <a:r>
              <a:rPr lang="en-US" dirty="0" smtClean="0"/>
              <a:t/>
            </a:r>
            <a:br>
              <a:rPr lang="en-US" dirty="0" smtClean="0"/>
            </a:br>
            <a:r>
              <a:rPr lang="en-US" dirty="0" smtClean="0"/>
              <a:t>Note on accessibility:  Attention is called to the words marked between asterisks  as follows.</a:t>
            </a:r>
          </a:p>
          <a:p>
            <a:r>
              <a:rPr lang="en-US" dirty="0" smtClean="0"/>
              <a:t>* Attention called out here *</a:t>
            </a:r>
          </a:p>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defTabSz="1019175">
              <a:defRPr/>
            </a:pPr>
            <a:fld id="{946B7CC2-31E1-4653-8405-920C7C97B411}" type="slidenum">
              <a:rPr lang="en-US">
                <a:latin typeface="+mn-lt"/>
              </a:rPr>
              <a:pPr defTabSz="1019175">
                <a:defRPr/>
              </a:pPr>
              <a:t>10</a:t>
            </a:fld>
            <a:endParaRPr lang="en-US">
              <a:latin typeface="+mn-lt"/>
            </a:endParaRPr>
          </a:p>
        </p:txBody>
      </p:sp>
      <p:sp>
        <p:nvSpPr>
          <p:cNvPr id="14339" name="Title Placeholder 2"/>
          <p:cNvSpPr>
            <a:spLocks noGrp="1" noChangeArrowheads="1"/>
          </p:cNvSpPr>
          <p:nvPr>
            <p:ph type="title"/>
          </p:nvPr>
        </p:nvSpPr>
        <p:spPr>
          <a:xfrm>
            <a:off x="1341438" y="677863"/>
            <a:ext cx="8466137" cy="1036637"/>
          </a:xfrm>
        </p:spPr>
        <p:txBody>
          <a:bodyPr/>
          <a:lstStyle/>
          <a:p>
            <a:pPr eaLnBrk="1" hangingPunct="1"/>
            <a:r>
              <a:rPr lang="en-US" smtClean="0"/>
              <a:t>What  Does  This  Mean ?</a:t>
            </a:r>
          </a:p>
        </p:txBody>
      </p:sp>
      <p:sp>
        <p:nvSpPr>
          <p:cNvPr id="78851" name="Content Placeholder 3"/>
          <p:cNvSpPr>
            <a:spLocks noGrp="1" noChangeArrowheads="1"/>
          </p:cNvSpPr>
          <p:nvPr>
            <p:ph type="body" idx="1"/>
          </p:nvPr>
        </p:nvSpPr>
        <p:spPr>
          <a:xfrm>
            <a:off x="1341438" y="1985963"/>
            <a:ext cx="8466137" cy="5095875"/>
          </a:xfrm>
        </p:spPr>
        <p:txBody>
          <a:bodyPr/>
          <a:lstStyle/>
          <a:p>
            <a:pPr eaLnBrk="1" hangingPunct="1"/>
            <a:r>
              <a:rPr lang="en-US" sz="2400" b="1" smtClean="0"/>
              <a:t>From 40 Years Of DoD Experience:</a:t>
            </a:r>
          </a:p>
          <a:p>
            <a:pPr lvl="1" eaLnBrk="1" hangingPunct="1">
              <a:spcBef>
                <a:spcPct val="15000"/>
              </a:spcBef>
            </a:pPr>
            <a:r>
              <a:rPr lang="en-US" sz="2400" b="1" smtClean="0"/>
              <a:t>Can accurately statistically forecast final cost (EAC) as early as 15% of the way into a project </a:t>
            </a:r>
            <a:r>
              <a:rPr lang="en-US" sz="2400" b="1" baseline="30000" smtClean="0"/>
              <a:t>1</a:t>
            </a:r>
            <a:endParaRPr lang="en-US" sz="2400" b="1" smtClean="0"/>
          </a:p>
          <a:p>
            <a:pPr lvl="1" eaLnBrk="1" hangingPunct="1">
              <a:spcBef>
                <a:spcPct val="15000"/>
              </a:spcBef>
            </a:pPr>
            <a:r>
              <a:rPr lang="en-US" sz="2400" b="1" smtClean="0"/>
              <a:t>Once a project is 15% or more complete, the overrun at completion will </a:t>
            </a:r>
            <a:r>
              <a:rPr lang="en-US" sz="2400" b="1" i="1" u="sng" smtClean="0"/>
              <a:t>not</a:t>
            </a:r>
            <a:r>
              <a:rPr lang="en-US" sz="2400" b="1" smtClean="0"/>
              <a:t> be less than the current overrun </a:t>
            </a:r>
            <a:r>
              <a:rPr lang="en-US" sz="2400" b="1" baseline="30000" smtClean="0"/>
              <a:t>2</a:t>
            </a:r>
            <a:r>
              <a:rPr lang="en-US" sz="2400" b="1" smtClean="0"/>
              <a:t>...but you can keep it from getting worse</a:t>
            </a:r>
          </a:p>
          <a:p>
            <a:pPr lvl="1" eaLnBrk="1" hangingPunct="1">
              <a:spcBef>
                <a:spcPct val="15000"/>
              </a:spcBef>
            </a:pPr>
            <a:r>
              <a:rPr lang="en-US" sz="2400" b="1" smtClean="0"/>
              <a:t>Once a project is 20% complete, the cumulative cost performance index does </a:t>
            </a:r>
            <a:r>
              <a:rPr lang="en-US" sz="2400" b="1" i="1" u="sng" smtClean="0"/>
              <a:t>not</a:t>
            </a:r>
            <a:r>
              <a:rPr lang="en-US" sz="2400" b="1" smtClean="0"/>
              <a:t> vary from its current value by more than 10% </a:t>
            </a:r>
            <a:r>
              <a:rPr lang="en-US" sz="2400" b="1" baseline="30000" smtClean="0"/>
              <a:t>3</a:t>
            </a:r>
          </a:p>
          <a:p>
            <a:pPr lvl="1" eaLnBrk="1" hangingPunct="1">
              <a:spcBef>
                <a:spcPct val="15000"/>
              </a:spcBef>
            </a:pPr>
            <a:r>
              <a:rPr lang="en-US" sz="2400" b="1" smtClean="0"/>
              <a:t>Bottom Line: </a:t>
            </a:r>
            <a:r>
              <a:rPr lang="en-US" sz="2400" b="1" smtClean="0">
                <a:solidFill>
                  <a:srgbClr val="00FF00"/>
                </a:solidFill>
              </a:rPr>
              <a:t> Use EVM to identify small problems early, before they become large problems !</a:t>
            </a:r>
          </a:p>
        </p:txBody>
      </p:sp>
      <p:sp>
        <p:nvSpPr>
          <p:cNvPr id="14341" name="Content Placeholder 4"/>
          <p:cNvSpPr txBox="1">
            <a:spLocks noChangeArrowheads="1"/>
          </p:cNvSpPr>
          <p:nvPr/>
        </p:nvSpPr>
        <p:spPr bwMode="auto">
          <a:xfrm>
            <a:off x="1622425" y="6929438"/>
            <a:ext cx="88550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spcBef>
                <a:spcPct val="30000"/>
              </a:spcBef>
            </a:pPr>
            <a:r>
              <a:rPr lang="en-US" sz="1000" b="0" baseline="30000"/>
              <a:t>1</a:t>
            </a:r>
            <a:r>
              <a:rPr lang="en-US" sz="1000" b="0"/>
              <a:t> “A-12 Administrative Inquiry” memorandum by Chester Paul Beach, Jr. (Washington DC: Office of the Under Secretary of Defense for Acquisitions, November 28, 1990)</a:t>
            </a:r>
          </a:p>
          <a:p>
            <a:pPr>
              <a:spcBef>
                <a:spcPct val="30000"/>
              </a:spcBef>
            </a:pPr>
            <a:r>
              <a:rPr lang="en-US" sz="1000" b="0" baseline="30000"/>
              <a:t>2</a:t>
            </a:r>
            <a:r>
              <a:rPr lang="en-US" sz="1000" b="0"/>
              <a:t> Figure 4.2, </a:t>
            </a:r>
            <a:r>
              <a:rPr lang="en-US" sz="1000" b="0" i="1"/>
              <a:t>Earned Value Project Management</a:t>
            </a:r>
            <a:r>
              <a:rPr lang="en-US" sz="1000" b="0"/>
              <a:t> by Quentin W. Fleming and Joel M. Koppelman (Newton Square PA: Project Management Institute, 2005), pp. 40-41</a:t>
            </a:r>
          </a:p>
          <a:p>
            <a:pPr>
              <a:spcBef>
                <a:spcPct val="30000"/>
              </a:spcBef>
            </a:pPr>
            <a:r>
              <a:rPr lang="en-US" sz="1000" b="0" baseline="30000"/>
              <a:t>3</a:t>
            </a:r>
            <a:r>
              <a:rPr lang="en-US" sz="1000" b="0"/>
              <a:t> “Cost Performance Index Stability” by Major David S. Christensen, Ph.D., and Captain Scott R. Heise (</a:t>
            </a:r>
            <a:r>
              <a:rPr lang="en-US" sz="1000" b="0" i="1"/>
              <a:t>National Contract Management Association Journal,</a:t>
            </a:r>
            <a:r>
              <a:rPr lang="en-US" sz="1000" b="0"/>
              <a:t> 25:7-15, 1993),</a:t>
            </a:r>
          </a:p>
          <a:p>
            <a:pPr>
              <a:spcBef>
                <a:spcPct val="30000"/>
              </a:spcBef>
            </a:pPr>
            <a:r>
              <a:rPr lang="en-US" sz="1000" b="0"/>
              <a:t>pp. 7 and 13</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Slide Number Placeholder 1"/>
          <p:cNvSpPr>
            <a:spLocks noGrp="1"/>
          </p:cNvSpPr>
          <p:nvPr>
            <p:ph type="sldNum" sz="quarter" idx="12"/>
          </p:nvPr>
        </p:nvSpPr>
        <p:spPr/>
        <p:txBody>
          <a:bodyPr/>
          <a:lstStyle/>
          <a:p>
            <a:pPr defTabSz="1019175">
              <a:defRPr/>
            </a:pPr>
            <a:fld id="{09B43F3F-DA65-483E-A2DF-C272BE1C759B}" type="slidenum">
              <a:rPr lang="en-US">
                <a:latin typeface="+mn-lt"/>
              </a:rPr>
              <a:pPr defTabSz="1019175">
                <a:defRPr/>
              </a:pPr>
              <a:t>11</a:t>
            </a:fld>
            <a:endParaRPr lang="en-US">
              <a:latin typeface="+mn-lt"/>
            </a:endParaRPr>
          </a:p>
        </p:txBody>
      </p:sp>
      <p:sp>
        <p:nvSpPr>
          <p:cNvPr id="15363" name="Content Placeholder 2"/>
          <p:cNvSpPr>
            <a:spLocks noGrp="1" noChangeArrowheads="1"/>
          </p:cNvSpPr>
          <p:nvPr>
            <p:ph type="title"/>
          </p:nvPr>
        </p:nvSpPr>
        <p:spPr>
          <a:xfrm>
            <a:off x="1341438" y="677863"/>
            <a:ext cx="8466137" cy="1036637"/>
          </a:xfrm>
        </p:spPr>
        <p:txBody>
          <a:bodyPr/>
          <a:lstStyle/>
          <a:p>
            <a:pPr eaLnBrk="1" hangingPunct="1"/>
            <a:r>
              <a:rPr lang="en-US" sz="4100" smtClean="0"/>
              <a:t>When  Can  EVM  Best  Be   Used ?</a:t>
            </a:r>
          </a:p>
        </p:txBody>
      </p:sp>
      <p:sp>
        <p:nvSpPr>
          <p:cNvPr id="79875" name="Content Placeholder 3"/>
          <p:cNvSpPr>
            <a:spLocks noGrp="1" noChangeArrowheads="1"/>
          </p:cNvSpPr>
          <p:nvPr>
            <p:ph type="body" idx="1"/>
          </p:nvPr>
        </p:nvSpPr>
        <p:spPr>
          <a:xfrm>
            <a:off x="1341438" y="1985963"/>
            <a:ext cx="8466137" cy="5095875"/>
          </a:xfrm>
        </p:spPr>
        <p:txBody>
          <a:bodyPr/>
          <a:lstStyle/>
          <a:p>
            <a:pPr eaLnBrk="1" hangingPunct="1">
              <a:defRPr/>
            </a:pPr>
            <a:endParaRPr lang="en-US" b="1" dirty="0" smtClean="0">
              <a:effectLst>
                <a:outerShdw blurRad="38100" dist="38100" dir="2700000" algn="tl">
                  <a:srgbClr val="000000"/>
                </a:outerShdw>
              </a:effectLst>
            </a:endParaRPr>
          </a:p>
          <a:p>
            <a:pPr eaLnBrk="1" hangingPunct="1">
              <a:defRPr/>
            </a:pPr>
            <a:endParaRPr lang="en-US" b="1" dirty="0" smtClean="0">
              <a:effectLst>
                <a:outerShdw blurRad="38100" dist="38100" dir="2700000" algn="tl">
                  <a:srgbClr val="000000"/>
                </a:outerShdw>
              </a:effectLst>
            </a:endParaRPr>
          </a:p>
          <a:p>
            <a:pPr eaLnBrk="1" hangingPunct="1">
              <a:defRPr/>
            </a:pPr>
            <a:r>
              <a:rPr lang="en-US" b="1" dirty="0" smtClean="0">
                <a:effectLst>
                  <a:outerShdw blurRad="38100" dist="38100" dir="2700000" algn="tl">
                    <a:srgbClr val="000000"/>
                  </a:outerShdw>
                </a:effectLst>
              </a:rPr>
              <a:t>Projects Need To Have:</a:t>
            </a:r>
          </a:p>
          <a:p>
            <a:pPr lvl="1" eaLnBrk="1" hangingPunct="1">
              <a:defRPr/>
            </a:pPr>
            <a:r>
              <a:rPr lang="en-US" b="1" dirty="0" smtClean="0">
                <a:effectLst>
                  <a:outerShdw blurRad="38100" dist="38100" dir="2700000" algn="tl">
                    <a:srgbClr val="000000"/>
                  </a:outerShdw>
                </a:effectLst>
              </a:rPr>
              <a:t>Clearly defined objectives</a:t>
            </a:r>
          </a:p>
          <a:p>
            <a:pPr lvl="1" eaLnBrk="1" hangingPunct="1">
              <a:defRPr/>
            </a:pPr>
            <a:r>
              <a:rPr lang="en-US" b="1" dirty="0" smtClean="0">
                <a:effectLst>
                  <a:outerShdw blurRad="38100" dist="38100" dir="2700000" algn="tl">
                    <a:srgbClr val="000000"/>
                  </a:outerShdw>
                </a:effectLst>
              </a:rPr>
              <a:t>A clearly perceived plan to achieve goals</a:t>
            </a:r>
          </a:p>
          <a:p>
            <a:pPr lvl="1" eaLnBrk="1" hangingPunct="1">
              <a:defRPr/>
            </a:pPr>
            <a:r>
              <a:rPr lang="en-US" b="1" dirty="0" smtClean="0">
                <a:effectLst>
                  <a:outerShdw blurRad="38100" dist="38100" dir="2700000" algn="tl">
                    <a:srgbClr val="000000"/>
                  </a:outerShdw>
                </a:effectLst>
              </a:rPr>
              <a:t>Formalized management structure and processes</a:t>
            </a:r>
          </a:p>
          <a:p>
            <a:pPr lvl="1" eaLnBrk="1" hangingPunct="1">
              <a:defRPr/>
            </a:pPr>
            <a:r>
              <a:rPr lang="en-US" b="1" dirty="0" smtClean="0">
                <a:effectLst>
                  <a:outerShdw blurRad="38100" dist="38100" dir="2700000" algn="tl">
                    <a:srgbClr val="000000"/>
                  </a:outerShdw>
                </a:effectLst>
              </a:rPr>
              <a:t>Cost and time constraints</a:t>
            </a:r>
          </a:p>
        </p:txBody>
      </p:sp>
      <p:grpSp>
        <p:nvGrpSpPr>
          <p:cNvPr id="2" name="Group 4" descr="Figure of a Puzzle Piece named Milestones."/>
          <p:cNvGrpSpPr>
            <a:grpSpLocks/>
          </p:cNvGrpSpPr>
          <p:nvPr/>
        </p:nvGrpSpPr>
        <p:grpSpPr bwMode="auto">
          <a:xfrm>
            <a:off x="7542213" y="1387475"/>
            <a:ext cx="2097087" cy="2070100"/>
            <a:chOff x="2142" y="1872"/>
            <a:chExt cx="1413" cy="1407"/>
          </a:xfrm>
        </p:grpSpPr>
        <p:sp>
          <p:nvSpPr>
            <p:cNvPr id="79877" name="Freeform 5"/>
            <p:cNvSpPr>
              <a:spLocks/>
            </p:cNvSpPr>
            <p:nvPr/>
          </p:nvSpPr>
          <p:spPr bwMode="auto">
            <a:xfrm>
              <a:off x="2142" y="1872"/>
              <a:ext cx="1413" cy="1407"/>
            </a:xfrm>
            <a:custGeom>
              <a:avLst/>
              <a:gdLst/>
              <a:ahLst/>
              <a:cxnLst>
                <a:cxn ang="0">
                  <a:pos x="516" y="224"/>
                </a:cxn>
                <a:cxn ang="0">
                  <a:pos x="498" y="107"/>
                </a:cxn>
                <a:cxn ang="0">
                  <a:pos x="561" y="13"/>
                </a:cxn>
                <a:cxn ang="0">
                  <a:pos x="705" y="3"/>
                </a:cxn>
                <a:cxn ang="0">
                  <a:pos x="776" y="58"/>
                </a:cxn>
                <a:cxn ang="0">
                  <a:pos x="792" y="154"/>
                </a:cxn>
                <a:cxn ang="0">
                  <a:pos x="778" y="257"/>
                </a:cxn>
                <a:cxn ang="0">
                  <a:pos x="848" y="318"/>
                </a:cxn>
                <a:cxn ang="0">
                  <a:pos x="954" y="344"/>
                </a:cxn>
                <a:cxn ang="0">
                  <a:pos x="998" y="392"/>
                </a:cxn>
                <a:cxn ang="0">
                  <a:pos x="1000" y="460"/>
                </a:cxn>
                <a:cxn ang="0">
                  <a:pos x="1041" y="521"/>
                </a:cxn>
                <a:cxn ang="0">
                  <a:pos x="1125" y="533"/>
                </a:cxn>
                <a:cxn ang="0">
                  <a:pos x="1216" y="528"/>
                </a:cxn>
                <a:cxn ang="0">
                  <a:pos x="1270" y="558"/>
                </a:cxn>
                <a:cxn ang="0">
                  <a:pos x="1283" y="665"/>
                </a:cxn>
                <a:cxn ang="0">
                  <a:pos x="1270" y="808"/>
                </a:cxn>
                <a:cxn ang="0">
                  <a:pos x="1215" y="842"/>
                </a:cxn>
                <a:cxn ang="0">
                  <a:pos x="1116" y="837"/>
                </a:cxn>
                <a:cxn ang="0">
                  <a:pos x="1043" y="848"/>
                </a:cxn>
                <a:cxn ang="0">
                  <a:pos x="1002" y="890"/>
                </a:cxn>
                <a:cxn ang="0">
                  <a:pos x="998" y="971"/>
                </a:cxn>
                <a:cxn ang="0">
                  <a:pos x="951" y="1027"/>
                </a:cxn>
                <a:cxn ang="0">
                  <a:pos x="866" y="1046"/>
                </a:cxn>
                <a:cxn ang="0">
                  <a:pos x="792" y="1085"/>
                </a:cxn>
                <a:cxn ang="0">
                  <a:pos x="776" y="1164"/>
                </a:cxn>
                <a:cxn ang="0">
                  <a:pos x="792" y="1261"/>
                </a:cxn>
                <a:cxn ang="0">
                  <a:pos x="757" y="1353"/>
                </a:cxn>
                <a:cxn ang="0">
                  <a:pos x="695" y="1401"/>
                </a:cxn>
                <a:cxn ang="0">
                  <a:pos x="599" y="1406"/>
                </a:cxn>
                <a:cxn ang="0">
                  <a:pos x="527" y="1370"/>
                </a:cxn>
                <a:cxn ang="0">
                  <a:pos x="493" y="1301"/>
                </a:cxn>
                <a:cxn ang="0">
                  <a:pos x="502" y="1220"/>
                </a:cxn>
                <a:cxn ang="0">
                  <a:pos x="507" y="1147"/>
                </a:cxn>
                <a:cxn ang="0">
                  <a:pos x="459" y="1095"/>
                </a:cxn>
                <a:cxn ang="0">
                  <a:pos x="380" y="1075"/>
                </a:cxn>
                <a:cxn ang="0">
                  <a:pos x="304" y="1045"/>
                </a:cxn>
                <a:cxn ang="0">
                  <a:pos x="284" y="964"/>
                </a:cxn>
                <a:cxn ang="0">
                  <a:pos x="261" y="897"/>
                </a:cxn>
                <a:cxn ang="0">
                  <a:pos x="185" y="872"/>
                </a:cxn>
                <a:cxn ang="0">
                  <a:pos x="108" y="879"/>
                </a:cxn>
                <a:cxn ang="0">
                  <a:pos x="25" y="858"/>
                </a:cxn>
                <a:cxn ang="0">
                  <a:pos x="1" y="764"/>
                </a:cxn>
                <a:cxn ang="0">
                  <a:pos x="6" y="629"/>
                </a:cxn>
                <a:cxn ang="0">
                  <a:pos x="31" y="548"/>
                </a:cxn>
                <a:cxn ang="0">
                  <a:pos x="95" y="527"/>
                </a:cxn>
                <a:cxn ang="0">
                  <a:pos x="190" y="534"/>
                </a:cxn>
                <a:cxn ang="0">
                  <a:pos x="274" y="502"/>
                </a:cxn>
                <a:cxn ang="0">
                  <a:pos x="289" y="427"/>
                </a:cxn>
                <a:cxn ang="0">
                  <a:pos x="320" y="353"/>
                </a:cxn>
                <a:cxn ang="0">
                  <a:pos x="409" y="327"/>
                </a:cxn>
              </a:cxnLst>
              <a:rect l="0" t="0" r="r" b="b"/>
              <a:pathLst>
                <a:path w="1284" h="1407">
                  <a:moveTo>
                    <a:pt x="489" y="294"/>
                  </a:moveTo>
                  <a:lnTo>
                    <a:pt x="502" y="278"/>
                  </a:lnTo>
                  <a:lnTo>
                    <a:pt x="511" y="263"/>
                  </a:lnTo>
                  <a:lnTo>
                    <a:pt x="516" y="246"/>
                  </a:lnTo>
                  <a:lnTo>
                    <a:pt x="516" y="224"/>
                  </a:lnTo>
                  <a:lnTo>
                    <a:pt x="510" y="199"/>
                  </a:lnTo>
                  <a:lnTo>
                    <a:pt x="505" y="178"/>
                  </a:lnTo>
                  <a:lnTo>
                    <a:pt x="498" y="152"/>
                  </a:lnTo>
                  <a:lnTo>
                    <a:pt x="495" y="124"/>
                  </a:lnTo>
                  <a:lnTo>
                    <a:pt x="498" y="107"/>
                  </a:lnTo>
                  <a:lnTo>
                    <a:pt x="503" y="86"/>
                  </a:lnTo>
                  <a:lnTo>
                    <a:pt x="513" y="64"/>
                  </a:lnTo>
                  <a:lnTo>
                    <a:pt x="527" y="43"/>
                  </a:lnTo>
                  <a:lnTo>
                    <a:pt x="545" y="26"/>
                  </a:lnTo>
                  <a:lnTo>
                    <a:pt x="561" y="13"/>
                  </a:lnTo>
                  <a:lnTo>
                    <a:pt x="583" y="5"/>
                  </a:lnTo>
                  <a:lnTo>
                    <a:pt x="609" y="1"/>
                  </a:lnTo>
                  <a:lnTo>
                    <a:pt x="637" y="0"/>
                  </a:lnTo>
                  <a:lnTo>
                    <a:pt x="675" y="0"/>
                  </a:lnTo>
                  <a:lnTo>
                    <a:pt x="705" y="3"/>
                  </a:lnTo>
                  <a:lnTo>
                    <a:pt x="722" y="9"/>
                  </a:lnTo>
                  <a:lnTo>
                    <a:pt x="735" y="17"/>
                  </a:lnTo>
                  <a:lnTo>
                    <a:pt x="749" y="26"/>
                  </a:lnTo>
                  <a:lnTo>
                    <a:pt x="763" y="40"/>
                  </a:lnTo>
                  <a:lnTo>
                    <a:pt x="776" y="58"/>
                  </a:lnTo>
                  <a:lnTo>
                    <a:pt x="786" y="74"/>
                  </a:lnTo>
                  <a:lnTo>
                    <a:pt x="791" y="88"/>
                  </a:lnTo>
                  <a:lnTo>
                    <a:pt x="795" y="112"/>
                  </a:lnTo>
                  <a:lnTo>
                    <a:pt x="795" y="133"/>
                  </a:lnTo>
                  <a:lnTo>
                    <a:pt x="792" y="154"/>
                  </a:lnTo>
                  <a:lnTo>
                    <a:pt x="788" y="170"/>
                  </a:lnTo>
                  <a:lnTo>
                    <a:pt x="783" y="196"/>
                  </a:lnTo>
                  <a:lnTo>
                    <a:pt x="776" y="223"/>
                  </a:lnTo>
                  <a:lnTo>
                    <a:pt x="773" y="240"/>
                  </a:lnTo>
                  <a:lnTo>
                    <a:pt x="778" y="257"/>
                  </a:lnTo>
                  <a:lnTo>
                    <a:pt x="784" y="269"/>
                  </a:lnTo>
                  <a:lnTo>
                    <a:pt x="795" y="285"/>
                  </a:lnTo>
                  <a:lnTo>
                    <a:pt x="811" y="298"/>
                  </a:lnTo>
                  <a:lnTo>
                    <a:pt x="826" y="309"/>
                  </a:lnTo>
                  <a:lnTo>
                    <a:pt x="848" y="318"/>
                  </a:lnTo>
                  <a:lnTo>
                    <a:pt x="870" y="324"/>
                  </a:lnTo>
                  <a:lnTo>
                    <a:pt x="891" y="329"/>
                  </a:lnTo>
                  <a:lnTo>
                    <a:pt x="913" y="332"/>
                  </a:lnTo>
                  <a:lnTo>
                    <a:pt x="936" y="338"/>
                  </a:lnTo>
                  <a:lnTo>
                    <a:pt x="954" y="344"/>
                  </a:lnTo>
                  <a:lnTo>
                    <a:pt x="968" y="351"/>
                  </a:lnTo>
                  <a:lnTo>
                    <a:pt x="979" y="359"/>
                  </a:lnTo>
                  <a:lnTo>
                    <a:pt x="987" y="368"/>
                  </a:lnTo>
                  <a:lnTo>
                    <a:pt x="993" y="379"/>
                  </a:lnTo>
                  <a:lnTo>
                    <a:pt x="998" y="392"/>
                  </a:lnTo>
                  <a:lnTo>
                    <a:pt x="1000" y="404"/>
                  </a:lnTo>
                  <a:lnTo>
                    <a:pt x="1002" y="415"/>
                  </a:lnTo>
                  <a:lnTo>
                    <a:pt x="1002" y="430"/>
                  </a:lnTo>
                  <a:lnTo>
                    <a:pt x="1000" y="447"/>
                  </a:lnTo>
                  <a:lnTo>
                    <a:pt x="1000" y="460"/>
                  </a:lnTo>
                  <a:lnTo>
                    <a:pt x="1003" y="476"/>
                  </a:lnTo>
                  <a:lnTo>
                    <a:pt x="1010" y="490"/>
                  </a:lnTo>
                  <a:lnTo>
                    <a:pt x="1018" y="502"/>
                  </a:lnTo>
                  <a:lnTo>
                    <a:pt x="1028" y="511"/>
                  </a:lnTo>
                  <a:lnTo>
                    <a:pt x="1041" y="521"/>
                  </a:lnTo>
                  <a:lnTo>
                    <a:pt x="1054" y="527"/>
                  </a:lnTo>
                  <a:lnTo>
                    <a:pt x="1074" y="531"/>
                  </a:lnTo>
                  <a:lnTo>
                    <a:pt x="1091" y="533"/>
                  </a:lnTo>
                  <a:lnTo>
                    <a:pt x="1107" y="534"/>
                  </a:lnTo>
                  <a:lnTo>
                    <a:pt x="1125" y="533"/>
                  </a:lnTo>
                  <a:lnTo>
                    <a:pt x="1147" y="531"/>
                  </a:lnTo>
                  <a:lnTo>
                    <a:pt x="1164" y="530"/>
                  </a:lnTo>
                  <a:lnTo>
                    <a:pt x="1181" y="528"/>
                  </a:lnTo>
                  <a:lnTo>
                    <a:pt x="1197" y="527"/>
                  </a:lnTo>
                  <a:lnTo>
                    <a:pt x="1216" y="528"/>
                  </a:lnTo>
                  <a:lnTo>
                    <a:pt x="1226" y="530"/>
                  </a:lnTo>
                  <a:lnTo>
                    <a:pt x="1238" y="533"/>
                  </a:lnTo>
                  <a:lnTo>
                    <a:pt x="1249" y="539"/>
                  </a:lnTo>
                  <a:lnTo>
                    <a:pt x="1261" y="548"/>
                  </a:lnTo>
                  <a:lnTo>
                    <a:pt x="1270" y="558"/>
                  </a:lnTo>
                  <a:lnTo>
                    <a:pt x="1277" y="573"/>
                  </a:lnTo>
                  <a:lnTo>
                    <a:pt x="1280" y="586"/>
                  </a:lnTo>
                  <a:lnTo>
                    <a:pt x="1282" y="602"/>
                  </a:lnTo>
                  <a:lnTo>
                    <a:pt x="1284" y="631"/>
                  </a:lnTo>
                  <a:lnTo>
                    <a:pt x="1283" y="665"/>
                  </a:lnTo>
                  <a:lnTo>
                    <a:pt x="1284" y="701"/>
                  </a:lnTo>
                  <a:lnTo>
                    <a:pt x="1281" y="743"/>
                  </a:lnTo>
                  <a:lnTo>
                    <a:pt x="1278" y="772"/>
                  </a:lnTo>
                  <a:lnTo>
                    <a:pt x="1275" y="795"/>
                  </a:lnTo>
                  <a:lnTo>
                    <a:pt x="1270" y="808"/>
                  </a:lnTo>
                  <a:lnTo>
                    <a:pt x="1262" y="820"/>
                  </a:lnTo>
                  <a:lnTo>
                    <a:pt x="1253" y="828"/>
                  </a:lnTo>
                  <a:lnTo>
                    <a:pt x="1241" y="835"/>
                  </a:lnTo>
                  <a:lnTo>
                    <a:pt x="1227" y="839"/>
                  </a:lnTo>
                  <a:lnTo>
                    <a:pt x="1215" y="842"/>
                  </a:lnTo>
                  <a:lnTo>
                    <a:pt x="1190" y="843"/>
                  </a:lnTo>
                  <a:lnTo>
                    <a:pt x="1168" y="842"/>
                  </a:lnTo>
                  <a:lnTo>
                    <a:pt x="1150" y="839"/>
                  </a:lnTo>
                  <a:lnTo>
                    <a:pt x="1134" y="838"/>
                  </a:lnTo>
                  <a:lnTo>
                    <a:pt x="1116" y="837"/>
                  </a:lnTo>
                  <a:lnTo>
                    <a:pt x="1100" y="837"/>
                  </a:lnTo>
                  <a:lnTo>
                    <a:pt x="1086" y="838"/>
                  </a:lnTo>
                  <a:lnTo>
                    <a:pt x="1071" y="839"/>
                  </a:lnTo>
                  <a:lnTo>
                    <a:pt x="1053" y="844"/>
                  </a:lnTo>
                  <a:lnTo>
                    <a:pt x="1043" y="848"/>
                  </a:lnTo>
                  <a:lnTo>
                    <a:pt x="1034" y="852"/>
                  </a:lnTo>
                  <a:lnTo>
                    <a:pt x="1022" y="860"/>
                  </a:lnTo>
                  <a:lnTo>
                    <a:pt x="1014" y="870"/>
                  </a:lnTo>
                  <a:lnTo>
                    <a:pt x="1008" y="879"/>
                  </a:lnTo>
                  <a:lnTo>
                    <a:pt x="1002" y="890"/>
                  </a:lnTo>
                  <a:lnTo>
                    <a:pt x="999" y="901"/>
                  </a:lnTo>
                  <a:lnTo>
                    <a:pt x="998" y="913"/>
                  </a:lnTo>
                  <a:lnTo>
                    <a:pt x="999" y="926"/>
                  </a:lnTo>
                  <a:lnTo>
                    <a:pt x="999" y="948"/>
                  </a:lnTo>
                  <a:lnTo>
                    <a:pt x="998" y="971"/>
                  </a:lnTo>
                  <a:lnTo>
                    <a:pt x="992" y="988"/>
                  </a:lnTo>
                  <a:lnTo>
                    <a:pt x="986" y="1002"/>
                  </a:lnTo>
                  <a:lnTo>
                    <a:pt x="977" y="1012"/>
                  </a:lnTo>
                  <a:lnTo>
                    <a:pt x="964" y="1020"/>
                  </a:lnTo>
                  <a:lnTo>
                    <a:pt x="951" y="1027"/>
                  </a:lnTo>
                  <a:lnTo>
                    <a:pt x="936" y="1031"/>
                  </a:lnTo>
                  <a:lnTo>
                    <a:pt x="917" y="1035"/>
                  </a:lnTo>
                  <a:lnTo>
                    <a:pt x="901" y="1040"/>
                  </a:lnTo>
                  <a:lnTo>
                    <a:pt x="882" y="1043"/>
                  </a:lnTo>
                  <a:lnTo>
                    <a:pt x="866" y="1046"/>
                  </a:lnTo>
                  <a:lnTo>
                    <a:pt x="848" y="1050"/>
                  </a:lnTo>
                  <a:lnTo>
                    <a:pt x="834" y="1057"/>
                  </a:lnTo>
                  <a:lnTo>
                    <a:pt x="818" y="1064"/>
                  </a:lnTo>
                  <a:lnTo>
                    <a:pt x="803" y="1073"/>
                  </a:lnTo>
                  <a:lnTo>
                    <a:pt x="792" y="1085"/>
                  </a:lnTo>
                  <a:lnTo>
                    <a:pt x="782" y="1099"/>
                  </a:lnTo>
                  <a:lnTo>
                    <a:pt x="774" y="1116"/>
                  </a:lnTo>
                  <a:lnTo>
                    <a:pt x="772" y="1131"/>
                  </a:lnTo>
                  <a:lnTo>
                    <a:pt x="773" y="1148"/>
                  </a:lnTo>
                  <a:lnTo>
                    <a:pt x="776" y="1164"/>
                  </a:lnTo>
                  <a:lnTo>
                    <a:pt x="781" y="1181"/>
                  </a:lnTo>
                  <a:lnTo>
                    <a:pt x="785" y="1200"/>
                  </a:lnTo>
                  <a:lnTo>
                    <a:pt x="788" y="1217"/>
                  </a:lnTo>
                  <a:lnTo>
                    <a:pt x="792" y="1239"/>
                  </a:lnTo>
                  <a:lnTo>
                    <a:pt x="792" y="1261"/>
                  </a:lnTo>
                  <a:lnTo>
                    <a:pt x="787" y="1283"/>
                  </a:lnTo>
                  <a:lnTo>
                    <a:pt x="782" y="1300"/>
                  </a:lnTo>
                  <a:lnTo>
                    <a:pt x="776" y="1317"/>
                  </a:lnTo>
                  <a:lnTo>
                    <a:pt x="768" y="1333"/>
                  </a:lnTo>
                  <a:lnTo>
                    <a:pt x="757" y="1353"/>
                  </a:lnTo>
                  <a:lnTo>
                    <a:pt x="745" y="1366"/>
                  </a:lnTo>
                  <a:lnTo>
                    <a:pt x="735" y="1375"/>
                  </a:lnTo>
                  <a:lnTo>
                    <a:pt x="722" y="1386"/>
                  </a:lnTo>
                  <a:lnTo>
                    <a:pt x="708" y="1396"/>
                  </a:lnTo>
                  <a:lnTo>
                    <a:pt x="695" y="1401"/>
                  </a:lnTo>
                  <a:lnTo>
                    <a:pt x="683" y="1404"/>
                  </a:lnTo>
                  <a:lnTo>
                    <a:pt x="663" y="1406"/>
                  </a:lnTo>
                  <a:lnTo>
                    <a:pt x="640" y="1407"/>
                  </a:lnTo>
                  <a:lnTo>
                    <a:pt x="612" y="1406"/>
                  </a:lnTo>
                  <a:lnTo>
                    <a:pt x="599" y="1406"/>
                  </a:lnTo>
                  <a:lnTo>
                    <a:pt x="582" y="1403"/>
                  </a:lnTo>
                  <a:lnTo>
                    <a:pt x="564" y="1398"/>
                  </a:lnTo>
                  <a:lnTo>
                    <a:pt x="548" y="1389"/>
                  </a:lnTo>
                  <a:lnTo>
                    <a:pt x="538" y="1381"/>
                  </a:lnTo>
                  <a:lnTo>
                    <a:pt x="527" y="1370"/>
                  </a:lnTo>
                  <a:lnTo>
                    <a:pt x="518" y="1360"/>
                  </a:lnTo>
                  <a:lnTo>
                    <a:pt x="509" y="1347"/>
                  </a:lnTo>
                  <a:lnTo>
                    <a:pt x="502" y="1334"/>
                  </a:lnTo>
                  <a:lnTo>
                    <a:pt x="496" y="1318"/>
                  </a:lnTo>
                  <a:lnTo>
                    <a:pt x="493" y="1301"/>
                  </a:lnTo>
                  <a:lnTo>
                    <a:pt x="492" y="1288"/>
                  </a:lnTo>
                  <a:lnTo>
                    <a:pt x="492" y="1270"/>
                  </a:lnTo>
                  <a:lnTo>
                    <a:pt x="493" y="1255"/>
                  </a:lnTo>
                  <a:lnTo>
                    <a:pt x="498" y="1239"/>
                  </a:lnTo>
                  <a:lnTo>
                    <a:pt x="502" y="1220"/>
                  </a:lnTo>
                  <a:lnTo>
                    <a:pt x="507" y="1202"/>
                  </a:lnTo>
                  <a:lnTo>
                    <a:pt x="510" y="1186"/>
                  </a:lnTo>
                  <a:lnTo>
                    <a:pt x="511" y="1171"/>
                  </a:lnTo>
                  <a:lnTo>
                    <a:pt x="510" y="1159"/>
                  </a:lnTo>
                  <a:lnTo>
                    <a:pt x="507" y="1147"/>
                  </a:lnTo>
                  <a:lnTo>
                    <a:pt x="499" y="1132"/>
                  </a:lnTo>
                  <a:lnTo>
                    <a:pt x="491" y="1122"/>
                  </a:lnTo>
                  <a:lnTo>
                    <a:pt x="481" y="1111"/>
                  </a:lnTo>
                  <a:lnTo>
                    <a:pt x="470" y="1103"/>
                  </a:lnTo>
                  <a:lnTo>
                    <a:pt x="459" y="1095"/>
                  </a:lnTo>
                  <a:lnTo>
                    <a:pt x="443" y="1089"/>
                  </a:lnTo>
                  <a:lnTo>
                    <a:pt x="429" y="1085"/>
                  </a:lnTo>
                  <a:lnTo>
                    <a:pt x="411" y="1081"/>
                  </a:lnTo>
                  <a:lnTo>
                    <a:pt x="395" y="1079"/>
                  </a:lnTo>
                  <a:lnTo>
                    <a:pt x="380" y="1075"/>
                  </a:lnTo>
                  <a:lnTo>
                    <a:pt x="362" y="1071"/>
                  </a:lnTo>
                  <a:lnTo>
                    <a:pt x="347" y="1065"/>
                  </a:lnTo>
                  <a:lnTo>
                    <a:pt x="329" y="1060"/>
                  </a:lnTo>
                  <a:lnTo>
                    <a:pt x="315" y="1054"/>
                  </a:lnTo>
                  <a:lnTo>
                    <a:pt x="304" y="1045"/>
                  </a:lnTo>
                  <a:lnTo>
                    <a:pt x="295" y="1033"/>
                  </a:lnTo>
                  <a:lnTo>
                    <a:pt x="289" y="1018"/>
                  </a:lnTo>
                  <a:lnTo>
                    <a:pt x="284" y="998"/>
                  </a:lnTo>
                  <a:lnTo>
                    <a:pt x="283" y="982"/>
                  </a:lnTo>
                  <a:lnTo>
                    <a:pt x="284" y="964"/>
                  </a:lnTo>
                  <a:lnTo>
                    <a:pt x="286" y="950"/>
                  </a:lnTo>
                  <a:lnTo>
                    <a:pt x="284" y="933"/>
                  </a:lnTo>
                  <a:lnTo>
                    <a:pt x="279" y="920"/>
                  </a:lnTo>
                  <a:lnTo>
                    <a:pt x="270" y="906"/>
                  </a:lnTo>
                  <a:lnTo>
                    <a:pt x="261" y="897"/>
                  </a:lnTo>
                  <a:lnTo>
                    <a:pt x="250" y="888"/>
                  </a:lnTo>
                  <a:lnTo>
                    <a:pt x="235" y="882"/>
                  </a:lnTo>
                  <a:lnTo>
                    <a:pt x="218" y="876"/>
                  </a:lnTo>
                  <a:lnTo>
                    <a:pt x="200" y="874"/>
                  </a:lnTo>
                  <a:lnTo>
                    <a:pt x="185" y="872"/>
                  </a:lnTo>
                  <a:lnTo>
                    <a:pt x="168" y="872"/>
                  </a:lnTo>
                  <a:lnTo>
                    <a:pt x="153" y="874"/>
                  </a:lnTo>
                  <a:lnTo>
                    <a:pt x="138" y="875"/>
                  </a:lnTo>
                  <a:lnTo>
                    <a:pt x="123" y="877"/>
                  </a:lnTo>
                  <a:lnTo>
                    <a:pt x="108" y="879"/>
                  </a:lnTo>
                  <a:lnTo>
                    <a:pt x="83" y="879"/>
                  </a:lnTo>
                  <a:lnTo>
                    <a:pt x="67" y="878"/>
                  </a:lnTo>
                  <a:lnTo>
                    <a:pt x="50" y="874"/>
                  </a:lnTo>
                  <a:lnTo>
                    <a:pt x="38" y="868"/>
                  </a:lnTo>
                  <a:lnTo>
                    <a:pt x="25" y="858"/>
                  </a:lnTo>
                  <a:lnTo>
                    <a:pt x="16" y="847"/>
                  </a:lnTo>
                  <a:lnTo>
                    <a:pt x="10" y="835"/>
                  </a:lnTo>
                  <a:lnTo>
                    <a:pt x="3" y="812"/>
                  </a:lnTo>
                  <a:lnTo>
                    <a:pt x="2" y="788"/>
                  </a:lnTo>
                  <a:lnTo>
                    <a:pt x="1" y="764"/>
                  </a:lnTo>
                  <a:lnTo>
                    <a:pt x="0" y="734"/>
                  </a:lnTo>
                  <a:lnTo>
                    <a:pt x="2" y="708"/>
                  </a:lnTo>
                  <a:lnTo>
                    <a:pt x="3" y="680"/>
                  </a:lnTo>
                  <a:lnTo>
                    <a:pt x="4" y="655"/>
                  </a:lnTo>
                  <a:lnTo>
                    <a:pt x="6" y="629"/>
                  </a:lnTo>
                  <a:lnTo>
                    <a:pt x="9" y="609"/>
                  </a:lnTo>
                  <a:lnTo>
                    <a:pt x="12" y="587"/>
                  </a:lnTo>
                  <a:lnTo>
                    <a:pt x="16" y="570"/>
                  </a:lnTo>
                  <a:lnTo>
                    <a:pt x="22" y="559"/>
                  </a:lnTo>
                  <a:lnTo>
                    <a:pt x="31" y="548"/>
                  </a:lnTo>
                  <a:lnTo>
                    <a:pt x="40" y="541"/>
                  </a:lnTo>
                  <a:lnTo>
                    <a:pt x="52" y="533"/>
                  </a:lnTo>
                  <a:lnTo>
                    <a:pt x="63" y="531"/>
                  </a:lnTo>
                  <a:lnTo>
                    <a:pt x="77" y="528"/>
                  </a:lnTo>
                  <a:lnTo>
                    <a:pt x="95" y="527"/>
                  </a:lnTo>
                  <a:lnTo>
                    <a:pt x="111" y="528"/>
                  </a:lnTo>
                  <a:lnTo>
                    <a:pt x="133" y="531"/>
                  </a:lnTo>
                  <a:lnTo>
                    <a:pt x="152" y="532"/>
                  </a:lnTo>
                  <a:lnTo>
                    <a:pt x="168" y="533"/>
                  </a:lnTo>
                  <a:lnTo>
                    <a:pt x="190" y="534"/>
                  </a:lnTo>
                  <a:lnTo>
                    <a:pt x="213" y="531"/>
                  </a:lnTo>
                  <a:lnTo>
                    <a:pt x="232" y="527"/>
                  </a:lnTo>
                  <a:lnTo>
                    <a:pt x="250" y="520"/>
                  </a:lnTo>
                  <a:lnTo>
                    <a:pt x="262" y="513"/>
                  </a:lnTo>
                  <a:lnTo>
                    <a:pt x="274" y="502"/>
                  </a:lnTo>
                  <a:lnTo>
                    <a:pt x="283" y="488"/>
                  </a:lnTo>
                  <a:lnTo>
                    <a:pt x="289" y="474"/>
                  </a:lnTo>
                  <a:lnTo>
                    <a:pt x="291" y="459"/>
                  </a:lnTo>
                  <a:lnTo>
                    <a:pt x="290" y="448"/>
                  </a:lnTo>
                  <a:lnTo>
                    <a:pt x="289" y="427"/>
                  </a:lnTo>
                  <a:lnTo>
                    <a:pt x="290" y="406"/>
                  </a:lnTo>
                  <a:lnTo>
                    <a:pt x="294" y="390"/>
                  </a:lnTo>
                  <a:lnTo>
                    <a:pt x="299" y="375"/>
                  </a:lnTo>
                  <a:lnTo>
                    <a:pt x="306" y="364"/>
                  </a:lnTo>
                  <a:lnTo>
                    <a:pt x="320" y="353"/>
                  </a:lnTo>
                  <a:lnTo>
                    <a:pt x="335" y="345"/>
                  </a:lnTo>
                  <a:lnTo>
                    <a:pt x="354" y="339"/>
                  </a:lnTo>
                  <a:lnTo>
                    <a:pt x="373" y="334"/>
                  </a:lnTo>
                  <a:lnTo>
                    <a:pt x="389" y="330"/>
                  </a:lnTo>
                  <a:lnTo>
                    <a:pt x="409" y="327"/>
                  </a:lnTo>
                  <a:lnTo>
                    <a:pt x="428" y="323"/>
                  </a:lnTo>
                  <a:lnTo>
                    <a:pt x="450" y="317"/>
                  </a:lnTo>
                  <a:lnTo>
                    <a:pt x="471" y="308"/>
                  </a:lnTo>
                  <a:lnTo>
                    <a:pt x="489" y="294"/>
                  </a:lnTo>
                  <a:close/>
                </a:path>
              </a:pathLst>
            </a:custGeom>
            <a:solidFill>
              <a:srgbClr val="00FFFF"/>
            </a:solidFill>
            <a:ln w="12700">
              <a:solidFill>
                <a:srgbClr val="000000"/>
              </a:solidFill>
              <a:prstDash val="solid"/>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15367" name="Text Box 6"/>
            <p:cNvSpPr txBox="1">
              <a:spLocks noChangeArrowheads="1"/>
            </p:cNvSpPr>
            <p:nvPr/>
          </p:nvSpPr>
          <p:spPr bwMode="auto">
            <a:xfrm>
              <a:off x="2195" y="2400"/>
              <a:ext cx="1321"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8" tIns="45704" rIns="91408" bIns="45704"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spcBef>
                  <a:spcPct val="50000"/>
                </a:spcBef>
              </a:pPr>
              <a:r>
                <a:rPr lang="en-US" sz="2400" dirty="0">
                  <a:solidFill>
                    <a:srgbClr val="000066"/>
                  </a:solidFill>
                  <a:latin typeface="Georgia" pitchFamily="18" charset="0"/>
                </a:rPr>
                <a:t>Milestones</a:t>
              </a: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0EA375F3-0391-4851-B208-8C66D06F20E0}" type="slidenum">
              <a:rPr lang="en-US">
                <a:latin typeface="+mn-lt"/>
              </a:rPr>
              <a:pPr defTabSz="1019175">
                <a:defRPr/>
              </a:pPr>
              <a:t>12</a:t>
            </a:fld>
            <a:endParaRPr lang="en-US">
              <a:latin typeface="+mn-lt"/>
            </a:endParaRPr>
          </a:p>
        </p:txBody>
      </p:sp>
      <p:sp>
        <p:nvSpPr>
          <p:cNvPr id="16387" name="Title Placeholder 2"/>
          <p:cNvSpPr>
            <a:spLocks noGrp="1" noChangeArrowheads="1"/>
          </p:cNvSpPr>
          <p:nvPr>
            <p:ph type="title"/>
          </p:nvPr>
        </p:nvSpPr>
        <p:spPr>
          <a:xfrm>
            <a:off x="1341438" y="677863"/>
            <a:ext cx="8466137" cy="1036637"/>
          </a:xfrm>
        </p:spPr>
        <p:txBody>
          <a:bodyPr/>
          <a:lstStyle/>
          <a:p>
            <a:pPr eaLnBrk="1" hangingPunct="1"/>
            <a:r>
              <a:rPr lang="en-US" smtClean="0"/>
              <a:t>Requirements:  OMB - 1</a:t>
            </a:r>
          </a:p>
        </p:txBody>
      </p:sp>
      <p:sp>
        <p:nvSpPr>
          <p:cNvPr id="16388" name="Content Placeholder 3"/>
          <p:cNvSpPr>
            <a:spLocks noGrp="1" noChangeArrowheads="1"/>
          </p:cNvSpPr>
          <p:nvPr>
            <p:ph type="body" idx="1"/>
          </p:nvPr>
        </p:nvSpPr>
        <p:spPr>
          <a:xfrm>
            <a:off x="1341438" y="1985963"/>
            <a:ext cx="8466137" cy="5095875"/>
          </a:xfrm>
        </p:spPr>
        <p:txBody>
          <a:bodyPr/>
          <a:lstStyle/>
          <a:p>
            <a:pPr eaLnBrk="1" hangingPunct="1">
              <a:lnSpc>
                <a:spcPct val="80000"/>
              </a:lnSpc>
              <a:buFontTx/>
              <a:buNone/>
              <a:defRPr/>
            </a:pPr>
            <a:endParaRPr lang="en-US" sz="2600" dirty="0" smtClean="0"/>
          </a:p>
          <a:p>
            <a:pPr eaLnBrk="1" hangingPunct="1">
              <a:lnSpc>
                <a:spcPct val="80000"/>
              </a:lnSpc>
              <a:buFontTx/>
              <a:buNone/>
              <a:defRPr/>
            </a:pPr>
            <a:r>
              <a:rPr lang="en-US" sz="2600" dirty="0" smtClean="0"/>
              <a:t>“…Agencies…must:</a:t>
            </a:r>
          </a:p>
          <a:p>
            <a:pPr lvl="1" eaLnBrk="1" hangingPunct="1">
              <a:lnSpc>
                <a:spcPct val="80000"/>
              </a:lnSpc>
              <a:defRPr/>
            </a:pPr>
            <a:r>
              <a:rPr lang="en-US" sz="2400" dirty="0" smtClean="0"/>
              <a:t>“Institute performance measures and management processes monitoring and comparing actual performance to planned results.  </a:t>
            </a:r>
            <a:r>
              <a:rPr lang="en-US" sz="2400" dirty="0" smtClean="0">
                <a:effectLst>
                  <a:outerShdw blurRad="38100" dist="38100" dir="2700000" algn="tl">
                    <a:srgbClr val="000000">
                      <a:alpha val="43137"/>
                    </a:srgbClr>
                  </a:outerShdw>
                </a:effectLst>
              </a:rPr>
              <a:t>Agencies must use a performance-based acquisition management or earned value management system, based on the ANSI/EIA Standard 748</a:t>
            </a:r>
            <a:r>
              <a:rPr lang="en-US" sz="2400" dirty="0" smtClean="0"/>
              <a:t>, to obtain timely information regarding the progress of capital investments.  </a:t>
            </a:r>
            <a:r>
              <a:rPr lang="en-US" sz="2400" dirty="0" smtClean="0"/>
              <a:t>*</a:t>
            </a:r>
            <a:r>
              <a:rPr lang="en-US" sz="2400" dirty="0" smtClean="0">
                <a:solidFill>
                  <a:srgbClr val="00FF00"/>
                </a:solidFill>
              </a:rPr>
              <a:t>The </a:t>
            </a:r>
            <a:r>
              <a:rPr lang="en-US" sz="2400" dirty="0" smtClean="0">
                <a:solidFill>
                  <a:srgbClr val="00FF00"/>
                </a:solidFill>
              </a:rPr>
              <a:t>system must also measure progress towards </a:t>
            </a:r>
            <a:r>
              <a:rPr lang="en-US" sz="2400" dirty="0" smtClean="0">
                <a:solidFill>
                  <a:srgbClr val="00FF00"/>
                </a:solidFill>
              </a:rPr>
              <a:t>milestones*</a:t>
            </a:r>
            <a:r>
              <a:rPr lang="en-US" sz="2400" dirty="0" smtClean="0"/>
              <a:t> </a:t>
            </a:r>
            <a:r>
              <a:rPr lang="en-US" sz="2400" dirty="0" smtClean="0"/>
              <a:t>in an independently verifiable basis, in terms of cost, capability of the investment to meet specified requirements, timeliness, and quality.  </a:t>
            </a:r>
            <a:r>
              <a:rPr lang="en-US" sz="2400" dirty="0" smtClean="0"/>
              <a:t>…” </a:t>
            </a:r>
          </a:p>
        </p:txBody>
      </p:sp>
      <p:sp>
        <p:nvSpPr>
          <p:cNvPr id="16389" name="Content Placeholder 4"/>
          <p:cNvSpPr txBox="1">
            <a:spLocks noChangeArrowheads="1"/>
          </p:cNvSpPr>
          <p:nvPr/>
        </p:nvSpPr>
        <p:spPr bwMode="auto">
          <a:xfrm>
            <a:off x="1676400" y="7124700"/>
            <a:ext cx="7696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r">
              <a:spcBef>
                <a:spcPct val="50000"/>
              </a:spcBef>
            </a:pPr>
            <a:r>
              <a:rPr lang="en-US" sz="2000" b="0"/>
              <a:t>Section 300.5, Part 7, OMB Circular A-11</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03D1C3CC-E01C-4435-B9CE-A88CE0274E74}" type="slidenum">
              <a:rPr lang="en-US">
                <a:latin typeface="+mn-lt"/>
              </a:rPr>
              <a:pPr defTabSz="1019175">
                <a:defRPr/>
              </a:pPr>
              <a:t>13</a:t>
            </a:fld>
            <a:endParaRPr lang="en-US">
              <a:latin typeface="+mn-lt"/>
            </a:endParaRPr>
          </a:p>
        </p:txBody>
      </p:sp>
      <p:sp>
        <p:nvSpPr>
          <p:cNvPr id="17411" name="Title Placeholder 2"/>
          <p:cNvSpPr>
            <a:spLocks noGrp="1" noChangeArrowheads="1"/>
          </p:cNvSpPr>
          <p:nvPr>
            <p:ph type="title"/>
          </p:nvPr>
        </p:nvSpPr>
        <p:spPr>
          <a:xfrm>
            <a:off x="1341438" y="677863"/>
            <a:ext cx="8466137" cy="1036637"/>
          </a:xfrm>
        </p:spPr>
        <p:txBody>
          <a:bodyPr/>
          <a:lstStyle/>
          <a:p>
            <a:pPr eaLnBrk="1" hangingPunct="1"/>
            <a:r>
              <a:rPr lang="en-US" smtClean="0"/>
              <a:t>Requirements:  OMB - 2</a:t>
            </a:r>
          </a:p>
        </p:txBody>
      </p:sp>
      <p:sp>
        <p:nvSpPr>
          <p:cNvPr id="17412" name="Content Placeholder 3"/>
          <p:cNvSpPr>
            <a:spLocks noGrp="1" noChangeArrowheads="1"/>
          </p:cNvSpPr>
          <p:nvPr>
            <p:ph type="body" idx="1"/>
          </p:nvPr>
        </p:nvSpPr>
        <p:spPr>
          <a:xfrm>
            <a:off x="1341438" y="1985963"/>
            <a:ext cx="8466137" cy="5095875"/>
          </a:xfrm>
        </p:spPr>
        <p:txBody>
          <a:bodyPr/>
          <a:lstStyle/>
          <a:p>
            <a:pPr eaLnBrk="1" hangingPunct="1">
              <a:lnSpc>
                <a:spcPct val="90000"/>
              </a:lnSpc>
              <a:buFontTx/>
              <a:buNone/>
              <a:defRPr/>
            </a:pPr>
            <a:endParaRPr lang="en-US" sz="2400" dirty="0" smtClean="0"/>
          </a:p>
          <a:p>
            <a:pPr eaLnBrk="1" hangingPunct="1">
              <a:lnSpc>
                <a:spcPct val="90000"/>
              </a:lnSpc>
              <a:buFontTx/>
              <a:buNone/>
              <a:defRPr/>
            </a:pPr>
            <a:r>
              <a:rPr lang="en-US" sz="2400" dirty="0" smtClean="0">
                <a:effectLst>
                  <a:outerShdw blurRad="38100" dist="38100" dir="2700000" algn="tl">
                    <a:srgbClr val="000000">
                      <a:alpha val="43137"/>
                    </a:srgbClr>
                  </a:outerShdw>
                </a:effectLst>
              </a:rPr>
              <a:t>“*</a:t>
            </a:r>
            <a:r>
              <a:rPr lang="en-US" sz="2400" b="1" i="1" dirty="0" smtClean="0">
                <a:solidFill>
                  <a:srgbClr val="00FF00"/>
                </a:solidFill>
                <a:effectLst>
                  <a:outerShdw blurRad="38100" dist="38100" dir="2700000" algn="tl">
                    <a:srgbClr val="000000">
                      <a:alpha val="43137"/>
                    </a:srgbClr>
                  </a:outerShdw>
                </a:effectLst>
              </a:rPr>
              <a:t>Major*</a:t>
            </a:r>
            <a:r>
              <a:rPr lang="en-US" sz="2400" dirty="0" smtClean="0">
                <a:effectLst>
                  <a:outerShdw blurRad="38100" dist="38100" dir="2700000" algn="tl">
                    <a:srgbClr val="000000">
                      <a:alpha val="43137"/>
                    </a:srgbClr>
                  </a:outerShdw>
                </a:effectLst>
              </a:rPr>
              <a:t> </a:t>
            </a:r>
            <a:r>
              <a:rPr lang="en-US" sz="2400" dirty="0" smtClean="0">
                <a:effectLst>
                  <a:outerShdw blurRad="38100" dist="38100" dir="2700000" algn="tl">
                    <a:srgbClr val="000000">
                      <a:alpha val="43137"/>
                    </a:srgbClr>
                  </a:outerShdw>
                </a:effectLst>
              </a:rPr>
              <a:t>investment means a system or acquisition requiring special management attention</a:t>
            </a:r>
          </a:p>
          <a:p>
            <a:pPr lvl="1" eaLnBrk="1" hangingPunct="1">
              <a:lnSpc>
                <a:spcPct val="90000"/>
              </a:lnSpc>
              <a:defRPr/>
            </a:pPr>
            <a:r>
              <a:rPr lang="en-US" sz="1800" dirty="0" smtClean="0"/>
              <a:t>Because of its importance to the mission or function of the agency, a component of the agency or another organization;</a:t>
            </a:r>
          </a:p>
          <a:p>
            <a:pPr lvl="1" eaLnBrk="1" hangingPunct="1">
              <a:lnSpc>
                <a:spcPct val="90000"/>
              </a:lnSpc>
              <a:defRPr/>
            </a:pPr>
            <a:r>
              <a:rPr lang="en-US" sz="1800" dirty="0" smtClean="0"/>
              <a:t>Is for financial management and obligates more than $500,000 annually;</a:t>
            </a:r>
          </a:p>
          <a:p>
            <a:pPr lvl="1" eaLnBrk="1" hangingPunct="1">
              <a:lnSpc>
                <a:spcPct val="90000"/>
              </a:lnSpc>
              <a:defRPr/>
            </a:pPr>
            <a:r>
              <a:rPr lang="en-US" sz="1800" dirty="0" smtClean="0"/>
              <a:t>Has significant program or policy implications;</a:t>
            </a:r>
          </a:p>
          <a:p>
            <a:pPr lvl="1" eaLnBrk="1" hangingPunct="1">
              <a:lnSpc>
                <a:spcPct val="90000"/>
              </a:lnSpc>
              <a:defRPr/>
            </a:pPr>
            <a:r>
              <a:rPr lang="en-US" sz="1800" dirty="0" smtClean="0"/>
              <a:t>Has high executive visibility;</a:t>
            </a:r>
          </a:p>
          <a:p>
            <a:pPr lvl="1" eaLnBrk="1" hangingPunct="1">
              <a:lnSpc>
                <a:spcPct val="90000"/>
              </a:lnSpc>
              <a:defRPr/>
            </a:pPr>
            <a:r>
              <a:rPr lang="en-US" sz="1800" dirty="0" smtClean="0"/>
              <a:t>Has high development, operating, or maintenance costs;</a:t>
            </a:r>
          </a:p>
          <a:p>
            <a:pPr lvl="1" eaLnBrk="1" hangingPunct="1">
              <a:lnSpc>
                <a:spcPct val="90000"/>
              </a:lnSpc>
              <a:defRPr/>
            </a:pPr>
            <a:r>
              <a:rPr lang="en-US" sz="1800" dirty="0" smtClean="0"/>
              <a:t>Is funded through other than direct appropriations;</a:t>
            </a:r>
          </a:p>
          <a:p>
            <a:pPr lvl="1" eaLnBrk="1" hangingPunct="1">
              <a:lnSpc>
                <a:spcPct val="90000"/>
              </a:lnSpc>
              <a:defRPr/>
            </a:pPr>
            <a:r>
              <a:rPr lang="en-US" sz="1800" dirty="0" smtClean="0"/>
              <a:t>Or is defined as major by the agency’s capital planning and investment control process</a:t>
            </a:r>
          </a:p>
          <a:p>
            <a:pPr eaLnBrk="1" hangingPunct="1">
              <a:lnSpc>
                <a:spcPct val="90000"/>
              </a:lnSpc>
              <a:defRPr/>
            </a:pPr>
            <a:endParaRPr lang="en-US" sz="2000" dirty="0" smtClean="0"/>
          </a:p>
          <a:p>
            <a:pPr eaLnBrk="1" hangingPunct="1">
              <a:lnSpc>
                <a:spcPct val="90000"/>
              </a:lnSpc>
              <a:defRPr/>
            </a:pPr>
            <a:r>
              <a:rPr lang="en-US" sz="2000" dirty="0" smtClean="0">
                <a:effectLst>
                  <a:outerShdw blurRad="38100" dist="38100" dir="2700000" algn="tl">
                    <a:srgbClr val="000000">
                      <a:alpha val="43137"/>
                    </a:srgbClr>
                  </a:outerShdw>
                </a:effectLst>
              </a:rPr>
              <a:t>“Systems not considered ‘major’ are ‘non-major.’ “</a:t>
            </a:r>
          </a:p>
        </p:txBody>
      </p:sp>
      <p:sp>
        <p:nvSpPr>
          <p:cNvPr id="17413" name="Content Placeholder 4"/>
          <p:cNvSpPr txBox="1">
            <a:spLocks noChangeArrowheads="1"/>
          </p:cNvSpPr>
          <p:nvPr/>
        </p:nvSpPr>
        <p:spPr bwMode="auto">
          <a:xfrm>
            <a:off x="1676400" y="7124700"/>
            <a:ext cx="7696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r">
              <a:spcBef>
                <a:spcPct val="50000"/>
              </a:spcBef>
            </a:pPr>
            <a:r>
              <a:rPr lang="en-US" sz="2000" b="0"/>
              <a:t>Section 300.4, Part 7, OMB Circular A-11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2B68345C-86CC-4298-B0EE-6AF717186F19}" type="slidenum">
              <a:rPr lang="en-US">
                <a:latin typeface="+mn-lt"/>
              </a:rPr>
              <a:pPr defTabSz="1019175">
                <a:defRPr/>
              </a:pPr>
              <a:t>14</a:t>
            </a:fld>
            <a:endParaRPr lang="en-US">
              <a:latin typeface="+mn-lt"/>
            </a:endParaRPr>
          </a:p>
        </p:txBody>
      </p:sp>
      <p:sp>
        <p:nvSpPr>
          <p:cNvPr id="18435" name="Title Placeholder 2"/>
          <p:cNvSpPr>
            <a:spLocks noGrp="1" noChangeArrowheads="1"/>
          </p:cNvSpPr>
          <p:nvPr>
            <p:ph type="title"/>
          </p:nvPr>
        </p:nvSpPr>
        <p:spPr>
          <a:xfrm>
            <a:off x="1341438" y="677863"/>
            <a:ext cx="8466137" cy="1036637"/>
          </a:xfrm>
        </p:spPr>
        <p:txBody>
          <a:bodyPr/>
          <a:lstStyle/>
          <a:p>
            <a:pPr eaLnBrk="1" hangingPunct="1"/>
            <a:r>
              <a:rPr lang="en-US" smtClean="0"/>
              <a:t>Requirements:  OMB - 3</a:t>
            </a:r>
          </a:p>
        </p:txBody>
      </p:sp>
      <p:sp>
        <p:nvSpPr>
          <p:cNvPr id="18436" name="Content Placeholder 3"/>
          <p:cNvSpPr>
            <a:spLocks noGrp="1" noChangeArrowheads="1"/>
          </p:cNvSpPr>
          <p:nvPr>
            <p:ph type="body" idx="1"/>
          </p:nvPr>
        </p:nvSpPr>
        <p:spPr>
          <a:xfrm>
            <a:off x="1341438" y="1985963"/>
            <a:ext cx="8466137" cy="5095875"/>
          </a:xfrm>
        </p:spPr>
        <p:txBody>
          <a:bodyPr/>
          <a:lstStyle/>
          <a:p>
            <a:pPr eaLnBrk="1" hangingPunct="1">
              <a:lnSpc>
                <a:spcPct val="80000"/>
              </a:lnSpc>
            </a:pPr>
            <a:r>
              <a:rPr lang="en-US" sz="2800" dirty="0" smtClean="0"/>
              <a:t>“...Agencies are expected to achieve, on average, </a:t>
            </a:r>
            <a:r>
              <a:rPr lang="en-US" sz="2800" dirty="0" smtClean="0"/>
              <a:t>*</a:t>
            </a:r>
            <a:r>
              <a:rPr lang="en-US" sz="2800" dirty="0" smtClean="0">
                <a:solidFill>
                  <a:srgbClr val="00FF00"/>
                </a:solidFill>
              </a:rPr>
              <a:t>90 percent*</a:t>
            </a:r>
            <a:r>
              <a:rPr lang="en-US" sz="2800" dirty="0" smtClean="0"/>
              <a:t> </a:t>
            </a:r>
            <a:r>
              <a:rPr lang="en-US" sz="2800" dirty="0" smtClean="0"/>
              <a:t>of the cost, schedule and performance goals for major acquisitions.</a:t>
            </a:r>
          </a:p>
          <a:p>
            <a:pPr eaLnBrk="1" hangingPunct="1">
              <a:lnSpc>
                <a:spcPct val="80000"/>
              </a:lnSpc>
            </a:pPr>
            <a:endParaRPr lang="en-US" sz="2800" dirty="0" smtClean="0"/>
          </a:p>
          <a:p>
            <a:pPr eaLnBrk="1" hangingPunct="1">
              <a:lnSpc>
                <a:spcPct val="80000"/>
              </a:lnSpc>
            </a:pPr>
            <a:r>
              <a:rPr lang="en-US" sz="2800" dirty="0" smtClean="0"/>
              <a:t>“Agency Heads must review major acquisitions not achieving </a:t>
            </a:r>
            <a:r>
              <a:rPr lang="en-US" sz="2800" dirty="0" smtClean="0"/>
              <a:t>*</a:t>
            </a:r>
            <a:r>
              <a:rPr lang="en-US" sz="2800" dirty="0" smtClean="0">
                <a:solidFill>
                  <a:srgbClr val="00FF00"/>
                </a:solidFill>
              </a:rPr>
              <a:t>90 percent*</a:t>
            </a:r>
            <a:r>
              <a:rPr lang="en-US" sz="2800" dirty="0" smtClean="0"/>
              <a:t> </a:t>
            </a:r>
            <a:r>
              <a:rPr lang="en-US" sz="2800" dirty="0" smtClean="0"/>
              <a:t>of the goals to determine whether there is continuing need and what corrective action, including termination, should be taken;”</a:t>
            </a:r>
          </a:p>
          <a:p>
            <a:pPr eaLnBrk="1" hangingPunct="1">
              <a:lnSpc>
                <a:spcPct val="80000"/>
              </a:lnSpc>
            </a:pPr>
            <a:endParaRPr lang="en-US" sz="2800" dirty="0" smtClean="0"/>
          </a:p>
          <a:p>
            <a:pPr eaLnBrk="1" hangingPunct="1">
              <a:lnSpc>
                <a:spcPct val="80000"/>
              </a:lnSpc>
            </a:pPr>
            <a:r>
              <a:rPr lang="en-US" sz="2800" dirty="0" smtClean="0"/>
              <a:t>Hence, the HHS requirement for a corrective action plan when CV% or SV% exceeds 10%</a:t>
            </a:r>
          </a:p>
        </p:txBody>
      </p:sp>
      <p:sp>
        <p:nvSpPr>
          <p:cNvPr id="18437" name="Content Placeholder 4"/>
          <p:cNvSpPr txBox="1">
            <a:spLocks noChangeArrowheads="1"/>
          </p:cNvSpPr>
          <p:nvPr/>
        </p:nvSpPr>
        <p:spPr bwMode="auto">
          <a:xfrm>
            <a:off x="1676400" y="7124700"/>
            <a:ext cx="7696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r">
              <a:spcBef>
                <a:spcPct val="50000"/>
              </a:spcBef>
            </a:pPr>
            <a:r>
              <a:rPr lang="en-US" sz="2000" b="0"/>
              <a:t>Section 300.5, Part 7, OMB Circular A-11</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BB13275C-9D4A-4B08-9F6B-01B0CA132693}" type="slidenum">
              <a:rPr lang="en-US">
                <a:latin typeface="+mn-lt"/>
              </a:rPr>
              <a:pPr defTabSz="1019175">
                <a:defRPr/>
              </a:pPr>
              <a:t>15</a:t>
            </a:fld>
            <a:endParaRPr lang="en-US">
              <a:latin typeface="+mn-lt"/>
            </a:endParaRPr>
          </a:p>
        </p:txBody>
      </p:sp>
      <p:sp>
        <p:nvSpPr>
          <p:cNvPr id="19459" name="Title Placeholder 2"/>
          <p:cNvSpPr>
            <a:spLocks noGrp="1" noChangeArrowheads="1"/>
          </p:cNvSpPr>
          <p:nvPr>
            <p:ph type="title"/>
          </p:nvPr>
        </p:nvSpPr>
        <p:spPr>
          <a:xfrm>
            <a:off x="1341438" y="677863"/>
            <a:ext cx="8716962" cy="1036637"/>
          </a:xfrm>
        </p:spPr>
        <p:txBody>
          <a:bodyPr/>
          <a:lstStyle/>
          <a:p>
            <a:pPr eaLnBrk="1" hangingPunct="1"/>
            <a:r>
              <a:rPr lang="en-US" sz="4100" smtClean="0"/>
              <a:t>Requirements: The HHSAR - 1</a:t>
            </a:r>
          </a:p>
        </p:txBody>
      </p:sp>
      <p:sp>
        <p:nvSpPr>
          <p:cNvPr id="19460" name="Content Placeholder 3"/>
          <p:cNvSpPr>
            <a:spLocks noGrp="1" noChangeArrowheads="1"/>
          </p:cNvSpPr>
          <p:nvPr>
            <p:ph type="body" idx="1"/>
          </p:nvPr>
        </p:nvSpPr>
        <p:spPr>
          <a:xfrm>
            <a:off x="1341438" y="1985963"/>
            <a:ext cx="8353425" cy="5095875"/>
          </a:xfrm>
        </p:spPr>
        <p:txBody>
          <a:bodyPr/>
          <a:lstStyle/>
          <a:p>
            <a:pPr eaLnBrk="1" hangingPunct="1">
              <a:lnSpc>
                <a:spcPct val="80000"/>
              </a:lnSpc>
            </a:pPr>
            <a:r>
              <a:rPr lang="en-US" sz="2400" dirty="0" smtClean="0"/>
              <a:t>Section334.201(a):  “For acquisitions for development designated as </a:t>
            </a:r>
            <a:r>
              <a:rPr lang="en-US" sz="2400" dirty="0" smtClean="0"/>
              <a:t>*</a:t>
            </a:r>
            <a:r>
              <a:rPr lang="en-US" sz="2400" dirty="0" smtClean="0">
                <a:solidFill>
                  <a:srgbClr val="00FF00"/>
                </a:solidFill>
              </a:rPr>
              <a:t>major*</a:t>
            </a:r>
            <a:r>
              <a:rPr lang="en-US" sz="2400" dirty="0" smtClean="0"/>
              <a:t> </a:t>
            </a:r>
            <a:r>
              <a:rPr lang="en-US" sz="2400" dirty="0" smtClean="0"/>
              <a:t>in accordance with both OMB Circular A-1</a:t>
            </a:r>
            <a:r>
              <a:rPr lang="en-US" sz="2400" b="1" dirty="0" smtClean="0"/>
              <a:t>1</a:t>
            </a:r>
            <a:r>
              <a:rPr lang="en-US" sz="2400" dirty="0" smtClean="0"/>
              <a:t> and HHS policy on major acquisitions; for acquisitions that involve </a:t>
            </a:r>
            <a:r>
              <a:rPr lang="en-US" sz="2400" dirty="0" smtClean="0"/>
              <a:t>*</a:t>
            </a:r>
            <a:r>
              <a:rPr lang="en-US" sz="2400" dirty="0" smtClean="0">
                <a:solidFill>
                  <a:srgbClr val="00FF00"/>
                </a:solidFill>
              </a:rPr>
              <a:t>substantial </a:t>
            </a:r>
            <a:r>
              <a:rPr lang="en-US" sz="2400" dirty="0" smtClean="0">
                <a:solidFill>
                  <a:srgbClr val="00FF00"/>
                </a:solidFill>
              </a:rPr>
              <a:t>development, modification or enhancement</a:t>
            </a:r>
            <a:r>
              <a:rPr lang="en-US" sz="2400" dirty="0" smtClean="0"/>
              <a:t>;* </a:t>
            </a:r>
            <a:r>
              <a:rPr lang="en-US" sz="2400" dirty="0" smtClean="0"/>
              <a:t>or for acquisitions that involve </a:t>
            </a:r>
            <a:r>
              <a:rPr lang="en-US" sz="2400" dirty="0" smtClean="0"/>
              <a:t>*</a:t>
            </a:r>
            <a:r>
              <a:rPr lang="en-US" sz="2400" dirty="0" smtClean="0">
                <a:solidFill>
                  <a:srgbClr val="00FF00"/>
                </a:solidFill>
              </a:rPr>
              <a:t>significant upgrade*</a:t>
            </a:r>
            <a:r>
              <a:rPr lang="en-US" sz="2400" dirty="0" smtClean="0"/>
              <a:t> </a:t>
            </a:r>
            <a:r>
              <a:rPr lang="en-US" sz="2400" dirty="0" smtClean="0"/>
              <a:t>of operational or steady state systems or programs, use of an Earned Value Management System (EVMS) is required”</a:t>
            </a:r>
          </a:p>
          <a:p>
            <a:pPr eaLnBrk="1" hangingPunct="1">
              <a:lnSpc>
                <a:spcPct val="80000"/>
              </a:lnSpc>
            </a:pPr>
            <a:endParaRPr lang="en-US" sz="2400" dirty="0" smtClean="0"/>
          </a:p>
          <a:p>
            <a:pPr eaLnBrk="1" hangingPunct="1">
              <a:lnSpc>
                <a:spcPct val="80000"/>
              </a:lnSpc>
              <a:spcBef>
                <a:spcPct val="30000"/>
              </a:spcBef>
            </a:pPr>
            <a:r>
              <a:rPr lang="en-US" sz="2400" dirty="0" smtClean="0"/>
              <a:t>Section 352.234-2(b)  “If the </a:t>
            </a:r>
            <a:r>
              <a:rPr lang="en-US" sz="2400" dirty="0" err="1" smtClean="0"/>
              <a:t>offeror</a:t>
            </a:r>
            <a:r>
              <a:rPr lang="en-US" sz="2400" dirty="0" smtClean="0"/>
              <a:t> proposes to use a system that currently does </a:t>
            </a:r>
            <a:r>
              <a:rPr lang="en-US" sz="2400" dirty="0" smtClean="0"/>
              <a:t>*</a:t>
            </a:r>
            <a:r>
              <a:rPr lang="en-US" sz="2400" dirty="0" smtClean="0">
                <a:solidFill>
                  <a:srgbClr val="00FF00"/>
                </a:solidFill>
              </a:rPr>
              <a:t>not*</a:t>
            </a:r>
            <a:r>
              <a:rPr lang="en-US" sz="2400" dirty="0" smtClean="0"/>
              <a:t> </a:t>
            </a:r>
            <a:r>
              <a:rPr lang="en-US" sz="2400" dirty="0" smtClean="0"/>
              <a:t>meet the requirements of paragraph (a) of this provision, </a:t>
            </a:r>
            <a:r>
              <a:rPr lang="en-US" sz="2400" dirty="0" smtClean="0"/>
              <a:t>*</a:t>
            </a:r>
            <a:r>
              <a:rPr lang="en-US" sz="2400" dirty="0" smtClean="0">
                <a:solidFill>
                  <a:srgbClr val="00FF00"/>
                </a:solidFill>
              </a:rPr>
              <a:t>the </a:t>
            </a:r>
            <a:r>
              <a:rPr lang="en-US" sz="2400" dirty="0" err="1" smtClean="0">
                <a:solidFill>
                  <a:srgbClr val="00FF00"/>
                </a:solidFill>
              </a:rPr>
              <a:t>offeror</a:t>
            </a:r>
            <a:r>
              <a:rPr lang="en-US" sz="2400" dirty="0" smtClean="0">
                <a:solidFill>
                  <a:srgbClr val="00FF00"/>
                </a:solidFill>
              </a:rPr>
              <a:t> shall submit a comprehensive plan for </a:t>
            </a:r>
            <a:r>
              <a:rPr lang="en-US" sz="2400" dirty="0" smtClean="0">
                <a:solidFill>
                  <a:srgbClr val="00FF00"/>
                </a:solidFill>
              </a:rPr>
              <a:t>compliance*</a:t>
            </a:r>
            <a:r>
              <a:rPr lang="en-US" sz="2400" dirty="0" smtClean="0"/>
              <a:t> </a:t>
            </a:r>
            <a:r>
              <a:rPr lang="en-US" sz="2400" dirty="0" smtClean="0"/>
              <a:t>with the guidelines.”</a:t>
            </a:r>
          </a:p>
          <a:p>
            <a:pPr lvl="1" eaLnBrk="1" hangingPunct="1">
              <a:lnSpc>
                <a:spcPct val="80000"/>
              </a:lnSpc>
              <a:spcBef>
                <a:spcPct val="30000"/>
              </a:spcBef>
            </a:pPr>
            <a:r>
              <a:rPr lang="en-US" sz="2000" dirty="0" smtClean="0"/>
              <a:t>The contractor uses the EVMS it has;  reports on progress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Slide Number Placeholder 1"/>
          <p:cNvSpPr txBox="1">
            <a:spLocks noChangeArrowheads="1"/>
          </p:cNvSpPr>
          <p:nvPr/>
        </p:nvSpPr>
        <p:spPr bwMode="auto">
          <a:xfrm>
            <a:off x="9361488" y="7199313"/>
            <a:ext cx="479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400"/>
              <a:t>16</a:t>
            </a:r>
          </a:p>
        </p:txBody>
      </p:sp>
      <p:sp>
        <p:nvSpPr>
          <p:cNvPr id="20482" name="Title Placeholder 2"/>
          <p:cNvSpPr>
            <a:spLocks noGrp="1"/>
          </p:cNvSpPr>
          <p:nvPr>
            <p:ph type="title"/>
          </p:nvPr>
        </p:nvSpPr>
        <p:spPr>
          <a:xfrm>
            <a:off x="1341438" y="677863"/>
            <a:ext cx="8716962" cy="1036637"/>
          </a:xfrm>
        </p:spPr>
        <p:txBody>
          <a:bodyPr/>
          <a:lstStyle/>
          <a:p>
            <a:pPr eaLnBrk="1" hangingPunct="1"/>
            <a:r>
              <a:rPr lang="en-US" smtClean="0"/>
              <a:t>Policy:  The HHSAR - 2</a:t>
            </a:r>
          </a:p>
        </p:txBody>
      </p:sp>
      <p:sp>
        <p:nvSpPr>
          <p:cNvPr id="21507" name="Content Placeholder 3"/>
          <p:cNvSpPr>
            <a:spLocks noGrp="1"/>
          </p:cNvSpPr>
          <p:nvPr>
            <p:ph idx="1"/>
          </p:nvPr>
        </p:nvSpPr>
        <p:spPr>
          <a:xfrm>
            <a:off x="1341438" y="1985963"/>
            <a:ext cx="8716962" cy="5095875"/>
          </a:xfrm>
        </p:spPr>
        <p:txBody>
          <a:bodyPr/>
          <a:lstStyle/>
          <a:p>
            <a:pPr eaLnBrk="1" hangingPunct="1">
              <a:defRPr/>
            </a:pPr>
            <a:r>
              <a:rPr lang="en-US" dirty="0" smtClean="0">
                <a:effectLst>
                  <a:outerShdw blurRad="38100" dist="38100" dir="2700000" algn="tl">
                    <a:srgbClr val="000000">
                      <a:alpha val="43137"/>
                    </a:srgbClr>
                  </a:outerShdw>
                </a:effectLst>
              </a:rPr>
              <a:t>Section 334.201,  Policy</a:t>
            </a:r>
          </a:p>
          <a:p>
            <a:pPr lvl="1" eaLnBrk="1" hangingPunct="1">
              <a:defRPr/>
            </a:pPr>
            <a:r>
              <a:rPr lang="en-US" dirty="0" smtClean="0">
                <a:effectLst>
                  <a:outerShdw blurRad="38100" dist="38100" dir="2700000" algn="tl">
                    <a:srgbClr val="000000">
                      <a:alpha val="43137"/>
                    </a:srgbClr>
                  </a:outerShdw>
                </a:effectLst>
              </a:rPr>
              <a:t>Cost Reimbursement, FPIF contracts ≥ $10 M</a:t>
            </a:r>
          </a:p>
          <a:p>
            <a:pPr lvl="2" eaLnBrk="1" hangingPunct="1">
              <a:defRPr/>
            </a:pPr>
            <a:r>
              <a:rPr lang="en-US" dirty="0" smtClean="0">
                <a:effectLst>
                  <a:outerShdw blurRad="38100" dist="38100" dir="2700000" algn="tl">
                    <a:srgbClr val="000000">
                      <a:alpha val="43137"/>
                    </a:srgbClr>
                  </a:outerShdw>
                </a:effectLst>
              </a:rPr>
              <a:t>EVM </a:t>
            </a:r>
            <a:r>
              <a:rPr lang="en-US" dirty="0" smtClean="0">
                <a:effectLst>
                  <a:outerShdw blurRad="38100" dist="38100" dir="2700000" algn="tl">
                    <a:srgbClr val="000000">
                      <a:alpha val="43137"/>
                    </a:srgbClr>
                  </a:outerShdw>
                </a:effectLst>
              </a:rPr>
              <a:t>*</a:t>
            </a:r>
            <a:r>
              <a:rPr lang="en-US" dirty="0" smtClean="0">
                <a:solidFill>
                  <a:srgbClr val="00FF00"/>
                </a:solidFill>
                <a:effectLst>
                  <a:outerShdw blurRad="38100" dist="38100" dir="2700000" algn="tl">
                    <a:srgbClr val="000000">
                      <a:alpha val="43137"/>
                    </a:srgbClr>
                  </a:outerShdw>
                </a:effectLst>
              </a:rPr>
              <a:t>System*</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must comply with all 32 guidelines of ANSI Standard 748</a:t>
            </a:r>
          </a:p>
          <a:p>
            <a:pPr lvl="1" eaLnBrk="1" hangingPunct="1">
              <a:defRPr/>
            </a:pPr>
            <a:r>
              <a:rPr lang="en-US" dirty="0" smtClean="0">
                <a:effectLst>
                  <a:outerShdw blurRad="38100" dist="38100" dir="2700000" algn="tl">
                    <a:srgbClr val="000000">
                      <a:alpha val="43137"/>
                    </a:srgbClr>
                  </a:outerShdw>
                </a:effectLst>
              </a:rPr>
              <a:t>FFP, LOE, T&amp;M, Labor Hour contracts ≥ $10 M</a:t>
            </a:r>
          </a:p>
          <a:p>
            <a:pPr lvl="2" eaLnBrk="1" hangingPunct="1">
              <a:defRPr/>
            </a:pPr>
            <a:r>
              <a:rPr lang="en-US" dirty="0" smtClean="0">
                <a:effectLst>
                  <a:outerShdw blurRad="38100" dist="38100" dir="2700000" algn="tl">
                    <a:srgbClr val="000000">
                      <a:alpha val="43137"/>
                    </a:srgbClr>
                  </a:outerShdw>
                </a:effectLst>
              </a:rPr>
              <a:t>EVM System must comply </a:t>
            </a:r>
            <a:r>
              <a:rPr lang="en-US" dirty="0" smtClean="0">
                <a:effectLst>
                  <a:outerShdw blurRad="38100" dist="38100" dir="2700000" algn="tl">
                    <a:srgbClr val="000000">
                      <a:alpha val="43137"/>
                    </a:srgbClr>
                  </a:outerShdw>
                </a:effectLst>
              </a:rPr>
              <a:t>*</a:t>
            </a:r>
            <a:r>
              <a:rPr lang="en-US" dirty="0" smtClean="0">
                <a:solidFill>
                  <a:srgbClr val="00FF00"/>
                </a:solidFill>
                <a:effectLst>
                  <a:outerShdw blurRad="38100" dist="38100" dir="2700000" algn="tl">
                    <a:srgbClr val="000000">
                      <a:alpha val="43137"/>
                    </a:srgbClr>
                  </a:outerShdw>
                </a:effectLst>
              </a:rPr>
              <a:t>only*</a:t>
            </a:r>
            <a:r>
              <a:rPr lang="en-US"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with the Schedule guidelines of ANSI Standard 748</a:t>
            </a:r>
          </a:p>
          <a:p>
            <a:pPr lvl="1" eaLnBrk="1" hangingPunct="1">
              <a:defRPr/>
            </a:pPr>
            <a:r>
              <a:rPr lang="en-US" dirty="0" smtClean="0">
                <a:effectLst>
                  <a:outerShdw blurRad="38100" dist="38100" dir="2700000" algn="tl">
                    <a:srgbClr val="000000">
                      <a:alpha val="43137"/>
                    </a:srgbClr>
                  </a:outerShdw>
                </a:effectLst>
              </a:rPr>
              <a:t>Including option years</a:t>
            </a:r>
          </a:p>
          <a:p>
            <a:pPr eaLnBrk="1" hangingPunct="1">
              <a:defRPr/>
            </a:pPr>
            <a:r>
              <a:rPr lang="en-US" dirty="0" smtClean="0">
                <a:effectLst>
                  <a:outerShdw blurRad="38100" dist="38100" dir="2700000" algn="tl">
                    <a:srgbClr val="000000">
                      <a:alpha val="43137"/>
                    </a:srgbClr>
                  </a:outerShdw>
                </a:effectLst>
              </a:rPr>
              <a:t>Section 334.203:  Standard contract clauses must be used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p:txBody>
          <a:bodyPr/>
          <a:lstStyle/>
          <a:p>
            <a:pPr defTabSz="1019175">
              <a:defRPr/>
            </a:pPr>
            <a:fld id="{89340D49-D50A-4268-9A4B-4B3BF3C5828A}" type="slidenum">
              <a:rPr lang="en-US">
                <a:latin typeface="+mn-lt"/>
              </a:rPr>
              <a:pPr defTabSz="1019175">
                <a:defRPr/>
              </a:pPr>
              <a:t>17</a:t>
            </a:fld>
            <a:endParaRPr lang="en-US">
              <a:latin typeface="+mn-lt"/>
            </a:endParaRPr>
          </a:p>
        </p:txBody>
      </p:sp>
      <p:sp>
        <p:nvSpPr>
          <p:cNvPr id="21507" name="Title Placeholder 2"/>
          <p:cNvSpPr>
            <a:spLocks noGrp="1" noChangeArrowheads="1"/>
          </p:cNvSpPr>
          <p:nvPr>
            <p:ph type="title"/>
          </p:nvPr>
        </p:nvSpPr>
        <p:spPr>
          <a:xfrm>
            <a:off x="1341438" y="677863"/>
            <a:ext cx="8716962" cy="1036637"/>
          </a:xfrm>
        </p:spPr>
        <p:txBody>
          <a:bodyPr/>
          <a:lstStyle/>
          <a:p>
            <a:pPr eaLnBrk="1" hangingPunct="1"/>
            <a:r>
              <a:rPr lang="en-US" sz="4100" smtClean="0"/>
              <a:t>Requirements: The HHSAR - 3</a:t>
            </a:r>
          </a:p>
        </p:txBody>
      </p:sp>
      <p:sp>
        <p:nvSpPr>
          <p:cNvPr id="21508" name="Content Placeholder 3"/>
          <p:cNvSpPr>
            <a:spLocks noGrp="1" noChangeArrowheads="1"/>
          </p:cNvSpPr>
          <p:nvPr>
            <p:ph type="body" idx="1"/>
          </p:nvPr>
        </p:nvSpPr>
        <p:spPr>
          <a:xfrm>
            <a:off x="1341438" y="1985963"/>
            <a:ext cx="8466137" cy="5095875"/>
          </a:xfrm>
        </p:spPr>
        <p:txBody>
          <a:bodyPr/>
          <a:lstStyle/>
          <a:p>
            <a:pPr eaLnBrk="1" hangingPunct="1">
              <a:lnSpc>
                <a:spcPct val="80000"/>
              </a:lnSpc>
              <a:spcBef>
                <a:spcPct val="50000"/>
              </a:spcBef>
            </a:pPr>
            <a:r>
              <a:rPr lang="en-US" sz="2400" dirty="0" smtClean="0"/>
              <a:t>Section 334.201(d):  “(c) When full EVM is required on a prime contract, it </a:t>
            </a:r>
            <a:r>
              <a:rPr lang="en-US" sz="2400" dirty="0" smtClean="0"/>
              <a:t>*</a:t>
            </a:r>
            <a:r>
              <a:rPr lang="en-US" sz="2400" dirty="0" smtClean="0">
                <a:solidFill>
                  <a:srgbClr val="00FF00"/>
                </a:solidFill>
              </a:rPr>
              <a:t>applies </a:t>
            </a:r>
            <a:r>
              <a:rPr lang="en-US" sz="2400" dirty="0" smtClean="0">
                <a:solidFill>
                  <a:srgbClr val="00FF00"/>
                </a:solidFill>
              </a:rPr>
              <a:t>to </a:t>
            </a:r>
            <a:r>
              <a:rPr lang="en-US" sz="2400" dirty="0" smtClean="0">
                <a:solidFill>
                  <a:srgbClr val="00FF00"/>
                </a:solidFill>
              </a:rPr>
              <a:t>subcontracts*</a:t>
            </a:r>
            <a:r>
              <a:rPr lang="en-US" sz="2400" dirty="0" smtClean="0"/>
              <a:t> </a:t>
            </a:r>
            <a:r>
              <a:rPr lang="en-US" sz="2400" dirty="0" smtClean="0"/>
              <a:t>issued there under </a:t>
            </a:r>
            <a:r>
              <a:rPr lang="en-US" sz="2400" i="1" dirty="0" smtClean="0"/>
              <a:t>[sic]</a:t>
            </a:r>
            <a:r>
              <a:rPr lang="en-US" sz="2400" dirty="0" smtClean="0"/>
              <a:t> ... However, if the prime contract requires the use of only partial EVM, any </a:t>
            </a:r>
            <a:r>
              <a:rPr lang="en-US" sz="2400" dirty="0" smtClean="0"/>
              <a:t>*</a:t>
            </a:r>
            <a:r>
              <a:rPr lang="en-US" sz="2400" dirty="0" smtClean="0">
                <a:solidFill>
                  <a:srgbClr val="00FF00"/>
                </a:solidFill>
              </a:rPr>
              <a:t>subcontracts*</a:t>
            </a:r>
            <a:r>
              <a:rPr lang="en-US" sz="2400" dirty="0" smtClean="0"/>
              <a:t> </a:t>
            </a:r>
            <a:r>
              <a:rPr lang="en-US" sz="2400" dirty="0" smtClean="0"/>
              <a:t>to which EVM is made applicable, because of dollar value, contract type or subject matter, shall require only partial EVM.”</a:t>
            </a:r>
          </a:p>
          <a:p>
            <a:pPr eaLnBrk="1" hangingPunct="1">
              <a:lnSpc>
                <a:spcPct val="80000"/>
              </a:lnSpc>
              <a:spcBef>
                <a:spcPct val="50000"/>
              </a:spcBef>
            </a:pPr>
            <a:r>
              <a:rPr lang="en-US" sz="2400" dirty="0" smtClean="0"/>
              <a:t>Section 334.202(a):  “An </a:t>
            </a:r>
            <a:r>
              <a:rPr lang="en-US" sz="2400" dirty="0" smtClean="0"/>
              <a:t>*</a:t>
            </a:r>
            <a:r>
              <a:rPr lang="en-US" sz="2400" dirty="0" smtClean="0">
                <a:solidFill>
                  <a:srgbClr val="00FF00"/>
                </a:solidFill>
              </a:rPr>
              <a:t>IBR*</a:t>
            </a:r>
            <a:r>
              <a:rPr lang="en-US" sz="2400" dirty="0" smtClean="0"/>
              <a:t> </a:t>
            </a:r>
            <a:r>
              <a:rPr lang="en-US" sz="2400" dirty="0" smtClean="0"/>
              <a:t>normally should be conducted as a post-award activity.”</a:t>
            </a:r>
          </a:p>
          <a:p>
            <a:pPr eaLnBrk="1" hangingPunct="1">
              <a:lnSpc>
                <a:spcPct val="80000"/>
              </a:lnSpc>
              <a:spcBef>
                <a:spcPct val="50000"/>
              </a:spcBef>
            </a:pPr>
            <a:r>
              <a:rPr lang="en-US" sz="2400" dirty="0" smtClean="0"/>
              <a:t>Section 352.234-2(b)(3) “The </a:t>
            </a:r>
            <a:r>
              <a:rPr lang="en-US" sz="2400" dirty="0" smtClean="0"/>
              <a:t>*</a:t>
            </a:r>
            <a:r>
              <a:rPr lang="en-US" sz="2400" dirty="0" smtClean="0">
                <a:solidFill>
                  <a:srgbClr val="00FF00"/>
                </a:solidFill>
              </a:rPr>
              <a:t>Contracting Officer*</a:t>
            </a:r>
            <a:r>
              <a:rPr lang="en-US" sz="2400" dirty="0" smtClean="0"/>
              <a:t> </a:t>
            </a:r>
            <a:r>
              <a:rPr lang="en-US" sz="2400" dirty="0" smtClean="0"/>
              <a:t>will review the </a:t>
            </a:r>
            <a:r>
              <a:rPr lang="en-US" sz="2400" dirty="0" err="1" smtClean="0"/>
              <a:t>offeror’s</a:t>
            </a:r>
            <a:r>
              <a:rPr lang="en-US" sz="2400" dirty="0" smtClean="0"/>
              <a:t> </a:t>
            </a:r>
            <a:r>
              <a:rPr lang="en-US" sz="2400" dirty="0" smtClean="0"/>
              <a:t> EVMS </a:t>
            </a:r>
            <a:r>
              <a:rPr lang="en-US" sz="2400" dirty="0" smtClean="0"/>
              <a:t>implementation plan prior to contract award.”</a:t>
            </a:r>
          </a:p>
          <a:p>
            <a:pPr marL="382588" lvl="1" indent="-382588" eaLnBrk="1" hangingPunct="1">
              <a:lnSpc>
                <a:spcPct val="80000"/>
              </a:lnSpc>
              <a:spcBef>
                <a:spcPct val="50000"/>
              </a:spcBef>
              <a:buFontTx/>
              <a:buChar char="•"/>
            </a:pPr>
            <a:r>
              <a:rPr lang="en-US" sz="2400" dirty="0" smtClean="0"/>
              <a:t>Section 352.234-3a:  “The Contractor shall submit EVM </a:t>
            </a:r>
            <a:r>
              <a:rPr lang="en-US" sz="2400" dirty="0" smtClean="0"/>
              <a:t>*</a:t>
            </a:r>
            <a:r>
              <a:rPr lang="en-US" sz="2400" dirty="0" smtClean="0">
                <a:solidFill>
                  <a:srgbClr val="00FF00"/>
                </a:solidFill>
              </a:rPr>
              <a:t>reports*</a:t>
            </a:r>
            <a:r>
              <a:rPr lang="en-US" sz="2400" dirty="0" smtClean="0"/>
              <a:t> </a:t>
            </a:r>
            <a:r>
              <a:rPr lang="en-US" sz="2400" dirty="0" smtClean="0"/>
              <a:t>in accordance with the requirements of this contract.”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p:txBody>
          <a:bodyPr/>
          <a:lstStyle/>
          <a:p>
            <a:pPr defTabSz="1019175">
              <a:defRPr/>
            </a:pPr>
            <a:fld id="{C008B28F-59CC-403D-8E05-4EAC5FCE6BF2}" type="slidenum">
              <a:rPr lang="en-US">
                <a:latin typeface="+mn-lt"/>
              </a:rPr>
              <a:pPr defTabSz="1019175">
                <a:defRPr/>
              </a:pPr>
              <a:t>18</a:t>
            </a:fld>
            <a:endParaRPr lang="en-US">
              <a:latin typeface="+mn-lt"/>
            </a:endParaRPr>
          </a:p>
        </p:txBody>
      </p:sp>
      <p:sp>
        <p:nvSpPr>
          <p:cNvPr id="22531" name="Title Placeholder 2"/>
          <p:cNvSpPr>
            <a:spLocks noGrp="1" noChangeArrowheads="1"/>
          </p:cNvSpPr>
          <p:nvPr>
            <p:ph type="title"/>
          </p:nvPr>
        </p:nvSpPr>
        <p:spPr>
          <a:xfrm>
            <a:off x="434975" y="677863"/>
            <a:ext cx="9372600" cy="1036637"/>
          </a:xfrm>
        </p:spPr>
        <p:txBody>
          <a:bodyPr/>
          <a:lstStyle/>
          <a:p>
            <a:pPr eaLnBrk="1" hangingPunct="1"/>
            <a:r>
              <a:rPr lang="en-US" smtClean="0"/>
              <a:t>Policy:  </a:t>
            </a:r>
            <a:r>
              <a:rPr lang="en-US" sz="4000" smtClean="0"/>
              <a:t>HHS  IT  CPIC (Capital Planning &amp; Investment Control)</a:t>
            </a:r>
          </a:p>
        </p:txBody>
      </p:sp>
      <p:sp>
        <p:nvSpPr>
          <p:cNvPr id="22532" name="Content Placeholder 3"/>
          <p:cNvSpPr>
            <a:spLocks noGrp="1" noChangeArrowheads="1"/>
          </p:cNvSpPr>
          <p:nvPr>
            <p:ph type="body" idx="1"/>
          </p:nvPr>
        </p:nvSpPr>
        <p:spPr>
          <a:xfrm>
            <a:off x="1341438" y="1985963"/>
            <a:ext cx="8716962" cy="5095875"/>
          </a:xfrm>
        </p:spPr>
        <p:txBody>
          <a:bodyPr/>
          <a:lstStyle/>
          <a:p>
            <a:pPr eaLnBrk="1" hangingPunct="1">
              <a:defRPr/>
            </a:pPr>
            <a:r>
              <a:rPr lang="en-US" sz="2600" dirty="0" smtClean="0">
                <a:effectLst>
                  <a:outerShdw blurRad="38100" dist="38100" dir="2700000" algn="tl">
                    <a:srgbClr val="000000">
                      <a:alpha val="43137"/>
                    </a:srgbClr>
                  </a:outerShdw>
                </a:effectLst>
              </a:rPr>
              <a:t>HHS OCIO Policy for Information Technology Investment Performance Baseline Management, December 22, 2010 (HHS-OCIO-2010-0007)</a:t>
            </a:r>
          </a:p>
          <a:p>
            <a:pPr lvl="1" eaLnBrk="1" hangingPunct="1">
              <a:defRPr/>
            </a:pPr>
            <a:r>
              <a:rPr lang="en-US" sz="2200" dirty="0" smtClean="0">
                <a:effectLst>
                  <a:outerShdw blurRad="38100" dist="38100" dir="2700000" algn="tl">
                    <a:srgbClr val="000000">
                      <a:alpha val="43137"/>
                    </a:srgbClr>
                  </a:outerShdw>
                </a:effectLst>
              </a:rPr>
              <a:t>“All HHS Major and Tactical IT investments and their associated IT projects throughout their entire lifecycles”  (§3)</a:t>
            </a:r>
          </a:p>
          <a:p>
            <a:pPr lvl="1" eaLnBrk="1" hangingPunct="1">
              <a:defRPr/>
            </a:pPr>
            <a:r>
              <a:rPr lang="en-US" sz="2200" dirty="0" smtClean="0">
                <a:effectLst>
                  <a:outerShdw blurRad="38100" dist="38100" dir="2700000" algn="tl">
                    <a:srgbClr val="000000">
                      <a:alpha val="43137"/>
                    </a:srgbClr>
                  </a:outerShdw>
                </a:effectLst>
              </a:rPr>
              <a:t>“All HHS Supporting IT investments with budget year costs equal to or greater than $1M...” (§3)</a:t>
            </a:r>
          </a:p>
          <a:p>
            <a:pPr lvl="1" eaLnBrk="1" hangingPunct="1">
              <a:defRPr/>
            </a:pPr>
            <a:r>
              <a:rPr lang="en-US" sz="2200" dirty="0" smtClean="0">
                <a:solidFill>
                  <a:srgbClr val="66FF33"/>
                </a:solidFill>
                <a:effectLst>
                  <a:outerShdw blurRad="38100" dist="38100" dir="2700000" algn="tl">
                    <a:srgbClr val="000000">
                      <a:alpha val="43137"/>
                    </a:srgbClr>
                  </a:outerShdw>
                </a:effectLst>
              </a:rPr>
              <a:t>*Monthly*</a:t>
            </a:r>
            <a:r>
              <a:rPr lang="en-US" sz="2200" dirty="0" smtClean="0">
                <a:effectLst>
                  <a:outerShdw blurRad="38100" dist="38100" dir="2700000" algn="tl">
                    <a:srgbClr val="000000">
                      <a:alpha val="43137"/>
                    </a:srgbClr>
                  </a:outerShdw>
                </a:effectLst>
              </a:rPr>
              <a:t> </a:t>
            </a:r>
            <a:r>
              <a:rPr lang="en-US" sz="2200" dirty="0" smtClean="0">
                <a:effectLst>
                  <a:outerShdw blurRad="38100" dist="38100" dir="2700000" algn="tl">
                    <a:srgbClr val="000000">
                      <a:alpha val="43137"/>
                    </a:srgbClr>
                  </a:outerShdw>
                </a:effectLst>
              </a:rPr>
              <a:t>cost &amp; schedule reporting  (§4.2.9.1)</a:t>
            </a:r>
          </a:p>
          <a:p>
            <a:pPr lvl="1" eaLnBrk="1" hangingPunct="1">
              <a:defRPr/>
            </a:pPr>
            <a:r>
              <a:rPr lang="en-US" sz="2200" dirty="0" smtClean="0">
                <a:solidFill>
                  <a:srgbClr val="66FF33"/>
                </a:solidFill>
                <a:effectLst>
                  <a:outerShdw blurRad="38100" dist="38100" dir="2700000" algn="tl">
                    <a:srgbClr val="000000">
                      <a:alpha val="43137"/>
                    </a:srgbClr>
                  </a:outerShdw>
                </a:effectLst>
              </a:rPr>
              <a:t>*IBR*</a:t>
            </a:r>
            <a:r>
              <a:rPr lang="en-US" sz="2200" dirty="0" smtClean="0">
                <a:effectLst>
                  <a:outerShdw blurRad="38100" dist="38100" dir="2700000" algn="tl">
                    <a:srgbClr val="000000">
                      <a:alpha val="43137"/>
                    </a:srgbClr>
                  </a:outerShdw>
                </a:effectLst>
              </a:rPr>
              <a:t> </a:t>
            </a:r>
            <a:r>
              <a:rPr lang="en-US" sz="2200" dirty="0" smtClean="0">
                <a:effectLst>
                  <a:outerShdw blurRad="38100" dist="38100" dir="2700000" algn="tl">
                    <a:srgbClr val="000000">
                      <a:alpha val="43137"/>
                    </a:srgbClr>
                  </a:outerShdw>
                </a:effectLst>
              </a:rPr>
              <a:t>at the end of the EPLC Planning Phase for each IT project comprising the investment  (§4.2.11)</a:t>
            </a:r>
          </a:p>
          <a:p>
            <a:pPr lvl="1" eaLnBrk="1" hangingPunct="1">
              <a:defRPr/>
            </a:pPr>
            <a:r>
              <a:rPr lang="en-US" sz="2200" dirty="0" smtClean="0">
                <a:solidFill>
                  <a:srgbClr val="66FF33"/>
                </a:solidFill>
                <a:effectLst>
                  <a:outerShdw blurRad="38100" dist="38100" dir="2700000" algn="tl">
                    <a:srgbClr val="000000">
                      <a:alpha val="43137"/>
                    </a:srgbClr>
                  </a:outerShdw>
                </a:effectLst>
              </a:rPr>
              <a:t>*Annual </a:t>
            </a:r>
            <a:r>
              <a:rPr lang="en-US" sz="2200" dirty="0" smtClean="0">
                <a:solidFill>
                  <a:srgbClr val="66FF33"/>
                </a:solidFill>
                <a:effectLst>
                  <a:outerShdw blurRad="38100" dist="38100" dir="2700000" algn="tl">
                    <a:srgbClr val="000000">
                      <a:alpha val="43137"/>
                    </a:srgbClr>
                  </a:outerShdw>
                </a:effectLst>
              </a:rPr>
              <a:t>Operational </a:t>
            </a:r>
            <a:r>
              <a:rPr lang="en-US" sz="2200" dirty="0" smtClean="0">
                <a:solidFill>
                  <a:srgbClr val="66FF33"/>
                </a:solidFill>
                <a:effectLst>
                  <a:outerShdw blurRad="38100" dist="38100" dir="2700000" algn="tl">
                    <a:srgbClr val="000000">
                      <a:alpha val="43137"/>
                    </a:srgbClr>
                  </a:outerShdw>
                </a:effectLst>
              </a:rPr>
              <a:t>Analysis*</a:t>
            </a:r>
            <a:r>
              <a:rPr lang="en-US" sz="2200" dirty="0" smtClean="0">
                <a:effectLst>
                  <a:outerShdw blurRad="38100" dist="38100" dir="2700000" algn="tl">
                    <a:srgbClr val="000000">
                      <a:alpha val="43137"/>
                    </a:srgbClr>
                  </a:outerShdw>
                </a:effectLst>
              </a:rPr>
              <a:t> </a:t>
            </a:r>
            <a:r>
              <a:rPr lang="en-US" sz="2200" dirty="0" smtClean="0">
                <a:effectLst>
                  <a:outerShdw blurRad="38100" dist="38100" dir="2700000" algn="tl">
                    <a:srgbClr val="000000">
                      <a:alpha val="43137"/>
                    </a:srgbClr>
                  </a:outerShdw>
                </a:effectLst>
              </a:rPr>
              <a:t>for O&amp;M  (§4.4.1)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p:txBody>
          <a:bodyPr/>
          <a:lstStyle/>
          <a:p>
            <a:pPr defTabSz="1019175">
              <a:defRPr/>
            </a:pPr>
            <a:fld id="{55AB5BB8-4CC6-4DA5-8357-2D410AE21481}" type="slidenum">
              <a:rPr lang="en-US">
                <a:latin typeface="+mn-lt"/>
              </a:rPr>
              <a:pPr defTabSz="1019175">
                <a:defRPr/>
              </a:pPr>
              <a:t>19</a:t>
            </a:fld>
            <a:endParaRPr lang="en-US">
              <a:latin typeface="+mn-lt"/>
            </a:endParaRPr>
          </a:p>
        </p:txBody>
      </p:sp>
      <p:sp>
        <p:nvSpPr>
          <p:cNvPr id="23555" name="Title Placeholder 2"/>
          <p:cNvSpPr>
            <a:spLocks noGrp="1" noChangeArrowheads="1"/>
          </p:cNvSpPr>
          <p:nvPr>
            <p:ph type="title"/>
          </p:nvPr>
        </p:nvSpPr>
        <p:spPr>
          <a:xfrm>
            <a:off x="1341438" y="677863"/>
            <a:ext cx="8466137" cy="1036637"/>
          </a:xfrm>
        </p:spPr>
        <p:txBody>
          <a:bodyPr/>
          <a:lstStyle/>
          <a:p>
            <a:pPr eaLnBrk="1" hangingPunct="1"/>
            <a:r>
              <a:rPr lang="en-US" smtClean="0"/>
              <a:t>Reporting:   Cost  -</a:t>
            </a:r>
            <a:br>
              <a:rPr lang="en-US" smtClean="0"/>
            </a:br>
            <a:r>
              <a:rPr lang="en-US" smtClean="0"/>
              <a:t>Use  The  IPMR</a:t>
            </a:r>
          </a:p>
        </p:txBody>
      </p:sp>
      <p:sp>
        <p:nvSpPr>
          <p:cNvPr id="23556" name="Content Placeholder 3"/>
          <p:cNvSpPr>
            <a:spLocks noGrp="1" noChangeArrowheads="1"/>
          </p:cNvSpPr>
          <p:nvPr>
            <p:ph type="body" idx="1"/>
          </p:nvPr>
        </p:nvSpPr>
        <p:spPr>
          <a:xfrm>
            <a:off x="201613" y="1985963"/>
            <a:ext cx="9605962" cy="5095875"/>
          </a:xfrm>
        </p:spPr>
        <p:txBody>
          <a:bodyPr/>
          <a:lstStyle/>
          <a:p>
            <a:pPr eaLnBrk="1" hangingPunct="1">
              <a:defRPr/>
            </a:pPr>
            <a:r>
              <a:rPr lang="en-US" dirty="0" smtClean="0">
                <a:effectLst>
                  <a:outerShdw blurRad="38100" dist="38100" dir="2700000" algn="tl">
                    <a:srgbClr val="000000">
                      <a:alpha val="43137"/>
                    </a:srgbClr>
                  </a:outerShdw>
                </a:effectLst>
              </a:rPr>
              <a:t>Monthly</a:t>
            </a:r>
          </a:p>
          <a:p>
            <a:pPr eaLnBrk="1" hangingPunct="1">
              <a:defRPr/>
            </a:pPr>
            <a:r>
              <a:rPr lang="en-US" dirty="0" smtClean="0">
                <a:effectLst>
                  <a:outerShdw blurRad="38100" dist="38100" dir="2700000" algn="tl">
                    <a:srgbClr val="000000">
                      <a:alpha val="43137"/>
                    </a:srgbClr>
                  </a:outerShdw>
                </a:effectLst>
              </a:rPr>
              <a:t>Integrated Program Management Report (IPMR) - </a:t>
            </a:r>
            <a:r>
              <a:rPr lang="en-US" i="1" dirty="0" smtClean="0">
                <a:effectLst>
                  <a:outerShdw blurRad="38100" dist="38100" dir="2700000" algn="tl">
                    <a:srgbClr val="000000">
                      <a:alpha val="43137"/>
                    </a:srgbClr>
                  </a:outerShdw>
                </a:effectLst>
              </a:rPr>
              <a:t>Formerly known as Contract Performance Report (CPR)</a:t>
            </a:r>
          </a:p>
          <a:p>
            <a:pPr lvl="1" eaLnBrk="1" hangingPunct="1">
              <a:defRPr/>
            </a:pPr>
            <a:r>
              <a:rPr lang="en-US" dirty="0" smtClean="0">
                <a:effectLst>
                  <a:outerShdw blurRad="38100" dist="38100" dir="2700000" algn="tl">
                    <a:srgbClr val="000000">
                      <a:alpha val="43137"/>
                    </a:srgbClr>
                  </a:outerShdw>
                </a:effectLst>
              </a:rPr>
              <a:t>Minimum is Format 1 and Formats 5-6</a:t>
            </a:r>
          </a:p>
          <a:p>
            <a:pPr lvl="1" eaLnBrk="1" hangingPunct="1">
              <a:defRPr/>
            </a:pPr>
            <a:r>
              <a:rPr lang="en-US" dirty="0" smtClean="0">
                <a:effectLst>
                  <a:outerShdw blurRad="38100" dist="38100" dir="2700000" algn="tl">
                    <a:srgbClr val="000000">
                      <a:alpha val="43137"/>
                    </a:srgbClr>
                  </a:outerShdw>
                </a:effectLst>
              </a:rPr>
              <a:t>DD Form 2734/1 through 2734/4 and Formats 5-7</a:t>
            </a:r>
          </a:p>
          <a:p>
            <a:pPr lvl="1" eaLnBrk="1" hangingPunct="1">
              <a:defRPr/>
            </a:pPr>
            <a:r>
              <a:rPr lang="en-US" sz="2200" dirty="0">
                <a:effectLst>
                  <a:outerShdw blurRad="38100" dist="38100" dir="2700000" algn="tl">
                    <a:srgbClr val="000000">
                      <a:alpha val="43137"/>
                    </a:srgbClr>
                  </a:outerShdw>
                </a:effectLst>
                <a:hlinkClick r:id="rId3"/>
              </a:rPr>
              <a:t>http://</a:t>
            </a:r>
            <a:r>
              <a:rPr lang="en-US" sz="2200" dirty="0" smtClean="0">
                <a:effectLst>
                  <a:outerShdw blurRad="38100" dist="38100" dir="2700000" algn="tl">
                    <a:srgbClr val="000000">
                      <a:alpha val="43137"/>
                    </a:srgbClr>
                  </a:outerShdw>
                </a:effectLst>
                <a:hlinkClick r:id="rId3"/>
              </a:rPr>
              <a:t>quicksearch.dla.mil/basic_profile.cfm?ident_number=278901&amp;method=basic</a:t>
            </a:r>
            <a:endParaRPr lang="en-US" sz="2200" dirty="0" smtClean="0">
              <a:effectLst>
                <a:outerShdw blurRad="38100" dist="38100" dir="2700000" algn="tl">
                  <a:srgbClr val="000000">
                    <a:alpha val="43137"/>
                  </a:srgbClr>
                </a:outerShdw>
              </a:effectLst>
            </a:endParaRPr>
          </a:p>
          <a:p>
            <a:pPr lvl="1" eaLnBrk="1" hangingPunct="1">
              <a:defRPr/>
            </a:pPr>
            <a:r>
              <a:rPr lang="en-US" dirty="0" smtClean="0">
                <a:effectLst>
                  <a:outerShdw blurRad="38100" dist="38100" dir="2700000" algn="tl">
                    <a:srgbClr val="000000">
                      <a:alpha val="43137"/>
                    </a:srgbClr>
                  </a:outerShdw>
                </a:effectLst>
              </a:rPr>
              <a:t>Data Item Description DI-MGMT-81861</a:t>
            </a:r>
          </a:p>
          <a:p>
            <a:pPr lvl="1" eaLnBrk="1" hangingPunct="1">
              <a:defRPr/>
            </a:pPr>
            <a:r>
              <a:rPr lang="en-US" sz="2200" dirty="0" smtClean="0">
                <a:effectLst>
                  <a:outerShdw blurRad="38100" dist="38100" dir="2700000" algn="tl">
                    <a:srgbClr val="000000">
                      <a:alpha val="43137"/>
                    </a:srgbClr>
                  </a:outerShdw>
                </a:effectLst>
              </a:rPr>
              <a:t>What data goes in each item of each format</a:t>
            </a:r>
          </a:p>
          <a:p>
            <a:pPr lvl="1" eaLnBrk="1" hangingPunct="1">
              <a:defRPr/>
            </a:pPr>
            <a:r>
              <a:rPr lang="en-US" sz="2200" dirty="0" smtClean="0">
                <a:effectLst>
                  <a:outerShdw blurRad="38100" dist="38100" dir="2700000" algn="tl">
                    <a:srgbClr val="000000">
                      <a:alpha val="43137"/>
                    </a:srgbClr>
                  </a:outerShdw>
                </a:effectLst>
              </a:rPr>
              <a:t>http://www.acq.osd.mil/pm/currentpolicy/cpr_cfsr/CPR%20Final%203-30-05.pdf</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2"/>
          </p:nvPr>
        </p:nvSpPr>
        <p:spPr/>
        <p:txBody>
          <a:bodyPr/>
          <a:lstStyle/>
          <a:p>
            <a:pPr defTabSz="1019175">
              <a:defRPr/>
            </a:pPr>
            <a:fld id="{E1F49DDA-9DE3-491A-90CF-DF4AFD5D454F}" type="slidenum">
              <a:rPr lang="en-US">
                <a:latin typeface="+mn-lt"/>
              </a:rPr>
              <a:pPr defTabSz="1019175">
                <a:defRPr/>
              </a:pPr>
              <a:t>2</a:t>
            </a:fld>
            <a:endParaRPr lang="en-US">
              <a:latin typeface="+mn-lt"/>
            </a:endParaRPr>
          </a:p>
        </p:txBody>
      </p:sp>
      <p:sp>
        <p:nvSpPr>
          <p:cNvPr id="6146" name="Title Placeholder 2"/>
          <p:cNvSpPr>
            <a:spLocks noGrp="1"/>
          </p:cNvSpPr>
          <p:nvPr>
            <p:ph type="title"/>
          </p:nvPr>
        </p:nvSpPr>
        <p:spPr>
          <a:xfrm>
            <a:off x="1341438" y="677863"/>
            <a:ext cx="8466137" cy="1036637"/>
          </a:xfrm>
        </p:spPr>
        <p:txBody>
          <a:bodyPr/>
          <a:lstStyle/>
          <a:p>
            <a:pPr eaLnBrk="1" hangingPunct="1"/>
            <a:r>
              <a:rPr lang="en-US" smtClean="0"/>
              <a:t>Syllabus</a:t>
            </a:r>
          </a:p>
        </p:txBody>
      </p:sp>
      <p:sp>
        <p:nvSpPr>
          <p:cNvPr id="6147" name="Content Placeholder 3"/>
          <p:cNvSpPr>
            <a:spLocks noGrp="1"/>
          </p:cNvSpPr>
          <p:nvPr>
            <p:ph idx="1"/>
          </p:nvPr>
        </p:nvSpPr>
        <p:spPr>
          <a:xfrm>
            <a:off x="1341438" y="1985963"/>
            <a:ext cx="8466137" cy="5095875"/>
          </a:xfrm>
        </p:spPr>
        <p:txBody>
          <a:bodyPr/>
          <a:lstStyle/>
          <a:p>
            <a:pPr eaLnBrk="1" hangingPunct="1">
              <a:defRPr/>
            </a:pPr>
            <a:r>
              <a:rPr lang="en-US" dirty="0" smtClean="0">
                <a:effectLst>
                  <a:outerShdw blurRad="38100" dist="38100" dir="2700000" algn="tl">
                    <a:srgbClr val="000000">
                      <a:alpha val="43137"/>
                    </a:srgbClr>
                  </a:outerShdw>
                </a:effectLst>
              </a:rPr>
              <a:t>Earned Value Management History</a:t>
            </a:r>
          </a:p>
          <a:p>
            <a:pPr eaLnBrk="1" hangingPunct="1">
              <a:defRPr/>
            </a:pPr>
            <a:r>
              <a:rPr lang="en-US" dirty="0" smtClean="0">
                <a:effectLst>
                  <a:outerShdw blurRad="38100" dist="38100" dir="2700000" algn="tl">
                    <a:srgbClr val="000000">
                      <a:alpha val="43137"/>
                    </a:srgbClr>
                  </a:outerShdw>
                </a:effectLst>
              </a:rPr>
              <a:t>EVM – What Is It ?</a:t>
            </a:r>
          </a:p>
          <a:p>
            <a:pPr eaLnBrk="1" hangingPunct="1">
              <a:defRPr/>
            </a:pPr>
            <a:r>
              <a:rPr lang="en-US" dirty="0" smtClean="0">
                <a:effectLst>
                  <a:outerShdw blurRad="38100" dist="38100" dir="2700000" algn="tl">
                    <a:srgbClr val="000000">
                      <a:alpha val="43137"/>
                    </a:srgbClr>
                  </a:outerShdw>
                </a:effectLst>
              </a:rPr>
              <a:t>Basic EVM Metrics</a:t>
            </a:r>
          </a:p>
          <a:p>
            <a:pPr eaLnBrk="1" hangingPunct="1">
              <a:defRPr/>
            </a:pPr>
            <a:r>
              <a:rPr lang="en-US" dirty="0" smtClean="0">
                <a:effectLst>
                  <a:outerShdw blurRad="38100" dist="38100" dir="2700000" algn="tl">
                    <a:srgbClr val="000000">
                      <a:alpha val="43137"/>
                    </a:srgbClr>
                  </a:outerShdw>
                </a:effectLst>
              </a:rPr>
              <a:t>When Can EVM Best Be Used ?</a:t>
            </a:r>
          </a:p>
          <a:p>
            <a:pPr eaLnBrk="1" hangingPunct="1">
              <a:defRPr/>
            </a:pPr>
            <a:r>
              <a:rPr lang="en-US" dirty="0" smtClean="0">
                <a:effectLst>
                  <a:outerShdw blurRad="38100" dist="38100" dir="2700000" algn="tl">
                    <a:srgbClr val="000000">
                      <a:alpha val="43137"/>
                    </a:srgbClr>
                  </a:outerShdw>
                </a:effectLst>
              </a:rPr>
              <a:t>Requirements</a:t>
            </a:r>
          </a:p>
          <a:p>
            <a:pPr lvl="1" eaLnBrk="1" hangingPunct="1">
              <a:defRPr/>
            </a:pPr>
            <a:r>
              <a:rPr lang="en-US" dirty="0" smtClean="0">
                <a:effectLst>
                  <a:outerShdw blurRad="38100" dist="38100" dir="2700000" algn="tl">
                    <a:srgbClr val="000000">
                      <a:alpha val="43137"/>
                    </a:srgbClr>
                  </a:outerShdw>
                </a:effectLst>
              </a:rPr>
              <a:t>OMB</a:t>
            </a:r>
          </a:p>
          <a:p>
            <a:pPr lvl="1" eaLnBrk="1" hangingPunct="1">
              <a:defRPr/>
            </a:pPr>
            <a:r>
              <a:rPr lang="en-US" dirty="0" smtClean="0">
                <a:effectLst>
                  <a:outerShdw blurRad="38100" dist="38100" dir="2700000" algn="tl">
                    <a:srgbClr val="000000">
                      <a:alpha val="43137"/>
                    </a:srgbClr>
                  </a:outerShdw>
                </a:effectLst>
              </a:rPr>
              <a:t>HHSAR</a:t>
            </a:r>
          </a:p>
          <a:p>
            <a:pPr lvl="1" eaLnBrk="1" hangingPunct="1">
              <a:defRPr/>
            </a:pPr>
            <a:r>
              <a:rPr lang="en-US" dirty="0" smtClean="0">
                <a:effectLst>
                  <a:outerShdw blurRad="38100" dist="38100" dir="2700000" algn="tl">
                    <a:srgbClr val="000000">
                      <a:alpha val="43137"/>
                    </a:srgbClr>
                  </a:outerShdw>
                </a:effectLst>
              </a:rPr>
              <a:t>HHS  CPIC</a:t>
            </a:r>
          </a:p>
          <a:p>
            <a:pPr lvl="1" eaLnBrk="1" hangingPunct="1">
              <a:defRPr/>
            </a:pPr>
            <a:r>
              <a:rPr lang="en-US" dirty="0" smtClean="0">
                <a:effectLst>
                  <a:outerShdw blurRad="38100" dist="38100" dir="2700000" algn="tl">
                    <a:srgbClr val="000000">
                      <a:alpha val="43137"/>
                    </a:srgbClr>
                  </a:outerShdw>
                </a:effectLst>
              </a:rPr>
              <a:t>Reporting</a:t>
            </a:r>
          </a:p>
        </p:txBody>
      </p:sp>
      <p:sp>
        <p:nvSpPr>
          <p:cNvPr id="6149" name="Content Placeholder 4"/>
          <p:cNvSpPr txBox="1">
            <a:spLocks noChangeArrowheads="1"/>
          </p:cNvSpPr>
          <p:nvPr/>
        </p:nvSpPr>
        <p:spPr bwMode="auto">
          <a:xfrm>
            <a:off x="6008688" y="6764338"/>
            <a:ext cx="3367087" cy="9540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r"/>
            <a:r>
              <a:rPr lang="en-US" sz="2800"/>
              <a:t>Depress the space bar</a:t>
            </a:r>
          </a:p>
          <a:p>
            <a:pPr algn="r"/>
            <a:r>
              <a:rPr lang="en-US" sz="2800"/>
              <a:t>to continue</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70273ACE-A801-462F-8FAE-7504F6276F68}" type="slidenum">
              <a:rPr lang="en-US" sz="1100" b="0" smtClean="0">
                <a:latin typeface="Arial" charset="0"/>
              </a:rPr>
              <a:pPr/>
              <a:t>20</a:t>
            </a:fld>
            <a:endParaRPr lang="en-US" sz="1100" b="0" smtClean="0">
              <a:latin typeface="Arial" charset="0"/>
            </a:endParaRPr>
          </a:p>
        </p:txBody>
      </p:sp>
      <p:sp>
        <p:nvSpPr>
          <p:cNvPr id="24580" name="Title Placeholder 2"/>
          <p:cNvSpPr>
            <a:spLocks noGrp="1" noChangeArrowheads="1"/>
          </p:cNvSpPr>
          <p:nvPr>
            <p:ph type="title"/>
          </p:nvPr>
        </p:nvSpPr>
        <p:spPr>
          <a:xfrm>
            <a:off x="1341438" y="198438"/>
            <a:ext cx="8466137" cy="1036637"/>
          </a:xfrm>
        </p:spPr>
        <p:txBody>
          <a:bodyPr/>
          <a:lstStyle/>
          <a:p>
            <a:pPr eaLnBrk="1" hangingPunct="1"/>
            <a:r>
              <a:rPr lang="en-US" dirty="0" smtClean="0"/>
              <a:t>Integrated Program </a:t>
            </a:r>
            <a:r>
              <a:rPr lang="en-US" smtClean="0"/>
              <a:t>Management Reports</a:t>
            </a:r>
            <a:endParaRPr lang="en-US" dirty="0" smtClean="0"/>
          </a:p>
        </p:txBody>
      </p:sp>
      <p:sp>
        <p:nvSpPr>
          <p:cNvPr id="24581" name="Content Placeholder 3"/>
          <p:cNvSpPr>
            <a:spLocks noGrp="1" noChangeArrowheads="1"/>
          </p:cNvSpPr>
          <p:nvPr>
            <p:ph type="body" idx="1"/>
          </p:nvPr>
        </p:nvSpPr>
        <p:spPr>
          <a:xfrm>
            <a:off x="503238" y="1381125"/>
            <a:ext cx="9051925" cy="1123950"/>
          </a:xfrm>
        </p:spPr>
        <p:txBody>
          <a:bodyPr/>
          <a:lstStyle/>
          <a:p>
            <a:pPr eaLnBrk="1" hangingPunct="1">
              <a:lnSpc>
                <a:spcPct val="80000"/>
              </a:lnSpc>
            </a:pPr>
            <a:r>
              <a:rPr lang="en-US" sz="2200" smtClean="0"/>
              <a:t>DD Form 2734/1 through 2734/4 and Formats 5-7, June 20, 2012</a:t>
            </a:r>
          </a:p>
          <a:p>
            <a:pPr eaLnBrk="1" hangingPunct="1">
              <a:lnSpc>
                <a:spcPct val="80000"/>
              </a:lnSpc>
            </a:pPr>
            <a:r>
              <a:rPr lang="en-US" sz="2200" smtClean="0"/>
              <a:t>IPMR DID (Data Item Description) DI-MGMT-81861, 20120620</a:t>
            </a:r>
          </a:p>
          <a:p>
            <a:pPr eaLnBrk="1" hangingPunct="1">
              <a:lnSpc>
                <a:spcPct val="80000"/>
              </a:lnSpc>
            </a:pPr>
            <a:r>
              <a:rPr lang="en-US" sz="2200" smtClean="0"/>
              <a:t>Formats 1 and 5-6 Mandatory</a:t>
            </a:r>
          </a:p>
        </p:txBody>
      </p:sp>
      <p:grpSp>
        <p:nvGrpSpPr>
          <p:cNvPr id="2" name="Group 1" descr="The old C P R Format 1, now called I P M R has data fields that can be used to report on the P M T, or H H S's reporting system.&#10;&#10;The data fields that are most relevant for reporting are:&#10;A C W P in cumulative dollar amounts.&#10;Planned % complete can be derived from B C W S in cumulative dollar amounts as the numerator, and the B A C or budget at completion as the denominator.&#10;&#10;Actual % complete can be derived from B C W P in cumulative dollar amounts as the numerator, and the B A C or the budget at completion as the denominator."/>
          <p:cNvGrpSpPr/>
          <p:nvPr/>
        </p:nvGrpSpPr>
        <p:grpSpPr>
          <a:xfrm>
            <a:off x="727075" y="2557463"/>
            <a:ext cx="9331325" cy="5214937"/>
            <a:chOff x="727075" y="2557463"/>
            <a:chExt cx="9331325" cy="5214937"/>
          </a:xfrm>
        </p:grpSpPr>
        <p:pic>
          <p:nvPicPr>
            <p:cNvPr id="2458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075" y="2557463"/>
              <a:ext cx="8716963" cy="521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897030" name="AutoShape 6"/>
            <p:cNvSpPr>
              <a:spLocks noChangeArrowheads="1"/>
            </p:cNvSpPr>
            <p:nvPr/>
          </p:nvSpPr>
          <p:spPr bwMode="auto">
            <a:xfrm>
              <a:off x="8969375" y="2763838"/>
              <a:ext cx="1089025" cy="604837"/>
            </a:xfrm>
            <a:prstGeom prst="wedgeRectCallout">
              <a:avLst>
                <a:gd name="adj1" fmla="val -43750"/>
                <a:gd name="adj2" fmla="val 78569"/>
              </a:avLst>
            </a:prstGeom>
            <a:solidFill>
              <a:schemeClr val="accent1"/>
            </a:solidFill>
            <a:ln w="9525" algn="ctr">
              <a:solidFill>
                <a:schemeClr val="tx1"/>
              </a:solidFill>
              <a:miter lim="800000"/>
              <a:headEnd/>
              <a:tailEnd/>
            </a:ln>
          </p:spPr>
          <p:txBody>
            <a:bodyPr lIns="101882" tIns="50941" rIns="101882" bIns="50941" anchor="ctr" anchorCtr="1"/>
            <a:lstStyle/>
            <a:p>
              <a:pPr algn="ctr"/>
              <a:r>
                <a:rPr lang="en-US" sz="1200">
                  <a:solidFill>
                    <a:srgbClr val="00FF00"/>
                  </a:solidFill>
                  <a:latin typeface="Arial" charset="0"/>
                </a:rPr>
                <a:t>AS-OF</a:t>
              </a:r>
            </a:p>
            <a:p>
              <a:pPr algn="ctr"/>
              <a:r>
                <a:rPr lang="en-US" sz="1200">
                  <a:solidFill>
                    <a:srgbClr val="00FF00"/>
                  </a:solidFill>
                  <a:latin typeface="Arial" charset="0"/>
                </a:rPr>
                <a:t>DATE</a:t>
              </a:r>
            </a:p>
          </p:txBody>
        </p:sp>
        <p:sp>
          <p:nvSpPr>
            <p:cNvPr id="897031" name="Text Box 7"/>
            <p:cNvSpPr txBox="1">
              <a:spLocks noChangeArrowheads="1"/>
            </p:cNvSpPr>
            <p:nvPr/>
          </p:nvSpPr>
          <p:spPr bwMode="auto">
            <a:xfrm>
              <a:off x="2095500" y="5181600"/>
              <a:ext cx="2263775" cy="225425"/>
            </a:xfrm>
            <a:prstGeom prst="rect">
              <a:avLst/>
            </a:prstGeom>
            <a:solidFill>
              <a:schemeClr val="accent1"/>
            </a:solidFill>
            <a:ln w="9525" algn="ctr">
              <a:solidFill>
                <a:schemeClr val="tx1"/>
              </a:solidFill>
              <a:miter lim="800000"/>
              <a:headEnd/>
              <a:tailEnd/>
            </a:ln>
          </p:spPr>
          <p:txBody>
            <a:bodyPr lIns="101882" tIns="50941" rIns="101882"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spcBef>
                  <a:spcPct val="50000"/>
                </a:spcBef>
              </a:pPr>
              <a:r>
                <a:rPr lang="en-US">
                  <a:latin typeface="Arial" charset="0"/>
                </a:rPr>
                <a:t>CURRENT</a:t>
              </a:r>
            </a:p>
          </p:txBody>
        </p:sp>
        <p:sp>
          <p:nvSpPr>
            <p:cNvPr id="897032" name="Text Box 8"/>
            <p:cNvSpPr txBox="1">
              <a:spLocks noChangeArrowheads="1"/>
            </p:cNvSpPr>
            <p:nvPr/>
          </p:nvSpPr>
          <p:spPr bwMode="auto">
            <a:xfrm>
              <a:off x="4414838" y="5181600"/>
              <a:ext cx="2262187" cy="225425"/>
            </a:xfrm>
            <a:prstGeom prst="rect">
              <a:avLst/>
            </a:prstGeom>
            <a:solidFill>
              <a:schemeClr val="accent1"/>
            </a:solidFill>
            <a:ln w="9525" algn="ctr">
              <a:solidFill>
                <a:schemeClr val="tx1"/>
              </a:solidFill>
              <a:miter lim="800000"/>
              <a:headEnd/>
              <a:tailEnd/>
            </a:ln>
          </p:spPr>
          <p:txBody>
            <a:bodyPr lIns="101882" tIns="50941" rIns="101882"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spcBef>
                  <a:spcPct val="50000"/>
                </a:spcBef>
              </a:pPr>
              <a:r>
                <a:rPr lang="en-US">
                  <a:solidFill>
                    <a:srgbClr val="00FF00"/>
                  </a:solidFill>
                  <a:latin typeface="Arial" charset="0"/>
                </a:rPr>
                <a:t>CUMULATIVE</a:t>
              </a:r>
            </a:p>
          </p:txBody>
        </p:sp>
        <p:sp>
          <p:nvSpPr>
            <p:cNvPr id="897033" name="Text Box 9"/>
            <p:cNvSpPr txBox="1">
              <a:spLocks noChangeArrowheads="1"/>
            </p:cNvSpPr>
            <p:nvPr/>
          </p:nvSpPr>
          <p:spPr bwMode="auto">
            <a:xfrm>
              <a:off x="4456113" y="5541963"/>
              <a:ext cx="334962" cy="1079500"/>
            </a:xfrm>
            <a:prstGeom prst="rect">
              <a:avLst/>
            </a:prstGeom>
            <a:solidFill>
              <a:schemeClr val="accent1"/>
            </a:solidFill>
            <a:ln w="9525" algn="ctr">
              <a:solidFill>
                <a:schemeClr val="tx1"/>
              </a:solidFill>
              <a:miter lim="800000"/>
              <a:headEnd/>
              <a:tailEnd/>
            </a:ln>
          </p:spPr>
          <p:txBody>
            <a:bodyPr lIns="101882" tIns="50941" rIns="101882" bIns="50941" anchor="ctr" anchorCtr="1"/>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600">
                  <a:latin typeface="Arial" charset="0"/>
                </a:rPr>
                <a:t>B</a:t>
              </a:r>
            </a:p>
            <a:p>
              <a:pPr algn="ctr"/>
              <a:r>
                <a:rPr lang="en-US" sz="1600">
                  <a:latin typeface="Arial" charset="0"/>
                </a:rPr>
                <a:t>C</a:t>
              </a:r>
            </a:p>
            <a:p>
              <a:pPr algn="ctr"/>
              <a:r>
                <a:rPr lang="en-US" sz="1600">
                  <a:latin typeface="Arial" charset="0"/>
                </a:rPr>
                <a:t>W</a:t>
              </a:r>
            </a:p>
            <a:p>
              <a:pPr algn="ctr"/>
              <a:r>
                <a:rPr lang="en-US" sz="1600">
                  <a:latin typeface="Arial" charset="0"/>
                </a:rPr>
                <a:t>S</a:t>
              </a:r>
            </a:p>
          </p:txBody>
        </p:sp>
        <p:sp>
          <p:nvSpPr>
            <p:cNvPr id="897034" name="Text Box 10"/>
            <p:cNvSpPr txBox="1">
              <a:spLocks noChangeArrowheads="1"/>
            </p:cNvSpPr>
            <p:nvPr/>
          </p:nvSpPr>
          <p:spPr bwMode="auto">
            <a:xfrm>
              <a:off x="4889500" y="5541963"/>
              <a:ext cx="377825" cy="1079500"/>
            </a:xfrm>
            <a:prstGeom prst="rect">
              <a:avLst/>
            </a:prstGeom>
            <a:solidFill>
              <a:schemeClr val="accent1"/>
            </a:solidFill>
            <a:ln w="9525" algn="ctr">
              <a:solidFill>
                <a:schemeClr val="tx1"/>
              </a:solidFill>
              <a:miter lim="800000"/>
              <a:headEnd/>
              <a:tailEnd/>
            </a:ln>
          </p:spPr>
          <p:txBody>
            <a:bodyPr lIns="101882" tIns="50941" rIns="101882" bIns="50941" anchor="ctr" anchorCtr="1"/>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600">
                  <a:latin typeface="Arial" charset="0"/>
                </a:rPr>
                <a:t>B</a:t>
              </a:r>
            </a:p>
            <a:p>
              <a:pPr algn="ctr"/>
              <a:r>
                <a:rPr lang="en-US" sz="1600">
                  <a:latin typeface="Arial" charset="0"/>
                </a:rPr>
                <a:t>C</a:t>
              </a:r>
            </a:p>
            <a:p>
              <a:pPr algn="ctr"/>
              <a:r>
                <a:rPr lang="en-US" sz="1600">
                  <a:latin typeface="Arial" charset="0"/>
                </a:rPr>
                <a:t>W</a:t>
              </a:r>
            </a:p>
            <a:p>
              <a:pPr algn="ctr"/>
              <a:r>
                <a:rPr lang="en-US" sz="1600">
                  <a:latin typeface="Arial" charset="0"/>
                </a:rPr>
                <a:t>P</a:t>
              </a:r>
            </a:p>
          </p:txBody>
        </p:sp>
        <p:sp>
          <p:nvSpPr>
            <p:cNvPr id="897035" name="Text Box 11"/>
            <p:cNvSpPr txBox="1">
              <a:spLocks noChangeArrowheads="1"/>
            </p:cNvSpPr>
            <p:nvPr/>
          </p:nvSpPr>
          <p:spPr bwMode="auto">
            <a:xfrm>
              <a:off x="5378450" y="5527675"/>
              <a:ext cx="334963" cy="1079500"/>
            </a:xfrm>
            <a:prstGeom prst="rect">
              <a:avLst/>
            </a:prstGeom>
            <a:solidFill>
              <a:schemeClr val="accent1"/>
            </a:solidFill>
            <a:ln w="9525" algn="ctr">
              <a:solidFill>
                <a:schemeClr val="tx1"/>
              </a:solidFill>
              <a:miter lim="800000"/>
              <a:headEnd/>
              <a:tailEnd/>
            </a:ln>
          </p:spPr>
          <p:txBody>
            <a:bodyPr lIns="101882" tIns="50941" rIns="101882" bIns="50941" anchor="ctr" anchorCtr="1"/>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600">
                  <a:solidFill>
                    <a:srgbClr val="00FF00"/>
                  </a:solidFill>
                  <a:latin typeface="Arial" charset="0"/>
                </a:rPr>
                <a:t>A</a:t>
              </a:r>
            </a:p>
            <a:p>
              <a:pPr algn="ctr"/>
              <a:r>
                <a:rPr lang="en-US" sz="1600">
                  <a:solidFill>
                    <a:srgbClr val="00FF00"/>
                  </a:solidFill>
                  <a:latin typeface="Arial" charset="0"/>
                </a:rPr>
                <a:t>C</a:t>
              </a:r>
            </a:p>
            <a:p>
              <a:pPr algn="ctr"/>
              <a:r>
                <a:rPr lang="en-US" sz="1600">
                  <a:solidFill>
                    <a:srgbClr val="00FF00"/>
                  </a:solidFill>
                  <a:latin typeface="Arial" charset="0"/>
                </a:rPr>
                <a:t>W</a:t>
              </a:r>
            </a:p>
            <a:p>
              <a:pPr algn="ctr"/>
              <a:r>
                <a:rPr lang="en-US" sz="1600">
                  <a:solidFill>
                    <a:srgbClr val="00FF00"/>
                  </a:solidFill>
                  <a:latin typeface="Arial" charset="0"/>
                </a:rPr>
                <a:t>P</a:t>
              </a:r>
            </a:p>
          </p:txBody>
        </p:sp>
        <p:sp>
          <p:nvSpPr>
            <p:cNvPr id="897036" name="Text Box 12"/>
            <p:cNvSpPr txBox="1">
              <a:spLocks noChangeArrowheads="1"/>
            </p:cNvSpPr>
            <p:nvPr/>
          </p:nvSpPr>
          <p:spPr bwMode="auto">
            <a:xfrm>
              <a:off x="754063" y="5281613"/>
              <a:ext cx="1257300" cy="1368425"/>
            </a:xfrm>
            <a:prstGeom prst="rect">
              <a:avLst/>
            </a:prstGeom>
            <a:solidFill>
              <a:schemeClr val="accent1"/>
            </a:solidFill>
            <a:ln w="9525" algn="ctr">
              <a:solidFill>
                <a:schemeClr val="tx1"/>
              </a:solidFill>
              <a:miter lim="800000"/>
              <a:headEnd/>
              <a:tailEnd/>
            </a:ln>
          </p:spPr>
          <p:txBody>
            <a:bodyPr lIns="101882" tIns="50941" rIns="101882" bIns="50941"/>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a:latin typeface="Arial" charset="0"/>
                </a:rPr>
                <a:t>1.0 The Project</a:t>
              </a:r>
            </a:p>
            <a:p>
              <a:r>
                <a:rPr lang="en-US">
                  <a:latin typeface="Arial" charset="0"/>
                </a:rPr>
                <a:t>1.1 Project Managbment</a:t>
              </a:r>
            </a:p>
            <a:p>
              <a:r>
                <a:rPr lang="en-US">
                  <a:latin typeface="Arial" charset="0"/>
                </a:rPr>
                <a:t>12 High-level One</a:t>
              </a:r>
            </a:p>
            <a:p>
              <a:r>
                <a:rPr lang="en-US">
                  <a:latin typeface="Arial" charset="0"/>
                </a:rPr>
                <a:t>1.2.1 This</a:t>
              </a:r>
            </a:p>
            <a:p>
              <a:r>
                <a:rPr lang="en-US">
                  <a:latin typeface="Arial" charset="0"/>
                </a:rPr>
                <a:t>1.2.2 That</a:t>
              </a:r>
            </a:p>
            <a:p>
              <a:r>
                <a:rPr lang="en-US">
                  <a:latin typeface="Arial" charset="0"/>
                </a:rPr>
                <a:t>1.2.3 The Other</a:t>
              </a:r>
            </a:p>
            <a:p>
              <a:r>
                <a:rPr lang="en-US">
                  <a:latin typeface="Arial" charset="0"/>
                </a:rPr>
                <a:t>1.3 High-level Two</a:t>
              </a:r>
            </a:p>
            <a:p>
              <a:r>
                <a:rPr lang="en-US">
                  <a:latin typeface="Arial" charset="0"/>
                </a:rPr>
                <a:t>1.4 High-level Three</a:t>
              </a:r>
            </a:p>
          </p:txBody>
        </p:sp>
        <p:sp>
          <p:nvSpPr>
            <p:cNvPr id="897038" name="Text Box 14"/>
            <p:cNvSpPr txBox="1">
              <a:spLocks noChangeArrowheads="1"/>
            </p:cNvSpPr>
            <p:nvPr/>
          </p:nvSpPr>
          <p:spPr bwMode="auto">
            <a:xfrm>
              <a:off x="6245225" y="5765800"/>
              <a:ext cx="419100" cy="257175"/>
            </a:xfrm>
            <a:prstGeom prst="rect">
              <a:avLst/>
            </a:prstGeom>
            <a:solidFill>
              <a:schemeClr val="accent1"/>
            </a:solidFill>
            <a:ln w="9525" algn="ctr">
              <a:solidFill>
                <a:schemeClr val="tx1"/>
              </a:solidFill>
              <a:miter lim="800000"/>
              <a:headEnd/>
              <a:tailEnd/>
            </a:ln>
          </p:spPr>
          <p:txBody>
            <a:bodyPr lIns="50941" tIns="50941" rIns="50941"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000">
                  <a:latin typeface="Arial" charset="0"/>
                </a:rPr>
                <a:t>CV</a:t>
              </a:r>
            </a:p>
          </p:txBody>
        </p:sp>
        <p:sp>
          <p:nvSpPr>
            <p:cNvPr id="897039" name="Text Box 15"/>
            <p:cNvSpPr txBox="1">
              <a:spLocks noChangeArrowheads="1"/>
            </p:cNvSpPr>
            <p:nvPr/>
          </p:nvSpPr>
          <p:spPr bwMode="auto">
            <a:xfrm>
              <a:off x="5783263" y="5757863"/>
              <a:ext cx="419100" cy="255587"/>
            </a:xfrm>
            <a:prstGeom prst="rect">
              <a:avLst/>
            </a:prstGeom>
            <a:solidFill>
              <a:schemeClr val="accent1"/>
            </a:solidFill>
            <a:ln w="9525" algn="ctr">
              <a:solidFill>
                <a:schemeClr val="tx1"/>
              </a:solidFill>
              <a:miter lim="800000"/>
              <a:headEnd/>
              <a:tailEnd/>
            </a:ln>
          </p:spPr>
          <p:txBody>
            <a:bodyPr lIns="50941" tIns="50941" rIns="50941"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000">
                  <a:latin typeface="Arial" charset="0"/>
                </a:rPr>
                <a:t>SV</a:t>
              </a:r>
            </a:p>
          </p:txBody>
        </p:sp>
        <p:sp>
          <p:nvSpPr>
            <p:cNvPr id="897040" name="Text Box 16"/>
            <p:cNvSpPr txBox="1">
              <a:spLocks noChangeArrowheads="1"/>
            </p:cNvSpPr>
            <p:nvPr/>
          </p:nvSpPr>
          <p:spPr bwMode="auto">
            <a:xfrm>
              <a:off x="8116888" y="5584825"/>
              <a:ext cx="1257300" cy="1087438"/>
            </a:xfrm>
            <a:prstGeom prst="rect">
              <a:avLst/>
            </a:prstGeom>
            <a:solidFill>
              <a:schemeClr val="accent1"/>
            </a:solidFill>
            <a:ln w="9525" algn="ctr">
              <a:solidFill>
                <a:schemeClr val="tx1"/>
              </a:solidFill>
              <a:miter lim="800000"/>
              <a:headEnd/>
              <a:tailEnd/>
            </a:ln>
          </p:spPr>
          <p:txBody>
            <a:bodyPr lIns="101882" tIns="50941" rIns="101882"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600">
                  <a:latin typeface="Arial" charset="0"/>
                </a:rPr>
                <a:t>(BCWP x</a:t>
              </a:r>
              <a:endParaRPr lang="en-US" sz="1600">
                <a:latin typeface="Arial" charset="0"/>
                <a:cs typeface="Arial" charset="0"/>
              </a:endParaRPr>
            </a:p>
            <a:p>
              <a:pPr algn="ctr"/>
              <a:r>
                <a:rPr lang="en-US" sz="1600">
                  <a:latin typeface="Arial" charset="0"/>
                  <a:cs typeface="Arial" charset="0"/>
                </a:rPr>
                <a:t>100)  </a:t>
              </a:r>
              <a:r>
                <a:rPr lang="en-US" sz="1600">
                  <a:latin typeface="Arial" charset="0"/>
                </a:rPr>
                <a:t>÷</a:t>
              </a:r>
            </a:p>
            <a:p>
              <a:pPr algn="ctr"/>
              <a:r>
                <a:rPr lang="en-US" sz="1600">
                  <a:latin typeface="Arial" charset="0"/>
                </a:rPr>
                <a:t>BAC =</a:t>
              </a:r>
              <a:endParaRPr lang="en-US" sz="1600">
                <a:latin typeface="Arial" charset="0"/>
                <a:cs typeface="Arial" charset="0"/>
              </a:endParaRPr>
            </a:p>
            <a:p>
              <a:pPr algn="ctr"/>
              <a:r>
                <a:rPr lang="en-US" sz="1600">
                  <a:solidFill>
                    <a:srgbClr val="00FF00"/>
                  </a:solidFill>
                  <a:latin typeface="Arial" charset="0"/>
                  <a:cs typeface="Arial" charset="0"/>
                </a:rPr>
                <a:t>Actual %</a:t>
              </a:r>
            </a:p>
          </p:txBody>
        </p:sp>
        <p:sp>
          <p:nvSpPr>
            <p:cNvPr id="897041" name="AutoShape 17"/>
            <p:cNvSpPr>
              <a:spLocks noChangeArrowheads="1"/>
            </p:cNvSpPr>
            <p:nvPr/>
          </p:nvSpPr>
          <p:spPr bwMode="auto">
            <a:xfrm>
              <a:off x="6748463" y="4106863"/>
              <a:ext cx="1257300" cy="1147762"/>
            </a:xfrm>
            <a:prstGeom prst="wedgeRectCallout">
              <a:avLst>
                <a:gd name="adj1" fmla="val 65537"/>
                <a:gd name="adj2" fmla="val 90963"/>
              </a:avLst>
            </a:prstGeom>
            <a:solidFill>
              <a:schemeClr val="accent1"/>
            </a:solidFill>
            <a:ln w="31750" algn="ctr">
              <a:solidFill>
                <a:schemeClr val="tx1"/>
              </a:solidFill>
              <a:miter lim="800000"/>
              <a:headEnd/>
              <a:tailEnd/>
            </a:ln>
          </p:spPr>
          <p:txBody>
            <a:bodyPr lIns="101882" tIns="50941" rIns="101882" bIns="50941" anchor="ctr" anchorCtr="1"/>
            <a:lstStyle/>
            <a:p>
              <a:pPr algn="ctr"/>
              <a:r>
                <a:rPr lang="en-US" sz="1400">
                  <a:solidFill>
                    <a:srgbClr val="00FF00"/>
                  </a:solidFill>
                  <a:latin typeface="Arial" charset="0"/>
                </a:rPr>
                <a:t>ONE WAY TO GET</a:t>
              </a:r>
            </a:p>
            <a:p>
              <a:pPr algn="ctr"/>
              <a:r>
                <a:rPr lang="en-US" sz="1400">
                  <a:solidFill>
                    <a:srgbClr val="00FF00"/>
                  </a:solidFill>
                  <a:latin typeface="Arial" charset="0"/>
                </a:rPr>
                <a:t>ACTUAL PERCENT COMPLETE</a:t>
              </a:r>
            </a:p>
          </p:txBody>
        </p:sp>
        <p:sp>
          <p:nvSpPr>
            <p:cNvPr id="19" name="Text Box 16"/>
            <p:cNvSpPr txBox="1">
              <a:spLocks noChangeArrowheads="1"/>
            </p:cNvSpPr>
            <p:nvPr/>
          </p:nvSpPr>
          <p:spPr bwMode="auto">
            <a:xfrm>
              <a:off x="8037513" y="5214938"/>
              <a:ext cx="539750" cy="287337"/>
            </a:xfrm>
            <a:prstGeom prst="rect">
              <a:avLst/>
            </a:prstGeom>
            <a:solidFill>
              <a:schemeClr val="accent1"/>
            </a:solidFill>
            <a:ln w="9525" algn="ctr">
              <a:solidFill>
                <a:schemeClr val="tx1"/>
              </a:solidFill>
              <a:miter lim="800000"/>
              <a:headEnd/>
              <a:tailEnd/>
            </a:ln>
          </p:spPr>
          <p:txBody>
            <a:bodyPr lIns="101882" tIns="50941" rIns="101882"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200">
                  <a:latin typeface="Arial" charset="0"/>
                </a:rPr>
                <a:t>BAC</a:t>
              </a:r>
              <a:endParaRPr lang="en-US" sz="1200">
                <a:latin typeface="Arial" charset="0"/>
                <a:cs typeface="Arial" charset="0"/>
              </a:endParaRPr>
            </a:p>
          </p:txBody>
        </p:sp>
        <p:sp>
          <p:nvSpPr>
            <p:cNvPr id="20" name="Text Box 16"/>
            <p:cNvSpPr txBox="1">
              <a:spLocks noChangeArrowheads="1"/>
            </p:cNvSpPr>
            <p:nvPr/>
          </p:nvSpPr>
          <p:spPr bwMode="auto">
            <a:xfrm>
              <a:off x="6646863" y="2646363"/>
              <a:ext cx="1471612" cy="1431925"/>
            </a:xfrm>
            <a:prstGeom prst="rect">
              <a:avLst/>
            </a:prstGeom>
            <a:solidFill>
              <a:schemeClr val="accent1"/>
            </a:solidFill>
            <a:ln w="31750" algn="ctr">
              <a:solidFill>
                <a:schemeClr val="tx1"/>
              </a:solidFill>
              <a:miter lim="800000"/>
              <a:headEnd/>
              <a:tailEnd/>
            </a:ln>
          </p:spPr>
          <p:txBody>
            <a:bodyPr wrap="none" lIns="101882" tIns="50941" rIns="101882" bIns="50941" anchor="ctr" anchorCtr="1"/>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600">
                  <a:latin typeface="Arial" charset="0"/>
                </a:rPr>
                <a:t>Data in</a:t>
              </a:r>
            </a:p>
            <a:p>
              <a:pPr algn="ctr"/>
              <a:r>
                <a:rPr lang="en-US" sz="1600">
                  <a:solidFill>
                    <a:srgbClr val="00FF00"/>
                  </a:solidFill>
                  <a:latin typeface="Arial" charset="0"/>
                </a:rPr>
                <a:t>Green</a:t>
              </a:r>
              <a:r>
                <a:rPr lang="en-US" sz="1600">
                  <a:latin typeface="Arial" charset="0"/>
                </a:rPr>
                <a:t> </a:t>
              </a:r>
            </a:p>
            <a:p>
              <a:pPr algn="ctr"/>
              <a:r>
                <a:rPr lang="en-US" sz="1600">
                  <a:latin typeface="Arial" charset="0"/>
                </a:rPr>
                <a:t>is entered</a:t>
              </a:r>
            </a:p>
            <a:p>
              <a:pPr algn="ctr"/>
              <a:r>
                <a:rPr lang="en-US" sz="1600">
                  <a:latin typeface="Arial" charset="0"/>
                </a:rPr>
                <a:t>into OPPM</a:t>
              </a:r>
              <a:endParaRPr lang="en-US" sz="1600">
                <a:latin typeface="Arial" charset="0"/>
                <a:cs typeface="Arial" charset="0"/>
              </a:endParaRPr>
            </a:p>
          </p:txBody>
        </p:sp>
        <p:sp>
          <p:nvSpPr>
            <p:cNvPr id="21" name="Text Box 16"/>
            <p:cNvSpPr txBox="1">
              <a:spLocks noChangeArrowheads="1"/>
            </p:cNvSpPr>
            <p:nvPr/>
          </p:nvSpPr>
          <p:spPr bwMode="auto">
            <a:xfrm>
              <a:off x="6759575" y="5592763"/>
              <a:ext cx="1257300" cy="1087437"/>
            </a:xfrm>
            <a:prstGeom prst="rect">
              <a:avLst/>
            </a:prstGeom>
            <a:solidFill>
              <a:schemeClr val="accent1"/>
            </a:solidFill>
            <a:ln w="9525" algn="ctr">
              <a:solidFill>
                <a:schemeClr val="tx1"/>
              </a:solidFill>
              <a:miter lim="800000"/>
              <a:headEnd/>
              <a:tailEnd/>
            </a:ln>
          </p:spPr>
          <p:txBody>
            <a:bodyPr lIns="101882" tIns="50941" rIns="101882" bIns="50941" anchor="ctr" anchorCtr="1">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pPr algn="ctr"/>
              <a:r>
                <a:rPr lang="en-US" sz="1600">
                  <a:latin typeface="Arial" charset="0"/>
                </a:rPr>
                <a:t>(BCWS x</a:t>
              </a:r>
              <a:endParaRPr lang="en-US" sz="1600">
                <a:latin typeface="Arial" charset="0"/>
                <a:cs typeface="Arial" charset="0"/>
              </a:endParaRPr>
            </a:p>
            <a:p>
              <a:pPr algn="ctr"/>
              <a:r>
                <a:rPr lang="en-US" sz="1600">
                  <a:latin typeface="Arial" charset="0"/>
                  <a:cs typeface="Arial" charset="0"/>
                </a:rPr>
                <a:t>100)  </a:t>
              </a:r>
              <a:r>
                <a:rPr lang="en-US" sz="1600">
                  <a:latin typeface="Arial" charset="0"/>
                </a:rPr>
                <a:t>÷</a:t>
              </a:r>
            </a:p>
            <a:p>
              <a:pPr algn="ctr"/>
              <a:r>
                <a:rPr lang="en-US" sz="1600">
                  <a:latin typeface="Arial" charset="0"/>
                </a:rPr>
                <a:t>BAC =</a:t>
              </a:r>
              <a:endParaRPr lang="en-US" sz="1600">
                <a:latin typeface="Arial" charset="0"/>
                <a:cs typeface="Arial" charset="0"/>
              </a:endParaRPr>
            </a:p>
            <a:p>
              <a:pPr algn="ctr"/>
              <a:r>
                <a:rPr lang="en-US" sz="1600">
                  <a:solidFill>
                    <a:srgbClr val="00FF00"/>
                  </a:solidFill>
                  <a:latin typeface="Arial" charset="0"/>
                  <a:cs typeface="Arial" charset="0"/>
                </a:rPr>
                <a:t>Planned %</a:t>
              </a: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1B360291-1E43-4108-94F9-AEC8CA1F6033}" type="slidenum">
              <a:rPr lang="en-US" sz="1100" b="0" smtClean="0">
                <a:latin typeface="Arial" charset="0"/>
              </a:rPr>
              <a:pPr/>
              <a:t>21</a:t>
            </a:fld>
            <a:endParaRPr lang="en-US" sz="1100" b="0" smtClean="0">
              <a:latin typeface="Arial" charset="0"/>
            </a:endParaRPr>
          </a:p>
        </p:txBody>
      </p:sp>
      <p:sp>
        <p:nvSpPr>
          <p:cNvPr id="25605" name="Title Placeholder 2"/>
          <p:cNvSpPr>
            <a:spLocks noGrp="1" noChangeArrowheads="1"/>
          </p:cNvSpPr>
          <p:nvPr>
            <p:ph type="title"/>
          </p:nvPr>
        </p:nvSpPr>
        <p:spPr>
          <a:xfrm>
            <a:off x="1341438" y="155575"/>
            <a:ext cx="8466137" cy="1036638"/>
          </a:xfrm>
        </p:spPr>
        <p:txBody>
          <a:bodyPr/>
          <a:lstStyle/>
          <a:p>
            <a:pPr eaLnBrk="1" hangingPunct="1"/>
            <a:r>
              <a:rPr lang="en-US" smtClean="0"/>
              <a:t>Integrated  Master  Schedule</a:t>
            </a:r>
          </a:p>
        </p:txBody>
      </p:sp>
      <p:grpSp>
        <p:nvGrpSpPr>
          <p:cNvPr id="2" name="Group 1" descr="Screen capture of a Microsoft Project schedule calling out the actual % complete."/>
          <p:cNvGrpSpPr/>
          <p:nvPr/>
        </p:nvGrpSpPr>
        <p:grpSpPr>
          <a:xfrm>
            <a:off x="390525" y="1247775"/>
            <a:ext cx="9388475" cy="6524625"/>
            <a:chOff x="390525" y="1247775"/>
            <a:chExt cx="9388475" cy="6524625"/>
          </a:xfrm>
        </p:grpSpPr>
        <p:pic>
          <p:nvPicPr>
            <p:cNvPr id="25604"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 y="1295400"/>
              <a:ext cx="9388475" cy="64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25606" name="Rectangle 6"/>
            <p:cNvSpPr>
              <a:spLocks noChangeArrowheads="1"/>
            </p:cNvSpPr>
            <p:nvPr/>
          </p:nvSpPr>
          <p:spPr bwMode="auto">
            <a:xfrm>
              <a:off x="1568450" y="1338263"/>
              <a:ext cx="2201863" cy="114300"/>
            </a:xfrm>
            <a:prstGeom prst="rect">
              <a:avLst/>
            </a:prstGeom>
            <a:solidFill>
              <a:srgbClr val="993366"/>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101882" tIns="50941" rIns="101882" bIns="50941" anchor="ctr"/>
            <a:lstStyle/>
            <a:p>
              <a:endParaRPr lang="en-US"/>
            </a:p>
          </p:txBody>
        </p:sp>
        <p:sp>
          <p:nvSpPr>
            <p:cNvPr id="898052" name="AutoShape 4"/>
            <p:cNvSpPr>
              <a:spLocks noChangeArrowheads="1"/>
            </p:cNvSpPr>
            <p:nvPr/>
          </p:nvSpPr>
          <p:spPr bwMode="auto">
            <a:xfrm>
              <a:off x="8170863" y="1247775"/>
              <a:ext cx="1597025" cy="3121025"/>
            </a:xfrm>
            <a:prstGeom prst="wedgeRectCallout">
              <a:avLst>
                <a:gd name="adj1" fmla="val -128977"/>
                <a:gd name="adj2" fmla="val -6106"/>
              </a:avLst>
            </a:prstGeom>
            <a:solidFill>
              <a:schemeClr val="accent1"/>
            </a:solidFill>
            <a:ln w="31750" algn="ctr">
              <a:solidFill>
                <a:schemeClr val="tx1"/>
              </a:solidFill>
              <a:miter lim="800000"/>
              <a:headEnd/>
              <a:tailEnd/>
            </a:ln>
          </p:spPr>
          <p:txBody>
            <a:bodyPr lIns="50941" tIns="50941" rIns="50941" bIns="50941" anchor="ctr" anchorCtr="1"/>
            <a:lstStyle/>
            <a:p>
              <a:pPr algn="ctr"/>
              <a:r>
                <a:rPr lang="en-US" sz="1800">
                  <a:solidFill>
                    <a:srgbClr val="00FF00"/>
                  </a:solidFill>
                  <a:latin typeface="Arial" charset="0"/>
                </a:rPr>
                <a:t>ANOTHER</a:t>
              </a:r>
            </a:p>
            <a:p>
              <a:pPr algn="ctr"/>
              <a:r>
                <a:rPr lang="en-US" sz="1800">
                  <a:solidFill>
                    <a:srgbClr val="00FF00"/>
                  </a:solidFill>
                  <a:latin typeface="Arial" charset="0"/>
                </a:rPr>
                <a:t>PLACE TO</a:t>
              </a:r>
            </a:p>
            <a:p>
              <a:pPr algn="ctr"/>
              <a:r>
                <a:rPr lang="en-US" sz="1800">
                  <a:solidFill>
                    <a:srgbClr val="00FF00"/>
                  </a:solidFill>
                  <a:latin typeface="Arial" charset="0"/>
                </a:rPr>
                <a:t>FIND ACTUAL PERCENT COMPLETE</a:t>
              </a:r>
            </a:p>
            <a:p>
              <a:pPr algn="ctr"/>
              <a:endParaRPr lang="en-US" sz="1800">
                <a:latin typeface="Arial" charset="0"/>
              </a:endParaRPr>
            </a:p>
          </p:txBody>
        </p:sp>
      </p:gr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94E3B5A6-455D-4E58-9CD9-06459E08CC02}" type="slidenum">
              <a:rPr lang="en-US" sz="1100" b="0" smtClean="0">
                <a:latin typeface="Arial" charset="0"/>
              </a:rPr>
              <a:pPr/>
              <a:t>22</a:t>
            </a:fld>
            <a:endParaRPr lang="en-US" sz="1100" b="0" smtClean="0">
              <a:latin typeface="Arial" charset="0"/>
            </a:endParaRPr>
          </a:p>
        </p:txBody>
      </p:sp>
      <p:sp>
        <p:nvSpPr>
          <p:cNvPr id="26626" name="Title Placeholder 2"/>
          <p:cNvSpPr>
            <a:spLocks noGrp="1"/>
          </p:cNvSpPr>
          <p:nvPr>
            <p:ph type="title"/>
          </p:nvPr>
        </p:nvSpPr>
        <p:spPr>
          <a:xfrm>
            <a:off x="1341438" y="677863"/>
            <a:ext cx="8466137" cy="1036637"/>
          </a:xfrm>
        </p:spPr>
        <p:txBody>
          <a:bodyPr/>
          <a:lstStyle/>
          <a:p>
            <a:r>
              <a:rPr lang="en-US" smtClean="0"/>
              <a:t>Reporting:  Schedule</a:t>
            </a:r>
          </a:p>
        </p:txBody>
      </p:sp>
      <p:sp>
        <p:nvSpPr>
          <p:cNvPr id="3" name="Content Placeholder 3"/>
          <p:cNvSpPr>
            <a:spLocks noGrp="1"/>
          </p:cNvSpPr>
          <p:nvPr>
            <p:ph idx="1"/>
          </p:nvPr>
        </p:nvSpPr>
        <p:spPr>
          <a:xfrm>
            <a:off x="1341438" y="1985963"/>
            <a:ext cx="8466137" cy="5095875"/>
          </a:xfrm>
        </p:spPr>
        <p:txBody>
          <a:bodyPr/>
          <a:lstStyle/>
          <a:p>
            <a:pPr>
              <a:defRPr/>
            </a:pPr>
            <a:r>
              <a:rPr lang="en-US" dirty="0" smtClean="0">
                <a:effectLst>
                  <a:outerShdw blurRad="38100" dist="38100" dir="2700000" algn="tl">
                    <a:srgbClr val="000000">
                      <a:alpha val="43137"/>
                    </a:srgbClr>
                  </a:outerShdw>
                </a:effectLst>
              </a:rPr>
              <a:t>Scheduling Software</a:t>
            </a:r>
          </a:p>
          <a:p>
            <a:pPr lvl="1">
              <a:defRPr/>
            </a:pPr>
            <a:r>
              <a:rPr lang="en-US" dirty="0" smtClean="0">
                <a:effectLst>
                  <a:outerShdw blurRad="38100" dist="38100" dir="2700000" algn="tl">
                    <a:srgbClr val="000000">
                      <a:alpha val="43137"/>
                    </a:srgbClr>
                  </a:outerShdw>
                </a:effectLst>
              </a:rPr>
              <a:t>Microsoft Project 2010 is CMS’ standard</a:t>
            </a:r>
          </a:p>
          <a:p>
            <a:pPr>
              <a:defRPr/>
            </a:pPr>
            <a:r>
              <a:rPr lang="en-US" dirty="0" smtClean="0">
                <a:effectLst>
                  <a:outerShdw blurRad="38100" dist="38100" dir="2700000" algn="tl">
                    <a:srgbClr val="000000">
                      <a:alpha val="43137"/>
                    </a:srgbClr>
                  </a:outerShdw>
                </a:effectLst>
              </a:rPr>
              <a:t>Calendar</a:t>
            </a:r>
          </a:p>
          <a:p>
            <a:pPr>
              <a:defRPr/>
            </a:pPr>
            <a:r>
              <a:rPr lang="en-US" dirty="0" smtClean="0">
                <a:effectLst>
                  <a:outerShdw blurRad="38100" dist="38100" dir="2700000" algn="tl">
                    <a:srgbClr val="000000">
                      <a:alpha val="43137"/>
                    </a:srgbClr>
                  </a:outerShdw>
                </a:effectLst>
              </a:rPr>
              <a:t>Gantt Chart</a:t>
            </a:r>
          </a:p>
          <a:p>
            <a:pPr>
              <a:defRPr/>
            </a:pPr>
            <a:r>
              <a:rPr lang="en-US" dirty="0" smtClean="0">
                <a:effectLst>
                  <a:outerShdw blurRad="38100" dist="38100" dir="2700000" algn="tl">
                    <a:srgbClr val="000000">
                      <a:alpha val="43137"/>
                    </a:srgbClr>
                  </a:outerShdw>
                </a:effectLst>
              </a:rPr>
              <a:t>Units Complete Method</a:t>
            </a:r>
          </a:p>
          <a:p>
            <a:pPr lvl="1">
              <a:defRPr/>
            </a:pPr>
            <a:r>
              <a:rPr lang="en-US" dirty="0" smtClean="0">
                <a:effectLst>
                  <a:outerShdw blurRad="38100" dist="38100" dir="2700000" algn="tl">
                    <a:srgbClr val="000000">
                      <a:alpha val="43137"/>
                    </a:srgbClr>
                  </a:outerShdw>
                </a:effectLst>
              </a:rPr>
              <a:t>Equal increments may be appropriate, where the time periods’ costs are similar</a:t>
            </a:r>
          </a:p>
          <a:p>
            <a:pPr lvl="1">
              <a:defRPr/>
            </a:pPr>
            <a:r>
              <a:rPr lang="en-US" dirty="0" smtClean="0">
                <a:effectLst>
                  <a:outerShdw blurRad="38100" dist="38100" dir="2700000" algn="tl">
                    <a:srgbClr val="000000">
                      <a:alpha val="43137"/>
                    </a:srgbClr>
                  </a:outerShdw>
                </a:effectLst>
              </a:rPr>
              <a:t>For O&amp;M (operations and maintenance;  “steady-state”) Phase activities only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2EEBE663-E47C-4679-949B-980BAB23346C}" type="slidenum">
              <a:rPr lang="en-US" sz="1100" b="0" smtClean="0">
                <a:latin typeface="Arial" charset="0"/>
              </a:rPr>
              <a:pPr/>
              <a:t>23</a:t>
            </a:fld>
            <a:endParaRPr lang="en-US" sz="1100" b="0" smtClean="0">
              <a:latin typeface="Arial" charset="0"/>
            </a:endParaRPr>
          </a:p>
        </p:txBody>
      </p:sp>
      <p:sp>
        <p:nvSpPr>
          <p:cNvPr id="27650" name="Title Placeholder 2"/>
          <p:cNvSpPr>
            <a:spLocks noGrp="1"/>
          </p:cNvSpPr>
          <p:nvPr>
            <p:ph type="title"/>
          </p:nvPr>
        </p:nvSpPr>
        <p:spPr>
          <a:xfrm>
            <a:off x="1341438" y="677863"/>
            <a:ext cx="8466137" cy="1036637"/>
          </a:xfrm>
        </p:spPr>
        <p:txBody>
          <a:bodyPr/>
          <a:lstStyle/>
          <a:p>
            <a:r>
              <a:rPr lang="en-US" smtClean="0"/>
              <a:t>Reporting:</a:t>
            </a:r>
            <a:br>
              <a:rPr lang="en-US" smtClean="0"/>
            </a:br>
            <a:r>
              <a:rPr lang="en-US" smtClean="0"/>
              <a:t>Monthly PMT Data Entry</a:t>
            </a:r>
          </a:p>
        </p:txBody>
      </p:sp>
      <p:sp>
        <p:nvSpPr>
          <p:cNvPr id="27651" name="Content Placeholder 3"/>
          <p:cNvSpPr>
            <a:spLocks noGrp="1"/>
          </p:cNvSpPr>
          <p:nvPr>
            <p:ph idx="1"/>
          </p:nvPr>
        </p:nvSpPr>
        <p:spPr>
          <a:xfrm>
            <a:off x="1341438" y="1820863"/>
            <a:ext cx="8466137" cy="5095875"/>
          </a:xfrm>
        </p:spPr>
        <p:txBody>
          <a:bodyPr/>
          <a:lstStyle/>
          <a:p>
            <a:pPr>
              <a:buFontTx/>
              <a:buNone/>
              <a:defRPr/>
            </a:pPr>
            <a:r>
              <a:rPr lang="en-US" i="1" dirty="0" smtClean="0">
                <a:effectLst>
                  <a:outerShdw blurRad="38100" dist="38100" dir="2700000" algn="tl">
                    <a:srgbClr val="000000">
                      <a:alpha val="43137"/>
                    </a:srgbClr>
                  </a:outerShdw>
                </a:effectLst>
              </a:rPr>
              <a:t>Oracle Primavera Portfolio Management</a:t>
            </a:r>
          </a:p>
          <a:p>
            <a:pPr>
              <a:defRPr/>
            </a:pPr>
            <a:r>
              <a:rPr lang="en-US" dirty="0" smtClean="0">
                <a:effectLst>
                  <a:outerShdw blurRad="38100" dist="38100" dir="2700000" algn="tl">
                    <a:srgbClr val="000000">
                      <a:alpha val="43137"/>
                    </a:srgbClr>
                  </a:outerShdw>
                </a:effectLst>
              </a:rPr>
              <a:t>For each </a:t>
            </a:r>
            <a:r>
              <a:rPr lang="en-US" dirty="0" smtClean="0">
                <a:effectLst>
                  <a:outerShdw blurRad="38100" dist="38100" dir="2700000" algn="tl">
                    <a:srgbClr val="000000">
                      <a:alpha val="43137"/>
                    </a:srgbClr>
                  </a:outerShdw>
                </a:effectLst>
              </a:rPr>
              <a:t>*</a:t>
            </a:r>
            <a:r>
              <a:rPr lang="en-US" dirty="0" smtClean="0">
                <a:solidFill>
                  <a:srgbClr val="00FF00"/>
                </a:solidFill>
                <a:effectLst>
                  <a:outerShdw blurRad="38100" dist="38100" dir="2700000" algn="tl">
                    <a:srgbClr val="000000">
                      <a:alpha val="43137"/>
                    </a:srgbClr>
                  </a:outerShdw>
                </a:effectLst>
              </a:rPr>
              <a:t>current</a:t>
            </a:r>
            <a:r>
              <a:rPr lang="en-US" dirty="0" smtClean="0">
                <a:effectLst>
                  <a:outerShdw blurRad="38100" dist="38100" dir="2700000" algn="tl">
                    <a:srgbClr val="000000">
                      <a:alpha val="43137"/>
                    </a:srgbClr>
                  </a:outerShdw>
                </a:effectLst>
              </a:rPr>
              <a:t> </a:t>
            </a:r>
            <a:r>
              <a:rPr lang="en-US" dirty="0" smtClean="0">
                <a:solidFill>
                  <a:srgbClr val="00FF00"/>
                </a:solidFill>
                <a:effectLst>
                  <a:outerShdw blurRad="38100" dist="38100" dir="2700000" algn="tl">
                    <a:srgbClr val="000000">
                      <a:alpha val="43137"/>
                    </a:srgbClr>
                  </a:outerShdw>
                </a:effectLst>
              </a:rPr>
              <a:t>Activity*</a:t>
            </a:r>
            <a:endParaRPr lang="en-US" dirty="0" smtClean="0">
              <a:solidFill>
                <a:srgbClr val="00FF00"/>
              </a:solidFill>
              <a:effectLst>
                <a:outerShdw blurRad="38100" dist="38100" dir="2700000" algn="tl">
                  <a:srgbClr val="000000">
                    <a:alpha val="43137"/>
                  </a:srgbClr>
                </a:outerShdw>
              </a:effectLst>
            </a:endParaRPr>
          </a:p>
          <a:p>
            <a:pPr lvl="1">
              <a:defRPr/>
            </a:pPr>
            <a:r>
              <a:rPr lang="en-US" dirty="0" smtClean="0">
                <a:effectLst>
                  <a:outerShdw blurRad="38100" dist="38100" dir="2700000" algn="tl">
                    <a:srgbClr val="000000">
                      <a:alpha val="43137"/>
                    </a:srgbClr>
                  </a:outerShdw>
                </a:effectLst>
              </a:rPr>
              <a:t>Total Costs Actual</a:t>
            </a:r>
          </a:p>
          <a:p>
            <a:pPr lvl="1">
              <a:defRPr/>
            </a:pPr>
            <a:r>
              <a:rPr lang="en-US" dirty="0" smtClean="0">
                <a:effectLst>
                  <a:outerShdw blurRad="38100" dist="38100" dir="2700000" algn="tl">
                    <a:srgbClr val="000000">
                      <a:alpha val="43137"/>
                    </a:srgbClr>
                  </a:outerShdw>
                </a:effectLst>
              </a:rPr>
              <a:t>Planned % Complete</a:t>
            </a:r>
          </a:p>
          <a:p>
            <a:pPr lvl="1">
              <a:defRPr/>
            </a:pPr>
            <a:r>
              <a:rPr lang="en-US" dirty="0" smtClean="0">
                <a:effectLst>
                  <a:outerShdw blurRad="38100" dist="38100" dir="2700000" algn="tl">
                    <a:srgbClr val="000000">
                      <a:alpha val="43137"/>
                    </a:srgbClr>
                  </a:outerShdw>
                </a:effectLst>
              </a:rPr>
              <a:t>Actual % Complete</a:t>
            </a:r>
          </a:p>
          <a:p>
            <a:pPr lvl="1">
              <a:defRPr/>
            </a:pPr>
            <a:r>
              <a:rPr lang="en-US" dirty="0" smtClean="0">
                <a:effectLst>
                  <a:outerShdw blurRad="38100" dist="38100" dir="2700000" algn="tl">
                    <a:srgbClr val="000000">
                      <a:alpha val="43137"/>
                    </a:srgbClr>
                  </a:outerShdw>
                </a:effectLst>
              </a:rPr>
              <a:t>Start Date Projected</a:t>
            </a:r>
          </a:p>
          <a:p>
            <a:pPr lvl="1">
              <a:defRPr/>
            </a:pPr>
            <a:r>
              <a:rPr lang="en-US" dirty="0" smtClean="0">
                <a:effectLst>
                  <a:outerShdw blurRad="38100" dist="38100" dir="2700000" algn="tl">
                    <a:srgbClr val="000000">
                      <a:alpha val="43137"/>
                    </a:srgbClr>
                  </a:outerShdw>
                </a:effectLst>
              </a:rPr>
              <a:t>Completion date Projected</a:t>
            </a:r>
          </a:p>
          <a:p>
            <a:pPr>
              <a:defRPr/>
            </a:pPr>
            <a:r>
              <a:rPr lang="en-US" dirty="0" smtClean="0">
                <a:effectLst>
                  <a:outerShdw blurRad="38100" dist="38100" dir="2700000" algn="tl">
                    <a:srgbClr val="000000">
                      <a:alpha val="43137"/>
                    </a:srgbClr>
                  </a:outerShdw>
                </a:effectLst>
              </a:rPr>
              <a:t>And, if the Activity just started or just ended:</a:t>
            </a:r>
          </a:p>
          <a:p>
            <a:pPr lvl="1">
              <a:defRPr/>
            </a:pPr>
            <a:r>
              <a:rPr lang="en-US" dirty="0" smtClean="0">
                <a:effectLst>
                  <a:outerShdw blurRad="38100" dist="38100" dir="2700000" algn="tl">
                    <a:srgbClr val="000000">
                      <a:alpha val="43137"/>
                    </a:srgbClr>
                  </a:outerShdw>
                </a:effectLst>
              </a:rPr>
              <a:t>Start Date Actual, or</a:t>
            </a:r>
          </a:p>
          <a:p>
            <a:pPr lvl="1">
              <a:defRPr/>
            </a:pPr>
            <a:r>
              <a:rPr lang="en-US" dirty="0" smtClean="0">
                <a:effectLst>
                  <a:outerShdw blurRad="38100" dist="38100" dir="2700000" algn="tl">
                    <a:srgbClr val="000000">
                      <a:alpha val="43137"/>
                    </a:srgbClr>
                  </a:outerShdw>
                </a:effectLst>
              </a:rPr>
              <a:t>Completion Date Actual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FDA683DA-12AB-4108-8EE1-397231C7BA3D}" type="slidenum">
              <a:rPr lang="en-US" sz="1100" b="0" smtClean="0">
                <a:latin typeface="Arial" charset="0"/>
              </a:rPr>
              <a:pPr/>
              <a:t>24</a:t>
            </a:fld>
            <a:endParaRPr lang="en-US" sz="1100" b="0" smtClean="0">
              <a:latin typeface="Arial" charset="0"/>
            </a:endParaRPr>
          </a:p>
        </p:txBody>
      </p:sp>
      <p:sp>
        <p:nvSpPr>
          <p:cNvPr id="28675" name="Title Placeholder 2"/>
          <p:cNvSpPr>
            <a:spLocks noGrp="1" noChangeArrowheads="1"/>
          </p:cNvSpPr>
          <p:nvPr>
            <p:ph type="title"/>
          </p:nvPr>
        </p:nvSpPr>
        <p:spPr>
          <a:xfrm>
            <a:off x="1341438" y="314325"/>
            <a:ext cx="8716962" cy="1036638"/>
          </a:xfrm>
        </p:spPr>
        <p:txBody>
          <a:bodyPr/>
          <a:lstStyle/>
          <a:p>
            <a:pPr eaLnBrk="1" hangingPunct="1"/>
            <a:r>
              <a:rPr lang="en-US" smtClean="0"/>
              <a:t>“Activities”  In  PMT - 1</a:t>
            </a:r>
          </a:p>
        </p:txBody>
      </p:sp>
      <p:sp>
        <p:nvSpPr>
          <p:cNvPr id="28676" name="Content Placeholder 3"/>
          <p:cNvSpPr>
            <a:spLocks noGrp="1" noChangeArrowheads="1"/>
          </p:cNvSpPr>
          <p:nvPr>
            <p:ph type="body" idx="1"/>
          </p:nvPr>
        </p:nvSpPr>
        <p:spPr>
          <a:xfrm>
            <a:off x="503238" y="1423988"/>
            <a:ext cx="9051925" cy="5354637"/>
          </a:xfrm>
        </p:spPr>
        <p:txBody>
          <a:bodyPr/>
          <a:lstStyle/>
          <a:p>
            <a:pPr eaLnBrk="1" hangingPunct="1">
              <a:lnSpc>
                <a:spcPct val="80000"/>
              </a:lnSpc>
              <a:defRPr/>
            </a:pPr>
            <a:r>
              <a:rPr lang="en-US" sz="2400" dirty="0" smtClean="0">
                <a:effectLst>
                  <a:outerShdw blurRad="38100" dist="38100" dir="2700000" algn="tl">
                    <a:srgbClr val="000000">
                      <a:alpha val="43137"/>
                    </a:srgbClr>
                  </a:outerShdw>
                </a:effectLst>
              </a:rPr>
              <a:t>OPPM Activities should represent manageable chunks of the work, but not be so detailed as to make reporting onerous</a:t>
            </a:r>
          </a:p>
          <a:p>
            <a:pPr lvl="1" eaLnBrk="1" hangingPunct="1">
              <a:lnSpc>
                <a:spcPct val="80000"/>
              </a:lnSpc>
              <a:defRPr/>
            </a:pPr>
            <a:endParaRPr lang="en-US" sz="1000" dirty="0" smtClean="0">
              <a:effectLst>
                <a:outerShdw blurRad="38100" dist="38100" dir="2700000" algn="tl">
                  <a:srgbClr val="000000">
                    <a:alpha val="43137"/>
                  </a:srgbClr>
                </a:outerShdw>
              </a:effectLst>
            </a:endParaRPr>
          </a:p>
          <a:p>
            <a:pPr lvl="1" eaLnBrk="1" hangingPunct="1">
              <a:lnSpc>
                <a:spcPct val="85000"/>
              </a:lnSpc>
              <a:defRPr/>
            </a:pPr>
            <a:r>
              <a:rPr lang="en-US" sz="2000" dirty="0" smtClean="0">
                <a:effectLst>
                  <a:outerShdw blurRad="38100" dist="38100" dir="2700000" algn="tl">
                    <a:srgbClr val="000000">
                      <a:alpha val="43137"/>
                    </a:srgbClr>
                  </a:outerShdw>
                </a:effectLst>
              </a:rPr>
              <a:t>OPPM is the tool for 1) justifying the investment for funding and, once approved and funded, 2) providing CMS senior management, HHS, and OMB with monthly snapshots of how well the investment is being managed . . . against the approved Plan in OPPM</a:t>
            </a:r>
          </a:p>
          <a:p>
            <a:pPr lvl="1" eaLnBrk="1" hangingPunct="1">
              <a:lnSpc>
                <a:spcPct val="85000"/>
              </a:lnSpc>
              <a:defRPr/>
            </a:pPr>
            <a:endParaRPr lang="en-US" sz="1000" dirty="0" smtClean="0">
              <a:effectLst>
                <a:outerShdw blurRad="38100" dist="38100" dir="2700000" algn="tl">
                  <a:srgbClr val="000000">
                    <a:alpha val="43137"/>
                  </a:srgbClr>
                </a:outerShdw>
              </a:effectLst>
            </a:endParaRPr>
          </a:p>
          <a:p>
            <a:pPr lvl="1" eaLnBrk="1" hangingPunct="1">
              <a:lnSpc>
                <a:spcPct val="85000"/>
              </a:lnSpc>
              <a:defRPr/>
            </a:pPr>
            <a:r>
              <a:rPr lang="en-US" sz="2000" dirty="0" smtClean="0">
                <a:effectLst>
                  <a:outerShdw blurRad="38100" dist="38100" dir="2700000" algn="tl">
                    <a:srgbClr val="000000">
                      <a:alpha val="43137"/>
                    </a:srgbClr>
                  </a:outerShdw>
                </a:effectLst>
              </a:rPr>
              <a:t>OPPM usually is not the tool that investment teams use to daily manage their projects</a:t>
            </a:r>
          </a:p>
          <a:p>
            <a:pPr eaLnBrk="1" hangingPunct="1">
              <a:lnSpc>
                <a:spcPct val="80000"/>
              </a:lnSpc>
              <a:buFont typeface="Wingdings" pitchFamily="2" charset="2"/>
              <a:buNone/>
              <a:defRPr/>
            </a:pPr>
            <a:endParaRPr lang="en-US" sz="1400" dirty="0" smtClean="0">
              <a:effectLst>
                <a:outerShdw blurRad="38100" dist="38100" dir="2700000" algn="tl">
                  <a:srgbClr val="000000">
                    <a:alpha val="43137"/>
                  </a:srgbClr>
                </a:outerShdw>
              </a:effectLst>
            </a:endParaRPr>
          </a:p>
          <a:p>
            <a:pPr eaLnBrk="1" hangingPunct="1">
              <a:lnSpc>
                <a:spcPct val="80000"/>
              </a:lnSpc>
              <a:defRPr/>
            </a:pPr>
            <a:r>
              <a:rPr lang="en-US" sz="2400" dirty="0" smtClean="0">
                <a:effectLst>
                  <a:outerShdw blurRad="38100" dist="38100" dir="2700000" algn="tl">
                    <a:srgbClr val="000000">
                      <a:alpha val="43137"/>
                    </a:srgbClr>
                  </a:outerShdw>
                </a:effectLst>
              </a:rPr>
              <a:t>The Activities should be recognizable, easily identifiable chunks of work, so a new COR</a:t>
            </a:r>
            <a:r>
              <a:rPr lang="en-US" sz="2400" dirty="0" smtClean="0">
                <a:effectLst>
                  <a:outerShdw blurRad="38100" dist="38100" dir="2700000" algn="tl">
                    <a:srgbClr val="000000">
                      <a:alpha val="43137"/>
                    </a:srgbClr>
                  </a:outerShdw>
                </a:effectLst>
                <a:cs typeface="Times New Roman" pitchFamily="18" charset="0"/>
              </a:rPr>
              <a:t>—</a:t>
            </a:r>
            <a:r>
              <a:rPr lang="en-US" sz="2400" dirty="0" smtClean="0">
                <a:effectLst>
                  <a:outerShdw blurRad="38100" dist="38100" dir="2700000" algn="tl">
                    <a:srgbClr val="000000">
                      <a:alpha val="43137"/>
                    </a:srgbClr>
                  </a:outerShdw>
                </a:effectLst>
              </a:rPr>
              <a:t>five years from now</a:t>
            </a:r>
            <a:r>
              <a:rPr lang="en-US" sz="2400" dirty="0" smtClean="0">
                <a:effectLst>
                  <a:outerShdw blurRad="38100" dist="38100" dir="2700000" algn="tl">
                    <a:srgbClr val="000000">
                      <a:alpha val="43137"/>
                    </a:srgbClr>
                  </a:outerShdw>
                </a:effectLst>
                <a:cs typeface="Times New Roman" pitchFamily="18" charset="0"/>
              </a:rPr>
              <a:t>—</a:t>
            </a:r>
            <a:r>
              <a:rPr lang="en-US" sz="2400" dirty="0" smtClean="0">
                <a:effectLst>
                  <a:outerShdw blurRad="38100" dist="38100" dir="2700000" algn="tl">
                    <a:srgbClr val="000000">
                      <a:alpha val="43137"/>
                    </a:srgbClr>
                  </a:outerShdw>
                </a:effectLst>
              </a:rPr>
              <a:t>will know what the heck each one of them represents</a:t>
            </a:r>
          </a:p>
          <a:p>
            <a:pPr eaLnBrk="1" hangingPunct="1">
              <a:lnSpc>
                <a:spcPct val="80000"/>
              </a:lnSpc>
              <a:buFont typeface="Wingdings" pitchFamily="2" charset="2"/>
              <a:buNone/>
              <a:defRPr/>
            </a:pPr>
            <a:endParaRPr lang="en-US" sz="1400" dirty="0" smtClean="0">
              <a:effectLst>
                <a:outerShdw blurRad="38100" dist="38100" dir="2700000" algn="tl">
                  <a:srgbClr val="000000">
                    <a:alpha val="43137"/>
                  </a:srgbClr>
                </a:outerShdw>
              </a:effectLst>
            </a:endParaRPr>
          </a:p>
          <a:p>
            <a:pPr eaLnBrk="1" hangingPunct="1">
              <a:lnSpc>
                <a:spcPct val="80000"/>
              </a:lnSpc>
              <a:defRPr/>
            </a:pPr>
            <a:r>
              <a:rPr lang="en-US" sz="2400" dirty="0" smtClean="0">
                <a:effectLst>
                  <a:outerShdw blurRad="38100" dist="38100" dir="2700000" algn="tl">
                    <a:srgbClr val="000000">
                      <a:alpha val="43137"/>
                    </a:srgbClr>
                  </a:outerShdw>
                </a:effectLst>
              </a:rPr>
              <a:t>If an Activity represents work to be done by a single contractor, the Start Date Projected and Completion Date Projected should match those of the anticipated </a:t>
            </a:r>
            <a:r>
              <a:rPr lang="en-US" sz="2400" u="sng" dirty="0" smtClean="0">
                <a:effectLst>
                  <a:outerShdw blurRad="38100" dist="38100" dir="2700000" algn="tl">
                    <a:srgbClr val="000000">
                      <a:alpha val="43137"/>
                    </a:srgbClr>
                  </a:outerShdw>
                </a:effectLst>
              </a:rPr>
              <a:t>contract</a:t>
            </a:r>
            <a:r>
              <a:rPr lang="en-US" sz="2400" dirty="0" smtClean="0">
                <a:effectLst>
                  <a:outerShdw blurRad="38100" dist="38100" dir="2700000" algn="tl">
                    <a:srgbClr val="000000">
                      <a:alpha val="43137"/>
                    </a:srgbClr>
                  </a:outerShdw>
                </a:effectLst>
              </a:rPr>
              <a:t> year, to aid “Actual % Complete" reporting</a:t>
            </a:r>
          </a:p>
          <a:p>
            <a:pPr eaLnBrk="1" hangingPunct="1">
              <a:lnSpc>
                <a:spcPct val="80000"/>
              </a:lnSpc>
              <a:buFont typeface="Wingdings" pitchFamily="2" charset="2"/>
              <a:buNone/>
              <a:defRPr/>
            </a:pPr>
            <a:r>
              <a:rPr lang="en-US" sz="2400" dirty="0" smtClean="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FBECFC69-98AA-4221-8787-1577995483C9}" type="slidenum">
              <a:rPr lang="en-US" sz="1100" b="0" smtClean="0">
                <a:latin typeface="Arial" charset="0"/>
              </a:rPr>
              <a:pPr/>
              <a:t>25</a:t>
            </a:fld>
            <a:endParaRPr lang="en-US" sz="1100" b="0" smtClean="0">
              <a:latin typeface="Arial" charset="0"/>
            </a:endParaRPr>
          </a:p>
        </p:txBody>
      </p:sp>
      <p:sp>
        <p:nvSpPr>
          <p:cNvPr id="29699" name="Title Placeholder 2"/>
          <p:cNvSpPr>
            <a:spLocks noGrp="1" noChangeArrowheads="1"/>
          </p:cNvSpPr>
          <p:nvPr>
            <p:ph type="title"/>
          </p:nvPr>
        </p:nvSpPr>
        <p:spPr>
          <a:xfrm>
            <a:off x="1341438" y="314325"/>
            <a:ext cx="8716962" cy="1036638"/>
          </a:xfrm>
        </p:spPr>
        <p:txBody>
          <a:bodyPr/>
          <a:lstStyle/>
          <a:p>
            <a:pPr eaLnBrk="1" hangingPunct="1"/>
            <a:r>
              <a:rPr lang="en-US" smtClean="0"/>
              <a:t>“Activities”  In  OPPM - 2</a:t>
            </a:r>
          </a:p>
        </p:txBody>
      </p:sp>
      <p:sp>
        <p:nvSpPr>
          <p:cNvPr id="28676" name="Content Placeholder 3"/>
          <p:cNvSpPr>
            <a:spLocks noGrp="1" noChangeArrowheads="1"/>
          </p:cNvSpPr>
          <p:nvPr>
            <p:ph type="body" idx="1"/>
          </p:nvPr>
        </p:nvSpPr>
        <p:spPr>
          <a:xfrm>
            <a:off x="503238" y="1423988"/>
            <a:ext cx="9051925" cy="5354637"/>
          </a:xfrm>
        </p:spPr>
        <p:txBody>
          <a:bodyPr/>
          <a:lstStyle/>
          <a:p>
            <a:pPr eaLnBrk="1" hangingPunct="1">
              <a:lnSpc>
                <a:spcPct val="80000"/>
              </a:lnSpc>
              <a:defRPr/>
            </a:pPr>
            <a:r>
              <a:rPr lang="en-US" sz="2400" dirty="0" smtClean="0">
                <a:effectLst>
                  <a:outerShdw blurRad="38100" dist="38100" dir="2700000" algn="tl">
                    <a:srgbClr val="000000">
                      <a:alpha val="43137"/>
                    </a:srgbClr>
                  </a:outerShdw>
                </a:effectLst>
              </a:rPr>
              <a:t>If an Activity represents work to be done by multiple contractors, it should be split, so each contract is represented by a separate Activity, again to facilitate reporting</a:t>
            </a:r>
          </a:p>
          <a:p>
            <a:pPr eaLnBrk="1" hangingPunct="1">
              <a:lnSpc>
                <a:spcPct val="80000"/>
              </a:lnSpc>
              <a:buFont typeface="Wingdings" pitchFamily="2" charset="2"/>
              <a:buNone/>
              <a:defRPr/>
            </a:pPr>
            <a:endParaRPr lang="en-US" sz="1400" dirty="0" smtClean="0">
              <a:effectLst>
                <a:outerShdw blurRad="38100" dist="38100" dir="2700000" algn="tl">
                  <a:srgbClr val="000000">
                    <a:alpha val="43137"/>
                  </a:srgbClr>
                </a:outerShdw>
              </a:effectLst>
            </a:endParaRPr>
          </a:p>
          <a:p>
            <a:pPr eaLnBrk="1" hangingPunct="1">
              <a:lnSpc>
                <a:spcPct val="80000"/>
              </a:lnSpc>
              <a:defRPr/>
            </a:pPr>
            <a:r>
              <a:rPr lang="en-US" sz="2400" dirty="0" smtClean="0">
                <a:effectLst>
                  <a:outerShdw blurRad="38100" dist="38100" dir="2700000" algn="tl">
                    <a:srgbClr val="000000">
                      <a:alpha val="43137"/>
                    </a:srgbClr>
                  </a:outerShdw>
                </a:effectLst>
              </a:rPr>
              <a:t>If a contract is awarded "late," then—at the next re-baselining—change the Activity’s Start Date Projected and Completion Date Projected to match the actual contract date, to support reporting</a:t>
            </a:r>
          </a:p>
          <a:p>
            <a:pPr eaLnBrk="1" hangingPunct="1">
              <a:lnSpc>
                <a:spcPct val="80000"/>
              </a:lnSpc>
              <a:defRPr/>
            </a:pPr>
            <a:endParaRPr lang="en-US" sz="2400" dirty="0" smtClean="0">
              <a:effectLst>
                <a:outerShdw blurRad="38100" dist="38100" dir="2700000" algn="tl">
                  <a:srgbClr val="000000">
                    <a:alpha val="43137"/>
                  </a:srgbClr>
                </a:outerShdw>
              </a:effectLst>
            </a:endParaRPr>
          </a:p>
          <a:p>
            <a:pPr eaLnBrk="1" hangingPunct="1">
              <a:lnSpc>
                <a:spcPct val="80000"/>
              </a:lnSpc>
              <a:defRPr/>
            </a:pPr>
            <a:r>
              <a:rPr lang="en-US" sz="2400" dirty="0" smtClean="0">
                <a:effectLst>
                  <a:outerShdw blurRad="38100" dist="38100" dir="2700000" algn="tl">
                    <a:srgbClr val="000000">
                      <a:alpha val="43137"/>
                    </a:srgbClr>
                  </a:outerShdw>
                </a:effectLst>
              </a:rPr>
              <a:t>Once a “Total Costs Actual ” for an Activity has been reported to the IT Dashboard,  OMB will not allow changes to its data</a:t>
            </a:r>
          </a:p>
          <a:p>
            <a:pPr lvl="1" eaLnBrk="1" hangingPunct="1">
              <a:lnSpc>
                <a:spcPct val="80000"/>
              </a:lnSpc>
              <a:defRPr/>
            </a:pPr>
            <a:endParaRPr lang="en-US" sz="1000" dirty="0" smtClean="0">
              <a:effectLst>
                <a:outerShdw blurRad="38100" dist="38100" dir="2700000" algn="tl">
                  <a:srgbClr val="000000">
                    <a:alpha val="43137"/>
                  </a:srgbClr>
                </a:outerShdw>
              </a:effectLst>
              <a:ea typeface="+mn-ea"/>
              <a:cs typeface="+mn-cs"/>
            </a:endParaRPr>
          </a:p>
          <a:p>
            <a:pPr lvl="1" eaLnBrk="1" hangingPunct="1">
              <a:lnSpc>
                <a:spcPct val="80000"/>
              </a:lnSpc>
              <a:defRPr/>
            </a:pPr>
            <a:r>
              <a:rPr lang="en-US" sz="2000" dirty="0" smtClean="0">
                <a:effectLst>
                  <a:outerShdw blurRad="38100" dist="38100" dir="2700000" algn="tl">
                    <a:srgbClr val="000000">
                      <a:alpha val="43137"/>
                    </a:srgbClr>
                  </a:outerShdw>
                </a:effectLst>
                <a:ea typeface="+mn-ea"/>
                <a:cs typeface="+mn-cs"/>
              </a:rPr>
              <a:t>Do </a:t>
            </a:r>
            <a:r>
              <a:rPr lang="en-US" sz="2000" dirty="0" smtClean="0">
                <a:effectLst>
                  <a:outerShdw blurRad="38100" dist="38100" dir="2700000" algn="tl">
                    <a:srgbClr val="000000">
                      <a:alpha val="43137"/>
                    </a:srgbClr>
                  </a:outerShdw>
                </a:effectLst>
                <a:ea typeface="+mn-ea"/>
                <a:cs typeface="+mn-cs"/>
              </a:rPr>
              <a:t>*</a:t>
            </a:r>
            <a:r>
              <a:rPr lang="en-US" sz="2000" dirty="0" smtClean="0">
                <a:solidFill>
                  <a:srgbClr val="66FF33"/>
                </a:solidFill>
                <a:effectLst>
                  <a:outerShdw blurRad="38100" dist="38100" dir="2700000" algn="tl">
                    <a:srgbClr val="000000">
                      <a:alpha val="43137"/>
                    </a:srgbClr>
                  </a:outerShdw>
                </a:effectLst>
                <a:ea typeface="+mn-ea"/>
                <a:cs typeface="+mn-cs"/>
              </a:rPr>
              <a:t>NOT*</a:t>
            </a:r>
            <a:r>
              <a:rPr lang="en-US" sz="2000" dirty="0" smtClean="0">
                <a:effectLst>
                  <a:outerShdw blurRad="38100" dist="38100" dir="2700000" algn="tl">
                    <a:srgbClr val="000000">
                      <a:alpha val="43137"/>
                    </a:srgbClr>
                  </a:outerShdw>
                </a:effectLst>
                <a:ea typeface="+mn-ea"/>
                <a:cs typeface="+mn-cs"/>
              </a:rPr>
              <a:t> </a:t>
            </a:r>
            <a:r>
              <a:rPr lang="en-US" sz="2000" dirty="0" smtClean="0">
                <a:effectLst>
                  <a:outerShdw blurRad="38100" dist="38100" dir="2700000" algn="tl">
                    <a:srgbClr val="000000">
                      <a:alpha val="43137"/>
                    </a:srgbClr>
                  </a:outerShdw>
                </a:effectLst>
                <a:ea typeface="+mn-ea"/>
                <a:cs typeface="+mn-cs"/>
              </a:rPr>
              <a:t>select in the Send Actual Costs To Dashboard column a “yes,” unless you have received and approved the final invoice for the tasks associated with that Activity;  </a:t>
            </a:r>
            <a:r>
              <a:rPr lang="en-US" sz="2000" dirty="0" smtClean="0">
                <a:effectLst>
                  <a:outerShdw blurRad="38100" dist="38100" dir="2700000" algn="tl">
                    <a:srgbClr val="000000">
                      <a:alpha val="43137"/>
                    </a:srgbClr>
                  </a:outerShdw>
                </a:effectLst>
                <a:ea typeface="+mn-ea"/>
                <a:cs typeface="+mn-cs"/>
              </a:rPr>
              <a:t>*</a:t>
            </a:r>
            <a:r>
              <a:rPr lang="en-US" sz="2000" dirty="0" smtClean="0">
                <a:solidFill>
                  <a:srgbClr val="66FF33"/>
                </a:solidFill>
                <a:effectLst>
                  <a:outerShdw blurRad="38100" dist="38100" dir="2700000" algn="tl">
                    <a:srgbClr val="000000">
                      <a:alpha val="43137"/>
                    </a:srgbClr>
                  </a:outerShdw>
                </a:effectLst>
                <a:ea typeface="+mn-ea"/>
                <a:cs typeface="+mn-cs"/>
              </a:rPr>
              <a:t>DO*</a:t>
            </a:r>
            <a:r>
              <a:rPr lang="en-US" sz="2000" dirty="0" smtClean="0">
                <a:effectLst>
                  <a:outerShdw blurRad="38100" dist="38100" dir="2700000" algn="tl">
                    <a:srgbClr val="000000">
                      <a:alpha val="43137"/>
                    </a:srgbClr>
                  </a:outerShdw>
                </a:effectLst>
                <a:ea typeface="+mn-ea"/>
                <a:cs typeface="+mn-cs"/>
              </a:rPr>
              <a:t> </a:t>
            </a:r>
            <a:r>
              <a:rPr lang="en-US" sz="2000" dirty="0" smtClean="0">
                <a:effectLst>
                  <a:outerShdw blurRad="38100" dist="38100" dir="2700000" algn="tl">
                    <a:srgbClr val="000000">
                      <a:alpha val="43137"/>
                    </a:srgbClr>
                  </a:outerShdw>
                </a:effectLst>
                <a:ea typeface="+mn-ea"/>
                <a:cs typeface="+mn-cs"/>
              </a:rPr>
              <a:t>select “No”</a:t>
            </a:r>
          </a:p>
          <a:p>
            <a:pPr lvl="1" eaLnBrk="1" hangingPunct="1">
              <a:lnSpc>
                <a:spcPct val="80000"/>
              </a:lnSpc>
              <a:defRPr/>
            </a:pPr>
            <a:endParaRPr lang="en-US" sz="1000" dirty="0" smtClean="0">
              <a:effectLst>
                <a:outerShdw blurRad="38100" dist="38100" dir="2700000" algn="tl">
                  <a:srgbClr val="000000">
                    <a:alpha val="43137"/>
                  </a:srgbClr>
                </a:outerShdw>
              </a:effectLst>
              <a:ea typeface="+mn-ea"/>
              <a:cs typeface="+mn-cs"/>
            </a:endParaRPr>
          </a:p>
          <a:p>
            <a:pPr lvl="1" eaLnBrk="1" hangingPunct="1">
              <a:lnSpc>
                <a:spcPct val="80000"/>
              </a:lnSpc>
              <a:defRPr/>
            </a:pPr>
            <a:r>
              <a:rPr lang="en-US" sz="2000" dirty="0" smtClean="0">
                <a:effectLst>
                  <a:outerShdw blurRad="38100" dist="38100" dir="2700000" algn="tl">
                    <a:srgbClr val="000000">
                      <a:alpha val="43137"/>
                    </a:srgbClr>
                  </a:outerShdw>
                </a:effectLst>
                <a:ea typeface="+mn-ea"/>
                <a:cs typeface="+mn-cs"/>
              </a:rPr>
              <a:t>Otherwise,  leave the</a:t>
            </a:r>
            <a:r>
              <a:rPr lang="en-US" sz="2000" dirty="0" smtClean="0">
                <a:effectLst>
                  <a:outerShdw blurRad="38100" dist="38100" dir="2700000" algn="tl">
                    <a:srgbClr val="000000">
                      <a:alpha val="43137"/>
                    </a:srgbClr>
                  </a:outerShdw>
                </a:effectLst>
              </a:rPr>
              <a:t> Send Actual Costs To Dashboard field blank</a:t>
            </a:r>
            <a:r>
              <a:rPr lang="en-US" sz="2000" dirty="0" smtClean="0">
                <a:effectLst>
                  <a:outerShdw blurRad="38100" dist="38100" dir="2700000" algn="tl">
                    <a:srgbClr val="000000">
                      <a:alpha val="43137"/>
                    </a:srgbClr>
                  </a:outerShdw>
                </a:effectLst>
                <a:ea typeface="+mn-ea"/>
                <a:cs typeface="+mn-cs"/>
              </a:rPr>
              <a:t> until all costs are accounted for,  so you’ll be able to update the data </a:t>
            </a:r>
            <a:endParaRPr lang="en-US" sz="2000" dirty="0" smtClean="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735B68B4-DCAF-4494-9057-C21E213201EA}" type="slidenum">
              <a:rPr lang="en-US" sz="1100" b="0" smtClean="0">
                <a:latin typeface="Arial" charset="0"/>
              </a:rPr>
              <a:pPr/>
              <a:t>26</a:t>
            </a:fld>
            <a:endParaRPr lang="en-US" sz="1100" b="0" smtClean="0">
              <a:latin typeface="Arial" charset="0"/>
            </a:endParaRPr>
          </a:p>
        </p:txBody>
      </p:sp>
      <p:sp>
        <p:nvSpPr>
          <p:cNvPr id="30722" name="Title Placeholder 2"/>
          <p:cNvSpPr>
            <a:spLocks noGrp="1"/>
          </p:cNvSpPr>
          <p:nvPr>
            <p:ph type="title"/>
          </p:nvPr>
        </p:nvSpPr>
        <p:spPr>
          <a:xfrm>
            <a:off x="1341438" y="677863"/>
            <a:ext cx="8466137" cy="1036637"/>
          </a:xfrm>
        </p:spPr>
        <p:txBody>
          <a:bodyPr/>
          <a:lstStyle/>
          <a:p>
            <a:r>
              <a:rPr lang="en-US" smtClean="0"/>
              <a:t>Reporting:</a:t>
            </a:r>
            <a:br>
              <a:rPr lang="en-US" smtClean="0"/>
            </a:br>
            <a:r>
              <a:rPr lang="en-US" smtClean="0"/>
              <a:t>OMB IT Dashboard</a:t>
            </a:r>
          </a:p>
        </p:txBody>
      </p:sp>
      <p:sp>
        <p:nvSpPr>
          <p:cNvPr id="3" name="Content Placeholder 3"/>
          <p:cNvSpPr>
            <a:spLocks noGrp="1"/>
          </p:cNvSpPr>
          <p:nvPr>
            <p:ph idx="1"/>
          </p:nvPr>
        </p:nvSpPr>
        <p:spPr>
          <a:xfrm>
            <a:off x="1341438" y="1985963"/>
            <a:ext cx="8466137" cy="5095875"/>
          </a:xfrm>
        </p:spPr>
        <p:txBody>
          <a:bodyPr/>
          <a:lstStyle/>
          <a:p>
            <a:pPr>
              <a:spcBef>
                <a:spcPts val="900"/>
              </a:spcBef>
              <a:defRPr/>
            </a:pPr>
            <a:r>
              <a:rPr lang="en-US" sz="3000" dirty="0" smtClean="0">
                <a:effectLst>
                  <a:outerShdw blurRad="38100" dist="38100" dir="2700000" algn="tl">
                    <a:srgbClr val="000000">
                      <a:alpha val="43137"/>
                    </a:srgbClr>
                  </a:outerShdw>
                </a:effectLst>
              </a:rPr>
              <a:t>HHS monthly extracts data from PMT, and sends the files to OMB on:</a:t>
            </a:r>
          </a:p>
          <a:p>
            <a:pPr lvl="1">
              <a:spcBef>
                <a:spcPts val="300"/>
              </a:spcBef>
              <a:defRPr/>
            </a:pPr>
            <a:r>
              <a:rPr lang="en-US" sz="2600" dirty="0" smtClean="0">
                <a:effectLst>
                  <a:outerShdw blurRad="38100" dist="38100" dir="2700000" algn="tl">
                    <a:srgbClr val="000000">
                      <a:alpha val="43137"/>
                    </a:srgbClr>
                  </a:outerShdw>
                </a:effectLst>
              </a:rPr>
              <a:t>EVM</a:t>
            </a:r>
          </a:p>
          <a:p>
            <a:pPr lvl="1">
              <a:spcBef>
                <a:spcPts val="300"/>
              </a:spcBef>
              <a:defRPr/>
            </a:pPr>
            <a:r>
              <a:rPr lang="en-US" sz="2600" dirty="0" smtClean="0">
                <a:effectLst>
                  <a:outerShdw blurRad="38100" dist="38100" dir="2700000" algn="tl">
                    <a:srgbClr val="000000">
                      <a:alpha val="43137"/>
                    </a:srgbClr>
                  </a:outerShdw>
                </a:effectLst>
              </a:rPr>
              <a:t>Other Performance Indicators</a:t>
            </a:r>
          </a:p>
          <a:p>
            <a:pPr lvl="1">
              <a:spcBef>
                <a:spcPts val="300"/>
              </a:spcBef>
              <a:defRPr/>
            </a:pPr>
            <a:r>
              <a:rPr lang="en-US" sz="2600" dirty="0" smtClean="0">
                <a:effectLst>
                  <a:outerShdw blurRad="38100" dist="38100" dir="2700000" algn="tl">
                    <a:srgbClr val="000000">
                      <a:alpha val="43137"/>
                    </a:srgbClr>
                  </a:outerShdw>
                </a:effectLst>
              </a:rPr>
              <a:t>Contracts</a:t>
            </a:r>
          </a:p>
          <a:p>
            <a:pPr lvl="1">
              <a:spcBef>
                <a:spcPts val="300"/>
              </a:spcBef>
              <a:defRPr/>
            </a:pPr>
            <a:r>
              <a:rPr lang="en-US" sz="2600" dirty="0" smtClean="0">
                <a:effectLst>
                  <a:outerShdw blurRad="38100" dist="38100" dir="2700000" algn="tl">
                    <a:srgbClr val="000000">
                      <a:alpha val="43137"/>
                    </a:srgbClr>
                  </a:outerShdw>
                </a:effectLst>
              </a:rPr>
              <a:t>HHS CIO Evaluation Ratings</a:t>
            </a:r>
          </a:p>
          <a:p>
            <a:pPr lvl="1">
              <a:spcBef>
                <a:spcPts val="300"/>
              </a:spcBef>
              <a:defRPr/>
            </a:pPr>
            <a:r>
              <a:rPr lang="en-US" sz="2600" dirty="0" smtClean="0">
                <a:effectLst>
                  <a:outerShdw blurRad="38100" dist="38100" dir="2700000" algn="tl">
                    <a:srgbClr val="000000">
                      <a:alpha val="43137"/>
                    </a:srgbClr>
                  </a:outerShdw>
                </a:effectLst>
              </a:rPr>
              <a:t>GAO Reports</a:t>
            </a:r>
          </a:p>
          <a:p>
            <a:pPr>
              <a:spcBef>
                <a:spcPts val="900"/>
              </a:spcBef>
              <a:defRPr/>
            </a:pPr>
            <a:endParaRPr lang="en-US" sz="800" dirty="0" smtClean="0">
              <a:effectLst>
                <a:outerShdw blurRad="38100" dist="38100" dir="2700000" algn="tl">
                  <a:srgbClr val="000000">
                    <a:alpha val="43137"/>
                  </a:srgbClr>
                </a:outerShdw>
              </a:effectLst>
            </a:endParaRPr>
          </a:p>
          <a:p>
            <a:pPr>
              <a:spcBef>
                <a:spcPts val="900"/>
              </a:spcBef>
              <a:defRPr/>
            </a:pPr>
            <a:r>
              <a:rPr lang="en-US" sz="3000" dirty="0" smtClean="0">
                <a:effectLst>
                  <a:outerShdw blurRad="38100" dist="38100" dir="2700000" algn="tl">
                    <a:srgbClr val="000000">
                      <a:alpha val="43137"/>
                    </a:srgbClr>
                  </a:outerShdw>
                </a:effectLst>
              </a:rPr>
              <a:t>OMB promotes updated version to production</a:t>
            </a:r>
          </a:p>
          <a:p>
            <a:pPr>
              <a:spcBef>
                <a:spcPts val="900"/>
              </a:spcBef>
              <a:defRPr/>
            </a:pPr>
            <a:endParaRPr lang="en-US" sz="800" dirty="0" smtClean="0">
              <a:effectLst>
                <a:outerShdw blurRad="38100" dist="38100" dir="2700000" algn="tl">
                  <a:srgbClr val="000000">
                    <a:alpha val="43137"/>
                  </a:srgbClr>
                </a:outerShdw>
              </a:effectLst>
            </a:endParaRPr>
          </a:p>
          <a:p>
            <a:pPr>
              <a:spcBef>
                <a:spcPts val="900"/>
              </a:spcBef>
              <a:defRPr/>
            </a:pPr>
            <a:r>
              <a:rPr lang="en-US" sz="3000" dirty="0" smtClean="0">
                <a:effectLst>
                  <a:outerShdw blurRad="38100" dist="38100" dir="2700000" algn="tl">
                    <a:srgbClr val="000000">
                      <a:alpha val="43137"/>
                    </a:srgbClr>
                  </a:outerShdw>
                </a:effectLst>
                <a:hlinkClick r:id="rId3"/>
              </a:rPr>
              <a:t>http://www.itdashboard.gov</a:t>
            </a:r>
            <a:r>
              <a:rPr lang="en-US" sz="3000" dirty="0" smtClean="0">
                <a:effectLst>
                  <a:outerShdw blurRad="38100" dist="38100" dir="2700000" algn="tl">
                    <a:srgbClr val="000000">
                      <a:alpha val="43137"/>
                    </a:srgbClr>
                  </a:outerShdw>
                </a:effectLst>
              </a:rPr>
              <a:t> |  HHS  |  CMS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E40D6E23-78F1-4355-8F93-85463A2A8E43}" type="slidenum">
              <a:rPr lang="en-US" altLang="en-US" sz="1100" b="0" smtClean="0">
                <a:latin typeface="Arial" charset="0"/>
              </a:rPr>
              <a:pPr/>
              <a:t>27</a:t>
            </a:fld>
            <a:endParaRPr lang="en-US" altLang="en-US" sz="1100" b="0" smtClean="0">
              <a:latin typeface="Arial" charset="0"/>
            </a:endParaRPr>
          </a:p>
        </p:txBody>
      </p:sp>
      <p:sp>
        <p:nvSpPr>
          <p:cNvPr id="31747" name="Title Placeholder 2"/>
          <p:cNvSpPr>
            <a:spLocks noGrp="1" noChangeArrowheads="1"/>
          </p:cNvSpPr>
          <p:nvPr>
            <p:ph type="title"/>
          </p:nvPr>
        </p:nvSpPr>
        <p:spPr>
          <a:xfrm>
            <a:off x="1341438" y="677863"/>
            <a:ext cx="8466137" cy="1036637"/>
          </a:xfrm>
        </p:spPr>
        <p:txBody>
          <a:bodyPr/>
          <a:lstStyle/>
          <a:p>
            <a:pPr eaLnBrk="1" hangingPunct="1"/>
            <a:r>
              <a:rPr lang="en-US" smtClean="0"/>
              <a:t>Watch Lists</a:t>
            </a:r>
          </a:p>
        </p:txBody>
      </p:sp>
      <p:sp>
        <p:nvSpPr>
          <p:cNvPr id="32772" name="Content Placeholder 3"/>
          <p:cNvSpPr>
            <a:spLocks noGrp="1" noChangeArrowheads="1"/>
          </p:cNvSpPr>
          <p:nvPr>
            <p:ph type="body" idx="1"/>
          </p:nvPr>
        </p:nvSpPr>
        <p:spPr>
          <a:xfrm>
            <a:off x="1341438" y="1985963"/>
            <a:ext cx="8466137" cy="5095875"/>
          </a:xfrm>
        </p:spPr>
        <p:txBody>
          <a:bodyPr/>
          <a:lstStyle/>
          <a:p>
            <a:pPr eaLnBrk="1" hangingPunct="1">
              <a:lnSpc>
                <a:spcPct val="90000"/>
              </a:lnSpc>
              <a:spcAft>
                <a:spcPct val="20000"/>
              </a:spcAft>
              <a:defRPr/>
            </a:pPr>
            <a:r>
              <a:rPr lang="en-US" sz="2800" dirty="0" smtClean="0">
                <a:effectLst>
                  <a:outerShdw blurRad="38100" dist="38100" dir="2700000" algn="tl">
                    <a:srgbClr val="000000">
                      <a:alpha val="43137"/>
                    </a:srgbClr>
                  </a:outerShdw>
                </a:effectLst>
              </a:rPr>
              <a:t>HHS High Variance List based on </a:t>
            </a:r>
            <a:r>
              <a:rPr lang="en-US" sz="2800" u="sng" dirty="0" smtClean="0">
                <a:effectLst>
                  <a:outerShdw blurRad="38100" dist="38100" dir="2700000" algn="tl">
                    <a:srgbClr val="000000">
                      <a:alpha val="43137"/>
                    </a:srgbClr>
                  </a:outerShdw>
                </a:effectLst>
              </a:rPr>
              <a:t>DME</a:t>
            </a:r>
            <a:r>
              <a:rPr lang="en-US" sz="2800" dirty="0" smtClean="0">
                <a:effectLst>
                  <a:outerShdw blurRad="38100" dist="38100" dir="2700000" algn="tl">
                    <a:srgbClr val="000000">
                      <a:alpha val="43137"/>
                    </a:srgbClr>
                  </a:outerShdw>
                </a:effectLst>
              </a:rPr>
              <a:t> Variances...and:</a:t>
            </a:r>
          </a:p>
          <a:p>
            <a:pPr lvl="1" eaLnBrk="1" hangingPunct="1">
              <a:lnSpc>
                <a:spcPct val="80000"/>
              </a:lnSpc>
              <a:buClr>
                <a:srgbClr val="00B0F0"/>
              </a:buClr>
              <a:defRPr/>
            </a:pPr>
            <a:r>
              <a:rPr lang="en-US" sz="2100" dirty="0" smtClean="0">
                <a:effectLst>
                  <a:outerShdw blurRad="38100" dist="38100" dir="2700000" algn="tl">
                    <a:srgbClr val="000000">
                      <a:alpha val="43137"/>
                    </a:srgbClr>
                  </a:outerShdw>
                </a:effectLst>
              </a:rPr>
              <a:t>Cost or schedule variances  ≥  ±10%</a:t>
            </a:r>
          </a:p>
          <a:p>
            <a:pPr lvl="2" eaLnBrk="1" hangingPunct="1">
              <a:lnSpc>
                <a:spcPct val="80000"/>
              </a:lnSpc>
              <a:buClr>
                <a:srgbClr val="00B0F0"/>
              </a:buClr>
              <a:defRPr/>
            </a:pPr>
            <a:r>
              <a:rPr lang="en-US" sz="1700" dirty="0" smtClean="0">
                <a:effectLst>
                  <a:outerShdw blurRad="38100" dist="38100" dir="2700000" algn="tl">
                    <a:srgbClr val="000000">
                      <a:alpha val="43137"/>
                    </a:srgbClr>
                  </a:outerShdw>
                </a:effectLst>
              </a:rPr>
              <a:t>Corrective action plan required</a:t>
            </a:r>
          </a:p>
          <a:p>
            <a:pPr lvl="1" eaLnBrk="1" hangingPunct="1">
              <a:lnSpc>
                <a:spcPct val="80000"/>
              </a:lnSpc>
              <a:buClr>
                <a:srgbClr val="00B0F0"/>
              </a:buClr>
              <a:defRPr/>
            </a:pPr>
            <a:r>
              <a:rPr lang="en-US" sz="2100" dirty="0" smtClean="0">
                <a:effectLst>
                  <a:outerShdw blurRad="38100" dist="38100" dir="2700000" algn="tl">
                    <a:srgbClr val="000000">
                      <a:alpha val="43137"/>
                    </a:srgbClr>
                  </a:outerShdw>
                </a:effectLst>
              </a:rPr>
              <a:t>Data ≥ 45 days old ("as of" date for EVM reporting),</a:t>
            </a:r>
          </a:p>
          <a:p>
            <a:pPr lvl="1" eaLnBrk="1" hangingPunct="1">
              <a:lnSpc>
                <a:spcPct val="80000"/>
              </a:lnSpc>
              <a:buClr>
                <a:srgbClr val="00B0F0"/>
              </a:buClr>
              <a:defRPr/>
            </a:pPr>
            <a:r>
              <a:rPr lang="en-US" sz="2100" dirty="0" smtClean="0">
                <a:effectLst>
                  <a:outerShdw blurRad="38100" dist="38100" dir="2700000" algn="tl">
                    <a:srgbClr val="000000">
                      <a:alpha val="43137"/>
                    </a:srgbClr>
                  </a:outerShdw>
                </a:effectLst>
              </a:rPr>
              <a:t>Data not updated (date on which you are completing this report) ≥ 45 days old</a:t>
            </a:r>
          </a:p>
          <a:p>
            <a:pPr lvl="1" eaLnBrk="1" hangingPunct="1">
              <a:lnSpc>
                <a:spcPct val="80000"/>
              </a:lnSpc>
              <a:buClr>
                <a:srgbClr val="00B0F0"/>
              </a:buClr>
              <a:defRPr/>
            </a:pPr>
            <a:r>
              <a:rPr lang="en-US" sz="2100" dirty="0" smtClean="0">
                <a:effectLst>
                  <a:outerShdw blurRad="38100" dist="38100" dir="2700000" algn="tl">
                    <a:srgbClr val="000000">
                      <a:alpha val="43137"/>
                    </a:srgbClr>
                  </a:outerShdw>
                </a:effectLst>
              </a:rPr>
              <a:t>Security and privacy factors</a:t>
            </a:r>
          </a:p>
          <a:p>
            <a:pPr eaLnBrk="1" hangingPunct="1">
              <a:lnSpc>
                <a:spcPct val="80000"/>
              </a:lnSpc>
              <a:buFontTx/>
              <a:buNone/>
              <a:defRPr/>
            </a:pPr>
            <a:endParaRPr lang="en-US" sz="2300" dirty="0" smtClean="0">
              <a:effectLst>
                <a:outerShdw blurRad="38100" dist="38100" dir="2700000" algn="tl">
                  <a:srgbClr val="000000">
                    <a:alpha val="43137"/>
                  </a:srgbClr>
                </a:outerShdw>
              </a:effectLst>
            </a:endParaRPr>
          </a:p>
          <a:p>
            <a:pPr eaLnBrk="1" hangingPunct="1">
              <a:lnSpc>
                <a:spcPct val="80000"/>
              </a:lnSpc>
              <a:defRPr/>
            </a:pPr>
            <a:r>
              <a:rPr lang="en-US" sz="2800" dirty="0" smtClean="0">
                <a:effectLst>
                  <a:outerShdw blurRad="38100" dist="38100" dir="2700000" algn="tl">
                    <a:srgbClr val="000000">
                      <a:alpha val="43137"/>
                    </a:srgbClr>
                  </a:outerShdw>
                </a:effectLst>
              </a:rPr>
              <a:t>OMB Management Watch List based on </a:t>
            </a:r>
            <a:r>
              <a:rPr lang="en-US" sz="2800" u="sng" dirty="0" smtClean="0">
                <a:effectLst>
                  <a:outerShdw blurRad="38100" dist="38100" dir="2700000" algn="tl">
                    <a:srgbClr val="000000">
                      <a:alpha val="43137"/>
                    </a:srgbClr>
                  </a:outerShdw>
                </a:effectLst>
              </a:rPr>
              <a:t>Total</a:t>
            </a:r>
            <a:r>
              <a:rPr lang="en-US" sz="2800" dirty="0" smtClean="0">
                <a:effectLst>
                  <a:outerShdw blurRad="38100" dist="38100" dir="2700000" algn="tl">
                    <a:srgbClr val="000000">
                      <a:alpha val="43137"/>
                    </a:srgbClr>
                  </a:outerShdw>
                </a:effectLst>
              </a:rPr>
              <a:t> Variances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1DF99E28-67E2-4C04-B61F-0E9EEF60D926}" type="slidenum">
              <a:rPr lang="en-US" altLang="en-US" sz="1100" b="0" smtClean="0">
                <a:latin typeface="Arial" charset="0"/>
              </a:rPr>
              <a:pPr/>
              <a:t>28</a:t>
            </a:fld>
            <a:endParaRPr lang="en-US" altLang="en-US" sz="1100" b="0" smtClean="0">
              <a:latin typeface="Arial" charset="0"/>
            </a:endParaRPr>
          </a:p>
        </p:txBody>
      </p:sp>
      <p:sp>
        <p:nvSpPr>
          <p:cNvPr id="32771" name="Title Placeholder 2"/>
          <p:cNvSpPr>
            <a:spLocks noGrp="1" noChangeArrowheads="1"/>
          </p:cNvSpPr>
          <p:nvPr>
            <p:ph type="title"/>
          </p:nvPr>
        </p:nvSpPr>
        <p:spPr>
          <a:xfrm>
            <a:off x="1341438" y="412750"/>
            <a:ext cx="8466137" cy="1036638"/>
          </a:xfrm>
        </p:spPr>
        <p:txBody>
          <a:bodyPr/>
          <a:lstStyle/>
          <a:p>
            <a:pPr eaLnBrk="1" hangingPunct="1"/>
            <a:r>
              <a:rPr lang="en-US" smtClean="0"/>
              <a:t>Summary: EVM  Reporting  Requirements</a:t>
            </a:r>
          </a:p>
        </p:txBody>
      </p:sp>
      <p:sp>
        <p:nvSpPr>
          <p:cNvPr id="9220" name="Content Placeholder 3"/>
          <p:cNvSpPr>
            <a:spLocks noGrp="1" noChangeArrowheads="1"/>
          </p:cNvSpPr>
          <p:nvPr>
            <p:ph type="body" idx="1"/>
          </p:nvPr>
        </p:nvSpPr>
        <p:spPr>
          <a:xfrm>
            <a:off x="128588" y="1454150"/>
            <a:ext cx="9801225" cy="5262563"/>
          </a:xfrm>
        </p:spPr>
        <p:txBody>
          <a:bodyPr/>
          <a:lstStyle/>
          <a:p>
            <a:pPr eaLnBrk="1" hangingPunct="1">
              <a:spcBef>
                <a:spcPts val="500"/>
              </a:spcBef>
              <a:defRPr/>
            </a:pPr>
            <a:r>
              <a:rPr lang="en-US" sz="2300" dirty="0" smtClean="0">
                <a:effectLst>
                  <a:outerShdw blurRad="38100" dist="38100" dir="2700000" algn="tl">
                    <a:srgbClr val="000000">
                      <a:alpha val="43137"/>
                    </a:srgbClr>
                  </a:outerShdw>
                </a:effectLst>
              </a:rPr>
              <a:t>OMB:  Explain  ≥  ±10% variance</a:t>
            </a:r>
          </a:p>
          <a:p>
            <a:pPr eaLnBrk="1" hangingPunct="1">
              <a:spcBef>
                <a:spcPts val="500"/>
              </a:spcBef>
              <a:defRPr/>
            </a:pPr>
            <a:r>
              <a:rPr lang="en-US" sz="2300" dirty="0" smtClean="0">
                <a:effectLst>
                  <a:outerShdw blurRad="38100" dist="38100" dir="2700000" algn="tl">
                    <a:srgbClr val="000000">
                      <a:alpha val="43137"/>
                    </a:srgbClr>
                  </a:outerShdw>
                </a:effectLst>
              </a:rPr>
              <a:t>HHSAR:  </a:t>
            </a:r>
            <a:r>
              <a:rPr lang="en-US" sz="2300" dirty="0" smtClean="0">
                <a:effectLst>
                  <a:outerShdw blurRad="38100" dist="38100" dir="2700000" algn="tl">
                    <a:srgbClr val="000000">
                      <a:alpha val="43137"/>
                    </a:srgbClr>
                  </a:outerShdw>
                </a:effectLst>
              </a:rPr>
              <a:t>*</a:t>
            </a:r>
            <a:r>
              <a:rPr lang="en-US" sz="2300" dirty="0" smtClean="0">
                <a:solidFill>
                  <a:srgbClr val="00FF00"/>
                </a:solidFill>
                <a:effectLst>
                  <a:outerShdw blurRad="38100" dist="38100" dir="2700000" algn="tl">
                    <a:srgbClr val="000000">
                      <a:alpha val="43137"/>
                    </a:srgbClr>
                  </a:outerShdw>
                </a:effectLst>
              </a:rPr>
              <a:t>If major*</a:t>
            </a:r>
            <a:r>
              <a:rPr lang="en-US" sz="2300" dirty="0" smtClean="0">
                <a:effectLst>
                  <a:outerShdw blurRad="38100" dist="38100" dir="2700000" algn="tl">
                    <a:srgbClr val="000000">
                      <a:alpha val="43137"/>
                    </a:srgbClr>
                  </a:outerShdw>
                </a:effectLst>
              </a:rPr>
              <a:t> development</a:t>
            </a:r>
            <a:r>
              <a:rPr lang="en-US" sz="2300" dirty="0" smtClean="0">
                <a:effectLst>
                  <a:outerShdw blurRad="38100" dist="38100" dir="2700000" algn="tl">
                    <a:srgbClr val="000000">
                      <a:alpha val="43137"/>
                    </a:srgbClr>
                  </a:outerShdw>
                </a:effectLst>
              </a:rPr>
              <a:t>, then:  Compliant EVMS, monthly report, IBR, [for O&amp;M] annual operational analysis</a:t>
            </a:r>
          </a:p>
          <a:p>
            <a:pPr eaLnBrk="1" hangingPunct="1">
              <a:spcBef>
                <a:spcPts val="500"/>
              </a:spcBef>
              <a:defRPr/>
            </a:pPr>
            <a:r>
              <a:rPr lang="en-US" sz="2300" dirty="0" smtClean="0">
                <a:effectLst>
                  <a:outerShdw blurRad="38100" dist="38100" dir="2700000" algn="tl">
                    <a:srgbClr val="000000">
                      <a:alpha val="43137"/>
                    </a:srgbClr>
                  </a:outerShdw>
                </a:effectLst>
              </a:rPr>
              <a:t>HHS  CPIC:  Monthly cost and schedule reporting...</a:t>
            </a:r>
            <a:r>
              <a:rPr lang="en-US" sz="2300" dirty="0" smtClean="0">
                <a:solidFill>
                  <a:srgbClr val="00FF00"/>
                </a:solidFill>
                <a:effectLst>
                  <a:outerShdw blurRad="38100" dist="38100" dir="2700000" algn="tl">
                    <a:srgbClr val="000000">
                      <a:alpha val="43137"/>
                    </a:srgbClr>
                  </a:outerShdw>
                </a:effectLst>
              </a:rPr>
              <a:t>all</a:t>
            </a:r>
            <a:r>
              <a:rPr lang="en-US" sz="2300" dirty="0" smtClean="0">
                <a:effectLst>
                  <a:outerShdw blurRad="38100" dist="38100" dir="2700000" algn="tl">
                    <a:srgbClr val="000000">
                      <a:alpha val="43137"/>
                    </a:srgbClr>
                  </a:outerShdw>
                </a:effectLst>
              </a:rPr>
              <a:t> IT projects</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Update OPPM each month:  EVM and other performance</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Extracts m</a:t>
            </a:r>
            <a:r>
              <a:rPr lang="en-US" sz="2400" dirty="0" smtClean="0">
                <a:effectLst>
                  <a:outerShdw blurRad="38100" dist="38100" dir="2700000" algn="tl">
                    <a:srgbClr val="000000">
                      <a:alpha val="43137"/>
                    </a:srgbClr>
                  </a:outerShdw>
                </a:effectLst>
              </a:rPr>
              <a:t>onthly data to OMB for IT Dashboard</a:t>
            </a:r>
            <a:endParaRPr lang="en-US" sz="2300" dirty="0" smtClean="0">
              <a:effectLst>
                <a:outerShdw blurRad="38100" dist="38100" dir="2700000" algn="tl">
                  <a:srgbClr val="000000">
                    <a:alpha val="43137"/>
                  </a:srgbClr>
                </a:outerShdw>
              </a:effectLst>
            </a:endParaRPr>
          </a:p>
          <a:p>
            <a:pPr eaLnBrk="1" hangingPunct="1">
              <a:spcBef>
                <a:spcPts val="500"/>
              </a:spcBef>
              <a:defRPr/>
            </a:pPr>
            <a:r>
              <a:rPr lang="en-US" sz="2300" dirty="0" smtClean="0">
                <a:effectLst>
                  <a:outerShdw blurRad="38100" dist="38100" dir="2700000" algn="tl">
                    <a:srgbClr val="000000">
                      <a:alpha val="43137"/>
                    </a:srgbClr>
                  </a:outerShdw>
                </a:effectLst>
              </a:rPr>
              <a:t>CMS:  Update OPPM by </a:t>
            </a:r>
            <a:r>
              <a:rPr lang="en-US" sz="2300" dirty="0" smtClean="0">
                <a:effectLst>
                  <a:outerShdw blurRad="38100" dist="38100" dir="2700000" algn="tl">
                    <a:srgbClr val="000000">
                      <a:alpha val="43137"/>
                    </a:srgbClr>
                  </a:outerShdw>
                </a:effectLst>
              </a:rPr>
              <a:t> </a:t>
            </a:r>
            <a:r>
              <a:rPr lang="en-US" sz="2300" dirty="0">
                <a:solidFill>
                  <a:srgbClr val="FF5050"/>
                </a:solidFill>
                <a:effectLst>
                  <a:outerShdw blurRad="38100" dist="38100" dir="2700000" algn="tl">
                    <a:srgbClr val="000000">
                      <a:alpha val="43137"/>
                    </a:srgbClr>
                  </a:outerShdw>
                </a:effectLst>
              </a:rPr>
              <a:t>*10th </a:t>
            </a:r>
            <a:r>
              <a:rPr lang="en-US" sz="2300" dirty="0" smtClean="0">
                <a:solidFill>
                  <a:srgbClr val="FF5050"/>
                </a:solidFill>
                <a:effectLst>
                  <a:outerShdw blurRad="38100" dist="38100" dir="2700000" algn="tl">
                    <a:srgbClr val="000000">
                      <a:alpha val="43137"/>
                    </a:srgbClr>
                  </a:outerShdw>
                </a:effectLst>
              </a:rPr>
              <a:t>of each </a:t>
            </a:r>
            <a:r>
              <a:rPr lang="en-US" sz="2300" dirty="0" smtClean="0">
                <a:solidFill>
                  <a:srgbClr val="FF5050"/>
                </a:solidFill>
                <a:effectLst>
                  <a:outerShdw blurRad="38100" dist="38100" dir="2700000" algn="tl">
                    <a:srgbClr val="000000">
                      <a:alpha val="43137"/>
                    </a:srgbClr>
                  </a:outerShdw>
                </a:effectLst>
              </a:rPr>
              <a:t>month*</a:t>
            </a:r>
            <a:endParaRPr lang="en-US" sz="2300" dirty="0" smtClean="0">
              <a:solidFill>
                <a:srgbClr val="FF5050"/>
              </a:solidFill>
              <a:effectLst>
                <a:outerShdw blurRad="38100" dist="38100" dir="2700000" algn="tl">
                  <a:srgbClr val="000000">
                    <a:alpha val="43137"/>
                  </a:srgbClr>
                </a:outerShdw>
              </a:effectLst>
            </a:endParaRP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Total Costs Actual</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Planned % Complete</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Actual % Complete</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Start Date Projected</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Completion Date Projected</a:t>
            </a:r>
          </a:p>
          <a:p>
            <a:pPr lvl="1" eaLnBrk="1" hangingPunct="1">
              <a:spcBef>
                <a:spcPts val="500"/>
              </a:spcBef>
              <a:buClr>
                <a:srgbClr val="00B0F0"/>
              </a:buClr>
              <a:defRPr/>
            </a:pPr>
            <a:r>
              <a:rPr lang="en-US" sz="2300" b="1" dirty="0" smtClean="0">
                <a:effectLst>
                  <a:outerShdw blurRad="38100" dist="38100" dir="2700000" algn="tl">
                    <a:srgbClr val="000000">
                      <a:alpha val="43137"/>
                    </a:srgbClr>
                  </a:outerShdw>
                </a:effectLst>
                <a:sym typeface="Symbol" pitchFamily="18" charset="2"/>
              </a:rPr>
              <a:t>  </a:t>
            </a:r>
            <a:r>
              <a:rPr lang="en-US" sz="2300" dirty="0" smtClean="0">
                <a:effectLst>
                  <a:outerShdw blurRad="38100" dist="38100" dir="2700000" algn="tl">
                    <a:srgbClr val="000000">
                      <a:alpha val="43137"/>
                    </a:srgbClr>
                  </a:outerShdw>
                </a:effectLst>
              </a:rPr>
              <a:t>±10% variance requires corrective action plan</a:t>
            </a:r>
          </a:p>
          <a:p>
            <a:pPr lvl="1" eaLnBrk="1" hangingPunct="1">
              <a:spcBef>
                <a:spcPts val="500"/>
              </a:spcBef>
              <a:buClr>
                <a:srgbClr val="00B0F0"/>
              </a:buClr>
              <a:defRPr/>
            </a:pPr>
            <a:r>
              <a:rPr lang="en-US" sz="2300" dirty="0" smtClean="0">
                <a:effectLst>
                  <a:outerShdw blurRad="38100" dist="38100" dir="2700000" algn="tl">
                    <a:srgbClr val="000000">
                      <a:alpha val="43137"/>
                    </a:srgbClr>
                  </a:outerShdw>
                </a:effectLst>
              </a:rPr>
              <a:t>Zero variance requires statement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3F5F583C-0E12-4A2A-89EB-38177F4DEADC}" type="slidenum">
              <a:rPr lang="en-US">
                <a:latin typeface="+mn-lt"/>
              </a:rPr>
              <a:pPr defTabSz="1019175">
                <a:defRPr/>
              </a:pPr>
              <a:t>3</a:t>
            </a:fld>
            <a:endParaRPr lang="en-US">
              <a:latin typeface="+mn-lt"/>
            </a:endParaRPr>
          </a:p>
        </p:txBody>
      </p:sp>
      <p:sp>
        <p:nvSpPr>
          <p:cNvPr id="7171" name="Title Placeholder 2"/>
          <p:cNvSpPr>
            <a:spLocks noGrp="1" noChangeArrowheads="1"/>
          </p:cNvSpPr>
          <p:nvPr>
            <p:ph type="title"/>
          </p:nvPr>
        </p:nvSpPr>
        <p:spPr>
          <a:xfrm>
            <a:off x="1341438" y="677863"/>
            <a:ext cx="8466137" cy="1036637"/>
          </a:xfrm>
        </p:spPr>
        <p:txBody>
          <a:bodyPr/>
          <a:lstStyle/>
          <a:p>
            <a:pPr eaLnBrk="1" hangingPunct="1"/>
            <a:r>
              <a:rPr lang="en-US" smtClean="0"/>
              <a:t>Earned Value History - 1</a:t>
            </a:r>
          </a:p>
        </p:txBody>
      </p:sp>
      <p:sp>
        <p:nvSpPr>
          <p:cNvPr id="71683" name="Content Placeholder 3"/>
          <p:cNvSpPr>
            <a:spLocks noGrp="1" noChangeArrowheads="1"/>
          </p:cNvSpPr>
          <p:nvPr>
            <p:ph type="body" idx="1"/>
          </p:nvPr>
        </p:nvSpPr>
        <p:spPr>
          <a:xfrm>
            <a:off x="1341438" y="1985963"/>
            <a:ext cx="8466137" cy="5095875"/>
          </a:xfrm>
        </p:spPr>
        <p:txBody>
          <a:bodyPr/>
          <a:lstStyle/>
          <a:p>
            <a:pPr eaLnBrk="1" hangingPunct="1">
              <a:defRPr/>
            </a:pPr>
            <a:r>
              <a:rPr lang="en-US" sz="2600" dirty="0" smtClean="0">
                <a:effectLst>
                  <a:outerShdw blurRad="38100" dist="38100" dir="2700000" algn="tl">
                    <a:srgbClr val="000000">
                      <a:alpha val="43137"/>
                    </a:srgbClr>
                  </a:outerShdw>
                </a:effectLst>
              </a:rPr>
              <a:t>Since the 1890s, industrial engineers have compared physical factory output to:</a:t>
            </a:r>
          </a:p>
          <a:p>
            <a:pPr lvl="1" eaLnBrk="1" hangingPunct="1">
              <a:defRPr/>
            </a:pPr>
            <a:r>
              <a:rPr lang="en-US" sz="2200" dirty="0" smtClean="0">
                <a:effectLst>
                  <a:outerShdw blurRad="38100" dist="38100" dir="2700000" algn="tl">
                    <a:srgbClr val="000000">
                      <a:alpha val="43137"/>
                    </a:srgbClr>
                  </a:outerShdw>
                </a:effectLst>
              </a:rPr>
              <a:t>Actual costs to determine cost variance</a:t>
            </a:r>
          </a:p>
          <a:p>
            <a:pPr lvl="1" eaLnBrk="1" hangingPunct="1">
              <a:defRPr/>
            </a:pPr>
            <a:r>
              <a:rPr lang="en-US" sz="2200" dirty="0" smtClean="0">
                <a:effectLst>
                  <a:outerShdw blurRad="38100" dist="38100" dir="2700000" algn="tl">
                    <a:srgbClr val="000000">
                      <a:alpha val="43137"/>
                    </a:srgbClr>
                  </a:outerShdw>
                </a:effectLst>
              </a:rPr>
              <a:t>Planned physical output to assess schedule variance</a:t>
            </a:r>
          </a:p>
          <a:p>
            <a:pPr eaLnBrk="1" hangingPunct="1">
              <a:defRPr/>
            </a:pPr>
            <a:r>
              <a:rPr lang="en-US" sz="2600" dirty="0" smtClean="0">
                <a:effectLst>
                  <a:outerShdw blurRad="38100" dist="38100" dir="2700000" algn="tl">
                    <a:srgbClr val="000000">
                      <a:alpha val="43137"/>
                    </a:srgbClr>
                  </a:outerShdw>
                </a:effectLst>
              </a:rPr>
              <a:t>Starting in 1957, the U.S. Navy, then the Air Force, then the entire Department of Defense, adopted schedule, then cost, performance measures for projects and contracts</a:t>
            </a:r>
          </a:p>
          <a:p>
            <a:pPr eaLnBrk="1" hangingPunct="1">
              <a:defRPr/>
            </a:pPr>
            <a:r>
              <a:rPr lang="en-US" sz="2600" dirty="0" smtClean="0">
                <a:effectLst>
                  <a:outerShdw blurRad="38100" dist="38100" dir="2700000" algn="tl">
                    <a:srgbClr val="000000">
                      <a:alpha val="43137"/>
                    </a:srgbClr>
                  </a:outerShdw>
                </a:effectLst>
              </a:rPr>
              <a:t>In 1967, DoD Instruction 7000.2, “Performance Measurement for Selected Acquisitions,” imposed 35 Cost/Schedule Control Systems Criteria (C/SCSC)</a:t>
            </a:r>
            <a:r>
              <a:rPr lang="en-US" sz="2600" b="1" dirty="0" smtClean="0">
                <a:effectLst>
                  <a:outerShdw blurRad="38100" dist="38100" dir="2700000" algn="tl">
                    <a:srgbClr val="000000">
                      <a:alpha val="43137"/>
                    </a:srgbClr>
                  </a:outerShdw>
                </a:effectLst>
              </a:rPr>
              <a:t> </a:t>
            </a:r>
            <a:r>
              <a:rPr lang="en-US" sz="2600" dirty="0" smtClean="0">
                <a:effectLst>
                  <a:outerShdw blurRad="38100" dist="38100" dir="2700000" algn="tl">
                    <a:srgbClr val="000000">
                      <a:alpha val="43137"/>
                    </a:srgbClr>
                  </a:outerShdw>
                </a:effectLst>
              </a:rPr>
              <a:t>on the defense industry</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4CD60F05-0EDB-4602-B4F7-6192517D5B95}" type="slidenum">
              <a:rPr lang="en-US">
                <a:latin typeface="+mn-lt"/>
              </a:rPr>
              <a:pPr defTabSz="1019175">
                <a:defRPr/>
              </a:pPr>
              <a:t>4</a:t>
            </a:fld>
            <a:endParaRPr lang="en-US">
              <a:latin typeface="+mn-lt"/>
            </a:endParaRPr>
          </a:p>
        </p:txBody>
      </p:sp>
      <p:sp>
        <p:nvSpPr>
          <p:cNvPr id="8195" name="Title Placeholder 2"/>
          <p:cNvSpPr>
            <a:spLocks noGrp="1" noChangeArrowheads="1"/>
          </p:cNvSpPr>
          <p:nvPr>
            <p:ph type="title"/>
          </p:nvPr>
        </p:nvSpPr>
        <p:spPr>
          <a:xfrm>
            <a:off x="1341438" y="677863"/>
            <a:ext cx="8466137" cy="1036637"/>
          </a:xfrm>
        </p:spPr>
        <p:txBody>
          <a:bodyPr/>
          <a:lstStyle/>
          <a:p>
            <a:pPr eaLnBrk="1" hangingPunct="1"/>
            <a:r>
              <a:rPr lang="en-US" smtClean="0"/>
              <a:t>Earned Value History - 2</a:t>
            </a:r>
          </a:p>
        </p:txBody>
      </p:sp>
      <p:sp>
        <p:nvSpPr>
          <p:cNvPr id="72707" name="Content Placeholder 3"/>
          <p:cNvSpPr>
            <a:spLocks noGrp="1" noChangeArrowheads="1"/>
          </p:cNvSpPr>
          <p:nvPr>
            <p:ph type="body" idx="1"/>
          </p:nvPr>
        </p:nvSpPr>
        <p:spPr>
          <a:xfrm>
            <a:off x="1341438" y="1985963"/>
            <a:ext cx="8466137" cy="5095875"/>
          </a:xfrm>
        </p:spPr>
        <p:txBody>
          <a:bodyPr/>
          <a:lstStyle/>
          <a:p>
            <a:pPr eaLnBrk="1" hangingPunct="1">
              <a:defRPr/>
            </a:pPr>
            <a:r>
              <a:rPr lang="en-US" sz="2600" dirty="0" smtClean="0">
                <a:effectLst>
                  <a:outerShdw blurRad="38100" dist="38100" dir="2700000" algn="tl">
                    <a:srgbClr val="000000">
                      <a:alpha val="43137"/>
                    </a:srgbClr>
                  </a:outerShdw>
                </a:effectLst>
              </a:rPr>
              <a:t>In 1995, The National Defense Industry Association (NDIA) took on the task of reviewing / rewriting the 35 criteria to make them more compatible with private industry practices</a:t>
            </a:r>
          </a:p>
          <a:p>
            <a:pPr eaLnBrk="1" hangingPunct="1">
              <a:defRPr/>
            </a:pPr>
            <a:r>
              <a:rPr lang="en-US" sz="2600" dirty="0" smtClean="0">
                <a:effectLst>
                  <a:outerShdw blurRad="38100" dist="38100" dir="2700000" algn="tl">
                    <a:srgbClr val="000000">
                      <a:alpha val="43137"/>
                    </a:srgbClr>
                  </a:outerShdw>
                </a:effectLst>
              </a:rPr>
              <a:t>In 1996, DoD accepted the NDIA’s 32 guidelines</a:t>
            </a:r>
          </a:p>
          <a:p>
            <a:pPr eaLnBrk="1" hangingPunct="1">
              <a:defRPr/>
            </a:pPr>
            <a:r>
              <a:rPr lang="en-US" sz="2600" dirty="0" smtClean="0">
                <a:effectLst>
                  <a:outerShdw blurRad="38100" dist="38100" dir="2700000" algn="tl">
                    <a:srgbClr val="000000">
                      <a:alpha val="43137"/>
                    </a:srgbClr>
                  </a:outerShdw>
                </a:effectLst>
              </a:rPr>
              <a:t>In 1998, the 32 guidelines were incorporated into ANSI/GEIA Standard GEIA-EIA-748</a:t>
            </a:r>
          </a:p>
          <a:p>
            <a:pPr eaLnBrk="1" hangingPunct="1">
              <a:defRPr/>
            </a:pPr>
            <a:r>
              <a:rPr lang="en-US" sz="2600" dirty="0" smtClean="0">
                <a:effectLst>
                  <a:outerShdw blurRad="38100" dist="38100" dir="2700000" algn="tl">
                    <a:srgbClr val="000000">
                      <a:alpha val="43137"/>
                    </a:srgbClr>
                  </a:outerShdw>
                </a:effectLst>
              </a:rPr>
              <a:t>Since then, many federal agencies have adopted ANSI Standard 748 as their reference for EVMS’</a:t>
            </a:r>
          </a:p>
          <a:p>
            <a:pPr eaLnBrk="1" hangingPunct="1">
              <a:defRPr/>
            </a:pPr>
            <a:r>
              <a:rPr lang="en-US" sz="2600" dirty="0" smtClean="0">
                <a:effectLst>
                  <a:outerShdw blurRad="38100" dist="38100" dir="2700000" algn="tl">
                    <a:srgbClr val="000000">
                      <a:alpha val="43137"/>
                    </a:srgbClr>
                  </a:outerShdw>
                </a:effectLst>
              </a:rPr>
              <a:t>In 2004, the NDIA “Intent Guide” was published to expand on Section 2 of ANSI Standard 748</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p:txBody>
          <a:bodyPr/>
          <a:lstStyle/>
          <a:p>
            <a:pPr defTabSz="1019175">
              <a:defRPr/>
            </a:pPr>
            <a:fld id="{DC0DDED1-8ADB-452F-AB7D-412774D7238D}" type="slidenum">
              <a:rPr lang="en-US">
                <a:latin typeface="+mn-lt"/>
              </a:rPr>
              <a:pPr defTabSz="1019175">
                <a:defRPr/>
              </a:pPr>
              <a:t>5</a:t>
            </a:fld>
            <a:endParaRPr lang="en-US">
              <a:latin typeface="+mn-lt"/>
            </a:endParaRPr>
          </a:p>
        </p:txBody>
      </p:sp>
      <p:sp>
        <p:nvSpPr>
          <p:cNvPr id="9219" name="Title Placeholder 2"/>
          <p:cNvSpPr>
            <a:spLocks noGrp="1" noChangeArrowheads="1"/>
          </p:cNvSpPr>
          <p:nvPr>
            <p:ph type="title"/>
          </p:nvPr>
        </p:nvSpPr>
        <p:spPr>
          <a:xfrm>
            <a:off x="1341438" y="677863"/>
            <a:ext cx="8466137" cy="1036637"/>
          </a:xfrm>
        </p:spPr>
        <p:txBody>
          <a:bodyPr/>
          <a:lstStyle/>
          <a:p>
            <a:pPr eaLnBrk="1" hangingPunct="1"/>
            <a:r>
              <a:rPr lang="en-US" sz="3600" smtClean="0"/>
              <a:t>Earned Value Management:</a:t>
            </a:r>
            <a:r>
              <a:rPr lang="en-US" sz="4100" smtClean="0"/>
              <a:t> </a:t>
            </a:r>
            <a:r>
              <a:rPr lang="en-US" sz="3600" smtClean="0"/>
              <a:t>What Is It?</a:t>
            </a:r>
          </a:p>
        </p:txBody>
      </p:sp>
      <p:sp>
        <p:nvSpPr>
          <p:cNvPr id="8196" name="Content Placeholder 3"/>
          <p:cNvSpPr>
            <a:spLocks noGrp="1" noChangeArrowheads="1"/>
          </p:cNvSpPr>
          <p:nvPr>
            <p:ph type="body" idx="1"/>
          </p:nvPr>
        </p:nvSpPr>
        <p:spPr>
          <a:xfrm>
            <a:off x="1341438" y="1985963"/>
            <a:ext cx="8716962" cy="5095875"/>
          </a:xfrm>
        </p:spPr>
        <p:txBody>
          <a:bodyPr/>
          <a:lstStyle/>
          <a:p>
            <a:pPr eaLnBrk="1" hangingPunct="1">
              <a:lnSpc>
                <a:spcPct val="80000"/>
              </a:lnSpc>
              <a:defRPr/>
            </a:pPr>
            <a:endParaRPr lang="en-US" sz="3000" dirty="0" smtClean="0"/>
          </a:p>
          <a:p>
            <a:pPr eaLnBrk="1" hangingPunct="1">
              <a:lnSpc>
                <a:spcPct val="80000"/>
              </a:lnSpc>
              <a:defRPr/>
            </a:pPr>
            <a:r>
              <a:rPr lang="en-US" sz="3000" dirty="0" smtClean="0">
                <a:effectLst>
                  <a:outerShdw blurRad="38100" dist="38100" dir="2700000" algn="tl">
                    <a:srgbClr val="000000">
                      <a:alpha val="43137"/>
                    </a:srgbClr>
                  </a:outerShdw>
                </a:effectLst>
              </a:rPr>
              <a:t>An integrated method for monitoring cost, schedule, and performance, in which</a:t>
            </a:r>
          </a:p>
          <a:p>
            <a:pPr eaLnBrk="1" hangingPunct="1">
              <a:lnSpc>
                <a:spcPct val="80000"/>
              </a:lnSpc>
              <a:defRPr/>
            </a:pPr>
            <a:r>
              <a:rPr lang="en-US" sz="3000" dirty="0" smtClean="0">
                <a:effectLst>
                  <a:outerShdw blurRad="38100" dist="38100" dir="2700000" algn="tl">
                    <a:srgbClr val="000000">
                      <a:alpha val="43137"/>
                    </a:srgbClr>
                  </a:outerShdw>
                </a:effectLst>
              </a:rPr>
              <a:t>Work is planned, scheduled, and budgeted in time-phased increments to yield a baseline, and</a:t>
            </a:r>
          </a:p>
          <a:p>
            <a:pPr eaLnBrk="1" hangingPunct="1">
              <a:lnSpc>
                <a:spcPct val="80000"/>
              </a:lnSpc>
              <a:defRPr/>
            </a:pPr>
            <a:r>
              <a:rPr lang="en-US" sz="3000" dirty="0" smtClean="0">
                <a:effectLst>
                  <a:outerShdw blurRad="38100" dist="38100" dir="2700000" algn="tl">
                    <a:srgbClr val="000000">
                      <a:alpha val="43137"/>
                    </a:srgbClr>
                  </a:outerShdw>
                </a:effectLst>
              </a:rPr>
              <a:t>Performance is measured against the baseline</a:t>
            </a:r>
          </a:p>
          <a:p>
            <a:pPr eaLnBrk="1" hangingPunct="1">
              <a:lnSpc>
                <a:spcPct val="80000"/>
              </a:lnSpc>
              <a:defRPr/>
            </a:pPr>
            <a:r>
              <a:rPr lang="en-US" sz="3000" dirty="0" smtClean="0">
                <a:effectLst>
                  <a:outerShdw blurRad="38100" dist="38100" dir="2700000" algn="tl">
                    <a:srgbClr val="000000">
                      <a:alpha val="43137"/>
                    </a:srgbClr>
                  </a:outerShdw>
                </a:effectLst>
              </a:rPr>
              <a:t>It provides timely, traceable contract performance data to support decision-making</a:t>
            </a:r>
          </a:p>
          <a:p>
            <a:pPr eaLnBrk="1" hangingPunct="1">
              <a:lnSpc>
                <a:spcPct val="80000"/>
              </a:lnSpc>
              <a:defRPr/>
            </a:pPr>
            <a:r>
              <a:rPr lang="en-US" sz="3000" dirty="0" smtClean="0">
                <a:effectLst>
                  <a:outerShdw blurRad="38100" dist="38100" dir="2700000" algn="tl">
                    <a:srgbClr val="000000">
                      <a:alpha val="43137"/>
                    </a:srgbClr>
                  </a:outerShdw>
                </a:effectLst>
              </a:rPr>
              <a:t>It answers the question, “What did we get for what we spent?”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fld id="{FAAD3252-9135-41E4-A684-637FB48A0D22}" type="slidenum">
              <a:rPr lang="en-US" sz="1100" b="0" smtClean="0">
                <a:latin typeface="Arial" charset="0"/>
              </a:rPr>
              <a:pPr/>
              <a:t>6</a:t>
            </a:fld>
            <a:endParaRPr lang="en-US" sz="1100" b="0" smtClean="0">
              <a:latin typeface="Arial" charset="0"/>
            </a:endParaRPr>
          </a:p>
        </p:txBody>
      </p:sp>
      <p:sp>
        <p:nvSpPr>
          <p:cNvPr id="10242" name="Title Placeholder 2"/>
          <p:cNvSpPr>
            <a:spLocks noGrp="1"/>
          </p:cNvSpPr>
          <p:nvPr>
            <p:ph type="title"/>
          </p:nvPr>
        </p:nvSpPr>
        <p:spPr>
          <a:xfrm>
            <a:off x="1341438" y="677863"/>
            <a:ext cx="8466137" cy="1036637"/>
          </a:xfrm>
        </p:spPr>
        <p:txBody>
          <a:bodyPr/>
          <a:lstStyle/>
          <a:p>
            <a:r>
              <a:rPr lang="en-US" smtClean="0"/>
              <a:t>EVM:  A  Project  Management  Tool</a:t>
            </a:r>
          </a:p>
        </p:txBody>
      </p:sp>
      <p:sp>
        <p:nvSpPr>
          <p:cNvPr id="10243" name="Content Placeholder 3"/>
          <p:cNvSpPr>
            <a:spLocks noGrp="1"/>
          </p:cNvSpPr>
          <p:nvPr>
            <p:ph idx="1"/>
          </p:nvPr>
        </p:nvSpPr>
        <p:spPr>
          <a:xfrm>
            <a:off x="1341438" y="1985963"/>
            <a:ext cx="8466137" cy="5095875"/>
          </a:xfrm>
        </p:spPr>
        <p:txBody>
          <a:bodyPr/>
          <a:lstStyle/>
          <a:p>
            <a:pPr>
              <a:defRPr/>
            </a:pPr>
            <a:r>
              <a:rPr lang="en-US" dirty="0" smtClean="0">
                <a:effectLst>
                  <a:outerShdw blurRad="38100" dist="38100" dir="2700000" algn="tl">
                    <a:srgbClr val="000000">
                      <a:alpha val="43137"/>
                    </a:srgbClr>
                  </a:outerShdw>
                </a:effectLst>
              </a:rPr>
              <a:t>Uses Cost And Schedule Data</a:t>
            </a:r>
          </a:p>
          <a:p>
            <a:pPr lvl="1">
              <a:defRPr/>
            </a:pPr>
            <a:r>
              <a:rPr lang="en-US" dirty="0" smtClean="0">
                <a:effectLst>
                  <a:outerShdw blurRad="38100" dist="38100" dir="2700000" algn="tl">
                    <a:srgbClr val="000000">
                      <a:alpha val="43137"/>
                    </a:srgbClr>
                  </a:outerShdw>
                </a:effectLst>
              </a:rPr>
              <a:t>To Compare Performance To Baselines</a:t>
            </a:r>
          </a:p>
          <a:p>
            <a:pPr lvl="1">
              <a:defRPr/>
            </a:pPr>
            <a:r>
              <a:rPr lang="en-US" dirty="0" smtClean="0">
                <a:effectLst>
                  <a:outerShdw blurRad="38100" dist="38100" dir="2700000" algn="tl">
                    <a:srgbClr val="000000">
                      <a:alpha val="43137"/>
                    </a:srgbClr>
                  </a:outerShdw>
                </a:effectLst>
              </a:rPr>
              <a:t>For Trend Analysis, Forecasting, History</a:t>
            </a:r>
          </a:p>
          <a:p>
            <a:pPr lvl="1">
              <a:defRPr/>
            </a:pPr>
            <a:r>
              <a:rPr lang="en-US" dirty="0" smtClean="0">
                <a:effectLst>
                  <a:outerShdw blurRad="38100" dist="38100" dir="2700000" algn="tl">
                    <a:srgbClr val="000000">
                      <a:alpha val="43137"/>
                    </a:srgbClr>
                  </a:outerShdw>
                </a:effectLst>
              </a:rPr>
              <a:t>By Total Project, Work Breakdown Structure, Or Organizational Breakdown Structure</a:t>
            </a:r>
          </a:p>
          <a:p>
            <a:pPr>
              <a:defRPr/>
            </a:pPr>
            <a:r>
              <a:rPr lang="en-US" dirty="0" smtClean="0">
                <a:effectLst>
                  <a:outerShdw blurRad="38100" dist="38100" dir="2700000" algn="tl">
                    <a:srgbClr val="000000">
                      <a:alpha val="43137"/>
                    </a:srgbClr>
                  </a:outerShdw>
                </a:effectLst>
              </a:rPr>
              <a:t>Does Not Replace</a:t>
            </a:r>
          </a:p>
          <a:p>
            <a:pPr lvl="1">
              <a:defRPr/>
            </a:pPr>
            <a:r>
              <a:rPr lang="en-US" dirty="0" smtClean="0">
                <a:effectLst>
                  <a:outerShdw blurRad="38100" dist="38100" dir="2700000" algn="tl">
                    <a:srgbClr val="000000">
                      <a:alpha val="43137"/>
                    </a:srgbClr>
                  </a:outerShdw>
                </a:effectLst>
              </a:rPr>
              <a:t>The Critical Path Method</a:t>
            </a:r>
          </a:p>
          <a:p>
            <a:pPr lvl="1">
              <a:defRPr/>
            </a:pPr>
            <a:r>
              <a:rPr lang="en-US" dirty="0" smtClean="0">
                <a:effectLst>
                  <a:outerShdw blurRad="38100" dist="38100" dir="2700000" algn="tl">
                    <a:srgbClr val="000000">
                      <a:alpha val="43137"/>
                    </a:srgbClr>
                  </a:outerShdw>
                </a:effectLst>
              </a:rPr>
              <a:t>Risk Management</a:t>
            </a:r>
          </a:p>
          <a:p>
            <a:pPr lvl="1">
              <a:defRPr/>
            </a:pPr>
            <a:r>
              <a:rPr lang="en-US" dirty="0" smtClean="0">
                <a:effectLst>
                  <a:outerShdw blurRad="38100" dist="38100" dir="2700000" algn="tl">
                    <a:srgbClr val="000000">
                      <a:alpha val="43137"/>
                    </a:srgbClr>
                  </a:outerShdw>
                </a:effectLst>
              </a:rPr>
              <a:t>Quality Management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Slide Number Placeholder 1"/>
          <p:cNvSpPr>
            <a:spLocks noGrp="1"/>
          </p:cNvSpPr>
          <p:nvPr>
            <p:ph type="sldNum" sz="quarter" idx="12"/>
          </p:nvPr>
        </p:nvSpPr>
        <p:spPr/>
        <p:txBody>
          <a:bodyPr/>
          <a:lstStyle/>
          <a:p>
            <a:pPr defTabSz="1019175">
              <a:defRPr/>
            </a:pPr>
            <a:fld id="{9149BB27-9721-4794-B497-5424EEEC7D89}" type="slidenum">
              <a:rPr lang="en-US">
                <a:latin typeface="+mn-lt"/>
              </a:rPr>
              <a:pPr defTabSz="1019175">
                <a:defRPr/>
              </a:pPr>
              <a:t>7</a:t>
            </a:fld>
            <a:endParaRPr lang="en-US">
              <a:latin typeface="+mn-lt"/>
            </a:endParaRPr>
          </a:p>
        </p:txBody>
      </p:sp>
      <p:sp>
        <p:nvSpPr>
          <p:cNvPr id="11267" name="Title Placeholder 2"/>
          <p:cNvSpPr>
            <a:spLocks noGrp="1" noChangeArrowheads="1"/>
          </p:cNvSpPr>
          <p:nvPr>
            <p:ph type="title"/>
          </p:nvPr>
        </p:nvSpPr>
        <p:spPr>
          <a:xfrm>
            <a:off x="1341438" y="677863"/>
            <a:ext cx="8466137" cy="1036637"/>
          </a:xfrm>
        </p:spPr>
        <p:txBody>
          <a:bodyPr/>
          <a:lstStyle/>
          <a:p>
            <a:pPr eaLnBrk="1" hangingPunct="1"/>
            <a:r>
              <a:rPr lang="en-US" sz="4100" smtClean="0"/>
              <a:t>Basic  EVM  Metrics - 1</a:t>
            </a:r>
          </a:p>
        </p:txBody>
      </p:sp>
      <p:sp>
        <p:nvSpPr>
          <p:cNvPr id="76803" name="Content Placeholder 3"/>
          <p:cNvSpPr>
            <a:spLocks noGrp="1" noChangeArrowheads="1"/>
          </p:cNvSpPr>
          <p:nvPr>
            <p:ph type="body" idx="1"/>
          </p:nvPr>
        </p:nvSpPr>
        <p:spPr>
          <a:xfrm>
            <a:off x="1341438" y="1985963"/>
            <a:ext cx="8466137" cy="5095875"/>
          </a:xfrm>
        </p:spPr>
        <p:txBody>
          <a:bodyPr/>
          <a:lstStyle/>
          <a:p>
            <a:pPr eaLnBrk="1" hangingPunct="1">
              <a:lnSpc>
                <a:spcPct val="80000"/>
              </a:lnSpc>
              <a:buFontTx/>
              <a:buNone/>
              <a:defRPr/>
            </a:pPr>
            <a:endParaRPr lang="en-US" sz="800" b="1" dirty="0" smtClean="0">
              <a:solidFill>
                <a:srgbClr val="FF9900"/>
              </a:solidFill>
              <a:effectLst>
                <a:outerShdw blurRad="38100" dist="38100" dir="2700000" algn="tl">
                  <a:srgbClr val="000000">
                    <a:alpha val="43137"/>
                  </a:srgbClr>
                </a:outerShdw>
              </a:effectLst>
            </a:endParaRPr>
          </a:p>
          <a:p>
            <a:pPr eaLnBrk="1" hangingPunct="1">
              <a:lnSpc>
                <a:spcPct val="80000"/>
              </a:lnSpc>
              <a:buFontTx/>
              <a:buNone/>
              <a:defRPr/>
            </a:pPr>
            <a:r>
              <a:rPr lang="en-US" sz="2200" b="1" dirty="0" smtClean="0">
                <a:solidFill>
                  <a:srgbClr val="FF9900"/>
                </a:solidFill>
                <a:effectLst>
                  <a:outerShdw blurRad="38100" dist="38100" dir="2700000" algn="tl">
                    <a:srgbClr val="000000">
                      <a:alpha val="43137"/>
                    </a:srgbClr>
                  </a:outerShdw>
                </a:effectLst>
              </a:rPr>
              <a:t>BCWS	</a:t>
            </a:r>
            <a:r>
              <a:rPr lang="en-US" sz="2200" dirty="0" smtClean="0">
                <a:solidFill>
                  <a:srgbClr val="FF9900"/>
                </a:solidFill>
                <a:effectLst>
                  <a:outerShdw blurRad="38100" dist="38100" dir="2700000" algn="tl">
                    <a:srgbClr val="000000">
                      <a:alpha val="43137"/>
                    </a:srgbClr>
                  </a:outerShdw>
                </a:effectLst>
              </a:rPr>
              <a:t>Budgeted Cost of Work Scheduled</a:t>
            </a:r>
          </a:p>
          <a:p>
            <a:pPr eaLnBrk="1" hangingPunct="1">
              <a:lnSpc>
                <a:spcPct val="80000"/>
              </a:lnSpc>
              <a:buFontTx/>
              <a:buNone/>
              <a:defRPr/>
            </a:pPr>
            <a:r>
              <a:rPr lang="en-US" sz="2200" dirty="0" smtClean="0">
                <a:solidFill>
                  <a:srgbClr val="FF9900"/>
                </a:solidFill>
                <a:effectLst>
                  <a:outerShdw blurRad="38100" dist="38100" dir="2700000" algn="tl">
                    <a:srgbClr val="000000">
                      <a:alpha val="43137"/>
                    </a:srgbClr>
                  </a:outerShdw>
                </a:effectLst>
              </a:rPr>
              <a:t>	Value of work planned to be accomplished by now</a:t>
            </a:r>
          </a:p>
          <a:p>
            <a:pPr eaLnBrk="1" hangingPunct="1">
              <a:lnSpc>
                <a:spcPct val="80000"/>
              </a:lnSpc>
              <a:buFontTx/>
              <a:buNone/>
              <a:defRPr/>
            </a:pPr>
            <a:r>
              <a:rPr lang="en-US" sz="2200" dirty="0" smtClean="0">
                <a:solidFill>
                  <a:srgbClr val="FF9900"/>
                </a:solidFill>
                <a:effectLst>
                  <a:outerShdw blurRad="38100" dist="38100" dir="2700000" algn="tl">
                    <a:srgbClr val="000000">
                      <a:alpha val="43137"/>
                    </a:srgbClr>
                  </a:outerShdw>
                </a:effectLst>
              </a:rPr>
              <a:t>	= PLANNED VALUE</a:t>
            </a:r>
          </a:p>
          <a:p>
            <a:pPr eaLnBrk="1" hangingPunct="1">
              <a:lnSpc>
                <a:spcPct val="80000"/>
              </a:lnSpc>
              <a:buFontTx/>
              <a:buNone/>
              <a:defRPr/>
            </a:pPr>
            <a:endParaRPr lang="en-US" sz="800" dirty="0" smtClean="0">
              <a:solidFill>
                <a:schemeClr val="tx2"/>
              </a:solidFill>
              <a:effectLst>
                <a:outerShdw blurRad="38100" dist="38100" dir="2700000" algn="tl">
                  <a:srgbClr val="000000">
                    <a:alpha val="43137"/>
                  </a:srgbClr>
                </a:outerShdw>
              </a:effectLst>
            </a:endParaRPr>
          </a:p>
          <a:p>
            <a:pPr eaLnBrk="1" hangingPunct="1">
              <a:lnSpc>
                <a:spcPct val="80000"/>
              </a:lnSpc>
              <a:buFontTx/>
              <a:buNone/>
              <a:defRPr/>
            </a:pPr>
            <a:r>
              <a:rPr lang="en-US" sz="2200" b="1" dirty="0" smtClean="0">
                <a:effectLst>
                  <a:outerShdw blurRad="38100" dist="38100" dir="2700000" algn="tl">
                    <a:srgbClr val="000000">
                      <a:alpha val="43137"/>
                    </a:srgbClr>
                  </a:outerShdw>
                </a:effectLst>
              </a:rPr>
              <a:t>BCWP	</a:t>
            </a:r>
            <a:r>
              <a:rPr lang="en-US" sz="2200" dirty="0" smtClean="0">
                <a:effectLst>
                  <a:outerShdw blurRad="38100" dist="38100" dir="2700000" algn="tl">
                    <a:srgbClr val="000000">
                      <a:alpha val="43137"/>
                    </a:srgbClr>
                  </a:outerShdw>
                </a:effectLst>
              </a:rPr>
              <a:t>Budgeted Cost for Work Performed</a:t>
            </a:r>
          </a:p>
          <a:p>
            <a:pPr eaLnBrk="1" hangingPunct="1">
              <a:lnSpc>
                <a:spcPct val="80000"/>
              </a:lnSpc>
              <a:buFontTx/>
              <a:buNone/>
              <a:defRPr/>
            </a:pPr>
            <a:r>
              <a:rPr lang="en-US" sz="2200" dirty="0" smtClean="0">
                <a:effectLst>
                  <a:outerShdw blurRad="38100" dist="38100" dir="2700000" algn="tl">
                    <a:srgbClr val="000000">
                      <a:alpha val="43137"/>
                    </a:srgbClr>
                  </a:outerShdw>
                </a:effectLst>
              </a:rPr>
              <a:t>	Value of work accomplished to date</a:t>
            </a:r>
          </a:p>
          <a:p>
            <a:pPr eaLnBrk="1" hangingPunct="1">
              <a:lnSpc>
                <a:spcPct val="80000"/>
              </a:lnSpc>
              <a:buFontTx/>
              <a:buNone/>
              <a:defRPr/>
            </a:pPr>
            <a:r>
              <a:rPr lang="en-US" sz="2200" dirty="0" smtClean="0">
                <a:effectLst>
                  <a:outerShdw blurRad="38100" dist="38100" dir="2700000" algn="tl">
                    <a:srgbClr val="000000">
                      <a:alpha val="43137"/>
                    </a:srgbClr>
                  </a:outerShdw>
                </a:effectLst>
              </a:rPr>
              <a:t>	= EARNED VALUE</a:t>
            </a:r>
          </a:p>
          <a:p>
            <a:pPr eaLnBrk="1" hangingPunct="1">
              <a:lnSpc>
                <a:spcPct val="80000"/>
              </a:lnSpc>
              <a:buFontTx/>
              <a:buNone/>
              <a:defRPr/>
            </a:pPr>
            <a:endParaRPr lang="en-US" sz="800" dirty="0" smtClean="0">
              <a:effectLst>
                <a:outerShdw blurRad="38100" dist="38100" dir="2700000" algn="tl">
                  <a:srgbClr val="000000">
                    <a:alpha val="43137"/>
                  </a:srgbClr>
                </a:outerShdw>
              </a:effectLst>
            </a:endParaRPr>
          </a:p>
          <a:p>
            <a:pPr eaLnBrk="1" hangingPunct="1">
              <a:lnSpc>
                <a:spcPct val="80000"/>
              </a:lnSpc>
              <a:buFontTx/>
              <a:buNone/>
              <a:defRPr/>
            </a:pPr>
            <a:r>
              <a:rPr lang="en-US" sz="2200" b="1" dirty="0" smtClean="0">
                <a:solidFill>
                  <a:schemeClr val="tx2"/>
                </a:solidFill>
                <a:effectLst>
                  <a:outerShdw blurRad="38100" dist="38100" dir="2700000" algn="tl">
                    <a:srgbClr val="000000">
                      <a:alpha val="43137"/>
                    </a:srgbClr>
                  </a:outerShdw>
                </a:effectLst>
              </a:rPr>
              <a:t>ACWP	</a:t>
            </a:r>
            <a:r>
              <a:rPr lang="en-US" sz="2200" dirty="0" smtClean="0">
                <a:solidFill>
                  <a:schemeClr val="tx2"/>
                </a:solidFill>
                <a:effectLst>
                  <a:outerShdw blurRad="38100" dist="38100" dir="2700000" algn="tl">
                    <a:srgbClr val="000000">
                      <a:alpha val="43137"/>
                    </a:srgbClr>
                  </a:outerShdw>
                </a:effectLst>
              </a:rPr>
              <a:t>Actual Cost of Work Performed</a:t>
            </a:r>
            <a:endParaRPr lang="en-US" sz="2200" b="1" dirty="0" smtClean="0">
              <a:solidFill>
                <a:schemeClr val="tx2"/>
              </a:solidFill>
              <a:effectLst>
                <a:outerShdw blurRad="38100" dist="38100" dir="2700000" algn="tl">
                  <a:srgbClr val="000000">
                    <a:alpha val="43137"/>
                  </a:srgbClr>
                </a:outerShdw>
              </a:effectLst>
            </a:endParaRPr>
          </a:p>
          <a:p>
            <a:pPr eaLnBrk="1" hangingPunct="1">
              <a:lnSpc>
                <a:spcPct val="80000"/>
              </a:lnSpc>
              <a:buFontTx/>
              <a:buNone/>
              <a:defRPr/>
            </a:pPr>
            <a:r>
              <a:rPr lang="en-US" sz="2200" b="1" dirty="0" smtClean="0">
                <a:solidFill>
                  <a:schemeClr val="tx2"/>
                </a:solidFill>
                <a:effectLst>
                  <a:outerShdw blurRad="38100" dist="38100" dir="2700000" algn="tl">
                    <a:srgbClr val="000000">
                      <a:alpha val="43137"/>
                    </a:srgbClr>
                  </a:outerShdw>
                </a:effectLst>
              </a:rPr>
              <a:t>	</a:t>
            </a:r>
            <a:r>
              <a:rPr lang="en-US" sz="2200" dirty="0" smtClean="0">
                <a:solidFill>
                  <a:schemeClr val="tx2"/>
                </a:solidFill>
                <a:effectLst>
                  <a:outerShdw blurRad="38100" dist="38100" dir="2700000" algn="tl">
                    <a:srgbClr val="000000">
                      <a:alpha val="43137"/>
                    </a:srgbClr>
                  </a:outerShdw>
                </a:effectLst>
              </a:rPr>
              <a:t>Cost of work accomplished to date</a:t>
            </a:r>
          </a:p>
          <a:p>
            <a:pPr eaLnBrk="1" hangingPunct="1">
              <a:lnSpc>
                <a:spcPct val="80000"/>
              </a:lnSpc>
              <a:buFontTx/>
              <a:buNone/>
              <a:defRPr/>
            </a:pPr>
            <a:r>
              <a:rPr lang="en-US" sz="2200" dirty="0" smtClean="0">
                <a:solidFill>
                  <a:schemeClr val="tx2"/>
                </a:solidFill>
                <a:effectLst>
                  <a:outerShdw blurRad="38100" dist="38100" dir="2700000" algn="tl">
                    <a:srgbClr val="000000">
                      <a:alpha val="43137"/>
                    </a:srgbClr>
                  </a:outerShdw>
                </a:effectLst>
              </a:rPr>
              <a:t>	= ACTUAL COST</a:t>
            </a:r>
          </a:p>
          <a:p>
            <a:pPr eaLnBrk="1" hangingPunct="1">
              <a:lnSpc>
                <a:spcPct val="80000"/>
              </a:lnSpc>
              <a:buFontTx/>
              <a:buNone/>
              <a:defRPr/>
            </a:pPr>
            <a:endParaRPr lang="en-US" sz="800" dirty="0" smtClean="0">
              <a:solidFill>
                <a:srgbClr val="FF9900"/>
              </a:solidFill>
              <a:effectLst>
                <a:outerShdw blurRad="38100" dist="38100" dir="2700000" algn="tl">
                  <a:srgbClr val="000000">
                    <a:alpha val="43137"/>
                  </a:srgbClr>
                </a:outerShdw>
              </a:effectLst>
            </a:endParaRPr>
          </a:p>
          <a:p>
            <a:pPr eaLnBrk="1" hangingPunct="1">
              <a:lnSpc>
                <a:spcPct val="80000"/>
              </a:lnSpc>
              <a:buFontTx/>
              <a:buNone/>
              <a:defRPr/>
            </a:pPr>
            <a:r>
              <a:rPr lang="en-US" sz="2200" b="1" dirty="0" smtClean="0">
                <a:solidFill>
                  <a:schemeClr val="folHlink"/>
                </a:solidFill>
                <a:effectLst>
                  <a:outerShdw blurRad="38100" dist="38100" dir="2700000" algn="tl">
                    <a:srgbClr val="000000">
                      <a:alpha val="43137"/>
                    </a:srgbClr>
                  </a:outerShdw>
                </a:effectLst>
              </a:rPr>
              <a:t>BAC</a:t>
            </a:r>
            <a:r>
              <a:rPr lang="en-US" sz="2200" dirty="0" smtClean="0">
                <a:solidFill>
                  <a:schemeClr val="folHlink"/>
                </a:solidFill>
                <a:effectLst>
                  <a:outerShdw blurRad="38100" dist="38100" dir="2700000" algn="tl">
                    <a:srgbClr val="000000">
                      <a:alpha val="43137"/>
                    </a:srgbClr>
                  </a:outerShdw>
                </a:effectLst>
              </a:rPr>
              <a:t>	Budget At Completion  =  the budget</a:t>
            </a:r>
          </a:p>
          <a:p>
            <a:pPr eaLnBrk="1" hangingPunct="1">
              <a:lnSpc>
                <a:spcPct val="80000"/>
              </a:lnSpc>
              <a:buFontTx/>
              <a:buNone/>
              <a:defRPr/>
            </a:pPr>
            <a:endParaRPr lang="en-US" sz="800" dirty="0" smtClean="0">
              <a:solidFill>
                <a:schemeClr val="folHlink"/>
              </a:solidFill>
              <a:effectLst>
                <a:outerShdw blurRad="38100" dist="38100" dir="2700000" algn="tl">
                  <a:srgbClr val="000000">
                    <a:alpha val="43137"/>
                  </a:srgbClr>
                </a:outerShdw>
              </a:effectLst>
            </a:endParaRPr>
          </a:p>
          <a:p>
            <a:pPr eaLnBrk="1" hangingPunct="1">
              <a:lnSpc>
                <a:spcPct val="80000"/>
              </a:lnSpc>
              <a:buFontTx/>
              <a:buNone/>
              <a:defRPr/>
            </a:pPr>
            <a:r>
              <a:rPr lang="en-US" sz="2200" b="1" dirty="0" smtClean="0">
                <a:solidFill>
                  <a:srgbClr val="00CC00"/>
                </a:solidFill>
                <a:effectLst>
                  <a:outerShdw blurRad="38100" dist="38100" dir="2700000" algn="tl">
                    <a:srgbClr val="000000">
                      <a:alpha val="43137"/>
                    </a:srgbClr>
                  </a:outerShdw>
                </a:effectLst>
              </a:rPr>
              <a:t>EAC	</a:t>
            </a:r>
            <a:r>
              <a:rPr lang="en-US" sz="2200" dirty="0" smtClean="0">
                <a:solidFill>
                  <a:srgbClr val="00CC00"/>
                </a:solidFill>
                <a:effectLst>
                  <a:outerShdw blurRad="38100" dist="38100" dir="2700000" algn="tl">
                    <a:srgbClr val="000000">
                      <a:alpha val="43137"/>
                    </a:srgbClr>
                  </a:outerShdw>
                </a:effectLst>
              </a:rPr>
              <a:t>Estimate At Completion</a:t>
            </a:r>
          </a:p>
          <a:p>
            <a:pPr eaLnBrk="1" hangingPunct="1">
              <a:lnSpc>
                <a:spcPct val="80000"/>
              </a:lnSpc>
              <a:buFontTx/>
              <a:buNone/>
              <a:defRPr/>
            </a:pPr>
            <a:endParaRPr lang="en-US"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 name="Slide Number Placeholder 1"/>
          <p:cNvSpPr>
            <a:spLocks noGrp="1"/>
          </p:cNvSpPr>
          <p:nvPr>
            <p:ph type="sldNum" sz="quarter" idx="12"/>
          </p:nvPr>
        </p:nvSpPr>
        <p:spPr/>
        <p:txBody>
          <a:bodyPr/>
          <a:lstStyle/>
          <a:p>
            <a:pPr defTabSz="1019175">
              <a:defRPr/>
            </a:pPr>
            <a:fld id="{C562F0B7-0CFA-452A-8BBB-136E0B8582A2}" type="slidenum">
              <a:rPr lang="en-US">
                <a:latin typeface="+mn-lt"/>
              </a:rPr>
              <a:pPr defTabSz="1019175">
                <a:defRPr/>
              </a:pPr>
              <a:t>8</a:t>
            </a:fld>
            <a:endParaRPr lang="en-US">
              <a:latin typeface="+mn-lt"/>
            </a:endParaRPr>
          </a:p>
        </p:txBody>
      </p:sp>
      <p:sp>
        <p:nvSpPr>
          <p:cNvPr id="12291" name="Title Placeholder 2"/>
          <p:cNvSpPr txBox="1">
            <a:spLocks noChangeArrowheads="1"/>
          </p:cNvSpPr>
          <p:nvPr/>
        </p:nvSpPr>
        <p:spPr bwMode="auto">
          <a:xfrm>
            <a:off x="1550988" y="900113"/>
            <a:ext cx="6834187"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101846" tIns="50923" rIns="101846" bIns="50923">
            <a:spAutoFit/>
          </a:bodyPr>
          <a:lstStyle>
            <a:lvl1pPr defTabSz="1019175">
              <a:defRPr sz="800" b="1">
                <a:solidFill>
                  <a:schemeClr val="tx1"/>
                </a:solidFill>
                <a:latin typeface="Arial Narrow" pitchFamily="34" charset="0"/>
              </a:defRPr>
            </a:lvl1pPr>
            <a:lvl2pPr marL="742950" indent="-285750" defTabSz="1019175">
              <a:defRPr sz="800" b="1">
                <a:solidFill>
                  <a:schemeClr val="tx1"/>
                </a:solidFill>
                <a:latin typeface="Arial Narrow" pitchFamily="34" charset="0"/>
              </a:defRPr>
            </a:lvl2pPr>
            <a:lvl3pPr marL="1143000" indent="-228600" defTabSz="1019175">
              <a:defRPr sz="800" b="1">
                <a:solidFill>
                  <a:schemeClr val="tx1"/>
                </a:solidFill>
                <a:latin typeface="Arial Narrow" pitchFamily="34" charset="0"/>
              </a:defRPr>
            </a:lvl3pPr>
            <a:lvl4pPr marL="1600200" indent="-228600" defTabSz="1019175">
              <a:defRPr sz="800" b="1">
                <a:solidFill>
                  <a:schemeClr val="tx1"/>
                </a:solidFill>
                <a:latin typeface="Arial Narrow" pitchFamily="34" charset="0"/>
              </a:defRPr>
            </a:lvl4pPr>
            <a:lvl5pPr marL="2057400" indent="-228600" defTabSz="1019175">
              <a:defRPr sz="800" b="1">
                <a:solidFill>
                  <a:schemeClr val="tx1"/>
                </a:solidFill>
                <a:latin typeface="Arial Narrow" pitchFamily="34" charset="0"/>
              </a:defRPr>
            </a:lvl5pPr>
            <a:lvl6pPr marL="2514600" indent="-228600" defTabSz="1019175" eaLnBrk="0" fontAlgn="base" hangingPunct="0">
              <a:spcBef>
                <a:spcPct val="0"/>
              </a:spcBef>
              <a:spcAft>
                <a:spcPct val="0"/>
              </a:spcAft>
              <a:defRPr sz="800" b="1">
                <a:solidFill>
                  <a:schemeClr val="tx1"/>
                </a:solidFill>
                <a:latin typeface="Arial Narrow" pitchFamily="34" charset="0"/>
              </a:defRPr>
            </a:lvl6pPr>
            <a:lvl7pPr marL="2971800" indent="-228600" defTabSz="1019175" eaLnBrk="0" fontAlgn="base" hangingPunct="0">
              <a:spcBef>
                <a:spcPct val="0"/>
              </a:spcBef>
              <a:spcAft>
                <a:spcPct val="0"/>
              </a:spcAft>
              <a:defRPr sz="800" b="1">
                <a:solidFill>
                  <a:schemeClr val="tx1"/>
                </a:solidFill>
                <a:latin typeface="Arial Narrow" pitchFamily="34" charset="0"/>
              </a:defRPr>
            </a:lvl7pPr>
            <a:lvl8pPr marL="3429000" indent="-228600" defTabSz="1019175" eaLnBrk="0" fontAlgn="base" hangingPunct="0">
              <a:spcBef>
                <a:spcPct val="0"/>
              </a:spcBef>
              <a:spcAft>
                <a:spcPct val="0"/>
              </a:spcAft>
              <a:defRPr sz="800" b="1">
                <a:solidFill>
                  <a:schemeClr val="tx1"/>
                </a:solidFill>
                <a:latin typeface="Arial Narrow" pitchFamily="34" charset="0"/>
              </a:defRPr>
            </a:lvl8pPr>
            <a:lvl9pPr marL="3886200" indent="-228600" defTabSz="1019175" eaLnBrk="0" fontAlgn="base" hangingPunct="0">
              <a:spcBef>
                <a:spcPct val="0"/>
              </a:spcBef>
              <a:spcAft>
                <a:spcPct val="0"/>
              </a:spcAft>
              <a:defRPr sz="800" b="1">
                <a:solidFill>
                  <a:schemeClr val="tx1"/>
                </a:solidFill>
                <a:latin typeface="Arial Narrow" pitchFamily="34" charset="0"/>
              </a:defRPr>
            </a:lvl9pPr>
          </a:lstStyle>
          <a:p>
            <a:r>
              <a:rPr lang="en-US" sz="4100" b="0">
                <a:solidFill>
                  <a:schemeClr val="tx2"/>
                </a:solidFill>
                <a:latin typeface="Arial Black" pitchFamily="34" charset="0"/>
                <a:cs typeface="Arial" charset="0"/>
              </a:rPr>
              <a:t>Basic  EVM  Metrics - 2</a:t>
            </a:r>
          </a:p>
        </p:txBody>
      </p:sp>
      <p:sp>
        <p:nvSpPr>
          <p:cNvPr id="12292" name="Rectangle 3"/>
          <p:cNvSpPr>
            <a:spLocks noChangeArrowheads="1"/>
          </p:cNvSpPr>
          <p:nvPr/>
        </p:nvSpPr>
        <p:spPr bwMode="auto">
          <a:xfrm>
            <a:off x="4697413" y="7124700"/>
            <a:ext cx="8001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019175"/>
            <a:r>
              <a:rPr lang="en-US" sz="2700">
                <a:latin typeface="Arial" charset="0"/>
                <a:cs typeface="Arial" charset="0"/>
              </a:rPr>
              <a:t>Time</a:t>
            </a:r>
            <a:endParaRPr lang="en-US" sz="2700">
              <a:latin typeface="Times New Roman" pitchFamily="18" charset="0"/>
              <a:cs typeface="Arial" charset="0"/>
            </a:endParaRPr>
          </a:p>
        </p:txBody>
      </p:sp>
      <p:sp>
        <p:nvSpPr>
          <p:cNvPr id="28677" name="Freeform 5"/>
          <p:cNvSpPr>
            <a:spLocks/>
          </p:cNvSpPr>
          <p:nvPr/>
        </p:nvSpPr>
        <p:spPr bwMode="auto">
          <a:xfrm>
            <a:off x="1660525" y="6894513"/>
            <a:ext cx="33338" cy="44450"/>
          </a:xfrm>
          <a:custGeom>
            <a:avLst/>
            <a:gdLst/>
            <a:ahLst/>
            <a:cxnLst>
              <a:cxn ang="0">
                <a:pos x="8" y="0"/>
              </a:cxn>
              <a:cxn ang="0">
                <a:pos x="2" y="3"/>
              </a:cxn>
              <a:cxn ang="0">
                <a:pos x="0" y="9"/>
              </a:cxn>
              <a:cxn ang="0">
                <a:pos x="0" y="14"/>
              </a:cxn>
              <a:cxn ang="0">
                <a:pos x="2" y="20"/>
              </a:cxn>
              <a:cxn ang="0">
                <a:pos x="6" y="23"/>
              </a:cxn>
              <a:cxn ang="0">
                <a:pos x="11" y="27"/>
              </a:cxn>
              <a:cxn ang="0">
                <a:pos x="17" y="27"/>
              </a:cxn>
              <a:cxn ang="0">
                <a:pos x="22" y="25"/>
              </a:cxn>
              <a:cxn ang="0">
                <a:pos x="8" y="0"/>
              </a:cxn>
            </a:cxnLst>
            <a:rect l="0" t="0" r="r" b="b"/>
            <a:pathLst>
              <a:path w="22" h="27">
                <a:moveTo>
                  <a:pt x="8" y="0"/>
                </a:moveTo>
                <a:lnTo>
                  <a:pt x="2" y="3"/>
                </a:lnTo>
                <a:lnTo>
                  <a:pt x="0" y="9"/>
                </a:lnTo>
                <a:lnTo>
                  <a:pt x="0" y="14"/>
                </a:lnTo>
                <a:lnTo>
                  <a:pt x="2" y="20"/>
                </a:lnTo>
                <a:lnTo>
                  <a:pt x="6" y="23"/>
                </a:lnTo>
                <a:lnTo>
                  <a:pt x="11" y="27"/>
                </a:lnTo>
                <a:lnTo>
                  <a:pt x="17" y="27"/>
                </a:lnTo>
                <a:lnTo>
                  <a:pt x="22" y="25"/>
                </a:lnTo>
                <a:lnTo>
                  <a:pt x="8" y="0"/>
                </a:lnTo>
                <a:close/>
              </a:path>
            </a:pathLst>
          </a:custGeom>
          <a:solidFill>
            <a:srgbClr val="915570"/>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12296" name="Rectangle 7"/>
          <p:cNvSpPr>
            <a:spLocks noChangeArrowheads="1"/>
          </p:cNvSpPr>
          <p:nvPr/>
        </p:nvSpPr>
        <p:spPr bwMode="auto">
          <a:xfrm>
            <a:off x="3330575" y="6237288"/>
            <a:ext cx="1927225" cy="492125"/>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defTabSz="1019175"/>
            <a:r>
              <a:rPr lang="en-US" sz="1600" b="0">
                <a:latin typeface="Verdana" pitchFamily="34" charset="0"/>
                <a:cs typeface="Arial" charset="0"/>
              </a:rPr>
              <a:t>Earned Value (BCWP)</a:t>
            </a:r>
          </a:p>
        </p:txBody>
      </p:sp>
      <p:sp>
        <p:nvSpPr>
          <p:cNvPr id="28685" name="Freeform 13"/>
          <p:cNvSpPr>
            <a:spLocks/>
          </p:cNvSpPr>
          <p:nvPr/>
        </p:nvSpPr>
        <p:spPr bwMode="auto">
          <a:xfrm>
            <a:off x="3192463" y="5721350"/>
            <a:ext cx="42862" cy="42863"/>
          </a:xfrm>
          <a:custGeom>
            <a:avLst/>
            <a:gdLst/>
            <a:ahLst/>
            <a:cxnLst>
              <a:cxn ang="0">
                <a:pos x="5" y="0"/>
              </a:cxn>
              <a:cxn ang="0">
                <a:pos x="2" y="7"/>
              </a:cxn>
              <a:cxn ang="0">
                <a:pos x="0" y="13"/>
              </a:cxn>
              <a:cxn ang="0">
                <a:pos x="2" y="18"/>
              </a:cxn>
              <a:cxn ang="0">
                <a:pos x="5" y="22"/>
              </a:cxn>
              <a:cxn ang="0">
                <a:pos x="9" y="25"/>
              </a:cxn>
              <a:cxn ang="0">
                <a:pos x="14" y="27"/>
              </a:cxn>
              <a:cxn ang="0">
                <a:pos x="21" y="25"/>
              </a:cxn>
              <a:cxn ang="0">
                <a:pos x="27" y="22"/>
              </a:cxn>
              <a:cxn ang="0">
                <a:pos x="5" y="0"/>
              </a:cxn>
            </a:cxnLst>
            <a:rect l="0" t="0" r="r" b="b"/>
            <a:pathLst>
              <a:path w="27" h="27">
                <a:moveTo>
                  <a:pt x="5" y="0"/>
                </a:moveTo>
                <a:lnTo>
                  <a:pt x="2" y="7"/>
                </a:lnTo>
                <a:lnTo>
                  <a:pt x="0" y="13"/>
                </a:lnTo>
                <a:lnTo>
                  <a:pt x="2" y="18"/>
                </a:lnTo>
                <a:lnTo>
                  <a:pt x="5" y="22"/>
                </a:lnTo>
                <a:lnTo>
                  <a:pt x="9" y="25"/>
                </a:lnTo>
                <a:lnTo>
                  <a:pt x="14" y="27"/>
                </a:lnTo>
                <a:lnTo>
                  <a:pt x="21" y="25"/>
                </a:lnTo>
                <a:lnTo>
                  <a:pt x="27" y="22"/>
                </a:lnTo>
                <a:lnTo>
                  <a:pt x="5" y="0"/>
                </a:lnTo>
                <a:close/>
              </a:path>
            </a:pathLst>
          </a:custGeom>
          <a:solidFill>
            <a:srgbClr val="008FE0"/>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3" name="Rectangle 19"/>
          <p:cNvSpPr>
            <a:spLocks noChangeArrowheads="1"/>
          </p:cNvSpPr>
          <p:nvPr/>
        </p:nvSpPr>
        <p:spPr bwMode="auto">
          <a:xfrm>
            <a:off x="936625" y="4181475"/>
            <a:ext cx="1905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019175"/>
            <a:r>
              <a:rPr lang="en-US" sz="2700">
                <a:latin typeface="Arial" charset="0"/>
                <a:cs typeface="Arial" charset="0"/>
              </a:rPr>
              <a:t>$</a:t>
            </a:r>
          </a:p>
        </p:txBody>
      </p:sp>
      <p:sp>
        <p:nvSpPr>
          <p:cNvPr id="28695" name="Freeform 23"/>
          <p:cNvSpPr>
            <a:spLocks/>
          </p:cNvSpPr>
          <p:nvPr/>
        </p:nvSpPr>
        <p:spPr bwMode="auto">
          <a:xfrm>
            <a:off x="7885113" y="2551113"/>
            <a:ext cx="26987" cy="49212"/>
          </a:xfrm>
          <a:custGeom>
            <a:avLst/>
            <a:gdLst/>
            <a:ahLst/>
            <a:cxnLst>
              <a:cxn ang="0">
                <a:pos x="6" y="29"/>
              </a:cxn>
              <a:cxn ang="0">
                <a:pos x="11" y="27"/>
              </a:cxn>
              <a:cxn ang="0">
                <a:pos x="17" y="24"/>
              </a:cxn>
              <a:cxn ang="0">
                <a:pos x="18" y="18"/>
              </a:cxn>
              <a:cxn ang="0">
                <a:pos x="18" y="13"/>
              </a:cxn>
              <a:cxn ang="0">
                <a:pos x="17" y="7"/>
              </a:cxn>
              <a:cxn ang="0">
                <a:pos x="13" y="2"/>
              </a:cxn>
              <a:cxn ang="0">
                <a:pos x="7" y="0"/>
              </a:cxn>
              <a:cxn ang="0">
                <a:pos x="0" y="0"/>
              </a:cxn>
              <a:cxn ang="0">
                <a:pos x="6" y="29"/>
              </a:cxn>
            </a:cxnLst>
            <a:rect l="0" t="0" r="r" b="b"/>
            <a:pathLst>
              <a:path w="18" h="29">
                <a:moveTo>
                  <a:pt x="6" y="29"/>
                </a:moveTo>
                <a:lnTo>
                  <a:pt x="11" y="27"/>
                </a:lnTo>
                <a:lnTo>
                  <a:pt x="17" y="24"/>
                </a:lnTo>
                <a:lnTo>
                  <a:pt x="18" y="18"/>
                </a:lnTo>
                <a:lnTo>
                  <a:pt x="18" y="13"/>
                </a:lnTo>
                <a:lnTo>
                  <a:pt x="17" y="7"/>
                </a:lnTo>
                <a:lnTo>
                  <a:pt x="13" y="2"/>
                </a:lnTo>
                <a:lnTo>
                  <a:pt x="7" y="0"/>
                </a:lnTo>
                <a:lnTo>
                  <a:pt x="0" y="0"/>
                </a:lnTo>
                <a:lnTo>
                  <a:pt x="6" y="29"/>
                </a:lnTo>
                <a:close/>
              </a:path>
            </a:pathLst>
          </a:custGeom>
          <a:solidFill>
            <a:srgbClr val="008FE0"/>
          </a:solidFill>
          <a:ln w="9525">
            <a:solidFill>
              <a:schemeClr val="tx1"/>
            </a:solid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8696" name="Rectangle 24"/>
          <p:cNvSpPr>
            <a:spLocks noChangeArrowheads="1"/>
          </p:cNvSpPr>
          <p:nvPr/>
        </p:nvSpPr>
        <p:spPr bwMode="auto">
          <a:xfrm>
            <a:off x="1687513"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697" name="Rectangle 25"/>
          <p:cNvSpPr>
            <a:spLocks noChangeArrowheads="1"/>
          </p:cNvSpPr>
          <p:nvPr/>
        </p:nvSpPr>
        <p:spPr bwMode="auto">
          <a:xfrm>
            <a:off x="1804988" y="2536825"/>
            <a:ext cx="61912"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698" name="Rectangle 26"/>
          <p:cNvSpPr>
            <a:spLocks noChangeArrowheads="1"/>
          </p:cNvSpPr>
          <p:nvPr/>
        </p:nvSpPr>
        <p:spPr bwMode="auto">
          <a:xfrm>
            <a:off x="1925638" y="2536825"/>
            <a:ext cx="57150"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699" name="Rectangle 27"/>
          <p:cNvSpPr>
            <a:spLocks noChangeArrowheads="1"/>
          </p:cNvSpPr>
          <p:nvPr/>
        </p:nvSpPr>
        <p:spPr bwMode="auto">
          <a:xfrm>
            <a:off x="2041525"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0" name="Rectangle 28"/>
          <p:cNvSpPr>
            <a:spLocks noChangeArrowheads="1"/>
          </p:cNvSpPr>
          <p:nvPr/>
        </p:nvSpPr>
        <p:spPr bwMode="auto">
          <a:xfrm>
            <a:off x="2162175"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12303" name="Rectangle 29"/>
          <p:cNvSpPr>
            <a:spLocks noChangeArrowheads="1"/>
          </p:cNvSpPr>
          <p:nvPr/>
        </p:nvSpPr>
        <p:spPr bwMode="auto">
          <a:xfrm>
            <a:off x="2281238" y="2536825"/>
            <a:ext cx="58737" cy="11113"/>
          </a:xfrm>
          <a:prstGeom prst="rect">
            <a:avLst/>
          </a:prstGeom>
          <a:solidFill>
            <a:srgbClr val="1F1A17"/>
          </a:solidFill>
          <a:ln w="9525">
            <a:solidFill>
              <a:schemeClr val="tx1"/>
            </a:solidFill>
            <a:miter lim="800000"/>
            <a:headEnd/>
            <a:tailEnd/>
          </a:ln>
        </p:spPr>
        <p:txBody>
          <a:bodyPr lIns="101846" tIns="50923" rIns="101846" bIns="50923"/>
          <a:lstStyle/>
          <a:p>
            <a:pPr defTabSz="1019175" eaLnBrk="1" hangingPunct="1"/>
            <a:endParaRPr lang="en-US" sz="2000" b="0">
              <a:latin typeface="Verdana" pitchFamily="34" charset="0"/>
              <a:cs typeface="Arial" charset="0"/>
            </a:endParaRPr>
          </a:p>
        </p:txBody>
      </p:sp>
      <p:sp>
        <p:nvSpPr>
          <p:cNvPr id="28702" name="Rectangle 30"/>
          <p:cNvSpPr>
            <a:spLocks noChangeArrowheads="1"/>
          </p:cNvSpPr>
          <p:nvPr/>
        </p:nvSpPr>
        <p:spPr bwMode="auto">
          <a:xfrm>
            <a:off x="2397125"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3" name="Rectangle 31"/>
          <p:cNvSpPr>
            <a:spLocks noChangeArrowheads="1"/>
          </p:cNvSpPr>
          <p:nvPr/>
        </p:nvSpPr>
        <p:spPr bwMode="auto">
          <a:xfrm>
            <a:off x="2516188"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4" name="Rectangle 32"/>
          <p:cNvSpPr>
            <a:spLocks noChangeArrowheads="1"/>
          </p:cNvSpPr>
          <p:nvPr/>
        </p:nvSpPr>
        <p:spPr bwMode="auto">
          <a:xfrm>
            <a:off x="2635250"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5" name="Rectangle 33"/>
          <p:cNvSpPr>
            <a:spLocks noChangeArrowheads="1"/>
          </p:cNvSpPr>
          <p:nvPr/>
        </p:nvSpPr>
        <p:spPr bwMode="auto">
          <a:xfrm>
            <a:off x="2752725"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6" name="Rectangle 34"/>
          <p:cNvSpPr>
            <a:spLocks noChangeArrowheads="1"/>
          </p:cNvSpPr>
          <p:nvPr/>
        </p:nvSpPr>
        <p:spPr bwMode="auto">
          <a:xfrm>
            <a:off x="2870200"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7" name="Rectangle 35"/>
          <p:cNvSpPr>
            <a:spLocks noChangeArrowheads="1"/>
          </p:cNvSpPr>
          <p:nvPr/>
        </p:nvSpPr>
        <p:spPr bwMode="auto">
          <a:xfrm>
            <a:off x="2989263" y="2536825"/>
            <a:ext cx="61912"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8" name="Rectangle 36"/>
          <p:cNvSpPr>
            <a:spLocks noChangeArrowheads="1"/>
          </p:cNvSpPr>
          <p:nvPr/>
        </p:nvSpPr>
        <p:spPr bwMode="auto">
          <a:xfrm>
            <a:off x="3109913" y="2536825"/>
            <a:ext cx="55562"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09" name="Rectangle 37"/>
          <p:cNvSpPr>
            <a:spLocks noChangeArrowheads="1"/>
          </p:cNvSpPr>
          <p:nvPr/>
        </p:nvSpPr>
        <p:spPr bwMode="auto">
          <a:xfrm>
            <a:off x="3225800"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0" name="Rectangle 38"/>
          <p:cNvSpPr>
            <a:spLocks noChangeArrowheads="1"/>
          </p:cNvSpPr>
          <p:nvPr/>
        </p:nvSpPr>
        <p:spPr bwMode="auto">
          <a:xfrm>
            <a:off x="3346450"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1" name="Rectangle 39"/>
          <p:cNvSpPr>
            <a:spLocks noChangeArrowheads="1"/>
          </p:cNvSpPr>
          <p:nvPr/>
        </p:nvSpPr>
        <p:spPr bwMode="auto">
          <a:xfrm>
            <a:off x="3463925"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2" name="Rectangle 40"/>
          <p:cNvSpPr>
            <a:spLocks noChangeArrowheads="1"/>
          </p:cNvSpPr>
          <p:nvPr/>
        </p:nvSpPr>
        <p:spPr bwMode="auto">
          <a:xfrm>
            <a:off x="3582988"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3" name="Rectangle 41"/>
          <p:cNvSpPr>
            <a:spLocks noChangeArrowheads="1"/>
          </p:cNvSpPr>
          <p:nvPr/>
        </p:nvSpPr>
        <p:spPr bwMode="auto">
          <a:xfrm>
            <a:off x="3702050"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4" name="Rectangle 42"/>
          <p:cNvSpPr>
            <a:spLocks noChangeArrowheads="1"/>
          </p:cNvSpPr>
          <p:nvPr/>
        </p:nvSpPr>
        <p:spPr bwMode="auto">
          <a:xfrm>
            <a:off x="3821113"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5" name="Rectangle 43"/>
          <p:cNvSpPr>
            <a:spLocks noChangeArrowheads="1"/>
          </p:cNvSpPr>
          <p:nvPr/>
        </p:nvSpPr>
        <p:spPr bwMode="auto">
          <a:xfrm>
            <a:off x="3938588"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6" name="Rectangle 44"/>
          <p:cNvSpPr>
            <a:spLocks noChangeArrowheads="1"/>
          </p:cNvSpPr>
          <p:nvPr/>
        </p:nvSpPr>
        <p:spPr bwMode="auto">
          <a:xfrm>
            <a:off x="4056063"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7" name="Rectangle 45"/>
          <p:cNvSpPr>
            <a:spLocks noChangeArrowheads="1"/>
          </p:cNvSpPr>
          <p:nvPr/>
        </p:nvSpPr>
        <p:spPr bwMode="auto">
          <a:xfrm>
            <a:off x="4175125" y="2536825"/>
            <a:ext cx="61913"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8" name="Rectangle 46"/>
          <p:cNvSpPr>
            <a:spLocks noChangeArrowheads="1"/>
          </p:cNvSpPr>
          <p:nvPr/>
        </p:nvSpPr>
        <p:spPr bwMode="auto">
          <a:xfrm>
            <a:off x="4292600"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19" name="Rectangle 47"/>
          <p:cNvSpPr>
            <a:spLocks noChangeArrowheads="1"/>
          </p:cNvSpPr>
          <p:nvPr/>
        </p:nvSpPr>
        <p:spPr bwMode="auto">
          <a:xfrm>
            <a:off x="4411663"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0" name="Rectangle 48"/>
          <p:cNvSpPr>
            <a:spLocks noChangeArrowheads="1"/>
          </p:cNvSpPr>
          <p:nvPr/>
        </p:nvSpPr>
        <p:spPr bwMode="auto">
          <a:xfrm>
            <a:off x="4532313"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1" name="Rectangle 49"/>
          <p:cNvSpPr>
            <a:spLocks noChangeArrowheads="1"/>
          </p:cNvSpPr>
          <p:nvPr/>
        </p:nvSpPr>
        <p:spPr bwMode="auto">
          <a:xfrm>
            <a:off x="4649788" y="2536825"/>
            <a:ext cx="57150"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2" name="Rectangle 50"/>
          <p:cNvSpPr>
            <a:spLocks noChangeArrowheads="1"/>
          </p:cNvSpPr>
          <p:nvPr/>
        </p:nvSpPr>
        <p:spPr bwMode="auto">
          <a:xfrm>
            <a:off x="4767263"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3" name="Rectangle 51"/>
          <p:cNvSpPr>
            <a:spLocks noChangeArrowheads="1"/>
          </p:cNvSpPr>
          <p:nvPr/>
        </p:nvSpPr>
        <p:spPr bwMode="auto">
          <a:xfrm>
            <a:off x="4886325"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4" name="Rectangle 52"/>
          <p:cNvSpPr>
            <a:spLocks noChangeArrowheads="1"/>
          </p:cNvSpPr>
          <p:nvPr/>
        </p:nvSpPr>
        <p:spPr bwMode="auto">
          <a:xfrm>
            <a:off x="5005388" y="2536825"/>
            <a:ext cx="57150"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5" name="Rectangle 53"/>
          <p:cNvSpPr>
            <a:spLocks noChangeArrowheads="1"/>
          </p:cNvSpPr>
          <p:nvPr/>
        </p:nvSpPr>
        <p:spPr bwMode="auto">
          <a:xfrm>
            <a:off x="5121275"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6" name="Rectangle 54"/>
          <p:cNvSpPr>
            <a:spLocks noChangeArrowheads="1"/>
          </p:cNvSpPr>
          <p:nvPr/>
        </p:nvSpPr>
        <p:spPr bwMode="auto">
          <a:xfrm>
            <a:off x="5240338"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27" name="Rectangle 55"/>
          <p:cNvSpPr>
            <a:spLocks noChangeArrowheads="1"/>
          </p:cNvSpPr>
          <p:nvPr/>
        </p:nvSpPr>
        <p:spPr bwMode="auto">
          <a:xfrm>
            <a:off x="5360988"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12330" name="Rectangle 56"/>
          <p:cNvSpPr>
            <a:spLocks noChangeArrowheads="1"/>
          </p:cNvSpPr>
          <p:nvPr/>
        </p:nvSpPr>
        <p:spPr bwMode="auto">
          <a:xfrm>
            <a:off x="5478463" y="2536825"/>
            <a:ext cx="58737" cy="11113"/>
          </a:xfrm>
          <a:prstGeom prst="rect">
            <a:avLst/>
          </a:prstGeom>
          <a:solidFill>
            <a:srgbClr val="1F1A17"/>
          </a:solidFill>
          <a:ln w="9525">
            <a:solidFill>
              <a:schemeClr val="tx1"/>
            </a:solidFill>
            <a:miter lim="800000"/>
            <a:headEnd/>
            <a:tailEnd/>
          </a:ln>
        </p:spPr>
        <p:txBody>
          <a:bodyPr lIns="101846" tIns="50923" rIns="101846" bIns="50923"/>
          <a:lstStyle/>
          <a:p>
            <a:pPr defTabSz="1019175" eaLnBrk="1" hangingPunct="1"/>
            <a:endParaRPr lang="en-US" sz="2000" b="0">
              <a:latin typeface="Verdana" pitchFamily="34" charset="0"/>
              <a:cs typeface="Arial" charset="0"/>
            </a:endParaRPr>
          </a:p>
        </p:txBody>
      </p:sp>
      <p:sp>
        <p:nvSpPr>
          <p:cNvPr id="28729" name="Rectangle 57"/>
          <p:cNvSpPr>
            <a:spLocks noChangeArrowheads="1"/>
          </p:cNvSpPr>
          <p:nvPr/>
        </p:nvSpPr>
        <p:spPr bwMode="auto">
          <a:xfrm>
            <a:off x="5597525"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0" name="Rectangle 58"/>
          <p:cNvSpPr>
            <a:spLocks noChangeArrowheads="1"/>
          </p:cNvSpPr>
          <p:nvPr/>
        </p:nvSpPr>
        <p:spPr bwMode="auto">
          <a:xfrm>
            <a:off x="5716588"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1" name="Rectangle 59"/>
          <p:cNvSpPr>
            <a:spLocks noChangeArrowheads="1"/>
          </p:cNvSpPr>
          <p:nvPr/>
        </p:nvSpPr>
        <p:spPr bwMode="auto">
          <a:xfrm>
            <a:off x="5832475" y="2536825"/>
            <a:ext cx="61913"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2" name="Rectangle 60"/>
          <p:cNvSpPr>
            <a:spLocks noChangeArrowheads="1"/>
          </p:cNvSpPr>
          <p:nvPr/>
        </p:nvSpPr>
        <p:spPr bwMode="auto">
          <a:xfrm>
            <a:off x="5953125"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3" name="Rectangle 61"/>
          <p:cNvSpPr>
            <a:spLocks noChangeArrowheads="1"/>
          </p:cNvSpPr>
          <p:nvPr/>
        </p:nvSpPr>
        <p:spPr bwMode="auto">
          <a:xfrm>
            <a:off x="6072188"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4" name="Rectangle 62"/>
          <p:cNvSpPr>
            <a:spLocks noChangeArrowheads="1"/>
          </p:cNvSpPr>
          <p:nvPr/>
        </p:nvSpPr>
        <p:spPr bwMode="auto">
          <a:xfrm>
            <a:off x="6188075"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5" name="Rectangle 63"/>
          <p:cNvSpPr>
            <a:spLocks noChangeArrowheads="1"/>
          </p:cNvSpPr>
          <p:nvPr/>
        </p:nvSpPr>
        <p:spPr bwMode="auto">
          <a:xfrm>
            <a:off x="6307138"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6" name="Rectangle 64"/>
          <p:cNvSpPr>
            <a:spLocks noChangeArrowheads="1"/>
          </p:cNvSpPr>
          <p:nvPr/>
        </p:nvSpPr>
        <p:spPr bwMode="auto">
          <a:xfrm>
            <a:off x="6426200"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7" name="Rectangle 65"/>
          <p:cNvSpPr>
            <a:spLocks noChangeArrowheads="1"/>
          </p:cNvSpPr>
          <p:nvPr/>
        </p:nvSpPr>
        <p:spPr bwMode="auto">
          <a:xfrm>
            <a:off x="6546850" y="2536825"/>
            <a:ext cx="55563"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8" name="Rectangle 66"/>
          <p:cNvSpPr>
            <a:spLocks noChangeArrowheads="1"/>
          </p:cNvSpPr>
          <p:nvPr/>
        </p:nvSpPr>
        <p:spPr bwMode="auto">
          <a:xfrm>
            <a:off x="6662738"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39" name="Rectangle 67"/>
          <p:cNvSpPr>
            <a:spLocks noChangeArrowheads="1"/>
          </p:cNvSpPr>
          <p:nvPr/>
        </p:nvSpPr>
        <p:spPr bwMode="auto">
          <a:xfrm>
            <a:off x="6781800"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0" name="Rectangle 68"/>
          <p:cNvSpPr>
            <a:spLocks noChangeArrowheads="1"/>
          </p:cNvSpPr>
          <p:nvPr/>
        </p:nvSpPr>
        <p:spPr bwMode="auto">
          <a:xfrm>
            <a:off x="6900863" y="2536825"/>
            <a:ext cx="55562"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1" name="Rectangle 69"/>
          <p:cNvSpPr>
            <a:spLocks noChangeArrowheads="1"/>
          </p:cNvSpPr>
          <p:nvPr/>
        </p:nvSpPr>
        <p:spPr bwMode="auto">
          <a:xfrm>
            <a:off x="7016750"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2" name="Rectangle 70"/>
          <p:cNvSpPr>
            <a:spLocks noChangeArrowheads="1"/>
          </p:cNvSpPr>
          <p:nvPr/>
        </p:nvSpPr>
        <p:spPr bwMode="auto">
          <a:xfrm>
            <a:off x="7137400" y="2536825"/>
            <a:ext cx="58738"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3" name="Rectangle 71"/>
          <p:cNvSpPr>
            <a:spLocks noChangeArrowheads="1"/>
          </p:cNvSpPr>
          <p:nvPr/>
        </p:nvSpPr>
        <p:spPr bwMode="auto">
          <a:xfrm>
            <a:off x="7256463"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4" name="Rectangle 72"/>
          <p:cNvSpPr>
            <a:spLocks noChangeArrowheads="1"/>
          </p:cNvSpPr>
          <p:nvPr/>
        </p:nvSpPr>
        <p:spPr bwMode="auto">
          <a:xfrm>
            <a:off x="7373938"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5" name="Rectangle 73"/>
          <p:cNvSpPr>
            <a:spLocks noChangeArrowheads="1"/>
          </p:cNvSpPr>
          <p:nvPr/>
        </p:nvSpPr>
        <p:spPr bwMode="auto">
          <a:xfrm>
            <a:off x="7493000" y="2536825"/>
            <a:ext cx="60325"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6" name="Rectangle 74"/>
          <p:cNvSpPr>
            <a:spLocks noChangeArrowheads="1"/>
          </p:cNvSpPr>
          <p:nvPr/>
        </p:nvSpPr>
        <p:spPr bwMode="auto">
          <a:xfrm>
            <a:off x="7612063"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7" name="Rectangle 75"/>
          <p:cNvSpPr>
            <a:spLocks noChangeArrowheads="1"/>
          </p:cNvSpPr>
          <p:nvPr/>
        </p:nvSpPr>
        <p:spPr bwMode="auto">
          <a:xfrm>
            <a:off x="7729538" y="2536825"/>
            <a:ext cx="58737"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8" name="Rectangle 76"/>
          <p:cNvSpPr>
            <a:spLocks noChangeArrowheads="1"/>
          </p:cNvSpPr>
          <p:nvPr/>
        </p:nvSpPr>
        <p:spPr bwMode="auto">
          <a:xfrm>
            <a:off x="7847013" y="2536825"/>
            <a:ext cx="55562" cy="11113"/>
          </a:xfrm>
          <a:prstGeom prst="rect">
            <a:avLst/>
          </a:prstGeom>
          <a:solidFill>
            <a:srgbClr val="1F1A17"/>
          </a:solidFill>
          <a:ln w="9525">
            <a:solidFill>
              <a:schemeClr val="tx1"/>
            </a:solidFill>
            <a:miter lim="800000"/>
            <a:headEnd/>
            <a:tailEnd/>
          </a:ln>
        </p:spPr>
        <p:txBody>
          <a:bodyPr/>
          <a:lstStyle/>
          <a:p>
            <a:pPr>
              <a:defRPr/>
            </a:pPr>
            <a:endParaRPr lang="en-US">
              <a:effectLst>
                <a:outerShdw blurRad="38100" dist="38100" dir="2700000" algn="tl">
                  <a:srgbClr val="000000">
                    <a:alpha val="43137"/>
                  </a:srgbClr>
                </a:outerShdw>
              </a:effectLst>
            </a:endParaRPr>
          </a:p>
        </p:txBody>
      </p:sp>
      <p:sp>
        <p:nvSpPr>
          <p:cNvPr id="28749" name="Freeform 77"/>
          <p:cNvSpPr>
            <a:spLocks/>
          </p:cNvSpPr>
          <p:nvPr/>
        </p:nvSpPr>
        <p:spPr bwMode="auto">
          <a:xfrm>
            <a:off x="5237163" y="7270750"/>
            <a:ext cx="11112" cy="20638"/>
          </a:xfrm>
          <a:custGeom>
            <a:avLst/>
            <a:gdLst/>
            <a:ahLst/>
            <a:cxnLst>
              <a:cxn ang="0">
                <a:pos x="7" y="0"/>
              </a:cxn>
              <a:cxn ang="0">
                <a:pos x="5" y="0"/>
              </a:cxn>
              <a:cxn ang="0">
                <a:pos x="2" y="2"/>
              </a:cxn>
              <a:cxn ang="0">
                <a:pos x="0" y="5"/>
              </a:cxn>
              <a:cxn ang="0">
                <a:pos x="0" y="7"/>
              </a:cxn>
              <a:cxn ang="0">
                <a:pos x="0" y="11"/>
              </a:cxn>
              <a:cxn ang="0">
                <a:pos x="2" y="12"/>
              </a:cxn>
              <a:cxn ang="0">
                <a:pos x="5" y="14"/>
              </a:cxn>
              <a:cxn ang="0">
                <a:pos x="7" y="14"/>
              </a:cxn>
              <a:cxn ang="0">
                <a:pos x="7" y="0"/>
              </a:cxn>
            </a:cxnLst>
            <a:rect l="0" t="0" r="r" b="b"/>
            <a:pathLst>
              <a:path w="7" h="14">
                <a:moveTo>
                  <a:pt x="7" y="0"/>
                </a:moveTo>
                <a:lnTo>
                  <a:pt x="5" y="0"/>
                </a:lnTo>
                <a:lnTo>
                  <a:pt x="2" y="2"/>
                </a:lnTo>
                <a:lnTo>
                  <a:pt x="0" y="5"/>
                </a:lnTo>
                <a:lnTo>
                  <a:pt x="0" y="7"/>
                </a:lnTo>
                <a:lnTo>
                  <a:pt x="0" y="11"/>
                </a:lnTo>
                <a:lnTo>
                  <a:pt x="2" y="12"/>
                </a:lnTo>
                <a:lnTo>
                  <a:pt x="5" y="14"/>
                </a:lnTo>
                <a:lnTo>
                  <a:pt x="7" y="14"/>
                </a:lnTo>
                <a:lnTo>
                  <a:pt x="7" y="0"/>
                </a:lnTo>
                <a:close/>
              </a:path>
            </a:pathLst>
          </a:custGeom>
          <a:solidFill>
            <a:srgbClr val="1F1A17"/>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8750" name="Freeform 78"/>
          <p:cNvSpPr>
            <a:spLocks/>
          </p:cNvSpPr>
          <p:nvPr/>
        </p:nvSpPr>
        <p:spPr bwMode="auto">
          <a:xfrm>
            <a:off x="6135688" y="7270750"/>
            <a:ext cx="12700" cy="20638"/>
          </a:xfrm>
          <a:custGeom>
            <a:avLst/>
            <a:gdLst/>
            <a:ahLst/>
            <a:cxnLst>
              <a:cxn ang="0">
                <a:pos x="0" y="14"/>
              </a:cxn>
              <a:cxn ang="0">
                <a:pos x="4" y="14"/>
              </a:cxn>
              <a:cxn ang="0">
                <a:pos x="6" y="12"/>
              </a:cxn>
              <a:cxn ang="0">
                <a:pos x="8" y="11"/>
              </a:cxn>
              <a:cxn ang="0">
                <a:pos x="8" y="7"/>
              </a:cxn>
              <a:cxn ang="0">
                <a:pos x="8" y="5"/>
              </a:cxn>
              <a:cxn ang="0">
                <a:pos x="6" y="2"/>
              </a:cxn>
              <a:cxn ang="0">
                <a:pos x="4" y="0"/>
              </a:cxn>
              <a:cxn ang="0">
                <a:pos x="0" y="0"/>
              </a:cxn>
              <a:cxn ang="0">
                <a:pos x="0" y="14"/>
              </a:cxn>
            </a:cxnLst>
            <a:rect l="0" t="0" r="r" b="b"/>
            <a:pathLst>
              <a:path w="8" h="14">
                <a:moveTo>
                  <a:pt x="0" y="14"/>
                </a:moveTo>
                <a:lnTo>
                  <a:pt x="4" y="14"/>
                </a:lnTo>
                <a:lnTo>
                  <a:pt x="6" y="12"/>
                </a:lnTo>
                <a:lnTo>
                  <a:pt x="8" y="11"/>
                </a:lnTo>
                <a:lnTo>
                  <a:pt x="8" y="7"/>
                </a:lnTo>
                <a:lnTo>
                  <a:pt x="8" y="5"/>
                </a:lnTo>
                <a:lnTo>
                  <a:pt x="6" y="2"/>
                </a:lnTo>
                <a:lnTo>
                  <a:pt x="4" y="0"/>
                </a:lnTo>
                <a:lnTo>
                  <a:pt x="0" y="0"/>
                </a:lnTo>
                <a:lnTo>
                  <a:pt x="0" y="14"/>
                </a:lnTo>
                <a:close/>
              </a:path>
            </a:pathLst>
          </a:custGeom>
          <a:solidFill>
            <a:srgbClr val="1F1A17"/>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8752" name="Freeform 80"/>
          <p:cNvSpPr>
            <a:spLocks/>
          </p:cNvSpPr>
          <p:nvPr/>
        </p:nvSpPr>
        <p:spPr bwMode="auto">
          <a:xfrm>
            <a:off x="1663700" y="6908800"/>
            <a:ext cx="33338" cy="49213"/>
          </a:xfrm>
          <a:custGeom>
            <a:avLst/>
            <a:gdLst/>
            <a:ahLst/>
            <a:cxnLst>
              <a:cxn ang="0">
                <a:pos x="8" y="0"/>
              </a:cxn>
              <a:cxn ang="0">
                <a:pos x="2" y="5"/>
              </a:cxn>
              <a:cxn ang="0">
                <a:pos x="0" y="11"/>
              </a:cxn>
              <a:cxn ang="0">
                <a:pos x="0" y="16"/>
              </a:cxn>
              <a:cxn ang="0">
                <a:pos x="2" y="22"/>
              </a:cxn>
              <a:cxn ang="0">
                <a:pos x="6" y="25"/>
              </a:cxn>
              <a:cxn ang="0">
                <a:pos x="11" y="29"/>
              </a:cxn>
              <a:cxn ang="0">
                <a:pos x="17" y="29"/>
              </a:cxn>
              <a:cxn ang="0">
                <a:pos x="22" y="27"/>
              </a:cxn>
              <a:cxn ang="0">
                <a:pos x="8" y="0"/>
              </a:cxn>
            </a:cxnLst>
            <a:rect l="0" t="0" r="r" b="b"/>
            <a:pathLst>
              <a:path w="22" h="29">
                <a:moveTo>
                  <a:pt x="8" y="0"/>
                </a:moveTo>
                <a:lnTo>
                  <a:pt x="2" y="5"/>
                </a:lnTo>
                <a:lnTo>
                  <a:pt x="0" y="11"/>
                </a:lnTo>
                <a:lnTo>
                  <a:pt x="0" y="16"/>
                </a:lnTo>
                <a:lnTo>
                  <a:pt x="2" y="22"/>
                </a:lnTo>
                <a:lnTo>
                  <a:pt x="6" y="25"/>
                </a:lnTo>
                <a:lnTo>
                  <a:pt x="11" y="29"/>
                </a:lnTo>
                <a:lnTo>
                  <a:pt x="17" y="29"/>
                </a:lnTo>
                <a:lnTo>
                  <a:pt x="22" y="27"/>
                </a:lnTo>
                <a:lnTo>
                  <a:pt x="8" y="0"/>
                </a:lnTo>
                <a:close/>
              </a:path>
            </a:pathLst>
          </a:custGeom>
          <a:solidFill>
            <a:srgbClr val="008FE0"/>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8754" name="Freeform 82"/>
          <p:cNvSpPr>
            <a:spLocks/>
          </p:cNvSpPr>
          <p:nvPr/>
        </p:nvSpPr>
        <p:spPr bwMode="auto">
          <a:xfrm>
            <a:off x="2027238" y="6799263"/>
            <a:ext cx="36512" cy="44450"/>
          </a:xfrm>
          <a:custGeom>
            <a:avLst/>
            <a:gdLst/>
            <a:ahLst/>
            <a:cxnLst>
              <a:cxn ang="0">
                <a:pos x="7" y="0"/>
              </a:cxn>
              <a:cxn ang="0">
                <a:pos x="2" y="4"/>
              </a:cxn>
              <a:cxn ang="0">
                <a:pos x="0" y="9"/>
              </a:cxn>
              <a:cxn ang="0">
                <a:pos x="0" y="14"/>
              </a:cxn>
              <a:cxn ang="0">
                <a:pos x="2" y="20"/>
              </a:cxn>
              <a:cxn ang="0">
                <a:pos x="5" y="25"/>
              </a:cxn>
              <a:cxn ang="0">
                <a:pos x="11" y="27"/>
              </a:cxn>
              <a:cxn ang="0">
                <a:pos x="16" y="27"/>
              </a:cxn>
              <a:cxn ang="0">
                <a:pos x="23" y="25"/>
              </a:cxn>
              <a:cxn ang="0">
                <a:pos x="7" y="0"/>
              </a:cxn>
            </a:cxnLst>
            <a:rect l="0" t="0" r="r" b="b"/>
            <a:pathLst>
              <a:path w="23" h="27">
                <a:moveTo>
                  <a:pt x="7" y="0"/>
                </a:moveTo>
                <a:lnTo>
                  <a:pt x="2" y="4"/>
                </a:lnTo>
                <a:lnTo>
                  <a:pt x="0" y="9"/>
                </a:lnTo>
                <a:lnTo>
                  <a:pt x="0" y="14"/>
                </a:lnTo>
                <a:lnTo>
                  <a:pt x="2" y="20"/>
                </a:lnTo>
                <a:lnTo>
                  <a:pt x="5" y="25"/>
                </a:lnTo>
                <a:lnTo>
                  <a:pt x="11" y="27"/>
                </a:lnTo>
                <a:lnTo>
                  <a:pt x="16" y="27"/>
                </a:lnTo>
                <a:lnTo>
                  <a:pt x="23" y="25"/>
                </a:lnTo>
                <a:lnTo>
                  <a:pt x="7" y="0"/>
                </a:lnTo>
                <a:close/>
              </a:path>
            </a:pathLst>
          </a:custGeom>
          <a:solidFill>
            <a:srgbClr val="3F9185"/>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8756" name="Freeform 84"/>
          <p:cNvSpPr>
            <a:spLocks/>
          </p:cNvSpPr>
          <p:nvPr/>
        </p:nvSpPr>
        <p:spPr bwMode="auto">
          <a:xfrm>
            <a:off x="1677988" y="6946900"/>
            <a:ext cx="33337" cy="47625"/>
          </a:xfrm>
          <a:custGeom>
            <a:avLst/>
            <a:gdLst/>
            <a:ahLst/>
            <a:cxnLst>
              <a:cxn ang="0">
                <a:pos x="9" y="0"/>
              </a:cxn>
              <a:cxn ang="0">
                <a:pos x="4" y="4"/>
              </a:cxn>
              <a:cxn ang="0">
                <a:pos x="0" y="8"/>
              </a:cxn>
              <a:cxn ang="0">
                <a:pos x="0" y="13"/>
              </a:cxn>
              <a:cxn ang="0">
                <a:pos x="2" y="18"/>
              </a:cxn>
              <a:cxn ang="0">
                <a:pos x="4" y="24"/>
              </a:cxn>
              <a:cxn ang="0">
                <a:pos x="9" y="27"/>
              </a:cxn>
              <a:cxn ang="0">
                <a:pos x="15" y="29"/>
              </a:cxn>
              <a:cxn ang="0">
                <a:pos x="22" y="27"/>
              </a:cxn>
              <a:cxn ang="0">
                <a:pos x="9" y="0"/>
              </a:cxn>
            </a:cxnLst>
            <a:rect l="0" t="0" r="r" b="b"/>
            <a:pathLst>
              <a:path w="22" h="29">
                <a:moveTo>
                  <a:pt x="9" y="0"/>
                </a:moveTo>
                <a:lnTo>
                  <a:pt x="4" y="4"/>
                </a:lnTo>
                <a:lnTo>
                  <a:pt x="0" y="8"/>
                </a:lnTo>
                <a:lnTo>
                  <a:pt x="0" y="13"/>
                </a:lnTo>
                <a:lnTo>
                  <a:pt x="2" y="18"/>
                </a:lnTo>
                <a:lnTo>
                  <a:pt x="4" y="24"/>
                </a:lnTo>
                <a:lnTo>
                  <a:pt x="9" y="27"/>
                </a:lnTo>
                <a:lnTo>
                  <a:pt x="15" y="29"/>
                </a:lnTo>
                <a:lnTo>
                  <a:pt x="22" y="27"/>
                </a:lnTo>
                <a:lnTo>
                  <a:pt x="9" y="0"/>
                </a:lnTo>
                <a:close/>
              </a:path>
            </a:pathLst>
          </a:custGeom>
          <a:solidFill>
            <a:srgbClr val="3F9185"/>
          </a:solidFill>
          <a:ln w="9525">
            <a:noFill/>
            <a:round/>
            <a:headEnd/>
            <a:tailEnd/>
          </a:ln>
        </p:spPr>
        <p:txBody>
          <a:bodyPr/>
          <a:lstStyle/>
          <a:p>
            <a:pPr>
              <a:defRPr/>
            </a:pPr>
            <a:endParaRPr lang="en-US">
              <a:effectLst>
                <a:outerShdw blurRad="38100" dist="38100" dir="2700000" algn="tl">
                  <a:srgbClr val="000000">
                    <a:alpha val="43137"/>
                  </a:srgbClr>
                </a:outerShdw>
              </a:effectLst>
            </a:endParaRPr>
          </a:p>
        </p:txBody>
      </p:sp>
      <p:sp>
        <p:nvSpPr>
          <p:cNvPr id="28759" name="Line 87"/>
          <p:cNvSpPr>
            <a:spLocks noChangeShapeType="1"/>
          </p:cNvSpPr>
          <p:nvPr/>
        </p:nvSpPr>
        <p:spPr bwMode="auto">
          <a:xfrm flipV="1">
            <a:off x="3230563" y="2395538"/>
            <a:ext cx="0" cy="4662487"/>
          </a:xfrm>
          <a:prstGeom prst="line">
            <a:avLst/>
          </a:prstGeom>
          <a:noFill/>
          <a:ln w="28575">
            <a:solidFill>
              <a:schemeClr val="tx1"/>
            </a:solidFill>
            <a:prstDash val="dash"/>
            <a:round/>
            <a:headEnd/>
            <a:tailEnd type="triangl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28760" name="Line 88"/>
          <p:cNvSpPr>
            <a:spLocks noChangeShapeType="1"/>
          </p:cNvSpPr>
          <p:nvPr/>
        </p:nvSpPr>
        <p:spPr bwMode="auto">
          <a:xfrm>
            <a:off x="5634038" y="7342188"/>
            <a:ext cx="830262" cy="0"/>
          </a:xfrm>
          <a:prstGeom prst="line">
            <a:avLst/>
          </a:prstGeom>
          <a:noFill/>
          <a:ln w="38100">
            <a:solidFill>
              <a:schemeClr val="tx1"/>
            </a:solidFill>
            <a:round/>
            <a:headEnd/>
            <a:tailEnd type="triangl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12358" name="Rectangle 89"/>
          <p:cNvSpPr>
            <a:spLocks noChangeArrowheads="1"/>
          </p:cNvSpPr>
          <p:nvPr/>
        </p:nvSpPr>
        <p:spPr bwMode="auto">
          <a:xfrm>
            <a:off x="2746375" y="7070725"/>
            <a:ext cx="10795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019175"/>
            <a:r>
              <a:rPr lang="en-US" sz="1800">
                <a:latin typeface="Arial" charset="0"/>
                <a:cs typeface="Arial" charset="0"/>
              </a:rPr>
              <a:t>Time Now</a:t>
            </a:r>
            <a:endParaRPr lang="en-US" sz="1800">
              <a:latin typeface="Times New Roman" pitchFamily="18" charset="0"/>
              <a:cs typeface="Arial" charset="0"/>
            </a:endParaRPr>
          </a:p>
        </p:txBody>
      </p:sp>
      <p:sp>
        <p:nvSpPr>
          <p:cNvPr id="11371" name="Rectangle 95"/>
          <p:cNvSpPr>
            <a:spLocks noChangeArrowheads="1"/>
          </p:cNvSpPr>
          <p:nvPr/>
        </p:nvSpPr>
        <p:spPr bwMode="auto">
          <a:xfrm>
            <a:off x="7905750" y="1757363"/>
            <a:ext cx="4841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019175"/>
            <a:r>
              <a:rPr lang="en-US" sz="1800">
                <a:latin typeface="Arial" charset="0"/>
                <a:cs typeface="Arial" charset="0"/>
              </a:rPr>
              <a:t>EAC</a:t>
            </a:r>
            <a:endParaRPr lang="en-US" sz="1800">
              <a:latin typeface="Times New Roman" pitchFamily="18" charset="0"/>
              <a:cs typeface="Arial" charset="0"/>
            </a:endParaRPr>
          </a:p>
        </p:txBody>
      </p:sp>
      <p:sp>
        <p:nvSpPr>
          <p:cNvPr id="28771" name="Line 99"/>
          <p:cNvSpPr>
            <a:spLocks noChangeShapeType="1"/>
          </p:cNvSpPr>
          <p:nvPr/>
        </p:nvSpPr>
        <p:spPr bwMode="auto">
          <a:xfrm flipV="1">
            <a:off x="1676400" y="1985963"/>
            <a:ext cx="0" cy="5008562"/>
          </a:xfrm>
          <a:prstGeom prst="line">
            <a:avLst/>
          </a:prstGeom>
          <a:noFill/>
          <a:ln w="38100">
            <a:solidFill>
              <a:schemeClr val="tx1"/>
            </a:solidFill>
            <a:round/>
            <a:headEnd/>
            <a:tailEnd/>
          </a:ln>
          <a:effectLst/>
        </p:spPr>
        <p:txBody>
          <a:bodyPr/>
          <a:lstStyle/>
          <a:p>
            <a:pPr>
              <a:defRPr/>
            </a:pPr>
            <a:endParaRPr lang="en-US">
              <a:effectLst>
                <a:outerShdw blurRad="38100" dist="38100" dir="2700000" algn="tl">
                  <a:srgbClr val="000000">
                    <a:alpha val="43137"/>
                  </a:srgbClr>
                </a:outerShdw>
              </a:effectLst>
            </a:endParaRPr>
          </a:p>
        </p:txBody>
      </p:sp>
      <p:sp>
        <p:nvSpPr>
          <p:cNvPr id="28772" name="Line 100"/>
          <p:cNvSpPr>
            <a:spLocks noChangeShapeType="1"/>
          </p:cNvSpPr>
          <p:nvPr/>
        </p:nvSpPr>
        <p:spPr bwMode="auto">
          <a:xfrm>
            <a:off x="1676400" y="6994525"/>
            <a:ext cx="6286500" cy="0"/>
          </a:xfrm>
          <a:prstGeom prst="line">
            <a:avLst/>
          </a:prstGeom>
          <a:noFill/>
          <a:ln w="28575">
            <a:solidFill>
              <a:schemeClr val="tx1"/>
            </a:solidFill>
            <a:round/>
            <a:headEnd/>
            <a:tailEnd/>
          </a:ln>
          <a:effectLst/>
        </p:spPr>
        <p:txBody>
          <a:bodyPr/>
          <a:lstStyle/>
          <a:p>
            <a:pPr>
              <a:defRPr/>
            </a:pPr>
            <a:endParaRPr lang="en-US">
              <a:effectLst>
                <a:outerShdw blurRad="38100" dist="38100" dir="2700000" algn="tl">
                  <a:srgbClr val="000000">
                    <a:alpha val="43137"/>
                  </a:srgbClr>
                </a:outerShdw>
              </a:effectLst>
            </a:endParaRPr>
          </a:p>
        </p:txBody>
      </p:sp>
      <p:sp>
        <p:nvSpPr>
          <p:cNvPr id="12388" name="Rectangle 105"/>
          <p:cNvSpPr>
            <a:spLocks noChangeArrowheads="1"/>
          </p:cNvSpPr>
          <p:nvPr/>
        </p:nvSpPr>
        <p:spPr bwMode="auto">
          <a:xfrm>
            <a:off x="7921625" y="2525713"/>
            <a:ext cx="4953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defTabSz="1019175"/>
            <a:r>
              <a:rPr lang="en-US" sz="1800">
                <a:latin typeface="Arial" charset="0"/>
                <a:cs typeface="Arial" charset="0"/>
              </a:rPr>
              <a:t>BAC</a:t>
            </a:r>
            <a:endParaRPr lang="en-US" sz="1800">
              <a:latin typeface="Times New Roman" pitchFamily="18" charset="0"/>
              <a:cs typeface="Arial" charset="0"/>
            </a:endParaRPr>
          </a:p>
        </p:txBody>
      </p:sp>
      <p:sp>
        <p:nvSpPr>
          <p:cNvPr id="28776" name="Line 104"/>
          <p:cNvSpPr>
            <a:spLocks noChangeShapeType="1"/>
          </p:cNvSpPr>
          <p:nvPr/>
        </p:nvSpPr>
        <p:spPr bwMode="auto">
          <a:xfrm flipV="1">
            <a:off x="1028700" y="3352800"/>
            <a:ext cx="0" cy="685800"/>
          </a:xfrm>
          <a:prstGeom prst="line">
            <a:avLst/>
          </a:prstGeom>
          <a:noFill/>
          <a:ln w="38100">
            <a:solidFill>
              <a:schemeClr val="tx1"/>
            </a:solidFill>
            <a:round/>
            <a:headEnd/>
            <a:tailEnd type="triangle" w="med" len="med"/>
          </a:ln>
          <a:effectLst/>
        </p:spPr>
        <p:txBody>
          <a:bodyPr/>
          <a:lstStyle/>
          <a:p>
            <a:pPr>
              <a:defRPr/>
            </a:pPr>
            <a:endParaRPr lang="en-US">
              <a:effectLst>
                <a:outerShdw blurRad="38100" dist="38100" dir="2700000" algn="tl">
                  <a:srgbClr val="000000">
                    <a:alpha val="43137"/>
                  </a:srgbClr>
                </a:outerShdw>
              </a:effectLst>
            </a:endParaRPr>
          </a:p>
        </p:txBody>
      </p:sp>
      <p:grpSp>
        <p:nvGrpSpPr>
          <p:cNvPr id="4" name="Group 3" descr="X and Y Timeline.  Where X refers to Timeline, and Y refers to Dollars in Cumulative numbers.&#10;&#10;Up until a certain point in the timeline in the X axis, is our current period of performance.&#10;&#10;A C W P or actual cost of work performed is conducted to our current period of performance.&#10;&#10;B C W S of budgeted cost of work schedule, aka planned value, is also conducted to the current period of performance or the timeline that refers to now.&#10;&#10;So is B C W P, or budgeted cost of work performed, or earned value, which ends temporarily at the timeline referring to now.&#10;&#10;The difference between the acutal cost and earned value is the cost variance.&#10;&#10;The difference between the planned value and earned value is the schedule variance.&#10;&#10;We can estimate how much the cost will be at the end, from actual costs and other factors.&#10;&#10;The budget at completion is the sum of all work scheduled to be performed, in dollar amounts so it is the trend for B C W S as aforementioned explained." title="EVM Chart."/>
          <p:cNvGrpSpPr/>
          <p:nvPr/>
        </p:nvGrpSpPr>
        <p:grpSpPr>
          <a:xfrm>
            <a:off x="15875" y="1654175"/>
            <a:ext cx="10042525" cy="5505450"/>
            <a:chOff x="15875" y="1654175"/>
            <a:chExt cx="10042525" cy="5505450"/>
          </a:xfrm>
        </p:grpSpPr>
        <p:grpSp>
          <p:nvGrpSpPr>
            <p:cNvPr id="2" name="Group 106"/>
            <p:cNvGrpSpPr>
              <a:grpSpLocks/>
            </p:cNvGrpSpPr>
            <p:nvPr/>
          </p:nvGrpSpPr>
          <p:grpSpPr bwMode="auto">
            <a:xfrm>
              <a:off x="8891588" y="1816100"/>
              <a:ext cx="1127125" cy="690563"/>
              <a:chOff x="8265411" y="886077"/>
              <a:chExt cx="1216025" cy="936625"/>
            </a:xfrm>
          </p:grpSpPr>
          <p:sp>
            <p:nvSpPr>
              <p:cNvPr id="28769" name="Rectangle 97"/>
              <p:cNvSpPr>
                <a:spLocks noChangeArrowheads="1"/>
              </p:cNvSpPr>
              <p:nvPr/>
            </p:nvSpPr>
            <p:spPr bwMode="auto">
              <a:xfrm>
                <a:off x="8265411" y="886077"/>
                <a:ext cx="1216025" cy="936625"/>
              </a:xfrm>
              <a:prstGeom prst="rect">
                <a:avLst/>
              </a:prstGeom>
              <a:gradFill rotWithShape="1">
                <a:gsLst>
                  <a:gs pos="0">
                    <a:srgbClr val="FF5050"/>
                  </a:gs>
                  <a:gs pos="100000">
                    <a:srgbClr val="FF5050">
                      <a:gamma/>
                      <a:shade val="46275"/>
                      <a:invGamma/>
                    </a:srgbClr>
                  </a:gs>
                </a:gsLst>
                <a:lin ang="18900000" scaled="1"/>
              </a:gradFill>
              <a:ln w="9525">
                <a:solidFill>
                  <a:schemeClr val="tx1"/>
                </a:solidFill>
                <a:miter lim="800000"/>
                <a:headEnd/>
                <a:tailEnd/>
              </a:ln>
              <a:effectLst/>
            </p:spPr>
            <p:txBody>
              <a:bodyPr wrap="none" anchor="ctr"/>
              <a:lstStyle/>
              <a:p>
                <a:pPr>
                  <a:defRPr/>
                </a:pPr>
                <a:endParaRPr lang="en-US">
                  <a:effectLst>
                    <a:outerShdw blurRad="38100" dist="38100" dir="2700000" algn="tl">
                      <a:srgbClr val="000000">
                        <a:alpha val="43137"/>
                      </a:srgbClr>
                    </a:outerShdw>
                  </a:effectLst>
                </a:endParaRPr>
              </a:p>
            </p:txBody>
          </p:sp>
          <p:sp>
            <p:nvSpPr>
              <p:cNvPr id="12385" name="Text Box 98"/>
              <p:cNvSpPr txBox="1">
                <a:spLocks noChangeArrowheads="1"/>
              </p:cNvSpPr>
              <p:nvPr/>
            </p:nvSpPr>
            <p:spPr bwMode="auto">
              <a:xfrm>
                <a:off x="8395016" y="980393"/>
                <a:ext cx="927100" cy="512763"/>
              </a:xfrm>
              <a:prstGeom prst="rect">
                <a:avLst/>
              </a:prstGeom>
              <a:gradFill rotWithShape="1">
                <a:gsLst>
                  <a:gs pos="0">
                    <a:srgbClr val="FF5050"/>
                  </a:gs>
                  <a:gs pos="100000">
                    <a:srgbClr val="762525"/>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01846" tIns="50923" rIns="101846" bIns="50923">
                <a:spAutoFit/>
              </a:bodyPr>
              <a:lstStyle>
                <a:lvl1pPr defTabSz="1019175">
                  <a:defRPr sz="800" b="1">
                    <a:solidFill>
                      <a:schemeClr val="tx1"/>
                    </a:solidFill>
                    <a:latin typeface="Arial Narrow" pitchFamily="34" charset="0"/>
                  </a:defRPr>
                </a:lvl1pPr>
                <a:lvl2pPr marL="742950" indent="-285750" defTabSz="1019175">
                  <a:defRPr sz="800" b="1">
                    <a:solidFill>
                      <a:schemeClr val="tx1"/>
                    </a:solidFill>
                    <a:latin typeface="Arial Narrow" pitchFamily="34" charset="0"/>
                  </a:defRPr>
                </a:lvl2pPr>
                <a:lvl3pPr marL="1143000" indent="-228600" defTabSz="1019175">
                  <a:defRPr sz="800" b="1">
                    <a:solidFill>
                      <a:schemeClr val="tx1"/>
                    </a:solidFill>
                    <a:latin typeface="Arial Narrow" pitchFamily="34" charset="0"/>
                  </a:defRPr>
                </a:lvl3pPr>
                <a:lvl4pPr marL="1600200" indent="-228600" defTabSz="1019175">
                  <a:defRPr sz="800" b="1">
                    <a:solidFill>
                      <a:schemeClr val="tx1"/>
                    </a:solidFill>
                    <a:latin typeface="Arial Narrow" pitchFamily="34" charset="0"/>
                  </a:defRPr>
                </a:lvl4pPr>
                <a:lvl5pPr marL="2057400" indent="-228600" defTabSz="1019175">
                  <a:defRPr sz="800" b="1">
                    <a:solidFill>
                      <a:schemeClr val="tx1"/>
                    </a:solidFill>
                    <a:latin typeface="Arial Narrow" pitchFamily="34" charset="0"/>
                  </a:defRPr>
                </a:lvl5pPr>
                <a:lvl6pPr marL="2514600" indent="-228600" defTabSz="1019175" eaLnBrk="0" fontAlgn="base" hangingPunct="0">
                  <a:spcBef>
                    <a:spcPct val="0"/>
                  </a:spcBef>
                  <a:spcAft>
                    <a:spcPct val="0"/>
                  </a:spcAft>
                  <a:defRPr sz="800" b="1">
                    <a:solidFill>
                      <a:schemeClr val="tx1"/>
                    </a:solidFill>
                    <a:latin typeface="Arial Narrow" pitchFamily="34" charset="0"/>
                  </a:defRPr>
                </a:lvl6pPr>
                <a:lvl7pPr marL="2971800" indent="-228600" defTabSz="1019175" eaLnBrk="0" fontAlgn="base" hangingPunct="0">
                  <a:spcBef>
                    <a:spcPct val="0"/>
                  </a:spcBef>
                  <a:spcAft>
                    <a:spcPct val="0"/>
                  </a:spcAft>
                  <a:defRPr sz="800" b="1">
                    <a:solidFill>
                      <a:schemeClr val="tx1"/>
                    </a:solidFill>
                    <a:latin typeface="Arial Narrow" pitchFamily="34" charset="0"/>
                  </a:defRPr>
                </a:lvl7pPr>
                <a:lvl8pPr marL="3429000" indent="-228600" defTabSz="1019175" eaLnBrk="0" fontAlgn="base" hangingPunct="0">
                  <a:spcBef>
                    <a:spcPct val="0"/>
                  </a:spcBef>
                  <a:spcAft>
                    <a:spcPct val="0"/>
                  </a:spcAft>
                  <a:defRPr sz="800" b="1">
                    <a:solidFill>
                      <a:schemeClr val="tx1"/>
                    </a:solidFill>
                    <a:latin typeface="Arial Narrow" pitchFamily="34" charset="0"/>
                  </a:defRPr>
                </a:lvl8pPr>
                <a:lvl9pPr marL="3886200" indent="-228600" defTabSz="1019175" eaLnBrk="0" fontAlgn="base" hangingPunct="0">
                  <a:spcBef>
                    <a:spcPct val="0"/>
                  </a:spcBef>
                  <a:spcAft>
                    <a:spcPct val="0"/>
                  </a:spcAft>
                  <a:defRPr sz="800" b="1">
                    <a:solidFill>
                      <a:schemeClr val="tx1"/>
                    </a:solidFill>
                    <a:latin typeface="Arial Narrow" pitchFamily="34" charset="0"/>
                  </a:defRPr>
                </a:lvl9pPr>
              </a:lstStyle>
              <a:p>
                <a:r>
                  <a:rPr lang="en-US" sz="2700">
                    <a:latin typeface="Arial" charset="0"/>
                    <a:cs typeface="Arial" charset="0"/>
                  </a:rPr>
                  <a:t>Risk</a:t>
                </a:r>
              </a:p>
            </p:txBody>
          </p:sp>
        </p:grpSp>
        <p:sp>
          <p:nvSpPr>
            <p:cNvPr id="110" name="Rectangle 91"/>
            <p:cNvSpPr>
              <a:spLocks noChangeArrowheads="1"/>
            </p:cNvSpPr>
            <p:nvPr/>
          </p:nvSpPr>
          <p:spPr bwMode="auto">
            <a:xfrm>
              <a:off x="4146550" y="5211763"/>
              <a:ext cx="12255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1019175"/>
              <a:r>
                <a:rPr lang="en-US" sz="1800">
                  <a:latin typeface="Arial" charset="0"/>
                  <a:cs typeface="Arial" charset="0"/>
                </a:rPr>
                <a:t>Cost Var.</a:t>
              </a:r>
              <a:endParaRPr lang="en-US" sz="1800">
                <a:latin typeface="Times New Roman" pitchFamily="18" charset="0"/>
                <a:cs typeface="Arial" charset="0"/>
              </a:endParaRPr>
            </a:p>
          </p:txBody>
        </p:sp>
        <p:sp>
          <p:nvSpPr>
            <p:cNvPr id="111" name="TextBox 110"/>
            <p:cNvSpPr txBox="1">
              <a:spLocks noChangeArrowheads="1"/>
            </p:cNvSpPr>
            <p:nvPr/>
          </p:nvSpPr>
          <p:spPr bwMode="auto">
            <a:xfrm>
              <a:off x="5421313" y="3687763"/>
              <a:ext cx="4506912" cy="132238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b="0">
                  <a:latin typeface="Verdana" pitchFamily="34" charset="0"/>
                </a:rPr>
                <a:t>For EVM, baseline cost is plotted against time. The </a:t>
              </a:r>
              <a:r>
                <a:rPr lang="en-US" sz="1600">
                  <a:latin typeface="Verdana" pitchFamily="34" charset="0"/>
                </a:rPr>
                <a:t>Planned Value</a:t>
              </a:r>
              <a:r>
                <a:rPr lang="en-US" sz="1600" b="0">
                  <a:latin typeface="Verdana" pitchFamily="34" charset="0"/>
                </a:rPr>
                <a:t> is the </a:t>
              </a:r>
              <a:r>
                <a:rPr lang="en-US" sz="1600">
                  <a:latin typeface="Verdana" pitchFamily="34" charset="0"/>
                </a:rPr>
                <a:t>baseline</a:t>
              </a:r>
              <a:r>
                <a:rPr lang="en-US" sz="1600" b="0">
                  <a:latin typeface="Verdana" pitchFamily="34" charset="0"/>
                </a:rPr>
                <a:t> against which progress is measured. The </a:t>
              </a:r>
              <a:r>
                <a:rPr lang="en-US" sz="1600">
                  <a:latin typeface="Verdana" pitchFamily="34" charset="0"/>
                </a:rPr>
                <a:t>Budget At Completion </a:t>
              </a:r>
              <a:r>
                <a:rPr lang="en-US" sz="1600" b="0">
                  <a:latin typeface="Verdana" pitchFamily="34" charset="0"/>
                </a:rPr>
                <a:t>(</a:t>
              </a:r>
              <a:r>
                <a:rPr lang="en-US" sz="1600">
                  <a:latin typeface="Verdana" pitchFamily="34" charset="0"/>
                </a:rPr>
                <a:t>BAC</a:t>
              </a:r>
              <a:r>
                <a:rPr lang="en-US" sz="1600" b="0">
                  <a:latin typeface="Verdana" pitchFamily="34" charset="0"/>
                </a:rPr>
                <a:t>) is the sum of the planned costs.</a:t>
              </a:r>
            </a:p>
          </p:txBody>
        </p:sp>
        <p:sp>
          <p:nvSpPr>
            <p:cNvPr id="112" name="TextBox 111"/>
            <p:cNvSpPr txBox="1">
              <a:spLocks noChangeArrowheads="1"/>
            </p:cNvSpPr>
            <p:nvPr/>
          </p:nvSpPr>
          <p:spPr bwMode="auto">
            <a:xfrm>
              <a:off x="5232400" y="6188075"/>
              <a:ext cx="4826000" cy="58578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b="0">
                  <a:latin typeface="Verdana" pitchFamily="34" charset="0"/>
                </a:rPr>
                <a:t>The </a:t>
              </a:r>
              <a:r>
                <a:rPr lang="en-US" sz="1600">
                  <a:latin typeface="Verdana" pitchFamily="34" charset="0"/>
                </a:rPr>
                <a:t>Earned Value</a:t>
              </a:r>
              <a:r>
                <a:rPr lang="en-US" sz="1600" b="0">
                  <a:latin typeface="Verdana" pitchFamily="34" charset="0"/>
                </a:rPr>
                <a:t> is the budgeted cost of the work performed to date</a:t>
              </a:r>
            </a:p>
          </p:txBody>
        </p:sp>
        <p:sp>
          <p:nvSpPr>
            <p:cNvPr id="113" name="TextBox 112"/>
            <p:cNvSpPr txBox="1">
              <a:spLocks noChangeArrowheads="1"/>
            </p:cNvSpPr>
            <p:nvPr/>
          </p:nvSpPr>
          <p:spPr bwMode="auto">
            <a:xfrm>
              <a:off x="15875" y="5097463"/>
              <a:ext cx="1649413" cy="206216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b="0">
                  <a:latin typeface="Verdana" pitchFamily="34" charset="0"/>
                </a:rPr>
                <a:t>A difference between the Planned Value and the Earned Value is called </a:t>
              </a:r>
              <a:r>
                <a:rPr lang="en-US" sz="1600">
                  <a:latin typeface="Verdana" pitchFamily="34" charset="0"/>
                </a:rPr>
                <a:t>Schedule Variance</a:t>
              </a:r>
              <a:endParaRPr lang="en-US" sz="1600" b="0">
                <a:latin typeface="Verdana" pitchFamily="34" charset="0"/>
              </a:endParaRPr>
            </a:p>
          </p:txBody>
        </p:sp>
        <p:sp>
          <p:nvSpPr>
            <p:cNvPr id="114" name="TextBox 113"/>
            <p:cNvSpPr txBox="1">
              <a:spLocks noChangeArrowheads="1"/>
            </p:cNvSpPr>
            <p:nvPr/>
          </p:nvSpPr>
          <p:spPr bwMode="auto">
            <a:xfrm flipH="1">
              <a:off x="5307013" y="5064125"/>
              <a:ext cx="4751387" cy="107632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b="0">
                  <a:latin typeface="Verdana" pitchFamily="34" charset="0"/>
                </a:rPr>
                <a:t>A difference between the Earned Value and the Actual Cost is called </a:t>
              </a:r>
              <a:r>
                <a:rPr lang="en-US" sz="1600">
                  <a:latin typeface="Verdana" pitchFamily="34" charset="0"/>
                </a:rPr>
                <a:t>Cost Variance. </a:t>
              </a:r>
              <a:r>
                <a:rPr lang="en-US" sz="1600" b="0">
                  <a:latin typeface="Verdana" pitchFamily="34" charset="0"/>
                </a:rPr>
                <a:t>From a trend in AC, an Estimate At Completion (</a:t>
              </a:r>
              <a:r>
                <a:rPr lang="en-US" sz="1600">
                  <a:latin typeface="Verdana" pitchFamily="34" charset="0"/>
                </a:rPr>
                <a:t>EAC</a:t>
              </a:r>
              <a:r>
                <a:rPr lang="en-US" sz="1600" b="0">
                  <a:latin typeface="Verdana" pitchFamily="34" charset="0"/>
                </a:rPr>
                <a:t>) can be calculated.</a:t>
              </a:r>
            </a:p>
          </p:txBody>
        </p:sp>
        <p:sp>
          <p:nvSpPr>
            <p:cNvPr id="115" name="TextBox 114"/>
            <p:cNvSpPr txBox="1">
              <a:spLocks noChangeArrowheads="1"/>
            </p:cNvSpPr>
            <p:nvPr/>
          </p:nvSpPr>
          <p:spPr bwMode="auto">
            <a:xfrm>
              <a:off x="1671638" y="3702050"/>
              <a:ext cx="1528762" cy="1570038"/>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b="0">
                  <a:latin typeface="Verdana" pitchFamily="34" charset="0"/>
                </a:rPr>
                <a:t>The </a:t>
              </a:r>
              <a:r>
                <a:rPr lang="en-US" sz="1600">
                  <a:latin typeface="Verdana" pitchFamily="34" charset="0"/>
                </a:rPr>
                <a:t>Actual Cost</a:t>
              </a:r>
              <a:r>
                <a:rPr lang="en-US" sz="1600" b="0">
                  <a:latin typeface="Verdana" pitchFamily="34" charset="0"/>
                </a:rPr>
                <a:t> is the actual cost of the work performed to date</a:t>
              </a:r>
            </a:p>
          </p:txBody>
        </p:sp>
        <p:sp>
          <p:nvSpPr>
            <p:cNvPr id="116" name="TextBox 115"/>
            <p:cNvSpPr txBox="1">
              <a:spLocks noChangeArrowheads="1"/>
            </p:cNvSpPr>
            <p:nvPr/>
          </p:nvSpPr>
          <p:spPr bwMode="auto">
            <a:xfrm>
              <a:off x="1703388" y="1654175"/>
              <a:ext cx="4665662" cy="8318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b="0" dirty="0">
                  <a:latin typeface="Verdana" pitchFamily="34" charset="0"/>
                </a:rPr>
                <a:t>Cost variance and schedule variance are  the primary risks for any project, and are the primary focus of EVM</a:t>
              </a:r>
            </a:p>
          </p:txBody>
        </p:sp>
        <p:sp>
          <p:nvSpPr>
            <p:cNvPr id="220" name="Arc 219"/>
            <p:cNvSpPr/>
            <p:nvPr/>
          </p:nvSpPr>
          <p:spPr bwMode="auto">
            <a:xfrm rot="14422865" flipH="1" flipV="1">
              <a:off x="2128044" y="5469732"/>
              <a:ext cx="422275" cy="2039937"/>
            </a:xfrm>
            <a:prstGeom prst="arc">
              <a:avLst>
                <a:gd name="adj1" fmla="val 16200000"/>
                <a:gd name="adj2" fmla="val 4933558"/>
              </a:avLst>
            </a:prstGeom>
            <a:noFill/>
            <a:ln w="38100" cap="flat" cmpd="sng" algn="ctr">
              <a:solidFill>
                <a:schemeClr val="accent1">
                  <a:lumMod val="60000"/>
                  <a:lumOff val="40000"/>
                </a:schemeClr>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229" name="Freeform 228"/>
            <p:cNvSpPr/>
            <p:nvPr/>
          </p:nvSpPr>
          <p:spPr bwMode="auto">
            <a:xfrm>
              <a:off x="3200400" y="2617788"/>
              <a:ext cx="4729163" cy="3451225"/>
            </a:xfrm>
            <a:custGeom>
              <a:avLst/>
              <a:gdLst>
                <a:gd name="connsiteX0" fmla="*/ 0 w 4729655"/>
                <a:gd name="connsiteY0" fmla="*/ 3452648 h 3452648"/>
                <a:gd name="connsiteX1" fmla="*/ 1198179 w 4729655"/>
                <a:gd name="connsiteY1" fmla="*/ 2159876 h 3452648"/>
                <a:gd name="connsiteX2" fmla="*/ 3058510 w 4729655"/>
                <a:gd name="connsiteY2" fmla="*/ 409903 h 3452648"/>
                <a:gd name="connsiteX3" fmla="*/ 4666593 w 4729655"/>
                <a:gd name="connsiteY3" fmla="*/ 15765 h 3452648"/>
                <a:gd name="connsiteX4" fmla="*/ 4729655 w 4729655"/>
                <a:gd name="connsiteY4" fmla="*/ 0 h 34526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9655" h="3452648">
                  <a:moveTo>
                    <a:pt x="0" y="3452648"/>
                  </a:moveTo>
                  <a:cubicBezTo>
                    <a:pt x="344213" y="3059824"/>
                    <a:pt x="688427" y="2667000"/>
                    <a:pt x="1198179" y="2159876"/>
                  </a:cubicBezTo>
                  <a:cubicBezTo>
                    <a:pt x="1707931" y="1652752"/>
                    <a:pt x="2480441" y="767255"/>
                    <a:pt x="3058510" y="409903"/>
                  </a:cubicBezTo>
                  <a:cubicBezTo>
                    <a:pt x="3636579" y="52551"/>
                    <a:pt x="4666593" y="15765"/>
                    <a:pt x="4666593" y="15765"/>
                  </a:cubicBezTo>
                  <a:lnTo>
                    <a:pt x="4729655" y="0"/>
                  </a:lnTo>
                </a:path>
              </a:pathLst>
            </a:custGeom>
            <a:noFill/>
            <a:ln w="38100" cap="flat" cmpd="sng" algn="ctr">
              <a:solidFill>
                <a:schemeClr val="accent1">
                  <a:lumMod val="60000"/>
                  <a:lumOff val="40000"/>
                </a:schemeClr>
              </a:solidFill>
              <a:prstDash val="sysDash"/>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230" name="Arc 229"/>
            <p:cNvSpPr/>
            <p:nvPr/>
          </p:nvSpPr>
          <p:spPr bwMode="auto">
            <a:xfrm rot="14422865" flipH="1" flipV="1">
              <a:off x="2364581" y="5498307"/>
              <a:ext cx="427037" cy="1930400"/>
            </a:xfrm>
            <a:prstGeom prst="arc">
              <a:avLst>
                <a:gd name="adj1" fmla="val 16896541"/>
                <a:gd name="adj2" fmla="val 5221977"/>
              </a:avLst>
            </a:prstGeom>
            <a:noFill/>
            <a:ln w="38100" cap="flat" cmpd="sng" algn="ctr">
              <a:solidFill>
                <a:srgbClr val="FF6600"/>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231" name="Arc 230"/>
            <p:cNvSpPr/>
            <p:nvPr/>
          </p:nvSpPr>
          <p:spPr bwMode="auto">
            <a:xfrm rot="14244407" flipH="1" flipV="1">
              <a:off x="1635125" y="4972050"/>
              <a:ext cx="528638" cy="3125788"/>
            </a:xfrm>
            <a:prstGeom prst="arc">
              <a:avLst>
                <a:gd name="adj1" fmla="val 16200000"/>
                <a:gd name="adj2" fmla="val 3489192"/>
              </a:avLst>
            </a:prstGeom>
            <a:noFill/>
            <a:ln w="38100" cap="flat" cmpd="sng" algn="ctr">
              <a:solidFill>
                <a:srgbClr val="FFFF00"/>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238" name="Freeform 237"/>
            <p:cNvSpPr/>
            <p:nvPr/>
          </p:nvSpPr>
          <p:spPr bwMode="auto">
            <a:xfrm>
              <a:off x="3216275" y="1892300"/>
              <a:ext cx="4681538" cy="3798888"/>
            </a:xfrm>
            <a:custGeom>
              <a:avLst/>
              <a:gdLst>
                <a:gd name="connsiteX0" fmla="*/ 0 w 4682358"/>
                <a:gd name="connsiteY0" fmla="*/ 3799490 h 3799490"/>
                <a:gd name="connsiteX1" fmla="*/ 1024758 w 4682358"/>
                <a:gd name="connsiteY1" fmla="*/ 2222938 h 3799490"/>
                <a:gd name="connsiteX2" fmla="*/ 2333296 w 4682358"/>
                <a:gd name="connsiteY2" fmla="*/ 914400 h 3799490"/>
                <a:gd name="connsiteX3" fmla="*/ 4682358 w 4682358"/>
                <a:gd name="connsiteY3" fmla="*/ 0 h 3799490"/>
                <a:gd name="connsiteX4" fmla="*/ 4682358 w 4682358"/>
                <a:gd name="connsiteY4" fmla="*/ 0 h 3799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82358" h="3799490">
                  <a:moveTo>
                    <a:pt x="0" y="3799490"/>
                  </a:moveTo>
                  <a:cubicBezTo>
                    <a:pt x="317937" y="3251638"/>
                    <a:pt x="635875" y="2703786"/>
                    <a:pt x="1024758" y="2222938"/>
                  </a:cubicBezTo>
                  <a:cubicBezTo>
                    <a:pt x="1413641" y="1742090"/>
                    <a:pt x="1723696" y="1284890"/>
                    <a:pt x="2333296" y="914400"/>
                  </a:cubicBezTo>
                  <a:cubicBezTo>
                    <a:pt x="2942896" y="543910"/>
                    <a:pt x="4682358" y="0"/>
                    <a:pt x="4682358" y="0"/>
                  </a:cubicBezTo>
                  <a:lnTo>
                    <a:pt x="4682358" y="0"/>
                  </a:lnTo>
                </a:path>
              </a:pathLst>
            </a:custGeom>
            <a:noFill/>
            <a:ln w="38100" cap="flat" cmpd="sng" algn="ctr">
              <a:solidFill>
                <a:srgbClr val="FFFF00"/>
              </a:solidFill>
              <a:prstDash val="sysDash"/>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239" name="Right Brace 238"/>
            <p:cNvSpPr/>
            <p:nvPr/>
          </p:nvSpPr>
          <p:spPr bwMode="auto">
            <a:xfrm>
              <a:off x="8466138" y="1797050"/>
              <a:ext cx="377825" cy="741363"/>
            </a:xfrm>
            <a:prstGeom prst="rightBrace">
              <a:avLst/>
            </a:prstGeom>
            <a:noFill/>
            <a:ln w="38100" cap="flat" cmpd="sng" algn="ctr">
              <a:solidFill>
                <a:schemeClr val="tx1"/>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12295" name="Rectangle 6"/>
            <p:cNvSpPr>
              <a:spLocks noChangeArrowheads="1"/>
            </p:cNvSpPr>
            <p:nvPr/>
          </p:nvSpPr>
          <p:spPr bwMode="auto">
            <a:xfrm>
              <a:off x="1747838" y="5389563"/>
              <a:ext cx="1485900" cy="492125"/>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spAutoFit/>
            </a:bodyPr>
            <a:lstStyle/>
            <a:p>
              <a:pPr algn="ctr" defTabSz="1019175"/>
              <a:r>
                <a:rPr lang="en-US" sz="1600">
                  <a:latin typeface="Verdana" pitchFamily="34" charset="0"/>
                  <a:cs typeface="Arial" charset="0"/>
                </a:rPr>
                <a:t>Actual Cost (ACWP)</a:t>
              </a:r>
            </a:p>
          </p:txBody>
        </p:sp>
        <p:sp>
          <p:nvSpPr>
            <p:cNvPr id="241" name="Right Brace 240"/>
            <p:cNvSpPr/>
            <p:nvPr/>
          </p:nvSpPr>
          <p:spPr bwMode="auto">
            <a:xfrm>
              <a:off x="3230563" y="5557838"/>
              <a:ext cx="377825" cy="741362"/>
            </a:xfrm>
            <a:prstGeom prst="rightBrace">
              <a:avLst/>
            </a:prstGeom>
            <a:noFill/>
            <a:ln w="38100" cap="flat" cmpd="sng" algn="ctr">
              <a:solidFill>
                <a:schemeClr val="tx1"/>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cxnSp>
          <p:nvCxnSpPr>
            <p:cNvPr id="243" name="Straight Connector 242"/>
            <p:cNvCxnSpPr>
              <a:cxnSpLocks noChangeShapeType="1"/>
              <a:stCxn id="241" idx="1"/>
              <a:endCxn id="110" idx="1"/>
            </p:cNvCxnSpPr>
            <p:nvPr/>
          </p:nvCxnSpPr>
          <p:spPr bwMode="auto">
            <a:xfrm flipV="1">
              <a:off x="3608388" y="5349875"/>
              <a:ext cx="538162" cy="57943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245" name="TextBox 244"/>
            <p:cNvSpPr txBox="1">
              <a:spLocks noChangeArrowheads="1"/>
            </p:cNvSpPr>
            <p:nvPr/>
          </p:nvSpPr>
          <p:spPr bwMode="auto">
            <a:xfrm>
              <a:off x="2254250" y="6716713"/>
              <a:ext cx="17716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800" b="1">
                  <a:solidFill>
                    <a:schemeClr val="tx1"/>
                  </a:solidFill>
                  <a:latin typeface="Arial Narrow" pitchFamily="34" charset="0"/>
                </a:defRPr>
              </a:lvl1pPr>
              <a:lvl2pPr marL="742950" indent="-285750">
                <a:defRPr sz="800" b="1">
                  <a:solidFill>
                    <a:schemeClr val="tx1"/>
                  </a:solidFill>
                  <a:latin typeface="Arial Narrow" pitchFamily="34" charset="0"/>
                </a:defRPr>
              </a:lvl2pPr>
              <a:lvl3pPr marL="1143000" indent="-228600">
                <a:defRPr sz="800" b="1">
                  <a:solidFill>
                    <a:schemeClr val="tx1"/>
                  </a:solidFill>
                  <a:latin typeface="Arial Narrow" pitchFamily="34" charset="0"/>
                </a:defRPr>
              </a:lvl3pPr>
              <a:lvl4pPr marL="1600200" indent="-228600">
                <a:defRPr sz="800" b="1">
                  <a:solidFill>
                    <a:schemeClr val="tx1"/>
                  </a:solidFill>
                  <a:latin typeface="Arial Narrow" pitchFamily="34" charset="0"/>
                </a:defRPr>
              </a:lvl4pPr>
              <a:lvl5pPr marL="2057400" indent="-228600">
                <a:defRPr sz="800" b="1">
                  <a:solidFill>
                    <a:schemeClr val="tx1"/>
                  </a:solidFill>
                  <a:latin typeface="Arial Narrow" pitchFamily="34" charset="0"/>
                </a:defRPr>
              </a:lvl5pPr>
              <a:lvl6pPr marL="2514600" indent="-228600" eaLnBrk="0" fontAlgn="base" hangingPunct="0">
                <a:spcBef>
                  <a:spcPct val="0"/>
                </a:spcBef>
                <a:spcAft>
                  <a:spcPct val="0"/>
                </a:spcAft>
                <a:defRPr sz="800" b="1">
                  <a:solidFill>
                    <a:schemeClr val="tx1"/>
                  </a:solidFill>
                  <a:latin typeface="Arial Narrow" pitchFamily="34" charset="0"/>
                </a:defRPr>
              </a:lvl6pPr>
              <a:lvl7pPr marL="2971800" indent="-228600" eaLnBrk="0" fontAlgn="base" hangingPunct="0">
                <a:spcBef>
                  <a:spcPct val="0"/>
                </a:spcBef>
                <a:spcAft>
                  <a:spcPct val="0"/>
                </a:spcAft>
                <a:defRPr sz="800" b="1">
                  <a:solidFill>
                    <a:schemeClr val="tx1"/>
                  </a:solidFill>
                  <a:latin typeface="Arial Narrow" pitchFamily="34" charset="0"/>
                </a:defRPr>
              </a:lvl7pPr>
              <a:lvl8pPr marL="3429000" indent="-228600" eaLnBrk="0" fontAlgn="base" hangingPunct="0">
                <a:spcBef>
                  <a:spcPct val="0"/>
                </a:spcBef>
                <a:spcAft>
                  <a:spcPct val="0"/>
                </a:spcAft>
                <a:defRPr sz="800" b="1">
                  <a:solidFill>
                    <a:schemeClr val="tx1"/>
                  </a:solidFill>
                  <a:latin typeface="Arial Narrow" pitchFamily="34" charset="0"/>
                </a:defRPr>
              </a:lvl8pPr>
              <a:lvl9pPr marL="3886200" indent="-228600" eaLnBrk="0" fontAlgn="base" hangingPunct="0">
                <a:spcBef>
                  <a:spcPct val="0"/>
                </a:spcBef>
                <a:spcAft>
                  <a:spcPct val="0"/>
                </a:spcAft>
                <a:defRPr sz="800" b="1">
                  <a:solidFill>
                    <a:schemeClr val="tx1"/>
                  </a:solidFill>
                  <a:latin typeface="Arial Narrow" pitchFamily="34" charset="0"/>
                </a:defRPr>
              </a:lvl9pPr>
            </a:lstStyle>
            <a:p>
              <a:r>
                <a:rPr lang="en-US" sz="1600">
                  <a:latin typeface="Verdana" pitchFamily="34" charset="0"/>
                </a:rPr>
                <a:t>Schedule Var.</a:t>
              </a:r>
            </a:p>
          </p:txBody>
        </p:sp>
        <p:sp>
          <p:nvSpPr>
            <p:cNvPr id="246" name="U-Turn Arrow 245"/>
            <p:cNvSpPr/>
            <p:nvPr/>
          </p:nvSpPr>
          <p:spPr bwMode="auto">
            <a:xfrm>
              <a:off x="2743200" y="6448425"/>
              <a:ext cx="204788" cy="346075"/>
            </a:xfrm>
            <a:prstGeom prst="uturnArrow">
              <a:avLst/>
            </a:prstGeom>
            <a:solidFill>
              <a:schemeClr val="tx1"/>
            </a:solidFill>
            <a:ln w="9525" cap="flat" cmpd="sng" algn="ctr">
              <a:solidFill>
                <a:schemeClr val="tx1"/>
              </a:solidFill>
              <a:prstDash val="solid"/>
              <a:round/>
              <a:headEnd type="none" w="med" len="med"/>
              <a:tailEnd type="none" w="med" len="med"/>
            </a:ln>
            <a:effectLst/>
          </p:spPr>
          <p:txBody>
            <a:bodyPr/>
            <a:lstStyle/>
            <a:p>
              <a:pPr>
                <a:defRPr/>
              </a:pPr>
              <a:endParaRPr lang="en-US">
                <a:effectLst>
                  <a:outerShdw blurRad="38100" dist="38100" dir="2700000" algn="tl">
                    <a:srgbClr val="000000">
                      <a:alpha val="43137"/>
                    </a:srgbClr>
                  </a:outerShdw>
                </a:effectLst>
              </a:endParaRPr>
            </a:p>
          </p:txBody>
        </p:sp>
        <p:sp>
          <p:nvSpPr>
            <p:cNvPr id="12386" name="Text Box 101"/>
            <p:cNvSpPr txBox="1">
              <a:spLocks noChangeArrowheads="1"/>
            </p:cNvSpPr>
            <p:nvPr/>
          </p:nvSpPr>
          <p:spPr bwMode="auto">
            <a:xfrm>
              <a:off x="3314700" y="5594350"/>
              <a:ext cx="1909763" cy="595313"/>
            </a:xfrm>
            <a:prstGeom prst="rect">
              <a:avLst/>
            </a:prstGeom>
            <a:noFill/>
            <a:ln w="28575">
              <a:solidFill>
                <a:schemeClr val="tx2">
                  <a:lumMod val="50000"/>
                </a:schemeClr>
              </a:solidFill>
              <a:miter lim="800000"/>
              <a:headEnd/>
              <a:tailEnd/>
            </a:ln>
          </p:spPr>
          <p:txBody>
            <a:bodyPr lIns="101846" tIns="50923" rIns="101846" bIns="50923">
              <a:spAutoFit/>
            </a:bodyPr>
            <a:lstStyle/>
            <a:p>
              <a:pPr algn="ctr" defTabSz="1019175" eaLnBrk="1" hangingPunct="1">
                <a:defRPr/>
              </a:pPr>
              <a:r>
                <a:rPr lang="en-US" sz="1600" dirty="0">
                  <a:latin typeface="Verdana" pitchFamily="34" charset="0"/>
                  <a:cs typeface="Arial" charset="0"/>
                </a:rPr>
                <a:t>Planned Value (BCWS)</a:t>
              </a:r>
            </a:p>
          </p:txBody>
        </p:sp>
      </p:gr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1"/>
          <p:cNvSpPr>
            <a:spLocks noGrp="1"/>
          </p:cNvSpPr>
          <p:nvPr>
            <p:ph type="sldNum" sz="quarter" idx="12"/>
          </p:nvPr>
        </p:nvSpPr>
        <p:spPr/>
        <p:txBody>
          <a:bodyPr/>
          <a:lstStyle/>
          <a:p>
            <a:pPr defTabSz="1019175">
              <a:defRPr/>
            </a:pPr>
            <a:fld id="{52B14E52-4FED-4099-B941-B2E04EFD409D}" type="slidenum">
              <a:rPr lang="en-US">
                <a:latin typeface="+mn-lt"/>
              </a:rPr>
              <a:pPr defTabSz="1019175">
                <a:defRPr/>
              </a:pPr>
              <a:t>9</a:t>
            </a:fld>
            <a:endParaRPr lang="en-US">
              <a:latin typeface="+mn-lt"/>
            </a:endParaRPr>
          </a:p>
        </p:txBody>
      </p:sp>
      <p:sp>
        <p:nvSpPr>
          <p:cNvPr id="13315" name="Title Placeholder 2"/>
          <p:cNvSpPr>
            <a:spLocks noGrp="1" noChangeArrowheads="1"/>
          </p:cNvSpPr>
          <p:nvPr>
            <p:ph type="title"/>
          </p:nvPr>
        </p:nvSpPr>
        <p:spPr>
          <a:xfrm>
            <a:off x="1341438" y="677863"/>
            <a:ext cx="8466137" cy="1036637"/>
          </a:xfrm>
        </p:spPr>
        <p:txBody>
          <a:bodyPr/>
          <a:lstStyle/>
          <a:p>
            <a:pPr eaLnBrk="1" hangingPunct="1"/>
            <a:r>
              <a:rPr lang="en-US" smtClean="0"/>
              <a:t>Key  Performance Metrics</a:t>
            </a:r>
          </a:p>
        </p:txBody>
      </p:sp>
      <mc:AlternateContent xmlns:mc="http://schemas.openxmlformats.org/markup-compatibility/2006">
        <mc:Choice xmlns:a14="http://schemas.microsoft.com/office/drawing/2010/main" Requires="a14">
          <p:sp>
            <p:nvSpPr>
              <p:cNvPr id="77827" name="Content Placeholder 3" descr="minus."/>
              <p:cNvSpPr>
                <a:spLocks noGrp="1" noChangeArrowheads="1"/>
              </p:cNvSpPr>
              <p:nvPr>
                <p:ph type="body" idx="1"/>
              </p:nvPr>
            </p:nvSpPr>
            <p:spPr>
              <a:xfrm>
                <a:off x="0" y="1601788"/>
                <a:ext cx="9582150" cy="5095875"/>
              </a:xfrm>
            </p:spPr>
            <p:txBody>
              <a:bodyPr/>
              <a:lstStyle/>
              <a:p>
                <a:pPr eaLnBrk="1" hangingPunct="1">
                  <a:lnSpc>
                    <a:spcPct val="90000"/>
                  </a:lnSpc>
                  <a:defRPr/>
                </a:pPr>
                <a:r>
                  <a:rPr lang="en-US" sz="2400" b="1" dirty="0" smtClean="0">
                    <a:effectLst>
                      <a:outerShdw blurRad="38100" dist="38100" dir="2700000" algn="tl">
                        <a:srgbClr val="000000"/>
                      </a:outerShdw>
                    </a:effectLst>
                  </a:rPr>
                  <a:t>CV%  -  Cost Variance Percentage  -  The</a:t>
                </a:r>
                <a:r>
                  <a:rPr lang="en-US" sz="2400" b="1" dirty="0" smtClean="0">
                    <a:effectLst>
                      <a:outerShdw blurRad="38100" dist="38100" dir="2700000" algn="tl">
                        <a:srgbClr val="000000">
                          <a:alpha val="43137"/>
                        </a:srgbClr>
                      </a:outerShdw>
                    </a:effectLst>
                  </a:rPr>
                  <a:t> relationship of the </a:t>
                </a:r>
                <a:r>
                  <a:rPr lang="en-US" sz="2400" b="1" u="sng" dirty="0" smtClean="0">
                    <a:effectLst>
                      <a:outerShdw blurRad="38100" dist="38100" dir="2700000" algn="tl">
                        <a:srgbClr val="000000">
                          <a:alpha val="43137"/>
                        </a:srgbClr>
                      </a:outerShdw>
                    </a:effectLst>
                  </a:rPr>
                  <a:t>earned value</a:t>
                </a:r>
                <a:r>
                  <a:rPr lang="en-US" sz="2400" b="1" dirty="0" smtClean="0">
                    <a:effectLst>
                      <a:outerShdw blurRad="38100" dist="38100" dir="2700000" algn="tl">
                        <a:srgbClr val="000000">
                          <a:alpha val="43137"/>
                        </a:srgbClr>
                      </a:outerShdw>
                    </a:effectLst>
                  </a:rPr>
                  <a:t> to the</a:t>
                </a:r>
                <a:r>
                  <a:rPr lang="en-US" sz="2400" b="1" u="sng" dirty="0" smtClean="0">
                    <a:effectLst>
                      <a:outerShdw blurRad="38100" dist="38100" dir="2700000" algn="tl">
                        <a:srgbClr val="000000">
                          <a:alpha val="43137"/>
                        </a:srgbClr>
                      </a:outerShdw>
                    </a:effectLst>
                  </a:rPr>
                  <a:t> actual cost</a:t>
                </a:r>
                <a:r>
                  <a:rPr lang="en-US" sz="2400" b="1" dirty="0" smtClean="0">
                    <a:effectLst>
                      <a:outerShdw blurRad="38100" dist="38100" dir="2700000" algn="tl">
                        <a:srgbClr val="000000">
                          <a:alpha val="43137"/>
                        </a:srgbClr>
                      </a:outerShdw>
                    </a:effectLst>
                  </a:rPr>
                  <a:t> of the work done to now, as a percentage      </a:t>
                </a:r>
                <a:r>
                  <a:rPr lang="en-US" sz="2400" dirty="0" smtClean="0">
                    <a:effectLst>
                      <a:outerShdw blurRad="38100" dist="38100" dir="2700000" algn="tl">
                        <a:srgbClr val="000000">
                          <a:alpha val="43137"/>
                        </a:srgbClr>
                      </a:outerShdw>
                    </a:effectLst>
                  </a:rPr>
                  <a:t>[</a:t>
                </a:r>
                <a:r>
                  <a:rPr lang="en-US" sz="2400" b="1" dirty="0" smtClean="0">
                    <a:effectLst>
                      <a:outerShdw blurRad="38100" dist="38100" dir="2700000" algn="tl">
                        <a:srgbClr val="000000">
                          <a:alpha val="43137"/>
                        </a:srgbClr>
                      </a:outerShdw>
                    </a:effectLst>
                  </a:rPr>
                  <a:t>(BCWP </a:t>
                </a:r>
                <a:r>
                  <a:rPr lang="en-US" sz="2400" b="1" dirty="0" smtClean="0">
                    <a:effectLst>
                      <a:outerShdw blurRad="38100" dist="38100" dir="2700000" algn="tl">
                        <a:srgbClr val="000000">
                          <a:alpha val="43137"/>
                        </a:srgbClr>
                      </a:outerShdw>
                    </a:effectLst>
                  </a:rPr>
                  <a:t>minus ACWP</a:t>
                </a:r>
                <a:r>
                  <a:rPr lang="en-US" sz="2400" b="1" dirty="0" smtClean="0">
                    <a:effectLst>
                      <a:outerShdw blurRad="38100" dist="38100" dir="2700000" algn="tl">
                        <a:srgbClr val="000000">
                          <a:alpha val="43137"/>
                        </a:srgbClr>
                      </a:outerShdw>
                    </a:effectLst>
                  </a:rPr>
                  <a:t>) </a:t>
                </a:r>
                <a14:m>
                  <m:oMath xmlns:m="http://schemas.openxmlformats.org/officeDocument/2006/math">
                    <m:r>
                      <a:rPr lang="en-US" sz="2400" b="1" i="1" smtClean="0">
                        <a:effectLst>
                          <a:outerShdw blurRad="38100" dist="38100" dir="2700000" algn="tl">
                            <a:srgbClr val="000000">
                              <a:alpha val="43137"/>
                            </a:srgbClr>
                          </a:outerShdw>
                        </a:effectLst>
                        <a:latin typeface="Cambria Math"/>
                        <a:ea typeface="Cambria Math"/>
                      </a:rPr>
                      <m:t>÷</m:t>
                    </m:r>
                  </m:oMath>
                </a14:m>
                <a:r>
                  <a:rPr lang="en-US" sz="2400" b="1" dirty="0" smtClean="0">
                    <a:effectLst>
                      <a:outerShdw blurRad="38100" dist="38100" dir="2700000" algn="tl">
                        <a:srgbClr val="000000">
                          <a:alpha val="43137"/>
                        </a:srgbClr>
                      </a:outerShdw>
                    </a:effectLst>
                    <a:sym typeface="Symbol"/>
                  </a:rPr>
                  <a:t> </a:t>
                </a:r>
                <a:r>
                  <a:rPr lang="en-US" sz="2400" b="1" dirty="0" smtClean="0">
                    <a:effectLst>
                      <a:outerShdw blurRad="38100" dist="38100" dir="2700000" algn="tl">
                        <a:srgbClr val="000000">
                          <a:alpha val="43137"/>
                        </a:srgbClr>
                      </a:outerShdw>
                    </a:effectLst>
                    <a:sym typeface="Symbol"/>
                  </a:rPr>
                  <a:t>BCWP</a:t>
                </a:r>
                <a:r>
                  <a:rPr lang="en-US" sz="2400" dirty="0" smtClean="0">
                    <a:effectLst>
                      <a:outerShdw blurRad="38100" dist="38100" dir="2700000" algn="tl">
                        <a:srgbClr val="000000">
                          <a:alpha val="43137"/>
                        </a:srgbClr>
                      </a:outerShdw>
                    </a:effectLst>
                    <a:sym typeface="Symbol"/>
                  </a:rPr>
                  <a:t>]</a:t>
                </a:r>
                <a:endParaRPr lang="en-US" sz="2400" dirty="0" smtClean="0">
                  <a:effectLst>
                    <a:outerShdw blurRad="38100" dist="38100" dir="2700000" algn="tl">
                      <a:srgbClr val="000000">
                        <a:alpha val="43137"/>
                      </a:srgbClr>
                    </a:outerShdw>
                  </a:effectLst>
                </a:endParaRPr>
              </a:p>
              <a:p>
                <a:pPr eaLnBrk="1" hangingPunct="1">
                  <a:lnSpc>
                    <a:spcPct val="90000"/>
                  </a:lnSpc>
                  <a:defRPr/>
                </a:pPr>
                <a:endParaRPr lang="en-US" sz="2400" b="1" dirty="0" smtClean="0">
                  <a:effectLst>
                    <a:outerShdw blurRad="38100" dist="38100" dir="2700000" algn="tl">
                      <a:srgbClr val="000000"/>
                    </a:outerShdw>
                  </a:effectLst>
                </a:endParaRPr>
              </a:p>
              <a:p>
                <a:pPr eaLnBrk="1" hangingPunct="1">
                  <a:lnSpc>
                    <a:spcPct val="90000"/>
                  </a:lnSpc>
                  <a:defRPr/>
                </a:pPr>
                <a:r>
                  <a:rPr lang="en-US" sz="2400" b="1" dirty="0" smtClean="0">
                    <a:effectLst>
                      <a:outerShdw blurRad="38100" dist="38100" dir="2700000" algn="tl">
                        <a:srgbClr val="000000"/>
                      </a:outerShdw>
                    </a:effectLst>
                  </a:rPr>
                  <a:t>SV%  -  Schedule Variance Percentage  -  The relationship of the cost of work </a:t>
                </a:r>
                <a:r>
                  <a:rPr lang="en-US" sz="2400" b="1" u="sng" dirty="0" smtClean="0">
                    <a:effectLst>
                      <a:outerShdw blurRad="38100" dist="38100" dir="2700000" algn="tl">
                        <a:srgbClr val="000000"/>
                      </a:outerShdw>
                    </a:effectLst>
                  </a:rPr>
                  <a:t>actually done</a:t>
                </a:r>
                <a:r>
                  <a:rPr lang="en-US" sz="2400" b="1" dirty="0" smtClean="0">
                    <a:effectLst>
                      <a:outerShdw blurRad="38100" dist="38100" dir="2700000" algn="tl">
                        <a:srgbClr val="000000"/>
                      </a:outerShdw>
                    </a:effectLst>
                  </a:rPr>
                  <a:t> to the cost of the work </a:t>
                </a:r>
                <a:r>
                  <a:rPr lang="en-US" sz="2400" b="1" u="sng" dirty="0" smtClean="0">
                    <a:effectLst>
                      <a:outerShdw blurRad="38100" dist="38100" dir="2700000" algn="tl">
                        <a:srgbClr val="000000"/>
                      </a:outerShdw>
                    </a:effectLst>
                  </a:rPr>
                  <a:t>planned</a:t>
                </a:r>
                <a:r>
                  <a:rPr lang="en-US" sz="2400" b="1" dirty="0" smtClean="0">
                    <a:effectLst>
                      <a:outerShdw blurRad="38100" dist="38100" dir="2700000" algn="tl">
                        <a:srgbClr val="000000"/>
                      </a:outerShdw>
                    </a:effectLst>
                  </a:rPr>
                  <a:t> to be done      </a:t>
                </a:r>
                <a:r>
                  <a:rPr lang="en-US" sz="2400" dirty="0" smtClean="0">
                    <a:effectLst>
                      <a:outerShdw blurRad="38100" dist="38100" dir="2700000" algn="tl">
                        <a:srgbClr val="000000"/>
                      </a:outerShdw>
                    </a:effectLst>
                  </a:rPr>
                  <a:t>[</a:t>
                </a:r>
                <a:r>
                  <a:rPr lang="en-US" sz="2400" b="1" dirty="0" smtClean="0">
                    <a:solidFill>
                      <a:srgbClr val="FFFFFF"/>
                    </a:solidFill>
                    <a:effectLst>
                      <a:outerShdw blurRad="38100" dist="38100" dir="2700000" algn="tl">
                        <a:srgbClr val="000000">
                          <a:alpha val="43137"/>
                        </a:srgbClr>
                      </a:outerShdw>
                    </a:effectLst>
                  </a:rPr>
                  <a:t>(BCWP </a:t>
                </a:r>
                <a:r>
                  <a:rPr lang="en-US" sz="2400" b="1" dirty="0" smtClean="0">
                    <a:solidFill>
                      <a:srgbClr val="FFFFFF"/>
                    </a:solidFill>
                    <a:effectLst>
                      <a:outerShdw blurRad="38100" dist="38100" dir="2700000" algn="tl">
                        <a:srgbClr val="000000">
                          <a:alpha val="43137"/>
                        </a:srgbClr>
                      </a:outerShdw>
                    </a:effectLst>
                  </a:rPr>
                  <a:t>minus BCWS</a:t>
                </a:r>
                <a:r>
                  <a:rPr lang="en-US" sz="2400" b="1" dirty="0" smtClean="0">
                    <a:solidFill>
                      <a:srgbClr val="FFFFFF"/>
                    </a:solidFill>
                    <a:effectLst>
                      <a:outerShdw blurRad="38100" dist="38100" dir="2700000" algn="tl">
                        <a:srgbClr val="000000">
                          <a:alpha val="43137"/>
                        </a:srgbClr>
                      </a:outerShdw>
                    </a:effectLst>
                  </a:rPr>
                  <a:t>) </a:t>
                </a:r>
                <a14:m>
                  <m:oMath xmlns:m="http://schemas.openxmlformats.org/officeDocument/2006/math">
                    <m:r>
                      <a:rPr lang="en-US" sz="2400" b="1" i="1">
                        <a:effectLst>
                          <a:outerShdw blurRad="38100" dist="38100" dir="2700000" algn="tl">
                            <a:srgbClr val="000000">
                              <a:alpha val="43137"/>
                            </a:srgbClr>
                          </a:outerShdw>
                        </a:effectLst>
                        <a:latin typeface="Cambria Math"/>
                        <a:ea typeface="Cambria Math"/>
                      </a:rPr>
                      <m:t>÷</m:t>
                    </m:r>
                  </m:oMath>
                </a14:m>
                <a:r>
                  <a:rPr lang="en-US" sz="2400" b="1" dirty="0" smtClean="0">
                    <a:solidFill>
                      <a:srgbClr val="FFFFFF"/>
                    </a:solidFill>
                    <a:effectLst>
                      <a:outerShdw blurRad="38100" dist="38100" dir="2700000" algn="tl">
                        <a:srgbClr val="000000">
                          <a:alpha val="43137"/>
                        </a:srgbClr>
                      </a:outerShdw>
                    </a:effectLst>
                    <a:sym typeface="Symbol"/>
                  </a:rPr>
                  <a:t> BCWS</a:t>
                </a:r>
                <a:r>
                  <a:rPr lang="en-US" sz="2400" dirty="0" smtClean="0">
                    <a:solidFill>
                      <a:srgbClr val="FFFFFF"/>
                    </a:solidFill>
                    <a:effectLst>
                      <a:outerShdw blurRad="38100" dist="38100" dir="2700000" algn="tl">
                        <a:srgbClr val="000000">
                          <a:alpha val="43137"/>
                        </a:srgbClr>
                      </a:outerShdw>
                    </a:effectLst>
                    <a:sym typeface="Symbol"/>
                  </a:rPr>
                  <a:t>]</a:t>
                </a:r>
              </a:p>
              <a:p>
                <a:pPr eaLnBrk="1" hangingPunct="1">
                  <a:lnSpc>
                    <a:spcPct val="90000"/>
                  </a:lnSpc>
                  <a:defRPr/>
                </a:pPr>
                <a:endParaRPr lang="en-US" sz="2400" dirty="0">
                  <a:solidFill>
                    <a:srgbClr val="FFFFFF"/>
                  </a:solidFill>
                  <a:effectLst>
                    <a:outerShdw blurRad="38100" dist="38100" dir="2700000" algn="tl">
                      <a:srgbClr val="000000">
                        <a:alpha val="43137"/>
                      </a:srgbClr>
                    </a:outerShdw>
                  </a:effectLst>
                  <a:sym typeface="Symbol"/>
                </a:endParaRPr>
              </a:p>
              <a:p>
                <a:pPr eaLnBrk="1" hangingPunct="1">
                  <a:lnSpc>
                    <a:spcPct val="90000"/>
                  </a:lnSpc>
                  <a:defRPr/>
                </a:pPr>
                <a:r>
                  <a:rPr lang="en-US" sz="2400" b="1" dirty="0" smtClean="0">
                    <a:solidFill>
                      <a:srgbClr val="FFFFFF"/>
                    </a:solidFill>
                    <a:effectLst>
                      <a:outerShdw blurRad="38100" dist="38100" dir="2700000" algn="tl">
                        <a:srgbClr val="000000">
                          <a:alpha val="43137"/>
                        </a:srgbClr>
                      </a:outerShdw>
                    </a:effectLst>
                    <a:sym typeface="Symbol"/>
                  </a:rPr>
                  <a:t>VAC% - Variance at Completion Percentage –  How far off are the </a:t>
                </a:r>
                <a:r>
                  <a:rPr lang="en-US" sz="2400" b="1" u="sng" dirty="0" smtClean="0">
                    <a:solidFill>
                      <a:srgbClr val="FFFFFF"/>
                    </a:solidFill>
                    <a:effectLst>
                      <a:outerShdw blurRad="38100" dist="38100" dir="2700000" algn="tl">
                        <a:srgbClr val="000000">
                          <a:alpha val="43137"/>
                        </a:srgbClr>
                      </a:outerShdw>
                    </a:effectLst>
                    <a:sym typeface="Symbol"/>
                  </a:rPr>
                  <a:t>projected</a:t>
                </a:r>
                <a:r>
                  <a:rPr lang="en-US" sz="2400" b="1" dirty="0" smtClean="0">
                    <a:solidFill>
                      <a:srgbClr val="FFFFFF"/>
                    </a:solidFill>
                    <a:effectLst>
                      <a:outerShdw blurRad="38100" dist="38100" dir="2700000" algn="tl">
                        <a:srgbClr val="000000">
                          <a:alpha val="43137"/>
                        </a:srgbClr>
                      </a:outerShdw>
                    </a:effectLst>
                    <a:sym typeface="Symbol"/>
                  </a:rPr>
                  <a:t> completion costs from the </a:t>
                </a:r>
                <a:r>
                  <a:rPr lang="en-US" sz="2400" b="1" u="sng" dirty="0" smtClean="0">
                    <a:solidFill>
                      <a:srgbClr val="FFFFFF"/>
                    </a:solidFill>
                    <a:effectLst>
                      <a:outerShdw blurRad="38100" dist="38100" dir="2700000" algn="tl">
                        <a:srgbClr val="000000">
                          <a:alpha val="43137"/>
                        </a:srgbClr>
                      </a:outerShdw>
                    </a:effectLst>
                    <a:sym typeface="Symbol"/>
                  </a:rPr>
                  <a:t>budget</a:t>
                </a:r>
                <a:r>
                  <a:rPr lang="en-US" sz="2400" b="1" dirty="0" smtClean="0">
                    <a:solidFill>
                      <a:srgbClr val="FFFFFF"/>
                    </a:solidFill>
                    <a:effectLst>
                      <a:outerShdw blurRad="38100" dist="38100" dir="2700000" algn="tl">
                        <a:srgbClr val="000000">
                          <a:alpha val="43137"/>
                        </a:srgbClr>
                      </a:outerShdw>
                    </a:effectLst>
                    <a:sym typeface="Symbol"/>
                  </a:rPr>
                  <a:t>. </a:t>
                </a:r>
                <a:r>
                  <a:rPr lang="en-US" sz="2400" b="1" dirty="0" smtClean="0">
                    <a:solidFill>
                      <a:srgbClr val="FFFFFF"/>
                    </a:solidFill>
                    <a:effectLst>
                      <a:outerShdw blurRad="38100" dist="38100" dir="2700000" algn="tl">
                        <a:srgbClr val="000000">
                          <a:alpha val="43137"/>
                        </a:srgbClr>
                      </a:outerShdw>
                    </a:effectLst>
                    <a:sym typeface="Symbol"/>
                  </a:rPr>
                  <a:t>[</a:t>
                </a:r>
                <a:r>
                  <a:rPr lang="en-US" sz="2400" b="1" dirty="0" smtClean="0">
                    <a:solidFill>
                      <a:srgbClr val="FFFFFF"/>
                    </a:solidFill>
                    <a:effectLst>
                      <a:outerShdw blurRad="38100" dist="38100" dir="2700000" algn="tl">
                        <a:srgbClr val="000000">
                          <a:alpha val="43137"/>
                        </a:srgbClr>
                      </a:outerShdw>
                    </a:effectLst>
                    <a:sym typeface="Symbol"/>
                  </a:rPr>
                  <a:t>100 </a:t>
                </a:r>
                <a14:m>
                  <m:oMath xmlns:m="http://schemas.openxmlformats.org/officeDocument/2006/math">
                    <m:r>
                      <a:rPr lang="en-US" sz="2400" b="1" i="1" smtClean="0">
                        <a:solidFill>
                          <a:srgbClr val="FFFFFF"/>
                        </a:solidFill>
                        <a:effectLst>
                          <a:outerShdw blurRad="38100" dist="38100" dir="2700000" algn="tl">
                            <a:srgbClr val="000000">
                              <a:alpha val="43137"/>
                            </a:srgbClr>
                          </a:outerShdw>
                        </a:effectLst>
                        <a:latin typeface="Cambria Math"/>
                        <a:ea typeface="Cambria Math"/>
                        <a:sym typeface="Symbol"/>
                      </a:rPr>
                      <m:t>×</m:t>
                    </m:r>
                  </m:oMath>
                </a14:m>
                <a:r>
                  <a:rPr lang="en-US" sz="2400" b="1" dirty="0" smtClean="0">
                    <a:solidFill>
                      <a:srgbClr val="FFFFFF"/>
                    </a:solidFill>
                    <a:effectLst>
                      <a:outerShdw blurRad="38100" dist="38100" dir="2700000" algn="tl">
                        <a:srgbClr val="000000">
                          <a:alpha val="43137"/>
                        </a:srgbClr>
                      </a:outerShdw>
                    </a:effectLst>
                    <a:sym typeface="Symbol"/>
                  </a:rPr>
                  <a:t> (</a:t>
                </a:r>
                <a:r>
                  <a:rPr lang="en-US" sz="2400" b="1" dirty="0" smtClean="0">
                    <a:solidFill>
                      <a:srgbClr val="FFFFFF"/>
                    </a:solidFill>
                    <a:effectLst>
                      <a:outerShdw blurRad="38100" dist="38100" dir="2700000" algn="tl">
                        <a:srgbClr val="000000">
                          <a:alpha val="43137"/>
                        </a:srgbClr>
                      </a:outerShdw>
                    </a:effectLst>
                    <a:sym typeface="Symbol"/>
                  </a:rPr>
                  <a:t>VAC </a:t>
                </a:r>
                <a14:m>
                  <m:oMath xmlns:m="http://schemas.openxmlformats.org/officeDocument/2006/math">
                    <m:r>
                      <a:rPr lang="en-US" sz="2400" b="1" i="1">
                        <a:effectLst>
                          <a:outerShdw blurRad="38100" dist="38100" dir="2700000" algn="tl">
                            <a:srgbClr val="000000">
                              <a:alpha val="43137"/>
                            </a:srgbClr>
                          </a:outerShdw>
                        </a:effectLst>
                        <a:latin typeface="Cambria Math"/>
                        <a:ea typeface="Cambria Math"/>
                      </a:rPr>
                      <m:t>÷</m:t>
                    </m:r>
                  </m:oMath>
                </a14:m>
                <a:r>
                  <a:rPr lang="en-US" sz="2400" b="1" dirty="0" smtClean="0">
                    <a:solidFill>
                      <a:srgbClr val="FFFFFF"/>
                    </a:solidFill>
                    <a:effectLst>
                      <a:outerShdw blurRad="38100" dist="38100" dir="2700000" algn="tl">
                        <a:srgbClr val="000000">
                          <a:alpha val="43137"/>
                        </a:srgbClr>
                      </a:outerShdw>
                    </a:effectLst>
                    <a:sym typeface="Symbol"/>
                  </a:rPr>
                  <a:t> </a:t>
                </a:r>
                <a:r>
                  <a:rPr lang="en-US" sz="2400" b="1" dirty="0" smtClean="0">
                    <a:solidFill>
                      <a:srgbClr val="FFFFFF"/>
                    </a:solidFill>
                    <a:effectLst>
                      <a:outerShdw blurRad="38100" dist="38100" dir="2700000" algn="tl">
                        <a:srgbClr val="000000">
                          <a:alpha val="43137"/>
                        </a:srgbClr>
                      </a:outerShdw>
                    </a:effectLst>
                    <a:sym typeface="Symbol"/>
                  </a:rPr>
                  <a:t>BAC) where VAC is BAC </a:t>
                </a:r>
                <a:r>
                  <a:rPr lang="en-US" sz="2400" b="1" dirty="0" smtClean="0">
                    <a:solidFill>
                      <a:srgbClr val="FFFFFF"/>
                    </a:solidFill>
                    <a:effectLst>
                      <a:outerShdw blurRad="38100" dist="38100" dir="2700000" algn="tl">
                        <a:srgbClr val="000000">
                          <a:alpha val="43137"/>
                        </a:srgbClr>
                      </a:outerShdw>
                    </a:effectLst>
                    <a:sym typeface="Symbol"/>
                  </a:rPr>
                  <a:t>minus EAC</a:t>
                </a:r>
                <a:r>
                  <a:rPr lang="en-US" sz="2400" b="1" dirty="0" smtClean="0">
                    <a:solidFill>
                      <a:srgbClr val="FFFFFF"/>
                    </a:solidFill>
                    <a:effectLst>
                      <a:outerShdw blurRad="38100" dist="38100" dir="2700000" algn="tl">
                        <a:srgbClr val="000000">
                          <a:alpha val="43137"/>
                        </a:srgbClr>
                      </a:outerShdw>
                    </a:effectLst>
                    <a:sym typeface="Symbol"/>
                  </a:rPr>
                  <a:t>.</a:t>
                </a:r>
                <a:endParaRPr lang="en-US" sz="2400" b="1" dirty="0" smtClean="0">
                  <a:effectLst>
                    <a:outerShdw blurRad="38100" dist="38100" dir="2700000" algn="tl">
                      <a:srgbClr val="000000"/>
                    </a:outerShdw>
                  </a:effectLst>
                </a:endParaRPr>
              </a:p>
            </p:txBody>
          </p:sp>
        </mc:Choice>
        <mc:Fallback>
          <p:sp>
            <p:nvSpPr>
              <p:cNvPr id="77827" name="Content Placeholder 3" descr="minus."/>
              <p:cNvSpPr>
                <a:spLocks noGrp="1" noRot="1" noChangeAspect="1" noMove="1" noResize="1" noEditPoints="1" noAdjustHandles="1" noChangeArrowheads="1" noChangeShapeType="1" noTextEdit="1"/>
              </p:cNvSpPr>
              <p:nvPr>
                <p:ph type="body" idx="1"/>
              </p:nvPr>
            </p:nvSpPr>
            <p:spPr>
              <a:xfrm>
                <a:off x="0" y="1601788"/>
                <a:ext cx="9582150" cy="5095875"/>
              </a:xfrm>
              <a:blipFill rotWithShape="1">
                <a:blip r:embed="rId3"/>
                <a:stretch>
                  <a:fillRect l="-827" t="-1555" r="-763"/>
                </a:stretch>
              </a:blipFill>
            </p:spPr>
            <p:txBody>
              <a:bodyPr/>
              <a:lstStyle/>
              <a:p>
                <a:r>
                  <a:rPr lang="en-US">
                    <a:noFill/>
                  </a:rPr>
                  <a:t> </a:t>
                </a:r>
              </a:p>
            </p:txBody>
          </p:sp>
        </mc:Fallback>
      </mc:AlternateContent>
      <p:sp>
        <p:nvSpPr>
          <p:cNvPr id="5" name="Content Placeholder 4"/>
          <p:cNvSpPr txBox="1"/>
          <p:nvPr/>
        </p:nvSpPr>
        <p:spPr>
          <a:xfrm>
            <a:off x="73025" y="5940425"/>
            <a:ext cx="9929813" cy="1384300"/>
          </a:xfrm>
          <a:prstGeom prst="rect">
            <a:avLst/>
          </a:prstGeom>
          <a:noFill/>
          <a:ln w="31750" cap="rnd">
            <a:solidFill>
              <a:schemeClr val="tx1"/>
            </a:solidFill>
            <a:round/>
          </a:ln>
        </p:spPr>
        <p:txBody>
          <a:bodyPr>
            <a:spAutoFit/>
          </a:bodyPr>
          <a:lstStyle/>
          <a:p>
            <a:pPr algn="ctr">
              <a:defRPr/>
            </a:pPr>
            <a:r>
              <a:rPr lang="en-US" sz="2800" dirty="0">
                <a:effectLst>
                  <a:outerShdw blurRad="38100" dist="38100" dir="2700000" algn="tl">
                    <a:srgbClr val="000000">
                      <a:alpha val="43137"/>
                    </a:srgbClr>
                  </a:outerShdw>
                </a:effectLst>
              </a:rPr>
              <a:t>These </a:t>
            </a:r>
            <a:r>
              <a:rPr lang="en-US" sz="2800" dirty="0">
                <a:effectLst>
                  <a:outerShdw blurRad="38100" dist="38100" dir="2700000" algn="tl">
                    <a:srgbClr val="000000">
                      <a:alpha val="43137"/>
                    </a:srgbClr>
                  </a:outerShdw>
                </a:effectLst>
              </a:rPr>
              <a:t>three </a:t>
            </a:r>
            <a:r>
              <a:rPr lang="en-US" sz="2800" dirty="0">
                <a:effectLst>
                  <a:outerShdw blurRad="38100" dist="38100" dir="2700000" algn="tl">
                    <a:srgbClr val="000000">
                      <a:alpha val="43137"/>
                    </a:srgbClr>
                  </a:outerShdw>
                </a:effectLst>
              </a:rPr>
              <a:t>metrics are monitored by </a:t>
            </a:r>
            <a:r>
              <a:rPr lang="en-US" sz="2800" dirty="0">
                <a:effectLst>
                  <a:outerShdw blurRad="38100" dist="38100" dir="2700000" algn="tl">
                    <a:srgbClr val="000000">
                      <a:alpha val="43137"/>
                    </a:srgbClr>
                  </a:outerShdw>
                </a:effectLst>
              </a:rPr>
              <a:t>HHS.</a:t>
            </a:r>
          </a:p>
          <a:p>
            <a:pPr algn="ctr">
              <a:defRPr/>
            </a:pPr>
            <a:r>
              <a:rPr lang="en-US" sz="2800" dirty="0">
                <a:effectLst>
                  <a:outerShdw blurRad="38100" dist="38100" dir="2700000" algn="tl">
                    <a:srgbClr val="000000">
                      <a:alpha val="43137"/>
                    </a:srgbClr>
                  </a:outerShdw>
                </a:effectLst>
              </a:rPr>
              <a:t>OMB’s Federal IT Dashboard monitors its own versions of CV% and SV% calculations.</a:t>
            </a:r>
            <a:endParaRPr lang="en-US" sz="2800"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ustom Design 13">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3333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ue gel design template">
  <a:themeElements>
    <a:clrScheme name="Blue gel design template 11">
      <a:dk1>
        <a:srgbClr val="005A58"/>
      </a:dk1>
      <a:lt1>
        <a:srgbClr val="FFFFFF"/>
      </a:lt1>
      <a:dk2>
        <a:srgbClr val="0099CC"/>
      </a:dk2>
      <a:lt2>
        <a:srgbClr val="CCECFF"/>
      </a:lt2>
      <a:accent1>
        <a:srgbClr val="005EAC"/>
      </a:accent1>
      <a:accent2>
        <a:srgbClr val="6D6FC7"/>
      </a:accent2>
      <a:accent3>
        <a:srgbClr val="AACAE2"/>
      </a:accent3>
      <a:accent4>
        <a:srgbClr val="DADADA"/>
      </a:accent4>
      <a:accent5>
        <a:srgbClr val="AAB6D2"/>
      </a:accent5>
      <a:accent6>
        <a:srgbClr val="6264B4"/>
      </a:accent6>
      <a:hlink>
        <a:srgbClr val="99CCFF"/>
      </a:hlink>
      <a:folHlink>
        <a:srgbClr val="CCCCFF"/>
      </a:folHlink>
    </a:clrScheme>
    <a:fontScheme name="Blue gel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1" i="0" u="none" strike="noStrike" cap="none" normalizeH="0" baseline="0" smtClean="0">
            <a:ln>
              <a:noFill/>
            </a:ln>
            <a:solidFill>
              <a:schemeClr val="tx1"/>
            </a:solidFill>
            <a:effectLst>
              <a:outerShdw blurRad="38100" dist="38100" dir="2700000" algn="tl">
                <a:srgbClr val="000000">
                  <a:alpha val="43137"/>
                </a:srgbClr>
              </a:outerShdw>
            </a:effectLst>
            <a:latin typeface="Arial Narrow" pitchFamily="34" charset="0"/>
          </a:defRPr>
        </a:defPPr>
      </a:lstStyle>
    </a:lnDef>
  </a:objectDefaults>
  <a:extraClrSchemeLst>
    <a:extraClrScheme>
      <a:clrScheme name="Blue gel design template 1">
        <a:dk1>
          <a:srgbClr val="003366"/>
        </a:dk1>
        <a:lt1>
          <a:srgbClr val="FFFFFF"/>
        </a:lt1>
        <a:dk2>
          <a:srgbClr val="0099FF"/>
        </a:dk2>
        <a:lt2>
          <a:srgbClr val="CCFFFF"/>
        </a:lt2>
        <a:accent1>
          <a:srgbClr val="3366CC"/>
        </a:accent1>
        <a:accent2>
          <a:srgbClr val="00B000"/>
        </a:accent2>
        <a:accent3>
          <a:srgbClr val="AACA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gel design template 2">
        <a:dk1>
          <a:srgbClr val="777777"/>
        </a:dk1>
        <a:lt1>
          <a:srgbClr val="FFFFFF"/>
        </a:lt1>
        <a:dk2>
          <a:srgbClr val="999C8E"/>
        </a:dk2>
        <a:lt2>
          <a:srgbClr val="D1D1CB"/>
        </a:lt2>
        <a:accent1>
          <a:srgbClr val="658DA9"/>
        </a:accent1>
        <a:accent2>
          <a:srgbClr val="809EA8"/>
        </a:accent2>
        <a:accent3>
          <a:srgbClr val="CACBC6"/>
        </a:accent3>
        <a:accent4>
          <a:srgbClr val="DADADA"/>
        </a:accent4>
        <a:accent5>
          <a:srgbClr val="B8C5D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 gel design template 3">
        <a:dk1>
          <a:srgbClr val="E6EAD8"/>
        </a:dk1>
        <a:lt1>
          <a:srgbClr val="F4F4E8"/>
        </a:lt1>
        <a:dk2>
          <a:srgbClr val="EAE9DE"/>
        </a:dk2>
        <a:lt2>
          <a:srgbClr val="969696"/>
        </a:lt2>
        <a:accent1>
          <a:srgbClr val="E68B2C"/>
        </a:accent1>
        <a:accent2>
          <a:srgbClr val="F2C977"/>
        </a:accent2>
        <a:accent3>
          <a:srgbClr val="F8F8F2"/>
        </a:accent3>
        <a:accent4>
          <a:srgbClr val="C4C8B8"/>
        </a:accent4>
        <a:accent5>
          <a:srgbClr val="F0C4AC"/>
        </a:accent5>
        <a:accent6>
          <a:srgbClr val="DBB66B"/>
        </a:accent6>
        <a:hlink>
          <a:srgbClr val="980000"/>
        </a:hlink>
        <a:folHlink>
          <a:srgbClr val="660000"/>
        </a:folHlink>
      </a:clrScheme>
      <a:clrMap bg1="lt1" tx1="dk1" bg2="lt2" tx2="dk2" accent1="accent1" accent2="accent2" accent3="accent3" accent4="accent4" accent5="accent5" accent6="accent6" hlink="hlink" folHlink="folHlink"/>
    </a:extraClrScheme>
    <a:extraClrScheme>
      <a:clrScheme name="Blue gel design template 4">
        <a:dk1>
          <a:srgbClr val="6289D8"/>
        </a:dk1>
        <a:lt1>
          <a:srgbClr val="FFFFFF"/>
        </a:lt1>
        <a:dk2>
          <a:srgbClr val="99CCFF"/>
        </a:dk2>
        <a:lt2>
          <a:srgbClr val="969696"/>
        </a:lt2>
        <a:accent1>
          <a:srgbClr val="C7DABE"/>
        </a:accent1>
        <a:accent2>
          <a:srgbClr val="FF9966"/>
        </a:accent2>
        <a:accent3>
          <a:srgbClr val="FFFFFF"/>
        </a:accent3>
        <a:accent4>
          <a:srgbClr val="5374B8"/>
        </a:accent4>
        <a:accent5>
          <a:srgbClr val="E0EADB"/>
        </a:accent5>
        <a:accent6>
          <a:srgbClr val="E78A5C"/>
        </a:accent6>
        <a:hlink>
          <a:srgbClr val="A8451A"/>
        </a:hlink>
        <a:folHlink>
          <a:srgbClr val="996600"/>
        </a:folHlink>
      </a:clrScheme>
      <a:clrMap bg1="lt1" tx1="dk1" bg2="lt2" tx2="dk2" accent1="accent1" accent2="accent2" accent3="accent3" accent4="accent4" accent5="accent5" accent6="accent6" hlink="hlink" folHlink="folHlink"/>
    </a:extraClrScheme>
    <a:extraClrScheme>
      <a:clrScheme name="Blue gel design template 5">
        <a:dk1>
          <a:srgbClr val="3E3E5C"/>
        </a:dk1>
        <a:lt1>
          <a:srgbClr val="FFFFFF"/>
        </a:lt1>
        <a:dk2>
          <a:srgbClr val="CCCCFF"/>
        </a:dk2>
        <a:lt2>
          <a:srgbClr val="FFFFFF"/>
        </a:lt2>
        <a:accent1>
          <a:srgbClr val="60597B"/>
        </a:accent1>
        <a:accent2>
          <a:srgbClr val="6666FF"/>
        </a:accent2>
        <a:accent3>
          <a:srgbClr val="E2E2FF"/>
        </a:accent3>
        <a:accent4>
          <a:srgbClr val="DADADA"/>
        </a:accent4>
        <a:accent5>
          <a:srgbClr val="B6B5BF"/>
        </a:accent5>
        <a:accent6>
          <a:srgbClr val="5C5CE7"/>
        </a:accent6>
        <a:hlink>
          <a:srgbClr val="99CCFF"/>
        </a:hlink>
        <a:folHlink>
          <a:srgbClr val="CCECFF"/>
        </a:folHlink>
      </a:clrScheme>
      <a:clrMap bg1="dk2" tx1="lt1" bg2="dk1" tx2="lt2" accent1="accent1" accent2="accent2" accent3="accent3" accent4="accent4" accent5="accent5" accent6="accent6" hlink="hlink" folHlink="folHlink"/>
    </a:extraClrScheme>
    <a:extraClrScheme>
      <a:clrScheme name="Blue gel design template 6">
        <a:dk1>
          <a:srgbClr val="81DEFF"/>
        </a:dk1>
        <a:lt1>
          <a:srgbClr val="FFFFFF"/>
        </a:lt1>
        <a:dk2>
          <a:srgbClr val="CCECFF"/>
        </a:dk2>
        <a:lt2>
          <a:srgbClr val="808080"/>
        </a:lt2>
        <a:accent1>
          <a:srgbClr val="0099CC"/>
        </a:accent1>
        <a:accent2>
          <a:srgbClr val="CCCCFF"/>
        </a:accent2>
        <a:accent3>
          <a:srgbClr val="FFFFFF"/>
        </a:accent3>
        <a:accent4>
          <a:srgbClr val="6DBDDA"/>
        </a:accent4>
        <a:accent5>
          <a:srgbClr val="AACAE2"/>
        </a:accent5>
        <a:accent6>
          <a:srgbClr val="B9B9E7"/>
        </a:accent6>
        <a:hlink>
          <a:srgbClr val="3333CC"/>
        </a:hlink>
        <a:folHlink>
          <a:srgbClr val="CCCCFF"/>
        </a:folHlink>
      </a:clrScheme>
      <a:clrMap bg1="lt1" tx1="dk1" bg2="lt2" tx2="dk2" accent1="accent1" accent2="accent2" accent3="accent3" accent4="accent4" accent5="accent5" accent6="accent6" hlink="hlink" folHlink="folHlink"/>
    </a:extraClrScheme>
    <a:extraClrScheme>
      <a:clrScheme name="Blue gel design template 7">
        <a:dk1>
          <a:srgbClr val="777777"/>
        </a:dk1>
        <a:lt1>
          <a:srgbClr val="FFFFFF"/>
        </a:lt1>
        <a:dk2>
          <a:srgbClr val="FFFFD9"/>
        </a:dk2>
        <a:lt2>
          <a:srgbClr val="EAEAEA"/>
        </a:lt2>
        <a:accent1>
          <a:srgbClr val="0099CC"/>
        </a:accent1>
        <a:accent2>
          <a:srgbClr val="33CCCC"/>
        </a:accent2>
        <a:accent3>
          <a:srgbClr val="FFFFE9"/>
        </a:accent3>
        <a:accent4>
          <a:srgbClr val="DADADA"/>
        </a:accent4>
        <a:accent5>
          <a:srgbClr val="AACAE2"/>
        </a:accent5>
        <a:accent6>
          <a:srgbClr val="2DB9B9"/>
        </a:accent6>
        <a:hlink>
          <a:srgbClr val="FFCC66"/>
        </a:hlink>
        <a:folHlink>
          <a:srgbClr val="CCFFFF"/>
        </a:folHlink>
      </a:clrScheme>
      <a:clrMap bg1="dk2" tx1="lt1" bg2="dk1" tx2="lt2" accent1="accent1" accent2="accent2" accent3="accent3" accent4="accent4" accent5="accent5" accent6="accent6" hlink="hlink" folHlink="folHlink"/>
    </a:extraClrScheme>
    <a:extraClrScheme>
      <a:clrScheme name="Blue gel design template 8">
        <a:dk1>
          <a:srgbClr val="969696"/>
        </a:dk1>
        <a:lt1>
          <a:srgbClr val="FFFFFF"/>
        </a:lt1>
        <a:dk2>
          <a:srgbClr val="DDDDDD"/>
        </a:dk2>
        <a:lt2>
          <a:srgbClr val="333333"/>
        </a:lt2>
        <a:accent1>
          <a:srgbClr val="EAEAEA"/>
        </a:accent1>
        <a:accent2>
          <a:srgbClr val="808080"/>
        </a:accent2>
        <a:accent3>
          <a:srgbClr val="FFFFFF"/>
        </a:accent3>
        <a:accent4>
          <a:srgbClr val="7F7F7F"/>
        </a:accent4>
        <a:accent5>
          <a:srgbClr val="F3F3F3"/>
        </a:accent5>
        <a:accent6>
          <a:srgbClr val="737373"/>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Blue gel design template 9">
        <a:dk1>
          <a:srgbClr val="5886B4"/>
        </a:dk1>
        <a:lt1>
          <a:srgbClr val="FFFFFF"/>
        </a:lt1>
        <a:dk2>
          <a:srgbClr val="CDF1FF"/>
        </a:dk2>
        <a:lt2>
          <a:srgbClr val="808080"/>
        </a:lt2>
        <a:accent1>
          <a:srgbClr val="BBE0E3"/>
        </a:accent1>
        <a:accent2>
          <a:srgbClr val="333399"/>
        </a:accent2>
        <a:accent3>
          <a:srgbClr val="FFFFFF"/>
        </a:accent3>
        <a:accent4>
          <a:srgbClr val="4A7299"/>
        </a:accent4>
        <a:accent5>
          <a:srgbClr val="DAEDEF"/>
        </a:accent5>
        <a:accent6>
          <a:srgbClr val="2D2D8A"/>
        </a:accent6>
        <a:hlink>
          <a:srgbClr val="009999"/>
        </a:hlink>
        <a:folHlink>
          <a:srgbClr val="000099"/>
        </a:folHlink>
      </a:clrScheme>
      <a:clrMap bg1="lt1" tx1="dk1" bg2="lt2" tx2="dk2" accent1="accent1" accent2="accent2" accent3="accent3" accent4="accent4" accent5="accent5" accent6="accent6" hlink="hlink" folHlink="folHlink"/>
    </a:extraClrScheme>
    <a:extraClrScheme>
      <a:clrScheme name="Blue gel design template 10">
        <a:dk1>
          <a:srgbClr val="5886B4"/>
        </a:dk1>
        <a:lt1>
          <a:srgbClr val="F4F4E8"/>
        </a:lt1>
        <a:dk2>
          <a:srgbClr val="00AAE6"/>
        </a:dk2>
        <a:lt2>
          <a:srgbClr val="808080"/>
        </a:lt2>
        <a:accent1>
          <a:srgbClr val="D0E2F5"/>
        </a:accent1>
        <a:accent2>
          <a:srgbClr val="6699CC"/>
        </a:accent2>
        <a:accent3>
          <a:srgbClr val="F8F8F2"/>
        </a:accent3>
        <a:accent4>
          <a:srgbClr val="4A7299"/>
        </a:accent4>
        <a:accent5>
          <a:srgbClr val="E4EEF9"/>
        </a:accent5>
        <a:accent6>
          <a:srgbClr val="5C8AB9"/>
        </a:accent6>
        <a:hlink>
          <a:srgbClr val="FF6600"/>
        </a:hlink>
        <a:folHlink>
          <a:srgbClr val="993300"/>
        </a:folHlink>
      </a:clrScheme>
      <a:clrMap bg1="lt1" tx1="dk1" bg2="lt2" tx2="dk2" accent1="accent1" accent2="accent2" accent3="accent3" accent4="accent4" accent5="accent5" accent6="accent6" hlink="hlink" folHlink="folHlink"/>
    </a:extraClrScheme>
    <a:extraClrScheme>
      <a:clrScheme name="Blue gel design template 11">
        <a:dk1>
          <a:srgbClr val="005A58"/>
        </a:dk1>
        <a:lt1>
          <a:srgbClr val="FFFFFF"/>
        </a:lt1>
        <a:dk2>
          <a:srgbClr val="0099CC"/>
        </a:dk2>
        <a:lt2>
          <a:srgbClr val="CCECFF"/>
        </a:lt2>
        <a:accent1>
          <a:srgbClr val="005EAC"/>
        </a:accent1>
        <a:accent2>
          <a:srgbClr val="6D6FC7"/>
        </a:accent2>
        <a:accent3>
          <a:srgbClr val="AACAE2"/>
        </a:accent3>
        <a:accent4>
          <a:srgbClr val="DADADA"/>
        </a:accent4>
        <a:accent5>
          <a:srgbClr val="AAB6D2"/>
        </a:accent5>
        <a:accent6>
          <a:srgbClr val="6264B4"/>
        </a:accent6>
        <a:hlink>
          <a:srgbClr val="99CCFF"/>
        </a:hlink>
        <a:folHlink>
          <a:srgbClr val="CCCCFF"/>
        </a:folHlink>
      </a:clrScheme>
      <a:clrMap bg1="dk2" tx1="lt1" bg2="dk1" tx2="lt2" accent1="accent1" accent2="accent2" accent3="accent3" accent4="accent4" accent5="accent5" accent6="accent6" hlink="hlink" folHlink="folHlink"/>
    </a:extraClrScheme>
    <a:extraClrScheme>
      <a:clrScheme name="Blue gel design template 12">
        <a:dk1>
          <a:srgbClr val="336699"/>
        </a:dk1>
        <a:lt1>
          <a:srgbClr val="FFFFFF"/>
        </a:lt1>
        <a:dk2>
          <a:srgbClr val="99CCFF"/>
        </a:dk2>
        <a:lt2>
          <a:srgbClr val="E3EBF1"/>
        </a:lt2>
        <a:accent1>
          <a:srgbClr val="003399"/>
        </a:accent1>
        <a:accent2>
          <a:srgbClr val="457A8B"/>
        </a:accent2>
        <a:accent3>
          <a:srgbClr val="CAE2FF"/>
        </a:accent3>
        <a:accent4>
          <a:srgbClr val="DADADA"/>
        </a:accent4>
        <a:accent5>
          <a:srgbClr val="AAADCA"/>
        </a:accent5>
        <a:accent6>
          <a:srgbClr val="3E6E7D"/>
        </a:accent6>
        <a:hlink>
          <a:srgbClr val="66CCFF"/>
        </a:hlink>
        <a:folHlink>
          <a:srgbClr val="CCECFF"/>
        </a:folHlink>
      </a:clrScheme>
      <a:clrMap bg1="dk2" tx1="lt1" bg2="dk1" tx2="lt2" accent1="accent1" accent2="accent2" accent3="accent3" accent4="accent4" accent5="accent5" accent6="accent6" hlink="hlink" folHlink="folHlink"/>
    </a:extraClrScheme>
    <a:extraClrScheme>
      <a:clrScheme name="Blue gel design template 13">
        <a:dk1>
          <a:srgbClr val="003366"/>
        </a:dk1>
        <a:lt1>
          <a:srgbClr val="CCFFFF"/>
        </a:lt1>
        <a:dk2>
          <a:srgbClr val="6699FF"/>
        </a:dk2>
        <a:lt2>
          <a:srgbClr val="0785DB"/>
        </a:lt2>
        <a:accent1>
          <a:srgbClr val="4B78D3"/>
        </a:accent1>
        <a:accent2>
          <a:srgbClr val="00B000"/>
        </a:accent2>
        <a:accent3>
          <a:srgbClr val="B8CAFF"/>
        </a:accent3>
        <a:accent4>
          <a:srgbClr val="AEDADA"/>
        </a:accent4>
        <a:accent5>
          <a:srgbClr val="B1BEE6"/>
        </a:accent5>
        <a:accent6>
          <a:srgbClr val="009F00"/>
        </a:accent6>
        <a:hlink>
          <a:srgbClr val="66CCFF"/>
        </a:hlink>
        <a:folHlink>
          <a:srgbClr val="CCFFCC"/>
        </a:folHlink>
      </a:clrScheme>
      <a:clrMap bg1="dk2" tx1="lt1" bg2="dk1" tx2="lt2" accent1="accent1" accent2="accent2" accent3="accent3" accent4="accent4" accent5="accent5" accent6="accent6" hlink="hlink" folHlink="folHlink"/>
    </a:extraClrScheme>
    <a:extraClrScheme>
      <a:clrScheme name="Blue gel design template 14">
        <a:dk1>
          <a:srgbClr val="81DEFF"/>
        </a:dk1>
        <a:lt1>
          <a:srgbClr val="FFFFFF"/>
        </a:lt1>
        <a:dk2>
          <a:srgbClr val="CCECFF"/>
        </a:dk2>
        <a:lt2>
          <a:srgbClr val="808080"/>
        </a:lt2>
        <a:accent1>
          <a:srgbClr val="0B6FC1"/>
        </a:accent1>
        <a:accent2>
          <a:srgbClr val="CCCCFF"/>
        </a:accent2>
        <a:accent3>
          <a:srgbClr val="FFFFFF"/>
        </a:accent3>
        <a:accent4>
          <a:srgbClr val="6DBDDA"/>
        </a:accent4>
        <a:accent5>
          <a:srgbClr val="AABBDD"/>
        </a:accent5>
        <a:accent6>
          <a:srgbClr val="B9B9E7"/>
        </a:accent6>
        <a:hlink>
          <a:srgbClr val="3333CC"/>
        </a:hlink>
        <a:folHlink>
          <a:srgbClr val="CCCC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J:\OFFICE97\Template\BLANK.POT</Template>
  <TotalTime>26468</TotalTime>
  <Words>2415</Words>
  <Application>Microsoft Office PowerPoint</Application>
  <PresentationFormat>Custom</PresentationFormat>
  <Paragraphs>326</Paragraphs>
  <Slides>28</Slides>
  <Notes>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28</vt:i4>
      </vt:variant>
    </vt:vector>
  </HeadingPairs>
  <TitlesOfParts>
    <vt:vector size="38" baseType="lpstr">
      <vt:lpstr>Arial Narrow</vt:lpstr>
      <vt:lpstr>Arial</vt:lpstr>
      <vt:lpstr>Times New Roman</vt:lpstr>
      <vt:lpstr>Arial Black</vt:lpstr>
      <vt:lpstr>Verdana</vt:lpstr>
      <vt:lpstr>Symbol</vt:lpstr>
      <vt:lpstr>Georgia</vt:lpstr>
      <vt:lpstr>Wingdings</vt:lpstr>
      <vt:lpstr>Custom Design</vt:lpstr>
      <vt:lpstr>Blue gel design template</vt:lpstr>
      <vt:lpstr>CMS  Earned  Value  Management Self-paced  Orientation</vt:lpstr>
      <vt:lpstr>Syllabus</vt:lpstr>
      <vt:lpstr>Earned Value History - 1</vt:lpstr>
      <vt:lpstr>Earned Value History - 2</vt:lpstr>
      <vt:lpstr>Earned Value Management: What Is It?</vt:lpstr>
      <vt:lpstr>EVM:  A  Project  Management  Tool</vt:lpstr>
      <vt:lpstr>Basic  EVM  Metrics - 1</vt:lpstr>
      <vt:lpstr>PowerPoint Presentation</vt:lpstr>
      <vt:lpstr>Key  Performance Metrics</vt:lpstr>
      <vt:lpstr>What  Does  This  Mean ?</vt:lpstr>
      <vt:lpstr>When  Can  EVM  Best  Be   Used ?</vt:lpstr>
      <vt:lpstr>Requirements:  OMB - 1</vt:lpstr>
      <vt:lpstr>Requirements:  OMB - 2</vt:lpstr>
      <vt:lpstr>Requirements:  OMB - 3</vt:lpstr>
      <vt:lpstr>Requirements: The HHSAR - 1</vt:lpstr>
      <vt:lpstr>Policy:  The HHSAR - 2</vt:lpstr>
      <vt:lpstr>Requirements: The HHSAR - 3</vt:lpstr>
      <vt:lpstr>Policy:  HHS  IT  CPIC (Capital Planning &amp; Investment Control)</vt:lpstr>
      <vt:lpstr>Reporting:   Cost  - Use  The  IPMR</vt:lpstr>
      <vt:lpstr>Integrated Program Management Reports</vt:lpstr>
      <vt:lpstr>Integrated  Master  Schedule</vt:lpstr>
      <vt:lpstr>Reporting:  Schedule</vt:lpstr>
      <vt:lpstr>Reporting: Monthly PMT Data Entry</vt:lpstr>
      <vt:lpstr>“Activities”  In  PMT - 1</vt:lpstr>
      <vt:lpstr>“Activities”  In  OPPM - 2</vt:lpstr>
      <vt:lpstr>Reporting: OMB IT Dashboard</vt:lpstr>
      <vt:lpstr>Watch Lists</vt:lpstr>
      <vt:lpstr>Summary: EVM  Reporting  Requirements</vt:lpstr>
    </vt:vector>
  </TitlesOfParts>
  <Company>DSMC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Ed Boyd</dc:creator>
  <cp:lastModifiedBy>CLAUDIA PAK</cp:lastModifiedBy>
  <cp:revision>788</cp:revision>
  <cp:lastPrinted>2001-03-15T21:04:57Z</cp:lastPrinted>
  <dcterms:created xsi:type="dcterms:W3CDTF">1998-03-27T15:31:22Z</dcterms:created>
  <dcterms:modified xsi:type="dcterms:W3CDTF">2013-02-19T14:59:24Z</dcterms:modified>
</cp:coreProperties>
</file>