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7772400" cy="100584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>
        <p:scale>
          <a:sx n="75" d="100"/>
          <a:sy n="75" d="100"/>
        </p:scale>
        <p:origin x="2130" y="-3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6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A7F96A5-B40C-4591-A94D-05A85DE82A47}" type="datetimeFigureOut">
              <a:rPr lang="en-US"/>
              <a:t>5/19/2017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6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AE55127-CA2D-4BC4-8CFE-F19148CDFE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564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1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27FC828-8F12-4CF0-9AF3-FA4FDDB6EB28}" type="datetimeFigureOut">
              <a:rPr lang="en-US"/>
              <a:t>5/19/2017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7750" y="1169988"/>
            <a:ext cx="2441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1"/>
            <a:ext cx="5661660" cy="3686710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46B6C3F-CB80-4F8D-9D19-17AA7E3C7BE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046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00595" y="861275"/>
            <a:ext cx="1342505" cy="1963711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329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00595" y="2980147"/>
            <a:ext cx="1342505" cy="571741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1035"/>
              </a:spcBef>
              <a:buNone/>
              <a:defRPr sz="1294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505450" y="591671"/>
            <a:ext cx="1907771" cy="2282129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3882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05450" y="2932967"/>
            <a:ext cx="1907771" cy="447774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1035" b="0">
                <a:solidFill>
                  <a:schemeClr val="accent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Instructional Text"/>
          <p:cNvSpPr/>
          <p:nvPr/>
        </p:nvSpPr>
        <p:spPr>
          <a:xfrm>
            <a:off x="7949045" y="1"/>
            <a:ext cx="1295400" cy="10052513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8334" tIns="59167" rIns="118334" bIns="5916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This brochure </a:t>
            </a:r>
            <a:r>
              <a:rPr sz="1424" b="1" i="1">
                <a:latin typeface="Arial" pitchFamily="34" charset="0"/>
                <a:cs typeface="Arial" pitchFamily="34" charset="0"/>
              </a:rPr>
              <a:t>is designed to be printed. </a:t>
            </a:r>
            <a:r>
              <a:rPr sz="1424" b="1" i="1" baseline="0">
                <a:latin typeface="Arial" pitchFamily="34" charset="0"/>
                <a:cs typeface="Arial" pitchFamily="34" charset="0"/>
              </a:rPr>
              <a:t>You should test print on regular paper to ensure proper positioning before printing on</a:t>
            </a:r>
            <a:r>
              <a:rPr sz="1424" b="1" i="1">
                <a:latin typeface="Arial" pitchFamily="34" charset="0"/>
                <a:cs typeface="Arial" pitchFamily="34" charset="0"/>
              </a:rPr>
              <a:t> card stock.</a:t>
            </a: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You may need to uncheck Scale to Fit Paper in the Print dialog (in the Full Page Slides dropdown).</a:t>
            </a:r>
          </a:p>
          <a:p>
            <a:pPr>
              <a:spcBef>
                <a:spcPts val="1553"/>
              </a:spcBef>
            </a:pPr>
            <a:r>
              <a:rPr sz="1424" b="1" i="1">
                <a:latin typeface="Arial" pitchFamily="34" charset="0"/>
                <a:cs typeface="Arial" pitchFamily="34" charset="0"/>
              </a:rPr>
              <a:t>Check your printer instructions to print double-sided pages.</a:t>
            </a:r>
            <a:endParaRPr sz="1424" b="1" i="1" baseline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To change images on this slide, select a picture and delete it. Then click the Pictures icon in the placeholder to insert your own image.</a:t>
            </a:r>
            <a:endParaRPr sz="1424" b="1" i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682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963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pos="223" userDrawn="1">
          <p15:clr>
            <a:srgbClr val="FBAE40"/>
          </p15:clr>
        </p15:guide>
        <p15:guide id="4" pos="4673" userDrawn="1">
          <p15:clr>
            <a:srgbClr val="FBAE40"/>
          </p15:clr>
        </p15:guide>
        <p15:guide id="5" pos="1595" userDrawn="1">
          <p15:clr>
            <a:srgbClr val="A4A3A4"/>
          </p15:clr>
        </p15:guide>
        <p15:guide id="6" pos="3245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53290" y="4289491"/>
            <a:ext cx="2190404" cy="30760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4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53290" y="4689969"/>
            <a:ext cx="2190404" cy="110740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353290" y="5888004"/>
            <a:ext cx="2190404" cy="18869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353290" y="6112108"/>
            <a:ext cx="2190404" cy="277448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9"/>
          <p:cNvSpPr>
            <a:spLocks noGrp="1"/>
          </p:cNvSpPr>
          <p:nvPr>
            <p:ph type="body" sz="quarter" idx="23"/>
          </p:nvPr>
        </p:nvSpPr>
        <p:spPr>
          <a:xfrm>
            <a:off x="2832679" y="4689970"/>
            <a:ext cx="2190404" cy="184442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6" name="Text Placeholder 9"/>
          <p:cNvSpPr>
            <a:spLocks noGrp="1"/>
          </p:cNvSpPr>
          <p:nvPr>
            <p:ph type="body" sz="quarter" idx="24"/>
          </p:nvPr>
        </p:nvSpPr>
        <p:spPr>
          <a:xfrm>
            <a:off x="2832679" y="7032067"/>
            <a:ext cx="2190404" cy="185452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2832680" y="6629428"/>
            <a:ext cx="2190404" cy="30760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4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38" name="Text Placeholder 9"/>
          <p:cNvSpPr>
            <a:spLocks noGrp="1"/>
          </p:cNvSpPr>
          <p:nvPr>
            <p:ph type="body" sz="quarter" idx="26"/>
          </p:nvPr>
        </p:nvSpPr>
        <p:spPr>
          <a:xfrm>
            <a:off x="5430997" y="710005"/>
            <a:ext cx="1988112" cy="18869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9"/>
          <p:cNvSpPr>
            <a:spLocks noGrp="1"/>
          </p:cNvSpPr>
          <p:nvPr>
            <p:ph type="body" sz="quarter" idx="27"/>
          </p:nvPr>
        </p:nvSpPr>
        <p:spPr>
          <a:xfrm>
            <a:off x="5430997" y="942188"/>
            <a:ext cx="1988112" cy="143305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9"/>
          <p:cNvSpPr>
            <a:spLocks noGrp="1"/>
          </p:cNvSpPr>
          <p:nvPr>
            <p:ph type="body" sz="quarter" idx="28"/>
          </p:nvPr>
        </p:nvSpPr>
        <p:spPr>
          <a:xfrm>
            <a:off x="5430997" y="2661467"/>
            <a:ext cx="1988112" cy="18869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9"/>
          <p:cNvSpPr>
            <a:spLocks noGrp="1"/>
          </p:cNvSpPr>
          <p:nvPr>
            <p:ph type="body" sz="quarter" idx="29"/>
          </p:nvPr>
        </p:nvSpPr>
        <p:spPr>
          <a:xfrm>
            <a:off x="5430997" y="2893650"/>
            <a:ext cx="1988112" cy="359153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9"/>
          <p:cNvSpPr>
            <a:spLocks noGrp="1"/>
          </p:cNvSpPr>
          <p:nvPr>
            <p:ph type="body" sz="quarter" idx="30" hasCustomPrompt="1"/>
          </p:nvPr>
        </p:nvSpPr>
        <p:spPr>
          <a:xfrm>
            <a:off x="5430997" y="4490811"/>
            <a:ext cx="1988113" cy="30760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4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43" name="Text Placeholder 9"/>
          <p:cNvSpPr>
            <a:spLocks noGrp="1"/>
          </p:cNvSpPr>
          <p:nvPr>
            <p:ph type="body" sz="quarter" idx="31"/>
          </p:nvPr>
        </p:nvSpPr>
        <p:spPr>
          <a:xfrm>
            <a:off x="5430997" y="3382557"/>
            <a:ext cx="1988112" cy="1053174"/>
          </a:xfrm>
        </p:spPr>
        <p:txBody>
          <a:bodyPr lIns="0" tIns="0" rIns="0" bIns="0" anchor="t">
            <a:noAutofit/>
          </a:bodyPr>
          <a:lstStyle>
            <a:lvl1pPr marL="177499" indent="-177499">
              <a:lnSpc>
                <a:spcPct val="114000"/>
              </a:lnSpc>
              <a:spcBef>
                <a:spcPts val="776"/>
              </a:spcBef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defRPr sz="103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Instructional Text"/>
          <p:cNvSpPr/>
          <p:nvPr/>
        </p:nvSpPr>
        <p:spPr>
          <a:xfrm>
            <a:off x="7949045" y="1"/>
            <a:ext cx="1295400" cy="10052513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8334" tIns="59167" rIns="118334" bIns="5916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This brochure </a:t>
            </a:r>
            <a:r>
              <a:rPr sz="1424" b="1" i="1">
                <a:latin typeface="Arial" pitchFamily="34" charset="0"/>
                <a:cs typeface="Arial" pitchFamily="34" charset="0"/>
              </a:rPr>
              <a:t>is designed to be printed. </a:t>
            </a:r>
            <a:r>
              <a:rPr sz="1424" b="1" i="1" baseline="0">
                <a:latin typeface="Arial" pitchFamily="34" charset="0"/>
                <a:cs typeface="Arial" pitchFamily="34" charset="0"/>
              </a:rPr>
              <a:t>You should test print on regular paper to ensure proper positioning before printing on</a:t>
            </a:r>
            <a:r>
              <a:rPr sz="1424" b="1" i="1">
                <a:latin typeface="Arial" pitchFamily="34" charset="0"/>
                <a:cs typeface="Arial" pitchFamily="34" charset="0"/>
              </a:rPr>
              <a:t> card stock.</a:t>
            </a: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You may need to uncheck Scale to Fit Paper in the Print dialog (in the Full Page Slides dropdown).</a:t>
            </a:r>
          </a:p>
          <a:p>
            <a:pPr>
              <a:spcBef>
                <a:spcPts val="1553"/>
              </a:spcBef>
            </a:pPr>
            <a:r>
              <a:rPr sz="1424" b="1" i="1">
                <a:latin typeface="Arial" pitchFamily="34" charset="0"/>
                <a:cs typeface="Arial" pitchFamily="34" charset="0"/>
              </a:rPr>
              <a:t>Check your printer instructions to print double-sided pages.</a:t>
            </a:r>
            <a:endParaRPr sz="1424" b="1" i="1" baseline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553"/>
              </a:spcBef>
            </a:pPr>
            <a:r>
              <a:rPr sz="1424" b="1" i="1" baseline="0">
                <a:latin typeface="Arial" pitchFamily="34" charset="0"/>
                <a:cs typeface="Arial" pitchFamily="34" charset="0"/>
              </a:rPr>
              <a:t>To change images on this slide, select a picture and delete it. Then click the Pictures icon in the placeholder to insert your own image.</a:t>
            </a:r>
            <a:endParaRPr sz="1424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Placeholder 9"/>
          <p:cNvSpPr>
            <a:spLocks noGrp="1"/>
          </p:cNvSpPr>
          <p:nvPr>
            <p:ph type="body" sz="quarter" idx="32" hasCustomPrompt="1"/>
          </p:nvPr>
        </p:nvSpPr>
        <p:spPr>
          <a:xfrm>
            <a:off x="5430997" y="4870904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[Company Name]</a:t>
            </a:r>
          </a:p>
        </p:txBody>
      </p:sp>
      <p:sp>
        <p:nvSpPr>
          <p:cNvPr id="46" name="Text Placeholder 9"/>
          <p:cNvSpPr>
            <a:spLocks noGrp="1"/>
          </p:cNvSpPr>
          <p:nvPr>
            <p:ph type="body" sz="quarter" idx="33" hasCustomPrompt="1"/>
          </p:nvPr>
        </p:nvSpPr>
        <p:spPr>
          <a:xfrm>
            <a:off x="5430997" y="5058146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[Street Address]</a:t>
            </a:r>
          </a:p>
        </p:txBody>
      </p:sp>
      <p:sp>
        <p:nvSpPr>
          <p:cNvPr id="47" name="Text Placeholder 9"/>
          <p:cNvSpPr>
            <a:spLocks noGrp="1"/>
          </p:cNvSpPr>
          <p:nvPr>
            <p:ph type="body" sz="quarter" idx="34" hasCustomPrompt="1"/>
          </p:nvPr>
        </p:nvSpPr>
        <p:spPr>
          <a:xfrm>
            <a:off x="5430997" y="5245388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[City, ST  ZIP Code]</a:t>
            </a:r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35" hasCustomPrompt="1"/>
          </p:nvPr>
        </p:nvSpPr>
        <p:spPr>
          <a:xfrm>
            <a:off x="5430997" y="5432630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[Telephone]</a:t>
            </a:r>
          </a:p>
        </p:txBody>
      </p:sp>
      <p:sp>
        <p:nvSpPr>
          <p:cNvPr id="49" name="Text Placeholder 9"/>
          <p:cNvSpPr>
            <a:spLocks noGrp="1"/>
          </p:cNvSpPr>
          <p:nvPr>
            <p:ph type="body" sz="quarter" idx="36" hasCustomPrompt="1"/>
          </p:nvPr>
        </p:nvSpPr>
        <p:spPr>
          <a:xfrm>
            <a:off x="5430997" y="5619870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[Email Address]</a:t>
            </a:r>
          </a:p>
        </p:txBody>
      </p:sp>
      <p:sp>
        <p:nvSpPr>
          <p:cNvPr id="50" name="Text Placeholder 9"/>
          <p:cNvSpPr>
            <a:spLocks noGrp="1"/>
          </p:cNvSpPr>
          <p:nvPr>
            <p:ph type="body" sz="quarter" idx="37" hasCustomPrompt="1"/>
          </p:nvPr>
        </p:nvSpPr>
        <p:spPr>
          <a:xfrm>
            <a:off x="5430997" y="5892195"/>
            <a:ext cx="1988112" cy="17750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1035"/>
              </a:spcBef>
              <a:buNone/>
              <a:defRPr sz="1035" b="0" baseline="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2329"/>
            </a:lvl2pPr>
            <a:lvl3pPr marL="0" indent="0">
              <a:spcBef>
                <a:spcPts val="0"/>
              </a:spcBef>
              <a:buNone/>
              <a:defRPr sz="2329"/>
            </a:lvl3pPr>
            <a:lvl4pPr marL="0" indent="0">
              <a:spcBef>
                <a:spcPts val="0"/>
              </a:spcBef>
              <a:buNone/>
              <a:defRPr sz="2329"/>
            </a:lvl4pPr>
            <a:lvl5pPr marL="0" indent="0">
              <a:spcBef>
                <a:spcPts val="0"/>
              </a:spcBef>
              <a:buNone/>
              <a:defRPr sz="2329"/>
            </a:lvl5pPr>
          </a:lstStyle>
          <a:p>
            <a:pPr lvl="0"/>
            <a:r>
              <a:rPr/>
              <a:t>[Web Address]</a:t>
            </a:r>
          </a:p>
        </p:txBody>
      </p:sp>
    </p:spTree>
    <p:extLst>
      <p:ext uri="{BB962C8B-B14F-4D97-AF65-F5344CB8AC3E}">
        <p14:creationId xmlns:p14="http://schemas.microsoft.com/office/powerpoint/2010/main" val="2394310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963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0" pos="223" userDrawn="1">
          <p15:clr>
            <a:srgbClr val="FBAE40"/>
          </p15:clr>
        </p15:guide>
        <p15:guide id="3" pos="4673" userDrawn="1">
          <p15:clr>
            <a:srgbClr val="FBAE40"/>
          </p15:clr>
        </p15:guide>
        <p15:guide id="4" pos="1651" userDrawn="1">
          <p15:clr>
            <a:srgbClr val="A4A3A4"/>
          </p15:clr>
        </p15:guide>
        <p15:guide id="5" pos="3301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7E35-61C9-471C-870E-2CE47EA24035}" type="datetimeFigureOut">
              <a:rPr lang="en-US"/>
              <a:t>5/19/2017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36ED2-EF9B-4B9B-9B58-09E1C1CBDE0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346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1301658" rtl="0" eaLnBrk="1" latinLnBrk="0" hangingPunct="1">
        <a:lnSpc>
          <a:spcPct val="90000"/>
        </a:lnSpc>
        <a:spcBef>
          <a:spcPct val="0"/>
        </a:spcBef>
        <a:buNone/>
        <a:defRPr sz="62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414" indent="-325414" algn="l" defTabSz="1301658" rtl="0" eaLnBrk="1" latinLnBrk="0" hangingPunct="1">
        <a:lnSpc>
          <a:spcPct val="90000"/>
        </a:lnSpc>
        <a:spcBef>
          <a:spcPts val="1424"/>
        </a:spcBef>
        <a:buFont typeface="Arial" panose="020B0604020202020204" pitchFamily="34" charset="0"/>
        <a:buChar char="•"/>
        <a:defRPr sz="3986" kern="1200">
          <a:solidFill>
            <a:schemeClr val="tx1"/>
          </a:solidFill>
          <a:latin typeface="+mn-lt"/>
          <a:ea typeface="+mn-ea"/>
          <a:cs typeface="+mn-cs"/>
        </a:defRPr>
      </a:lvl1pPr>
      <a:lvl2pPr marL="976243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3416" kern="1200">
          <a:solidFill>
            <a:schemeClr val="tx1"/>
          </a:solidFill>
          <a:latin typeface="+mn-lt"/>
          <a:ea typeface="+mn-ea"/>
          <a:cs typeface="+mn-cs"/>
        </a:defRPr>
      </a:lvl2pPr>
      <a:lvl3pPr marL="1627072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3pPr>
      <a:lvl4pPr marL="2277901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4pPr>
      <a:lvl5pPr marL="2928729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5pPr>
      <a:lvl6pPr marL="3579558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6pPr>
      <a:lvl7pPr marL="4230387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7pPr>
      <a:lvl8pPr marL="4881216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8pPr>
      <a:lvl9pPr marL="5532045" indent="-325414" algn="l" defTabSz="1301658" rtl="0" eaLnBrk="1" latinLnBrk="0" hangingPunct="1">
        <a:lnSpc>
          <a:spcPct val="90000"/>
        </a:lnSpc>
        <a:spcBef>
          <a:spcPts val="712"/>
        </a:spcBef>
        <a:buFont typeface="Arial" panose="020B0604020202020204" pitchFamily="34" charset="0"/>
        <a:buChar char="•"/>
        <a:defRPr sz="2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1pPr>
      <a:lvl2pPr marL="650829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2pPr>
      <a:lvl3pPr marL="1301658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3pPr>
      <a:lvl4pPr marL="1952486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4pPr>
      <a:lvl5pPr marL="2603315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5pPr>
      <a:lvl6pPr marL="3254144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6pPr>
      <a:lvl7pPr marL="3904973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7pPr>
      <a:lvl8pPr marL="4555801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8pPr>
      <a:lvl9pPr marL="5206630" algn="l" defTabSz="1301658" rtl="0" eaLnBrk="1" latinLnBrk="0" hangingPunct="1">
        <a:defRPr sz="25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jpe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2" b="6742"/>
          <a:stretch/>
        </p:blipFill>
        <p:spPr>
          <a:xfrm flipH="1">
            <a:off x="-1" y="4339046"/>
            <a:ext cx="4720367" cy="57108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2" b="6742"/>
          <a:stretch/>
        </p:blipFill>
        <p:spPr>
          <a:xfrm rot="10800000" flipH="1">
            <a:off x="3325156" y="6732"/>
            <a:ext cx="4419600" cy="5346979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57779" y="122133"/>
            <a:ext cx="5108282" cy="687004"/>
          </a:xfrm>
        </p:spPr>
        <p:txBody>
          <a:bodyPr/>
          <a:lstStyle/>
          <a:p>
            <a:r>
              <a:rPr lang="en-US" sz="2000" dirty="0">
                <a:solidFill>
                  <a:srgbClr val="0070C0"/>
                </a:solidFill>
              </a:rPr>
              <a:t>Electronic Medical Documentation Interoperability(EMDI)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157779" y="879969"/>
            <a:ext cx="3195021" cy="276548"/>
          </a:xfrm>
        </p:spPr>
        <p:txBody>
          <a:bodyPr/>
          <a:lstStyle/>
          <a:p>
            <a:r>
              <a:rPr lang="en-US" sz="129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Advancing Provider Interoperability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57779" y="875819"/>
            <a:ext cx="4858207" cy="40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ounded Rectangle 34"/>
          <p:cNvSpPr/>
          <p:nvPr/>
        </p:nvSpPr>
        <p:spPr>
          <a:xfrm>
            <a:off x="5283034" y="317317"/>
            <a:ext cx="2437553" cy="7405311"/>
          </a:xfrm>
          <a:prstGeom prst="roundRect">
            <a:avLst/>
          </a:prstGeom>
          <a:solidFill>
            <a:srgbClr val="CFCFC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9"/>
          </a:p>
        </p:txBody>
      </p:sp>
      <p:sp>
        <p:nvSpPr>
          <p:cNvPr id="83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5319921" y="317316"/>
            <a:ext cx="2400666" cy="664985"/>
          </a:xfrm>
        </p:spPr>
        <p:txBody>
          <a:bodyPr/>
          <a:lstStyle/>
          <a:p>
            <a:pPr algn="ctr"/>
            <a:r>
              <a:rPr lang="en-US" sz="1800" b="1" dirty="0">
                <a:solidFill>
                  <a:srgbClr val="0070C0"/>
                </a:solidFill>
              </a:rPr>
              <a:t>Real World Use Cases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402550" y="1137244"/>
            <a:ext cx="219852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Home Health Agency (HHA), Durable Medical Equipment, Prosthetics, Orthotics, Supplies (DMEPOS), and more coming!</a:t>
            </a:r>
          </a:p>
          <a:p>
            <a:pPr algn="ctr"/>
            <a:endParaRPr lang="en-US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5" name="Text Placeholder 18"/>
          <p:cNvSpPr>
            <a:spLocks noGrp="1"/>
          </p:cNvSpPr>
          <p:nvPr>
            <p:ph type="body" sz="quarter" idx="4294967295"/>
          </p:nvPr>
        </p:nvSpPr>
        <p:spPr>
          <a:xfrm>
            <a:off x="5266061" y="2005427"/>
            <a:ext cx="2507065" cy="571720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70C0"/>
                </a:solidFill>
              </a:rPr>
              <a:t>Use Case 1 – Order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 sends order to HHA or DMEPOS Supplier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accept/reject order decision</a:t>
            </a:r>
            <a:endParaRPr lang="en-US" sz="11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070C0"/>
                </a:solidFill>
              </a:rPr>
              <a:t>Use Case 2 – Medical Documentation Requests (MDR)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an MDR to the hospital/physician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Hospital/physician sends requested documents to HHA/DMEPOS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rgbClr val="0070C0"/>
                </a:solidFill>
              </a:rPr>
              <a:t>Use Case 3 – </a:t>
            </a:r>
            <a:br>
              <a:rPr lang="en-US" sz="1400" b="1" dirty="0">
                <a:solidFill>
                  <a:srgbClr val="0070C0"/>
                </a:solidFill>
              </a:rPr>
            </a:br>
            <a:r>
              <a:rPr lang="en-US" sz="1400" b="1" dirty="0">
                <a:solidFill>
                  <a:srgbClr val="0070C0"/>
                </a:solidFill>
              </a:rPr>
              <a:t>Signature Requests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 document for signature to hospital/physician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Hospital/physician signs/dates and returns the signed document to the HHA/DMEPOS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5552151" y="1067303"/>
            <a:ext cx="1929403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2576796" y="1165033"/>
            <a:ext cx="3090481" cy="6430595"/>
            <a:chOff x="4946689" y="1313302"/>
            <a:chExt cx="3090481" cy="6430595"/>
          </a:xfrm>
        </p:grpSpPr>
        <p:grpSp>
          <p:nvGrpSpPr>
            <p:cNvPr id="92" name="Group 91"/>
            <p:cNvGrpSpPr/>
            <p:nvPr/>
          </p:nvGrpSpPr>
          <p:grpSpPr>
            <a:xfrm>
              <a:off x="4955767" y="1313302"/>
              <a:ext cx="2599292" cy="6430595"/>
              <a:chOff x="6569947" y="1313302"/>
              <a:chExt cx="2599292" cy="6430595"/>
            </a:xfrm>
          </p:grpSpPr>
          <p:sp>
            <p:nvSpPr>
              <p:cNvPr id="115" name="Oval 114"/>
              <p:cNvSpPr/>
              <p:nvPr/>
            </p:nvSpPr>
            <p:spPr>
              <a:xfrm>
                <a:off x="6569947" y="1313302"/>
                <a:ext cx="1547410" cy="1433839"/>
              </a:xfrm>
              <a:prstGeom prst="ellipse">
                <a:avLst/>
              </a:prstGeom>
              <a:solidFill>
                <a:srgbClr val="33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7621829" y="2277994"/>
                <a:ext cx="1547410" cy="1433839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569947" y="3262788"/>
                <a:ext cx="1547410" cy="1433839"/>
              </a:xfrm>
              <a:prstGeom prst="ellipse">
                <a:avLst/>
              </a:prstGeom>
              <a:solidFill>
                <a:srgbClr val="33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7621829" y="4252110"/>
                <a:ext cx="1547410" cy="1433839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6569947" y="5270868"/>
                <a:ext cx="1547410" cy="1433839"/>
              </a:xfrm>
              <a:prstGeom prst="ellipse">
                <a:avLst/>
              </a:prstGeom>
              <a:solidFill>
                <a:srgbClr val="33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7621829" y="6310058"/>
                <a:ext cx="1547410" cy="1433839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29"/>
              </a:p>
            </p:txBody>
          </p:sp>
          <p:grpSp>
            <p:nvGrpSpPr>
              <p:cNvPr id="121" name="Group 120"/>
              <p:cNvGrpSpPr/>
              <p:nvPr/>
            </p:nvGrpSpPr>
            <p:grpSpPr>
              <a:xfrm rot="15987790">
                <a:off x="7775408" y="5097563"/>
                <a:ext cx="310223" cy="854555"/>
                <a:chOff x="1551299" y="5119246"/>
                <a:chExt cx="239718" cy="660338"/>
              </a:xfrm>
            </p:grpSpPr>
            <p:sp>
              <p:nvSpPr>
                <p:cNvPr id="134" name="Right Arrow 155"/>
                <p:cNvSpPr/>
                <p:nvPr/>
              </p:nvSpPr>
              <p:spPr>
                <a:xfrm rot="3302269">
                  <a:off x="1433431" y="5421999"/>
                  <a:ext cx="477475" cy="237696"/>
                </a:xfrm>
                <a:prstGeom prst="rightArrow">
                  <a:avLst/>
                </a:prstGeom>
                <a:solidFill>
                  <a:srgbClr val="3399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  <p:sp>
              <p:nvSpPr>
                <p:cNvPr id="135" name="Right Arrow 156"/>
                <p:cNvSpPr/>
                <p:nvPr/>
              </p:nvSpPr>
              <p:spPr>
                <a:xfrm rot="13997412">
                  <a:off x="1447043" y="5223502"/>
                  <a:ext cx="446207" cy="237696"/>
                </a:xfrm>
                <a:prstGeom prst="rightArrow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 rot="15987790">
                <a:off x="7710923" y="3075279"/>
                <a:ext cx="310223" cy="854555"/>
                <a:chOff x="1551299" y="5119246"/>
                <a:chExt cx="239718" cy="660338"/>
              </a:xfrm>
            </p:grpSpPr>
            <p:sp>
              <p:nvSpPr>
                <p:cNvPr id="132" name="Right Arrow 158"/>
                <p:cNvSpPr/>
                <p:nvPr/>
              </p:nvSpPr>
              <p:spPr>
                <a:xfrm rot="3302269">
                  <a:off x="1433431" y="5421999"/>
                  <a:ext cx="477475" cy="237696"/>
                </a:xfrm>
                <a:prstGeom prst="rightArrow">
                  <a:avLst/>
                </a:prstGeom>
                <a:solidFill>
                  <a:srgbClr val="3399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  <p:sp>
              <p:nvSpPr>
                <p:cNvPr id="133" name="Right Arrow 159"/>
                <p:cNvSpPr/>
                <p:nvPr/>
              </p:nvSpPr>
              <p:spPr>
                <a:xfrm rot="13997412">
                  <a:off x="1447043" y="5223502"/>
                  <a:ext cx="446207" cy="237696"/>
                </a:xfrm>
                <a:prstGeom prst="rightArrow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>
                <a:off x="7712233" y="2065723"/>
                <a:ext cx="310223" cy="854555"/>
                <a:chOff x="1551299" y="5119246"/>
                <a:chExt cx="239718" cy="660338"/>
              </a:xfrm>
            </p:grpSpPr>
            <p:sp>
              <p:nvSpPr>
                <p:cNvPr id="130" name="Right Arrow 161"/>
                <p:cNvSpPr/>
                <p:nvPr/>
              </p:nvSpPr>
              <p:spPr>
                <a:xfrm rot="3302269">
                  <a:off x="1433431" y="5421999"/>
                  <a:ext cx="477475" cy="237696"/>
                </a:xfrm>
                <a:prstGeom prst="rightArrow">
                  <a:avLst/>
                </a:prstGeom>
                <a:solidFill>
                  <a:srgbClr val="3399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  <p:sp>
              <p:nvSpPr>
                <p:cNvPr id="131" name="Right Arrow 162"/>
                <p:cNvSpPr/>
                <p:nvPr/>
              </p:nvSpPr>
              <p:spPr>
                <a:xfrm rot="13997412">
                  <a:off x="1447043" y="5223502"/>
                  <a:ext cx="446207" cy="237696"/>
                </a:xfrm>
                <a:prstGeom prst="rightArrow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/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7687602" y="4081809"/>
                <a:ext cx="310223" cy="854555"/>
                <a:chOff x="1551299" y="5119246"/>
                <a:chExt cx="239718" cy="660338"/>
              </a:xfrm>
            </p:grpSpPr>
            <p:sp>
              <p:nvSpPr>
                <p:cNvPr id="128" name="Right Arrow 164"/>
                <p:cNvSpPr/>
                <p:nvPr/>
              </p:nvSpPr>
              <p:spPr>
                <a:xfrm rot="3302269">
                  <a:off x="1433431" y="5421999"/>
                  <a:ext cx="477475" cy="237696"/>
                </a:xfrm>
                <a:prstGeom prst="rightArrow">
                  <a:avLst/>
                </a:prstGeom>
                <a:solidFill>
                  <a:srgbClr val="3399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  <p:sp>
              <p:nvSpPr>
                <p:cNvPr id="129" name="Right Arrow 165"/>
                <p:cNvSpPr/>
                <p:nvPr/>
              </p:nvSpPr>
              <p:spPr>
                <a:xfrm rot="13997412">
                  <a:off x="1447043" y="5223502"/>
                  <a:ext cx="446207" cy="237696"/>
                </a:xfrm>
                <a:prstGeom prst="rightArrow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>
                <a:off x="7673829" y="6100645"/>
                <a:ext cx="310223" cy="854555"/>
                <a:chOff x="1551299" y="5119246"/>
                <a:chExt cx="239718" cy="660338"/>
              </a:xfrm>
            </p:grpSpPr>
            <p:sp>
              <p:nvSpPr>
                <p:cNvPr id="126" name="Right Arrow 167"/>
                <p:cNvSpPr/>
                <p:nvPr/>
              </p:nvSpPr>
              <p:spPr>
                <a:xfrm rot="3302269">
                  <a:off x="1433431" y="5421999"/>
                  <a:ext cx="477475" cy="237696"/>
                </a:xfrm>
                <a:prstGeom prst="rightArrow">
                  <a:avLst/>
                </a:prstGeom>
                <a:solidFill>
                  <a:srgbClr val="3399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  <p:sp>
              <p:nvSpPr>
                <p:cNvPr id="127" name="Right Arrow 168"/>
                <p:cNvSpPr/>
                <p:nvPr/>
              </p:nvSpPr>
              <p:spPr>
                <a:xfrm rot="13997412">
                  <a:off x="1447043" y="5223502"/>
                  <a:ext cx="446207" cy="237696"/>
                </a:xfrm>
                <a:prstGeom prst="rightArrow">
                  <a:avLst/>
                </a:prstGeom>
                <a:solidFill>
                  <a:schemeClr val="bg2">
                    <a:lumMod val="9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29" dirty="0"/>
                </a:p>
              </p:txBody>
            </p:sp>
          </p:grpSp>
        </p:grpSp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5441" y="1351402"/>
              <a:ext cx="401597" cy="401597"/>
            </a:xfrm>
            <a:prstGeom prst="rect">
              <a:avLst/>
            </a:prstGeom>
          </p:spPr>
        </p:pic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5241" y="2310891"/>
              <a:ext cx="418735" cy="418735"/>
            </a:xfrm>
            <a:prstGeom prst="rect">
              <a:avLst/>
            </a:prstGeom>
          </p:spPr>
        </p:pic>
        <p:pic>
          <p:nvPicPr>
            <p:cNvPr id="95" name="Picture 9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1593" y="5341537"/>
              <a:ext cx="449293" cy="449293"/>
            </a:xfrm>
            <a:prstGeom prst="rect">
              <a:avLst/>
            </a:prstGeom>
          </p:spPr>
        </p:pic>
        <p:pic>
          <p:nvPicPr>
            <p:cNvPr id="96" name="Picture 95"/>
            <p:cNvPicPr>
              <a:picLocks noChangeAspect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9203" y="4286440"/>
              <a:ext cx="410811" cy="410811"/>
            </a:xfrm>
            <a:prstGeom prst="rect">
              <a:avLst/>
            </a:prstGeom>
          </p:spPr>
        </p:pic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20834" y="3330746"/>
              <a:ext cx="410811" cy="410811"/>
            </a:xfrm>
            <a:prstGeom prst="rect">
              <a:avLst/>
            </a:prstGeom>
          </p:spPr>
        </p:pic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2715" y="6366729"/>
              <a:ext cx="403787" cy="403787"/>
            </a:xfrm>
            <a:prstGeom prst="rect">
              <a:avLst/>
            </a:prstGeom>
          </p:spPr>
        </p:pic>
        <p:sp>
          <p:nvSpPr>
            <p:cNvPr id="99" name="TextBox 98"/>
            <p:cNvSpPr txBox="1"/>
            <p:nvPr/>
          </p:nvSpPr>
          <p:spPr>
            <a:xfrm>
              <a:off x="5086312" y="1507388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</a:rPr>
                <a:t>1.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7011161" y="2508568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70C0"/>
                  </a:solidFill>
                </a:rPr>
                <a:t>2.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86312" y="3477787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</a:rPr>
                <a:t>3.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011161" y="4491845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70C0"/>
                  </a:solidFill>
                </a:rPr>
                <a:t>4.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086312" y="5581452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2"/>
                  </a:solidFill>
                </a:rPr>
                <a:t>5.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011161" y="6535430"/>
              <a:ext cx="565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70C0"/>
                  </a:solidFill>
                </a:rPr>
                <a:t>6.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389305" y="2687172"/>
              <a:ext cx="11071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Interface </a:t>
              </a:r>
              <a:br>
                <a:rPr lang="en-US" sz="1000" b="1" dirty="0"/>
              </a:br>
              <a:r>
                <a:rPr lang="en-US" sz="1000" b="1" dirty="0"/>
                <a:t>Vendor(s)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86312" y="4049768"/>
              <a:ext cx="10197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Supports Hospitals/Clinics/Physicians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4946689" y="3741557"/>
              <a:ext cx="20857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Document Transfer Vendor(s)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296712" y="2974776"/>
              <a:ext cx="11227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/>
                <a:t>Supports Hospitals/Clinics/Physicians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951384" y="4862292"/>
              <a:ext cx="20857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Document Transfer Vendor(s)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6497871" y="5038056"/>
              <a:ext cx="9438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800" dirty="0"/>
                <a:t>Supports HHA/ </a:t>
              </a:r>
            </a:p>
            <a:p>
              <a:pPr algn="r"/>
              <a:r>
                <a:rPr lang="en-US" sz="800" dirty="0"/>
                <a:t>DMEPOS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324094" y="5783070"/>
              <a:ext cx="11073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Interface Vendor(s)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86312" y="6138209"/>
              <a:ext cx="12218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Supports HHA/ </a:t>
              </a:r>
            </a:p>
            <a:p>
              <a:r>
                <a:rPr lang="en-US" sz="800" dirty="0"/>
                <a:t>DMEPOS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213451" y="6919195"/>
              <a:ext cx="117242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/>
                <a:t>HHA</a:t>
              </a:r>
            </a:p>
            <a:p>
              <a:pPr algn="ctr"/>
              <a:r>
                <a:rPr lang="en-US" sz="1000" dirty="0"/>
                <a:t>Or</a:t>
              </a:r>
              <a:br>
                <a:rPr lang="en-US" sz="1000" dirty="0"/>
              </a:br>
              <a:r>
                <a:rPr lang="en-US" sz="1000" b="1" dirty="0"/>
                <a:t>DMEPOS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232715" y="1745935"/>
              <a:ext cx="964885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/>
                <a:t>Hospital/</a:t>
              </a:r>
              <a:br>
                <a:rPr lang="en-US" sz="900" b="1" dirty="0"/>
              </a:br>
              <a:r>
                <a:rPr lang="en-US" sz="900" b="1" dirty="0"/>
                <a:t>Physicians </a:t>
              </a:r>
              <a:r>
                <a:rPr lang="en-US" sz="900" dirty="0"/>
                <a:t>that order HHA/</a:t>
              </a:r>
              <a:br>
                <a:rPr lang="en-US" sz="900" dirty="0"/>
              </a:br>
              <a:r>
                <a:rPr lang="en-US" sz="900" dirty="0"/>
                <a:t>DMEPOS</a:t>
              </a:r>
            </a:p>
          </p:txBody>
        </p:sp>
      </p:grpSp>
      <p:sp>
        <p:nvSpPr>
          <p:cNvPr id="136" name="Rounded Rectangle 34"/>
          <p:cNvSpPr/>
          <p:nvPr/>
        </p:nvSpPr>
        <p:spPr>
          <a:xfrm>
            <a:off x="70312" y="3234800"/>
            <a:ext cx="2437553" cy="5145221"/>
          </a:xfrm>
          <a:prstGeom prst="roundRect">
            <a:avLst/>
          </a:prstGeom>
          <a:solidFill>
            <a:srgbClr val="CFCFC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9"/>
          </a:p>
        </p:txBody>
      </p:sp>
      <p:sp>
        <p:nvSpPr>
          <p:cNvPr id="13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23971" y="3945935"/>
            <a:ext cx="2302540" cy="4385797"/>
          </a:xfrm>
        </p:spPr>
        <p:txBody>
          <a:bodyPr/>
          <a:lstStyle/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Facilitating the expansion of the secure transport system for interoperable electronic documentation.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Utilizing and filling in the gaps in the current standards to achieve an increased level of interoperability among systems and organizations.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Establishing pilot programs with existing Health Information Handlers (HIH), Health Information Service Providers (HISP), and health care providers.</a:t>
            </a:r>
          </a:p>
          <a:p>
            <a:pPr marL="221873" indent="-221873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Aid CMS in operating and advancing the health IT Electronic Medical Documentation Interoperability (EMDI) initiatives.</a:t>
            </a:r>
          </a:p>
        </p:txBody>
      </p:sp>
      <p:sp>
        <p:nvSpPr>
          <p:cNvPr id="140" name="Text Placeholder 13"/>
          <p:cNvSpPr txBox="1">
            <a:spLocks/>
          </p:cNvSpPr>
          <p:nvPr/>
        </p:nvSpPr>
        <p:spPr>
          <a:xfrm>
            <a:off x="83408" y="3402532"/>
            <a:ext cx="2400666" cy="32741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1301658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329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1301658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3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301658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3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301658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3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301658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32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9558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30387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81216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32045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 dirty="0">
                <a:solidFill>
                  <a:srgbClr val="0070C0"/>
                </a:solidFill>
              </a:rPr>
              <a:t>EMDI Goals</a:t>
            </a:r>
          </a:p>
        </p:txBody>
      </p:sp>
      <p:cxnSp>
        <p:nvCxnSpPr>
          <p:cNvPr id="141" name="Straight Connector 140"/>
          <p:cNvCxnSpPr/>
          <p:nvPr/>
        </p:nvCxnSpPr>
        <p:spPr>
          <a:xfrm flipH="1">
            <a:off x="315638" y="3760257"/>
            <a:ext cx="1929403" cy="0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 Placeholder 21"/>
          <p:cNvSpPr txBox="1">
            <a:spLocks/>
          </p:cNvSpPr>
          <p:nvPr/>
        </p:nvSpPr>
        <p:spPr>
          <a:xfrm>
            <a:off x="5390968" y="7943768"/>
            <a:ext cx="2329619" cy="387964"/>
          </a:xfrm>
          <a:prstGeom prst="rect">
            <a:avLst/>
          </a:prstGeom>
        </p:spPr>
        <p:txBody>
          <a:bodyPr/>
          <a:lstStyle>
            <a:lvl1pPr marL="325414" indent="-325414" algn="l" defTabSz="1301658" rtl="0" eaLnBrk="1" latinLnBrk="0" hangingPunct="1">
              <a:lnSpc>
                <a:spcPct val="90000"/>
              </a:lnSpc>
              <a:spcBef>
                <a:spcPts val="1424"/>
              </a:spcBef>
              <a:buFont typeface="Arial" panose="020B0604020202020204" pitchFamily="34" charset="0"/>
              <a:buChar char="•"/>
              <a:defRPr sz="39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6243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341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7072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8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7901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8729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9558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30387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81216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32045" indent="-325414" algn="l" defTabSz="1301658" rtl="0" eaLnBrk="1" latinLnBrk="0" hangingPunct="1">
              <a:lnSpc>
                <a:spcPct val="90000"/>
              </a:lnSpc>
              <a:spcBef>
                <a:spcPts val="712"/>
              </a:spcBef>
              <a:buFont typeface="Arial" panose="020B0604020202020204" pitchFamily="34" charset="0"/>
              <a:buChar char="•"/>
              <a:defRPr sz="25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329" dirty="0">
                <a:solidFill>
                  <a:srgbClr val="0070C0"/>
                </a:solidFill>
                <a:latin typeface="+mj-lt"/>
              </a:rPr>
              <a:t>Contact Us: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5473382" y="9355436"/>
            <a:ext cx="2056856" cy="490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94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EMDI_Team@</a:t>
            </a:r>
            <a:br>
              <a:rPr lang="en-US" sz="1294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294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scopeinfotechinc.com</a:t>
            </a:r>
          </a:p>
        </p:txBody>
      </p:sp>
      <p:pic>
        <p:nvPicPr>
          <p:cNvPr id="144" name="Picture 14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283" y="8384456"/>
            <a:ext cx="2104271" cy="850938"/>
          </a:xfrm>
          <a:prstGeom prst="rect">
            <a:avLst/>
          </a:prstGeom>
        </p:spPr>
      </p:pic>
      <p:pic>
        <p:nvPicPr>
          <p:cNvPr id="145" name="Picture 144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74" y="1391722"/>
            <a:ext cx="2130542" cy="1590673"/>
          </a:xfrm>
          <a:prstGeom prst="rect">
            <a:avLst/>
          </a:prstGeom>
          <a:effectLst/>
        </p:spPr>
      </p:pic>
      <p:grpSp>
        <p:nvGrpSpPr>
          <p:cNvPr id="157" name="Group 156"/>
          <p:cNvGrpSpPr/>
          <p:nvPr/>
        </p:nvGrpSpPr>
        <p:grpSpPr>
          <a:xfrm>
            <a:off x="2666862" y="7721984"/>
            <a:ext cx="2437553" cy="2365099"/>
            <a:chOff x="69887" y="7721984"/>
            <a:chExt cx="2437553" cy="2365099"/>
          </a:xfrm>
        </p:grpSpPr>
        <p:sp>
          <p:nvSpPr>
            <p:cNvPr id="147" name="Rounded Rectangle 34"/>
            <p:cNvSpPr/>
            <p:nvPr/>
          </p:nvSpPr>
          <p:spPr>
            <a:xfrm>
              <a:off x="69887" y="7721984"/>
              <a:ext cx="2437553" cy="2100284"/>
            </a:xfrm>
            <a:prstGeom prst="roundRect">
              <a:avLst/>
            </a:prstGeom>
            <a:solidFill>
              <a:srgbClr val="CFCFCF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329"/>
            </a:p>
          </p:txBody>
        </p:sp>
        <p:sp>
          <p:nvSpPr>
            <p:cNvPr id="148" name="Text Placeholder 21"/>
            <p:cNvSpPr txBox="1">
              <a:spLocks/>
            </p:cNvSpPr>
            <p:nvPr/>
          </p:nvSpPr>
          <p:spPr>
            <a:xfrm>
              <a:off x="335718" y="7759164"/>
              <a:ext cx="1978199" cy="387964"/>
            </a:xfrm>
            <a:prstGeom prst="rect">
              <a:avLst/>
            </a:prstGeom>
          </p:spPr>
          <p:txBody>
            <a:bodyPr/>
            <a:lstStyle>
              <a:lvl1pPr marL="325414" indent="-325414" algn="l" defTabSz="1301658" rtl="0" eaLnBrk="1" latinLnBrk="0" hangingPunct="1">
                <a:lnSpc>
                  <a:spcPct val="90000"/>
                </a:lnSpc>
                <a:spcBef>
                  <a:spcPts val="1424"/>
                </a:spcBef>
                <a:buFont typeface="Arial" panose="020B0604020202020204" pitchFamily="34" charset="0"/>
                <a:buChar char="•"/>
                <a:defRPr sz="398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76243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34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7072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84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7901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8729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9558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30387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81216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32045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ts val="0"/>
                </a:spcBef>
                <a:buNone/>
              </a:pPr>
              <a:r>
                <a:rPr lang="en-US" sz="1800" dirty="0">
                  <a:solidFill>
                    <a:srgbClr val="0070C0"/>
                  </a:solidFill>
                  <a:latin typeface="+mj-lt"/>
                </a:rPr>
                <a:t>Get Involved</a:t>
              </a:r>
            </a:p>
          </p:txBody>
        </p:sp>
        <p:sp>
          <p:nvSpPr>
            <p:cNvPr id="149" name="Text Placeholder 22"/>
            <p:cNvSpPr txBox="1">
              <a:spLocks/>
            </p:cNvSpPr>
            <p:nvPr/>
          </p:nvSpPr>
          <p:spPr>
            <a:xfrm>
              <a:off x="88665" y="8148591"/>
              <a:ext cx="2395409" cy="1938492"/>
            </a:xfrm>
            <a:prstGeom prst="rect">
              <a:avLst/>
            </a:prstGeom>
          </p:spPr>
          <p:txBody>
            <a:bodyPr lIns="91440"/>
            <a:lstStyle>
              <a:lvl1pPr marL="325414" indent="-325414" algn="l" defTabSz="1301658" rtl="0" eaLnBrk="1" latinLnBrk="0" hangingPunct="1">
                <a:lnSpc>
                  <a:spcPct val="90000"/>
                </a:lnSpc>
                <a:spcBef>
                  <a:spcPts val="1424"/>
                </a:spcBef>
                <a:buFont typeface="Arial" panose="020B0604020202020204" pitchFamily="34" charset="0"/>
                <a:buChar char="•"/>
                <a:defRPr sz="398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76243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341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27072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84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77901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928729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79558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230387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81216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532045" indent="-325414" algn="l" defTabSz="1301658" rtl="0" eaLnBrk="1" latinLnBrk="0" hangingPunct="1">
                <a:lnSpc>
                  <a:spcPct val="90000"/>
                </a:lnSpc>
                <a:spcBef>
                  <a:spcPts val="712"/>
                </a:spcBef>
                <a:buFont typeface="Arial" panose="020B0604020202020204" pitchFamily="34" charset="0"/>
                <a:buChar char="•"/>
                <a:defRPr sz="256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Validate a new technology or process</a:t>
              </a:r>
            </a:p>
            <a:p>
              <a:pPr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Re-work business processes</a:t>
              </a:r>
            </a:p>
            <a:p>
              <a:pPr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Lower your administrative costs and improve quality</a:t>
              </a:r>
            </a:p>
            <a:p>
              <a:pPr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Learn lessons from a real-world use of a solution</a:t>
              </a:r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H="1">
              <a:off x="335718" y="8099402"/>
              <a:ext cx="192940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Rounded Rectangle 34"/>
          <p:cNvSpPr/>
          <p:nvPr/>
        </p:nvSpPr>
        <p:spPr>
          <a:xfrm>
            <a:off x="70312" y="8580897"/>
            <a:ext cx="2437553" cy="1241372"/>
          </a:xfrm>
          <a:prstGeom prst="roundRect">
            <a:avLst/>
          </a:prstGeom>
          <a:solidFill>
            <a:srgbClr val="CFCFC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29"/>
          </a:p>
        </p:txBody>
      </p:sp>
      <p:sp>
        <p:nvSpPr>
          <p:cNvPr id="159" name="Rectangle 158"/>
          <p:cNvSpPr/>
          <p:nvPr/>
        </p:nvSpPr>
        <p:spPr>
          <a:xfrm>
            <a:off x="83408" y="8615225"/>
            <a:ext cx="2400666" cy="116406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pPr algn="ctr" defTabSz="1301658">
              <a:lnSpc>
                <a:spcPct val="95000"/>
              </a:lnSpc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B050"/>
                </a:solidFill>
                <a:latin typeface="+mj-lt"/>
              </a:rPr>
              <a:t>50+</a:t>
            </a:r>
            <a:r>
              <a:rPr lang="en-US" sz="2000" b="1" dirty="0">
                <a:solidFill>
                  <a:srgbClr val="0070C0"/>
                </a:solidFill>
                <a:latin typeface="+mj-lt"/>
              </a:rPr>
              <a:t> Participating Pilot Organizations</a:t>
            </a:r>
          </a:p>
        </p:txBody>
      </p:sp>
    </p:spTree>
    <p:extLst>
      <p:ext uri="{BB962C8B-B14F-4D97-AF65-F5344CB8AC3E}">
        <p14:creationId xmlns:p14="http://schemas.microsoft.com/office/powerpoint/2010/main" val="400988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DI_Market_One_Pager" id="{10299937-9750-4E7A-90B8-4FA67836B93E}" vid="{CF69DACE-8E46-4282-8EEF-C83CB69685BF}"/>
    </a:ext>
  </a:extLst>
</a:theme>
</file>

<file path=ppt/theme/theme2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E8EC00B3769843BC761B96316F8B50" ma:contentTypeVersion="7" ma:contentTypeDescription="Create a new document." ma:contentTypeScope="" ma:versionID="9b50a283407a0dcb0d0638ea0d1e185a">
  <xsd:schema xmlns:xsd="http://www.w3.org/2001/XMLSchema" xmlns:xs="http://www.w3.org/2001/XMLSchema" xmlns:p="http://schemas.microsoft.com/office/2006/metadata/properties" xmlns:ns2="e60c316a-3d1c-482c-857d-35b42f154149" xmlns:ns3="3192e562-5929-4921-b0e9-baac2eff0505" targetNamespace="http://schemas.microsoft.com/office/2006/metadata/properties" ma:root="true" ma:fieldsID="051469fcc015e91a132d26376c0b3531" ns2:_="" ns3:_="">
    <xsd:import namespace="e60c316a-3d1c-482c-857d-35b42f154149"/>
    <xsd:import namespace="3192e562-5929-4921-b0e9-baac2eff050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c316a-3d1c-482c-857d-35b42f1541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92e562-5929-4921-b0e9-baac2eff0505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1194C7-5A88-4728-B238-8AA0028FFA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E87B62-FA26-4F32-8D1E-28B2E01F9C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0c316a-3d1c-482c-857d-35b42f154149"/>
    <ds:schemaRef ds:uri="3192e562-5929-4921-b0e9-baac2eff05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A37505-C996-4747-BF84-89AA6D513194}">
  <ds:schemaRefs>
    <ds:schemaRef ds:uri="http://purl.org/dc/elements/1.1/"/>
    <ds:schemaRef ds:uri="http://www.w3.org/XML/1998/namespace"/>
    <ds:schemaRef ds:uri="http://schemas.microsoft.com/office/infopath/2007/PartnerControls"/>
    <ds:schemaRef ds:uri="e60c316a-3d1c-482c-857d-35b42f154149"/>
    <ds:schemaRef ds:uri="http://schemas.microsoft.com/office/2006/metadata/properties"/>
    <ds:schemaRef ds:uri="http://schemas.microsoft.com/office/2006/documentManagement/types"/>
    <ds:schemaRef ds:uri="http://purl.org/dc/dcmitype/"/>
    <ds:schemaRef ds:uri="3192e562-5929-4921-b0e9-baac2eff0505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EMDI_Market_One_Pager</Template>
  <TotalTime>516</TotalTime>
  <Words>240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EMDI_Marketing_One_Pager</dc:title>
  <dc:creator>Ray Wilkerson</dc:creator>
  <cp:keywords/>
  <cp:lastModifiedBy>Ray Wilkerson</cp:lastModifiedBy>
  <cp:revision>38</cp:revision>
  <cp:lastPrinted>2017-05-19T18:00:56Z</cp:lastPrinted>
  <dcterms:created xsi:type="dcterms:W3CDTF">2017-01-19T19:42:32Z</dcterms:created>
  <dcterms:modified xsi:type="dcterms:W3CDTF">2017-05-19T18:45:16Z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TC034171969991</vt:lpwstr>
  </property>
  <property fmtid="{D5CDD505-2E9C-101B-9397-08002B2CF9AE}" pid="3" name="ContentTypeId">
    <vt:lpwstr>0x010100ECE8EC00B3769843BC761B96316F8B50</vt:lpwstr>
  </property>
</Properties>
</file>