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2"/>
  </p:notesMasterIdLst>
  <p:handoutMasterIdLst>
    <p:handoutMasterId r:id="rId23"/>
  </p:handoutMasterIdLst>
  <p:sldIdLst>
    <p:sldId id="277" r:id="rId5"/>
    <p:sldId id="335" r:id="rId6"/>
    <p:sldId id="364" r:id="rId7"/>
    <p:sldId id="373" r:id="rId8"/>
    <p:sldId id="359" r:id="rId9"/>
    <p:sldId id="360" r:id="rId10"/>
    <p:sldId id="350" r:id="rId11"/>
    <p:sldId id="353" r:id="rId12"/>
    <p:sldId id="375" r:id="rId13"/>
    <p:sldId id="366" r:id="rId14"/>
    <p:sldId id="363" r:id="rId15"/>
    <p:sldId id="368" r:id="rId16"/>
    <p:sldId id="374" r:id="rId17"/>
    <p:sldId id="367" r:id="rId18"/>
    <p:sldId id="348" r:id="rId19"/>
    <p:sldId id="371" r:id="rId20"/>
    <p:sldId id="293" r:id="rId21"/>
  </p:sldIdLst>
  <p:sldSz cx="9144000" cy="6858000" type="screen4x3"/>
  <p:notesSz cx="7077075" cy="9363075"/>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327FBE-92DB-444E-A51E-C4EB02A17EA4}">
          <p14:sldIdLst>
            <p14:sldId id="277"/>
            <p14:sldId id="335"/>
            <p14:sldId id="364"/>
            <p14:sldId id="373"/>
            <p14:sldId id="359"/>
            <p14:sldId id="360"/>
            <p14:sldId id="350"/>
            <p14:sldId id="353"/>
            <p14:sldId id="375"/>
            <p14:sldId id="366"/>
            <p14:sldId id="363"/>
            <p14:sldId id="368"/>
            <p14:sldId id="374"/>
            <p14:sldId id="367"/>
            <p14:sldId id="348"/>
            <p14:sldId id="371"/>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656"/>
    <a:srgbClr val="8BC53F"/>
    <a:srgbClr val="CCECFF"/>
    <a:srgbClr val="1C519B"/>
    <a:srgbClr val="6C9F36"/>
    <a:srgbClr val="8F979F"/>
    <a:srgbClr val="2BACE0"/>
    <a:srgbClr val="7D439E"/>
    <a:srgbClr val="8E5BBD"/>
    <a:srgbClr val="EF35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8" autoAdjust="0"/>
    <p:restoredTop sz="95652" autoAdjust="0"/>
  </p:normalViewPr>
  <p:slideViewPr>
    <p:cSldViewPr>
      <p:cViewPr varScale="1">
        <p:scale>
          <a:sx n="95" d="100"/>
          <a:sy n="95" d="100"/>
        </p:scale>
        <p:origin x="1554" y="90"/>
      </p:cViewPr>
      <p:guideLst>
        <p:guide orient="horz" pos="2160"/>
        <p:guide pos="2880"/>
      </p:guideLst>
    </p:cSldViewPr>
  </p:slideViewPr>
  <p:outlineViewPr>
    <p:cViewPr>
      <p:scale>
        <a:sx n="33" d="100"/>
        <a:sy n="33" d="100"/>
      </p:scale>
      <p:origin x="0" y="-1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C2ED3249-E1DD-8447-8482-BEC558ABB20B}" type="datetimeFigureOut">
              <a:rPr lang="en-US" smtClean="0"/>
              <a:t>5/12/2017</a:t>
            </a:fld>
            <a:endParaRPr lang="en-US"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A5BEBD53-BEFB-974F-B3B0-C9D15891FEA9}" type="slidenum">
              <a:rPr lang="en-US" smtClean="0"/>
              <a:t>‹#›</a:t>
            </a:fld>
            <a:endParaRPr lang="en-US" dirty="0"/>
          </a:p>
        </p:txBody>
      </p:sp>
    </p:spTree>
    <p:extLst>
      <p:ext uri="{BB962C8B-B14F-4D97-AF65-F5344CB8AC3E}">
        <p14:creationId xmlns:p14="http://schemas.microsoft.com/office/powerpoint/2010/main" val="1690382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0F781F7-5234-4A1D-8DF8-4A12A6D2BCF5}" type="datetimeFigureOut">
              <a:rPr lang="en-US" smtClean="0"/>
              <a:t>5/12/2017</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B85F00A1-C84F-4874-9081-55CD92359B60}" type="slidenum">
              <a:rPr lang="en-US" smtClean="0"/>
              <a:t>‹#›</a:t>
            </a:fld>
            <a:endParaRPr lang="en-US" dirty="0"/>
          </a:p>
        </p:txBody>
      </p:sp>
    </p:spTree>
    <p:extLst>
      <p:ext uri="{BB962C8B-B14F-4D97-AF65-F5344CB8AC3E}">
        <p14:creationId xmlns:p14="http://schemas.microsoft.com/office/powerpoint/2010/main" val="321590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63233" indent="-293551" eaLnBrk="0" hangingPunct="0">
              <a:defRPr>
                <a:solidFill>
                  <a:schemeClr val="tx1"/>
                </a:solidFill>
                <a:latin typeface="Arial" pitchFamily="34" charset="0"/>
                <a:ea typeface="ＭＳ Ｐゴシック" pitchFamily="34" charset="-128"/>
              </a:defRPr>
            </a:lvl2pPr>
            <a:lvl3pPr marL="1174204" indent="-234841" eaLnBrk="0" hangingPunct="0">
              <a:defRPr>
                <a:solidFill>
                  <a:schemeClr val="tx1"/>
                </a:solidFill>
                <a:latin typeface="Arial" pitchFamily="34" charset="0"/>
                <a:ea typeface="ＭＳ Ｐゴシック" pitchFamily="34" charset="-128"/>
              </a:defRPr>
            </a:lvl3pPr>
            <a:lvl4pPr marL="1643885" indent="-234841" eaLnBrk="0" hangingPunct="0">
              <a:defRPr>
                <a:solidFill>
                  <a:schemeClr val="tx1"/>
                </a:solidFill>
                <a:latin typeface="Arial" pitchFamily="34" charset="0"/>
                <a:ea typeface="ＭＳ Ｐゴシック" pitchFamily="34" charset="-128"/>
              </a:defRPr>
            </a:lvl4pPr>
            <a:lvl5pPr marL="2113567" indent="-234841" eaLnBrk="0" hangingPunct="0">
              <a:defRPr>
                <a:solidFill>
                  <a:schemeClr val="tx1"/>
                </a:solidFill>
                <a:latin typeface="Arial" pitchFamily="34" charset="0"/>
                <a:ea typeface="ＭＳ Ｐゴシック" pitchFamily="34" charset="-128"/>
              </a:defRPr>
            </a:lvl5pPr>
            <a:lvl6pPr marL="2583249" indent="-234841" defTabSz="469682" eaLnBrk="0" fontAlgn="base" hangingPunct="0">
              <a:spcBef>
                <a:spcPct val="0"/>
              </a:spcBef>
              <a:spcAft>
                <a:spcPct val="0"/>
              </a:spcAft>
              <a:defRPr>
                <a:solidFill>
                  <a:schemeClr val="tx1"/>
                </a:solidFill>
                <a:latin typeface="Arial" pitchFamily="34" charset="0"/>
                <a:ea typeface="ＭＳ Ｐゴシック" pitchFamily="34" charset="-128"/>
              </a:defRPr>
            </a:lvl6pPr>
            <a:lvl7pPr marL="3052930" indent="-234841" defTabSz="469682" eaLnBrk="0" fontAlgn="base" hangingPunct="0">
              <a:spcBef>
                <a:spcPct val="0"/>
              </a:spcBef>
              <a:spcAft>
                <a:spcPct val="0"/>
              </a:spcAft>
              <a:defRPr>
                <a:solidFill>
                  <a:schemeClr val="tx1"/>
                </a:solidFill>
                <a:latin typeface="Arial" pitchFamily="34" charset="0"/>
                <a:ea typeface="ＭＳ Ｐゴシック" pitchFamily="34" charset="-128"/>
              </a:defRPr>
            </a:lvl7pPr>
            <a:lvl8pPr marL="3522612" indent="-234841" defTabSz="469682" eaLnBrk="0" fontAlgn="base" hangingPunct="0">
              <a:spcBef>
                <a:spcPct val="0"/>
              </a:spcBef>
              <a:spcAft>
                <a:spcPct val="0"/>
              </a:spcAft>
              <a:defRPr>
                <a:solidFill>
                  <a:schemeClr val="tx1"/>
                </a:solidFill>
                <a:latin typeface="Arial" pitchFamily="34" charset="0"/>
                <a:ea typeface="ＭＳ Ｐゴシック" pitchFamily="34" charset="-128"/>
              </a:defRPr>
            </a:lvl8pPr>
            <a:lvl9pPr marL="3992293" indent="-234841" defTabSz="469682"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C3140F0-ECC2-4E5E-BA03-74C9A1B1516F}" type="slidenum">
              <a:rPr lang="en-US" smtClean="0"/>
              <a:pPr eaLnBrk="1" hangingPunct="1"/>
              <a:t>0</a:t>
            </a:fld>
            <a:endParaRPr lang="en-US" dirty="0"/>
          </a:p>
        </p:txBody>
      </p:sp>
    </p:spTree>
    <p:extLst>
      <p:ext uri="{BB962C8B-B14F-4D97-AF65-F5344CB8AC3E}">
        <p14:creationId xmlns:p14="http://schemas.microsoft.com/office/powerpoint/2010/main" val="157258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9</a:t>
            </a:fld>
            <a:endParaRPr lang="en-US" dirty="0"/>
          </a:p>
        </p:txBody>
      </p:sp>
    </p:spTree>
    <p:extLst>
      <p:ext uri="{BB962C8B-B14F-4D97-AF65-F5344CB8AC3E}">
        <p14:creationId xmlns:p14="http://schemas.microsoft.com/office/powerpoint/2010/main" val="298388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10</a:t>
            </a:fld>
            <a:endParaRPr lang="en-US" dirty="0"/>
          </a:p>
        </p:txBody>
      </p:sp>
    </p:spTree>
    <p:extLst>
      <p:ext uri="{BB962C8B-B14F-4D97-AF65-F5344CB8AC3E}">
        <p14:creationId xmlns:p14="http://schemas.microsoft.com/office/powerpoint/2010/main" val="381004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11</a:t>
            </a:fld>
            <a:endParaRPr lang="en-US" dirty="0"/>
          </a:p>
        </p:txBody>
      </p:sp>
    </p:spTree>
    <p:extLst>
      <p:ext uri="{BB962C8B-B14F-4D97-AF65-F5344CB8AC3E}">
        <p14:creationId xmlns:p14="http://schemas.microsoft.com/office/powerpoint/2010/main" val="151190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12</a:t>
            </a:fld>
            <a:endParaRPr lang="en-US" dirty="0"/>
          </a:p>
        </p:txBody>
      </p:sp>
    </p:spTree>
    <p:extLst>
      <p:ext uri="{BB962C8B-B14F-4D97-AF65-F5344CB8AC3E}">
        <p14:creationId xmlns:p14="http://schemas.microsoft.com/office/powerpoint/2010/main" val="2540691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13</a:t>
            </a:fld>
            <a:endParaRPr lang="en-US" dirty="0"/>
          </a:p>
        </p:txBody>
      </p:sp>
    </p:spTree>
    <p:extLst>
      <p:ext uri="{BB962C8B-B14F-4D97-AF65-F5344CB8AC3E}">
        <p14:creationId xmlns:p14="http://schemas.microsoft.com/office/powerpoint/2010/main" val="3648173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85F00A1-C84F-4874-9081-55CD92359B60}" type="slidenum">
              <a:rPr lang="en-US" smtClean="0"/>
              <a:t>14</a:t>
            </a:fld>
            <a:endParaRPr lang="en-US" dirty="0"/>
          </a:p>
        </p:txBody>
      </p:sp>
    </p:spTree>
    <p:extLst>
      <p:ext uri="{BB962C8B-B14F-4D97-AF65-F5344CB8AC3E}">
        <p14:creationId xmlns:p14="http://schemas.microsoft.com/office/powerpoint/2010/main" val="2301138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85F00A1-C84F-4874-9081-55CD92359B60}" type="slidenum">
              <a:rPr lang="en-US" smtClean="0"/>
              <a:t>15</a:t>
            </a:fld>
            <a:endParaRPr lang="en-US" dirty="0"/>
          </a:p>
        </p:txBody>
      </p:sp>
    </p:spTree>
    <p:extLst>
      <p:ext uri="{BB962C8B-B14F-4D97-AF65-F5344CB8AC3E}">
        <p14:creationId xmlns:p14="http://schemas.microsoft.com/office/powerpoint/2010/main" val="1727509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21941" indent="-277670" eaLnBrk="0" hangingPunct="0">
              <a:defRPr>
                <a:solidFill>
                  <a:schemeClr val="tx1"/>
                </a:solidFill>
                <a:latin typeface="Arial" pitchFamily="34" charset="0"/>
                <a:ea typeface="ＭＳ Ｐゴシック" pitchFamily="34" charset="-128"/>
              </a:defRPr>
            </a:lvl2pPr>
            <a:lvl3pPr marL="1110680" indent="-222136" eaLnBrk="0" hangingPunct="0">
              <a:defRPr>
                <a:solidFill>
                  <a:schemeClr val="tx1"/>
                </a:solidFill>
                <a:latin typeface="Arial" pitchFamily="34" charset="0"/>
                <a:ea typeface="ＭＳ Ｐゴシック" pitchFamily="34" charset="-128"/>
              </a:defRPr>
            </a:lvl3pPr>
            <a:lvl4pPr marL="1554951" indent="-222136" eaLnBrk="0" hangingPunct="0">
              <a:defRPr>
                <a:solidFill>
                  <a:schemeClr val="tx1"/>
                </a:solidFill>
                <a:latin typeface="Arial" pitchFamily="34" charset="0"/>
                <a:ea typeface="ＭＳ Ｐゴシック" pitchFamily="34" charset="-128"/>
              </a:defRPr>
            </a:lvl4pPr>
            <a:lvl5pPr marL="1999223" indent="-222136" eaLnBrk="0" hangingPunct="0">
              <a:defRPr>
                <a:solidFill>
                  <a:schemeClr val="tx1"/>
                </a:solidFill>
                <a:latin typeface="Arial" pitchFamily="34" charset="0"/>
                <a:ea typeface="ＭＳ Ｐゴシック" pitchFamily="34" charset="-128"/>
              </a:defRPr>
            </a:lvl5pPr>
            <a:lvl6pPr marL="2443495" indent="-222136" defTabSz="444271" eaLnBrk="0" fontAlgn="base" hangingPunct="0">
              <a:spcBef>
                <a:spcPct val="0"/>
              </a:spcBef>
              <a:spcAft>
                <a:spcPct val="0"/>
              </a:spcAft>
              <a:defRPr>
                <a:solidFill>
                  <a:schemeClr val="tx1"/>
                </a:solidFill>
                <a:latin typeface="Arial" pitchFamily="34" charset="0"/>
                <a:ea typeface="ＭＳ Ｐゴシック" pitchFamily="34" charset="-128"/>
              </a:defRPr>
            </a:lvl6pPr>
            <a:lvl7pPr marL="2887767" indent="-222136" defTabSz="444271" eaLnBrk="0" fontAlgn="base" hangingPunct="0">
              <a:spcBef>
                <a:spcPct val="0"/>
              </a:spcBef>
              <a:spcAft>
                <a:spcPct val="0"/>
              </a:spcAft>
              <a:defRPr>
                <a:solidFill>
                  <a:schemeClr val="tx1"/>
                </a:solidFill>
                <a:latin typeface="Arial" pitchFamily="34" charset="0"/>
                <a:ea typeface="ＭＳ Ｐゴシック" pitchFamily="34" charset="-128"/>
              </a:defRPr>
            </a:lvl7pPr>
            <a:lvl8pPr marL="3332038" indent="-222136" defTabSz="444271" eaLnBrk="0" fontAlgn="base" hangingPunct="0">
              <a:spcBef>
                <a:spcPct val="0"/>
              </a:spcBef>
              <a:spcAft>
                <a:spcPct val="0"/>
              </a:spcAft>
              <a:defRPr>
                <a:solidFill>
                  <a:schemeClr val="tx1"/>
                </a:solidFill>
                <a:latin typeface="Arial" pitchFamily="34" charset="0"/>
                <a:ea typeface="ＭＳ Ｐゴシック" pitchFamily="34" charset="-128"/>
              </a:defRPr>
            </a:lvl8pPr>
            <a:lvl9pPr marL="3776311" indent="-222136" defTabSz="44427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8321E78-CCD9-4671-BAC5-3235ADB26059}" type="slidenum">
              <a:rPr lang="en-US" smtClean="0"/>
              <a:pPr eaLnBrk="1" hangingPunct="1"/>
              <a:t>16</a:t>
            </a:fld>
            <a:endParaRPr lang="en-US" dirty="0"/>
          </a:p>
        </p:txBody>
      </p:sp>
    </p:spTree>
    <p:extLst>
      <p:ext uri="{BB962C8B-B14F-4D97-AF65-F5344CB8AC3E}">
        <p14:creationId xmlns:p14="http://schemas.microsoft.com/office/powerpoint/2010/main" val="288976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1</a:t>
            </a:fld>
            <a:endParaRPr lang="en-US" dirty="0"/>
          </a:p>
        </p:txBody>
      </p:sp>
    </p:spTree>
    <p:extLst>
      <p:ext uri="{BB962C8B-B14F-4D97-AF65-F5344CB8AC3E}">
        <p14:creationId xmlns:p14="http://schemas.microsoft.com/office/powerpoint/2010/main" val="338847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2</a:t>
            </a:fld>
            <a:endParaRPr lang="en-US" dirty="0"/>
          </a:p>
        </p:txBody>
      </p:sp>
    </p:spTree>
    <p:extLst>
      <p:ext uri="{BB962C8B-B14F-4D97-AF65-F5344CB8AC3E}">
        <p14:creationId xmlns:p14="http://schemas.microsoft.com/office/powerpoint/2010/main" val="179477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3</a:t>
            </a:fld>
            <a:endParaRPr lang="en-US" dirty="0"/>
          </a:p>
        </p:txBody>
      </p:sp>
    </p:spTree>
    <p:extLst>
      <p:ext uri="{BB962C8B-B14F-4D97-AF65-F5344CB8AC3E}">
        <p14:creationId xmlns:p14="http://schemas.microsoft.com/office/powerpoint/2010/main" val="227328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4</a:t>
            </a:fld>
            <a:endParaRPr lang="en-US" dirty="0"/>
          </a:p>
        </p:txBody>
      </p:sp>
    </p:spTree>
    <p:extLst>
      <p:ext uri="{BB962C8B-B14F-4D97-AF65-F5344CB8AC3E}">
        <p14:creationId xmlns:p14="http://schemas.microsoft.com/office/powerpoint/2010/main" val="175895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5</a:t>
            </a:fld>
            <a:endParaRPr lang="en-US" dirty="0"/>
          </a:p>
        </p:txBody>
      </p:sp>
    </p:spTree>
    <p:extLst>
      <p:ext uri="{BB962C8B-B14F-4D97-AF65-F5344CB8AC3E}">
        <p14:creationId xmlns:p14="http://schemas.microsoft.com/office/powerpoint/2010/main" val="159611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6</a:t>
            </a:fld>
            <a:endParaRPr lang="en-US" dirty="0"/>
          </a:p>
        </p:txBody>
      </p:sp>
    </p:spTree>
    <p:extLst>
      <p:ext uri="{BB962C8B-B14F-4D97-AF65-F5344CB8AC3E}">
        <p14:creationId xmlns:p14="http://schemas.microsoft.com/office/powerpoint/2010/main" val="247617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7</a:t>
            </a:fld>
            <a:endParaRPr lang="en-US" dirty="0"/>
          </a:p>
        </p:txBody>
      </p:sp>
    </p:spTree>
    <p:extLst>
      <p:ext uri="{BB962C8B-B14F-4D97-AF65-F5344CB8AC3E}">
        <p14:creationId xmlns:p14="http://schemas.microsoft.com/office/powerpoint/2010/main" val="418516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00A1-C84F-4874-9081-55CD92359B60}" type="slidenum">
              <a:rPr lang="en-US" smtClean="0"/>
              <a:t>8</a:t>
            </a:fld>
            <a:endParaRPr lang="en-US" dirty="0"/>
          </a:p>
        </p:txBody>
      </p:sp>
    </p:spTree>
    <p:extLst>
      <p:ext uri="{BB962C8B-B14F-4D97-AF65-F5344CB8AC3E}">
        <p14:creationId xmlns:p14="http://schemas.microsoft.com/office/powerpoint/2010/main" val="1820453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F4B9A"/>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38F97-B2C2-A640-B4E0-6360370458D4}" type="datetime1">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71247-108F-4781-8913-319514F6F075}" type="slidenum">
              <a:rPr lang="en-US" smtClean="0"/>
              <a:t>‹#›</a:t>
            </a:fld>
            <a:endParaRPr lang="en-US" dirty="0"/>
          </a:p>
        </p:txBody>
      </p:sp>
    </p:spTree>
    <p:extLst>
      <p:ext uri="{BB962C8B-B14F-4D97-AF65-F5344CB8AC3E}">
        <p14:creationId xmlns:p14="http://schemas.microsoft.com/office/powerpoint/2010/main" val="233691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0" y="1517650"/>
            <a:ext cx="9144000" cy="1470025"/>
          </a:xfrm>
        </p:spPr>
        <p:txBody>
          <a:bodyPr/>
          <a:lstStyle/>
          <a:p>
            <a:pPr eaLnBrk="1" hangingPunct="1"/>
            <a:r>
              <a:rPr lang="en-US" sz="3600" b="1">
                <a:latin typeface="Cambria" pitchFamily="18" charset="0"/>
                <a:ea typeface="ＭＳ Ｐゴシック" pitchFamily="34" charset="-128"/>
              </a:rPr>
              <a:t>Click to edit Master title style</a:t>
            </a:r>
            <a:endParaRPr lang="en-US" sz="3600" b="1" dirty="0">
              <a:latin typeface="Cambria" pitchFamily="18" charset="0"/>
              <a:ea typeface="ＭＳ Ｐゴシック" pitchFamily="34" charset="-128"/>
            </a:endParaRPr>
          </a:p>
        </p:txBody>
      </p:sp>
      <p:sp>
        <p:nvSpPr>
          <p:cNvPr id="10" name="Subtitle 2"/>
          <p:cNvSpPr>
            <a:spLocks noGrp="1"/>
          </p:cNvSpPr>
          <p:nvPr>
            <p:ph type="subTitle" idx="1"/>
          </p:nvPr>
        </p:nvSpPr>
        <p:spPr>
          <a:xfrm>
            <a:off x="2419350" y="3792538"/>
            <a:ext cx="6400800" cy="1055687"/>
          </a:xfrm>
        </p:spPr>
        <p:txBody>
          <a:bodyPr>
            <a:normAutofit fontScale="92500" lnSpcReduction="10000"/>
          </a:bodyPr>
          <a:lstStyle>
            <a:lvl1pPr marL="0" indent="0">
              <a:buNone/>
              <a:defRPr/>
            </a:lvl1pPr>
          </a:lstStyle>
          <a:p>
            <a:pPr algn="r" eaLnBrk="1" hangingPunct="1"/>
            <a:r>
              <a:rPr lang="en-US" b="1">
                <a:solidFill>
                  <a:schemeClr val="tx1"/>
                </a:solidFill>
                <a:latin typeface="Cambria" pitchFamily="18" charset="0"/>
                <a:ea typeface="ＭＳ Ｐゴシック" pitchFamily="34" charset="-128"/>
              </a:rPr>
              <a:t>Click to edit Master subtitle style</a:t>
            </a:r>
            <a:endParaRPr lang="en-US" b="1" dirty="0">
              <a:solidFill>
                <a:schemeClr val="tx1"/>
              </a:solidFill>
              <a:latin typeface="Cambria" pitchFamily="18" charset="0"/>
              <a:ea typeface="ＭＳ Ｐゴシック" pitchFamily="34" charset="-128"/>
            </a:endParaRPr>
          </a:p>
        </p:txBody>
      </p:sp>
      <p:pic>
        <p:nvPicPr>
          <p:cNvPr id="11" name="Picture 6" descr="Figure of a Medical Pin and Stetoscop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825" y="3132138"/>
            <a:ext cx="152558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Figure of a Prescription P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4362450"/>
            <a:ext cx="15255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Figure of a Medical Pi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50" y="5619750"/>
            <a:ext cx="1549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p:cNvSpPr>
            <a:spLocks noChangeArrowheads="1"/>
          </p:cNvSpPr>
          <p:nvPr userDrawn="1"/>
        </p:nvSpPr>
        <p:spPr bwMode="auto">
          <a:xfrm>
            <a:off x="0" y="228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latin typeface="Cambria" pitchFamily="18" charset="0"/>
              </a:rPr>
              <a:t>Centers for Medicare &amp; Medicaid Services</a:t>
            </a:r>
          </a:p>
          <a:p>
            <a:pPr algn="ctr"/>
            <a:r>
              <a:rPr lang="en-US" b="1" dirty="0">
                <a:latin typeface="Cambria" pitchFamily="18" charset="0"/>
              </a:rPr>
              <a:t>Center</a:t>
            </a:r>
            <a:r>
              <a:rPr lang="en-US" b="1" baseline="0" dirty="0">
                <a:latin typeface="Cambria" pitchFamily="18" charset="0"/>
              </a:rPr>
              <a:t> for Program Integrity (CPI)</a:t>
            </a:r>
            <a:r>
              <a:rPr lang="en-US" b="1" dirty="0">
                <a:latin typeface="Cambria" pitchFamily="18" charset="0"/>
              </a:rPr>
              <a:t> </a:t>
            </a:r>
          </a:p>
        </p:txBody>
      </p:sp>
      <p:sp>
        <p:nvSpPr>
          <p:cNvPr id="16" name="Slide Number Placeholder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5C1A56C-6C97-4E23-B925-9EFB104A3E48}" type="slidenum">
              <a:rPr lang="en-US" smtClean="0">
                <a:solidFill>
                  <a:srgbClr val="898989"/>
                </a:solidFill>
                <a:latin typeface="Calibri" pitchFamily="34" charset="0"/>
              </a:rPr>
              <a:pPr eaLnBrk="1" hangingPunct="1"/>
              <a:t>‹#›</a:t>
            </a:fld>
            <a:endParaRPr lang="en-US" dirty="0">
              <a:solidFill>
                <a:srgbClr val="898989"/>
              </a:solidFill>
              <a:latin typeface="Calibri" pitchFamily="34" charset="0"/>
            </a:endParaRPr>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8600" y="152400"/>
            <a:ext cx="1905000" cy="770355"/>
          </a:xfrm>
          <a:prstGeom prst="rect">
            <a:avLst/>
          </a:prstGeom>
        </p:spPr>
      </p:pic>
    </p:spTree>
    <p:extLst>
      <p:ext uri="{BB962C8B-B14F-4D97-AF65-F5344CB8AC3E}">
        <p14:creationId xmlns:p14="http://schemas.microsoft.com/office/powerpoint/2010/main" val="421103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5B0742-39EF-5D42-BE98-ED7D1AA6B2AB}" type="datetime1">
              <a:rPr lang="en-US" smtClean="0"/>
              <a:t>5/12/2017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971247-108F-4781-8913-319514F6F075}" type="slidenum">
              <a:rPr lang="en-US" smtClean="0"/>
              <a:t>‹#›</a:t>
            </a:fld>
            <a:endParaRPr lang="en-US" dirty="0"/>
          </a:p>
        </p:txBody>
      </p:sp>
    </p:spTree>
    <p:extLst>
      <p:ext uri="{BB962C8B-B14F-4D97-AF65-F5344CB8AC3E}">
        <p14:creationId xmlns:p14="http://schemas.microsoft.com/office/powerpoint/2010/main" val="315046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1A5E7-F9E7-334D-968A-05B14157798E}" type="datetime1">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71247-108F-4781-8913-319514F6F075}" type="slidenum">
              <a:rPr lang="en-US" smtClean="0"/>
              <a:t>‹#›</a:t>
            </a:fld>
            <a:endParaRPr lang="en-US" dirty="0"/>
          </a:p>
        </p:txBody>
      </p:sp>
    </p:spTree>
    <p:extLst>
      <p:ext uri="{BB962C8B-B14F-4D97-AF65-F5344CB8AC3E}">
        <p14:creationId xmlns:p14="http://schemas.microsoft.com/office/powerpoint/2010/main" val="279968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BBEA5-CC3E-A346-A9EE-EB93433251E1}" type="datetime1">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71247-108F-4781-8913-319514F6F075}" type="slidenum">
              <a:rPr lang="en-US" smtClean="0"/>
              <a:t>‹#›</a:t>
            </a:fld>
            <a:endParaRPr lang="en-US" dirty="0"/>
          </a:p>
        </p:txBody>
      </p:sp>
    </p:spTree>
    <p:extLst>
      <p:ext uri="{BB962C8B-B14F-4D97-AF65-F5344CB8AC3E}">
        <p14:creationId xmlns:p14="http://schemas.microsoft.com/office/powerpoint/2010/main" val="2927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D806B-182D-8645-8171-F867857ABFA1}" type="datetime1">
              <a:rPr lang="en-US" smtClean="0"/>
              <a:t>5/12/2017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971247-108F-4781-8913-319514F6F075}" type="slidenum">
              <a:rPr lang="en-US" smtClean="0"/>
              <a:t>‹#›</a:t>
            </a:fld>
            <a:endParaRPr lang="en-US" dirty="0"/>
          </a:p>
        </p:txBody>
      </p:sp>
    </p:spTree>
    <p:extLst>
      <p:ext uri="{BB962C8B-B14F-4D97-AF65-F5344CB8AC3E}">
        <p14:creationId xmlns:p14="http://schemas.microsoft.com/office/powerpoint/2010/main" val="480399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a:solidFill>
            <a:srgbClr val="0F4B9A"/>
          </a:solidFill>
          <a:effectLst>
            <a:outerShdw dist="76200" dir="5400000" algn="t" rotWithShape="0">
              <a:srgbClr val="FFC000"/>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A4D92-D73A-A749-BD84-C4AED9463E3A}" type="datetime1">
              <a:rPr lang="en-US" smtClean="0"/>
              <a:t>5/12/2017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71247-108F-4781-8913-319514F6F075}" type="slidenum">
              <a:rPr lang="en-US" smtClean="0"/>
              <a:t>‹#›</a:t>
            </a:fld>
            <a:endParaRPr lang="en-US" dirty="0"/>
          </a:p>
        </p:txBody>
      </p:sp>
    </p:spTree>
    <p:extLst>
      <p:ext uri="{BB962C8B-B14F-4D97-AF65-F5344CB8AC3E}">
        <p14:creationId xmlns:p14="http://schemas.microsoft.com/office/powerpoint/2010/main" val="138278313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4" r:id="rId3"/>
    <p:sldLayoutId id="2147483658" r:id="rId4"/>
    <p:sldLayoutId id="2147483659" r:id="rId5"/>
    <p:sldLayoutId id="2147483655" r:id="rId6"/>
  </p:sldLayoutIdLst>
  <p:hf hdr="0" ftr="0" dt="0"/>
  <p:txStyles>
    <p:titleStyle>
      <a:lvl1pPr algn="ctr" defTabSz="914400" rtl="0" eaLnBrk="1" latinLnBrk="0" hangingPunct="1">
        <a:spcBef>
          <a:spcPct val="0"/>
        </a:spcBef>
        <a:buNone/>
        <a:defRPr sz="3600" b="0" i="0" u="none" kern="1200">
          <a:solidFill>
            <a:schemeClr val="bg1"/>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oncprojectracking.healthit.gov/wiki/display/TechLabSC/MRII+Provider-to-Provid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1517650"/>
            <a:ext cx="9144000" cy="1470025"/>
          </a:xfrm>
        </p:spPr>
        <p:txBody>
          <a:bodyPr>
            <a:normAutofit/>
          </a:bodyPr>
          <a:lstStyle/>
          <a:p>
            <a:pPr eaLnBrk="1" hangingPunct="1"/>
            <a:r>
              <a:rPr lang="en-US" sz="2800" dirty="0">
                <a:ea typeface="ＭＳ Ｐゴシック" pitchFamily="34" charset="-128"/>
              </a:rPr>
              <a:t>Electronic Medical Documentation Interoperability (EMDI) Program</a:t>
            </a:r>
          </a:p>
        </p:txBody>
      </p:sp>
      <p:sp>
        <p:nvSpPr>
          <p:cNvPr id="3075" name="Subtitle 2"/>
          <p:cNvSpPr>
            <a:spLocks noGrp="1"/>
          </p:cNvSpPr>
          <p:nvPr>
            <p:ph type="subTitle" idx="1"/>
          </p:nvPr>
        </p:nvSpPr>
        <p:spPr>
          <a:xfrm>
            <a:off x="1819140" y="3657600"/>
            <a:ext cx="7324859" cy="1922462"/>
          </a:xfrm>
        </p:spPr>
        <p:txBody>
          <a:bodyPr>
            <a:normAutofit/>
          </a:bodyPr>
          <a:lstStyle/>
          <a:p>
            <a:pPr eaLnBrk="1" hangingPunct="1"/>
            <a:endParaRPr lang="en-US" sz="2800" b="1" dirty="0">
              <a:ea typeface="ＭＳ Ｐゴシック" pitchFamily="34" charset="-128"/>
            </a:endParaRPr>
          </a:p>
          <a:p>
            <a:pPr marL="514350" indent="-514350" eaLnBrk="1" hangingPunct="1">
              <a:buAutoNum type="arabicPeriod"/>
            </a:pPr>
            <a:endParaRPr lang="en-US" b="1" dirty="0">
              <a:ea typeface="ＭＳ Ｐゴシック" pitchFamily="34" charset="-128"/>
            </a:endParaRPr>
          </a:p>
          <a:p>
            <a:pPr algn="ctr" eaLnBrk="1" hangingPunct="1"/>
            <a:r>
              <a:rPr lang="en-US" sz="2000" b="1" dirty="0">
                <a:ea typeface="ＭＳ Ｐゴシック" pitchFamily="34" charset="-128"/>
              </a:rPr>
              <a:t>EMDI Overview 2017 </a:t>
            </a:r>
          </a:p>
          <a:p>
            <a:pPr algn="ctr"/>
            <a:endParaRPr lang="en-US" b="1" dirty="0">
              <a:ea typeface="ＭＳ Ｐゴシック" pitchFamily="34" charset="-128"/>
            </a:endParaRPr>
          </a:p>
          <a:p>
            <a:pPr algn="ctr" eaLnBrk="1" hangingPunct="1"/>
            <a:endParaRPr lang="en-US" dirty="0">
              <a:latin typeface="Cambria" pitchFamily="18" charset="0"/>
              <a:ea typeface="ＭＳ Ｐゴシック" pitchFamily="34" charset="-128"/>
            </a:endParaRPr>
          </a:p>
        </p:txBody>
      </p:sp>
      <p:pic>
        <p:nvPicPr>
          <p:cNvPr id="3077" name="Picture 6" descr="Figure of a Medical Pin and Stetoscop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3132138"/>
            <a:ext cx="152558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Figure of a Prescription Pa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825" y="4362450"/>
            <a:ext cx="15255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Figure of a Medical Pi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5619750"/>
            <a:ext cx="1549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5"/>
          <p:cNvSpPr txBox="1">
            <a:spLocks/>
          </p:cNvSpPr>
          <p:nvPr/>
        </p:nvSpPr>
        <p:spPr>
          <a:xfrm>
            <a:off x="2133600" y="6438575"/>
            <a:ext cx="6057900" cy="298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Document Number: EMDI-047-EMDI_Overview-v2.0</a:t>
            </a:r>
          </a:p>
          <a:p>
            <a:pPr algn="ct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spital/Provider Incentive Program " title="Hospital/Provider Incentive Program "/>
          <p:cNvSpPr>
            <a:spLocks noGrp="1"/>
          </p:cNvSpPr>
          <p:nvPr>
            <p:ph type="title"/>
          </p:nvPr>
        </p:nvSpPr>
        <p:spPr/>
        <p:txBody>
          <a:bodyPr>
            <a:normAutofit fontScale="90000"/>
          </a:bodyPr>
          <a:lstStyle/>
          <a:p>
            <a:r>
              <a:rPr lang="en-US" dirty="0"/>
              <a:t>Today’s Workflow: HHA Ordered at Hospital Discharge</a:t>
            </a:r>
          </a:p>
        </p:txBody>
      </p:sp>
      <p:sp>
        <p:nvSpPr>
          <p:cNvPr id="4" name="Slide Number Placeholder 3"/>
          <p:cNvSpPr>
            <a:spLocks noGrp="1"/>
          </p:cNvSpPr>
          <p:nvPr>
            <p:ph type="sldNum" sz="quarter" idx="12"/>
          </p:nvPr>
        </p:nvSpPr>
        <p:spPr/>
        <p:txBody>
          <a:bodyPr/>
          <a:lstStyle/>
          <a:p>
            <a:fld id="{694C0414-B0C2-4A47-9626-FDBB4ACE0701}" type="slidenum">
              <a:rPr lang="en-US" smtClean="0"/>
              <a:pPr/>
              <a:t>9</a:t>
            </a:fld>
            <a:endParaRPr lang="en-US" dirty="0"/>
          </a:p>
        </p:txBody>
      </p:sp>
      <p:sp>
        <p:nvSpPr>
          <p:cNvPr id="5" name="TextBox 4"/>
          <p:cNvSpPr txBox="1"/>
          <p:nvPr/>
        </p:nvSpPr>
        <p:spPr>
          <a:xfrm>
            <a:off x="228600" y="5400366"/>
            <a:ext cx="8610600" cy="1323439"/>
          </a:xfrm>
          <a:prstGeom prst="rect">
            <a:avLst/>
          </a:prstGeom>
          <a:noFill/>
        </p:spPr>
        <p:txBody>
          <a:bodyPr wrap="square" rtlCol="0">
            <a:spAutoFit/>
          </a:bodyPr>
          <a:lstStyle/>
          <a:p>
            <a:r>
              <a:rPr lang="en-US" sz="1600" dirty="0"/>
              <a:t>Mail and Fax solutions do not provide a user interface that is integrated into the Hospital’s and Home Health Agency’s (HHA) daily workflows. Documents are not sufficiently structured or standardized and thus are not fully computable when they are accessed or received. This process is slow, expensive, and requires several manual steps on both sides while providing no usable data for the recipient to act upon.</a:t>
            </a:r>
          </a:p>
        </p:txBody>
      </p:sp>
      <p:pic>
        <p:nvPicPr>
          <p:cNvPr id="3" name="Picture 2" descr="Slow Transaction rate; Higher Cost; High Administrative Burden; Delayed Services &amp; Audit Process" title="Today’s Workflow: HHA Ordered at Hospital Discharge"/>
          <p:cNvPicPr>
            <a:picLocks noChangeAspect="1"/>
          </p:cNvPicPr>
          <p:nvPr/>
        </p:nvPicPr>
        <p:blipFill>
          <a:blip r:embed="rId3"/>
          <a:stretch>
            <a:fillRect/>
          </a:stretch>
        </p:blipFill>
        <p:spPr>
          <a:xfrm>
            <a:off x="271463" y="1462087"/>
            <a:ext cx="8601075" cy="3933825"/>
          </a:xfrm>
          <a:prstGeom prst="rect">
            <a:avLst/>
          </a:prstGeom>
        </p:spPr>
      </p:pic>
    </p:spTree>
    <p:extLst>
      <p:ext uri="{BB962C8B-B14F-4D97-AF65-F5344CB8AC3E}">
        <p14:creationId xmlns:p14="http://schemas.microsoft.com/office/powerpoint/2010/main" val="203632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spital/Provider Incentive Program " title="Hospital/Provider Incentive Program "/>
          <p:cNvSpPr>
            <a:spLocks noGrp="1"/>
          </p:cNvSpPr>
          <p:nvPr>
            <p:ph type="title"/>
          </p:nvPr>
        </p:nvSpPr>
        <p:spPr/>
        <p:txBody>
          <a:bodyPr>
            <a:normAutofit/>
          </a:bodyPr>
          <a:lstStyle/>
          <a:p>
            <a:r>
              <a:rPr lang="en-US" dirty="0"/>
              <a:t>EMDI Program Agnostic Standards Approach</a:t>
            </a:r>
          </a:p>
        </p:txBody>
      </p:sp>
      <p:sp>
        <p:nvSpPr>
          <p:cNvPr id="4" name="Slide Number Placeholder 3"/>
          <p:cNvSpPr>
            <a:spLocks noGrp="1"/>
          </p:cNvSpPr>
          <p:nvPr>
            <p:ph type="sldNum" sz="quarter" idx="12"/>
          </p:nvPr>
        </p:nvSpPr>
        <p:spPr/>
        <p:txBody>
          <a:bodyPr/>
          <a:lstStyle/>
          <a:p>
            <a:fld id="{694C0414-B0C2-4A47-9626-FDBB4ACE0701}" type="slidenum">
              <a:rPr lang="en-US" smtClean="0"/>
              <a:pPr/>
              <a:t>10</a:t>
            </a:fld>
            <a:endParaRPr lang="en-US" dirty="0"/>
          </a:p>
        </p:txBody>
      </p:sp>
      <p:pic>
        <p:nvPicPr>
          <p:cNvPr id="5" name="Picture 4" descr="The EMDI program intends to automate and standardize the electronic communication process by the use of the EMDI Implementation Guide. The goal is to improve data quality, reduce administrative burden, reduce errors, and minimize improper payments.&#10;&#10;EMDI Transport Protocols&#10;Direct: Email-based standard that include Health Information Service Providers (HISP)&#10;REST API: Representational state transfer protocol&#10;Connect: Transport Gateway, Enterprise Service Platform and a Universal Client Framework for Electronic Medical Record (EMR) systems&#10;&#10;EMDI Message Data Standards x12; HL7; FHIR&#10;" title="EMDI Program Agnostic Standards Approach"/>
          <p:cNvPicPr>
            <a:picLocks noChangeAspect="1"/>
          </p:cNvPicPr>
          <p:nvPr/>
        </p:nvPicPr>
        <p:blipFill>
          <a:blip r:embed="rId3"/>
          <a:stretch>
            <a:fillRect/>
          </a:stretch>
        </p:blipFill>
        <p:spPr>
          <a:xfrm>
            <a:off x="141329" y="1219200"/>
            <a:ext cx="8861342" cy="5257800"/>
          </a:xfrm>
          <a:prstGeom prst="rect">
            <a:avLst/>
          </a:prstGeom>
        </p:spPr>
      </p:pic>
    </p:spTree>
    <p:extLst>
      <p:ext uri="{BB962C8B-B14F-4D97-AF65-F5344CB8AC3E}">
        <p14:creationId xmlns:p14="http://schemas.microsoft.com/office/powerpoint/2010/main" val="324746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spital/Provider Incentive Program " title="Hospital/Provider Incentive Program "/>
          <p:cNvSpPr>
            <a:spLocks noGrp="1"/>
          </p:cNvSpPr>
          <p:nvPr>
            <p:ph type="title"/>
          </p:nvPr>
        </p:nvSpPr>
        <p:spPr/>
        <p:txBody>
          <a:bodyPr>
            <a:normAutofit/>
          </a:bodyPr>
          <a:lstStyle/>
          <a:p>
            <a:r>
              <a:rPr lang="en-US" dirty="0"/>
              <a:t>EMDI Program Implementation Guide</a:t>
            </a:r>
          </a:p>
        </p:txBody>
      </p:sp>
      <p:sp>
        <p:nvSpPr>
          <p:cNvPr id="4" name="Slide Number Placeholder 3"/>
          <p:cNvSpPr>
            <a:spLocks noGrp="1"/>
          </p:cNvSpPr>
          <p:nvPr>
            <p:ph type="sldNum" sz="quarter" idx="12"/>
          </p:nvPr>
        </p:nvSpPr>
        <p:spPr/>
        <p:txBody>
          <a:bodyPr/>
          <a:lstStyle/>
          <a:p>
            <a:fld id="{694C0414-B0C2-4A47-9626-FDBB4ACE0701}" type="slidenum">
              <a:rPr lang="en-US" smtClean="0"/>
              <a:pPr/>
              <a:t>11</a:t>
            </a:fld>
            <a:endParaRPr lang="en-US" dirty="0"/>
          </a:p>
        </p:txBody>
      </p:sp>
      <p:grpSp>
        <p:nvGrpSpPr>
          <p:cNvPr id="10" name="Group 9"/>
          <p:cNvGrpSpPr/>
          <p:nvPr/>
        </p:nvGrpSpPr>
        <p:grpSpPr>
          <a:xfrm>
            <a:off x="1676400" y="1828800"/>
            <a:ext cx="5791200" cy="881308"/>
            <a:chOff x="2743200" y="1523973"/>
            <a:chExt cx="5791200" cy="881308"/>
          </a:xfrm>
        </p:grpSpPr>
        <p:sp>
          <p:nvSpPr>
            <p:cNvPr id="22" name="Rectangle: Rounded Corners 21"/>
            <p:cNvSpPr/>
            <p:nvPr/>
          </p:nvSpPr>
          <p:spPr>
            <a:xfrm>
              <a:off x="2743200" y="1523973"/>
              <a:ext cx="5791200" cy="881308"/>
            </a:xfrm>
            <a:prstGeom prst="roundRect">
              <a:avLst/>
            </a:prstGeom>
            <a:solidFill>
              <a:schemeClr val="bg1">
                <a:lumMod val="95000"/>
              </a:schemeClr>
            </a:solidFill>
            <a:ln>
              <a:solidFill>
                <a:srgbClr val="2BA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2819400" y="1523973"/>
              <a:ext cx="5715000" cy="830997"/>
            </a:xfrm>
            <a:prstGeom prst="rect">
              <a:avLst/>
            </a:prstGeom>
            <a:noFill/>
          </p:spPr>
          <p:txBody>
            <a:bodyPr wrap="square" rtlCol="0">
              <a:spAutoFit/>
            </a:bodyPr>
            <a:lstStyle/>
            <a:p>
              <a:r>
                <a:rPr lang="en-US" sz="1600" dirty="0"/>
                <a:t>The EMDI Implementation Guide is intended to be implemented by the Hospital and/or Physician and the Home Health Agency (HHA) as well as their associated organizations.</a:t>
              </a:r>
            </a:p>
          </p:txBody>
        </p:sp>
      </p:grpSp>
      <p:pic>
        <p:nvPicPr>
          <p:cNvPr id="3" name="Picture 2" descr="The EMDI Implementation Guide is intended to be implemented by the Hospital and/or Physician and the Home Health Agency (HHA) as well as their associated organizations.&#10;" title="EMDI Program Implementation Guide"/>
          <p:cNvPicPr>
            <a:picLocks noChangeAspect="1"/>
          </p:cNvPicPr>
          <p:nvPr/>
        </p:nvPicPr>
        <p:blipFill>
          <a:blip r:embed="rId3"/>
          <a:stretch>
            <a:fillRect/>
          </a:stretch>
        </p:blipFill>
        <p:spPr>
          <a:xfrm>
            <a:off x="473159" y="2895600"/>
            <a:ext cx="8197682" cy="3276600"/>
          </a:xfrm>
          <a:prstGeom prst="rect">
            <a:avLst/>
          </a:prstGeom>
        </p:spPr>
      </p:pic>
    </p:spTree>
    <p:extLst>
      <p:ext uri="{BB962C8B-B14F-4D97-AF65-F5344CB8AC3E}">
        <p14:creationId xmlns:p14="http://schemas.microsoft.com/office/powerpoint/2010/main" val="251135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 Hospital submits the beneficiary information to the selected HHA via EMDI.&#10;6. The HHA receives the Beneficiary Information and automatically ingests the information into its EHR system. The EHR system sends the Order Acceptance notification to the Hospital automatically. &#10;" title="New EMDI Workflow: HHA Ordered at Hospital Discharge"/>
          <p:cNvPicPr>
            <a:picLocks noChangeAspect="1"/>
          </p:cNvPicPr>
          <p:nvPr/>
        </p:nvPicPr>
        <p:blipFill>
          <a:blip r:embed="rId3"/>
          <a:stretch>
            <a:fillRect/>
          </a:stretch>
        </p:blipFill>
        <p:spPr>
          <a:xfrm>
            <a:off x="152400" y="1295400"/>
            <a:ext cx="8839200" cy="5430361"/>
          </a:xfrm>
          <a:prstGeom prst="rect">
            <a:avLst/>
          </a:prstGeom>
        </p:spPr>
      </p:pic>
      <p:sp>
        <p:nvSpPr>
          <p:cNvPr id="2" name="Title 1" descr="Hospital/Provider Incentive Program " title="Hospital/Provider Incentive Program "/>
          <p:cNvSpPr>
            <a:spLocks noGrp="1"/>
          </p:cNvSpPr>
          <p:nvPr>
            <p:ph type="title"/>
          </p:nvPr>
        </p:nvSpPr>
        <p:spPr/>
        <p:txBody>
          <a:bodyPr>
            <a:normAutofit fontScale="90000"/>
          </a:bodyPr>
          <a:lstStyle/>
          <a:p>
            <a:r>
              <a:rPr lang="en-US" dirty="0">
                <a:solidFill>
                  <a:srgbClr val="FF0000"/>
                </a:solidFill>
              </a:rPr>
              <a:t>New</a:t>
            </a:r>
            <a:r>
              <a:rPr lang="en-US" dirty="0"/>
              <a:t> EMDI Workflow: HHA Ordered at Hospital Discharge</a:t>
            </a:r>
          </a:p>
        </p:txBody>
      </p:sp>
      <p:sp>
        <p:nvSpPr>
          <p:cNvPr id="4" name="Slide Number Placeholder 3"/>
          <p:cNvSpPr>
            <a:spLocks noGrp="1"/>
          </p:cNvSpPr>
          <p:nvPr>
            <p:ph type="sldNum" sz="quarter" idx="12"/>
          </p:nvPr>
        </p:nvSpPr>
        <p:spPr>
          <a:xfrm>
            <a:off x="6553200" y="6492875"/>
            <a:ext cx="2133600" cy="365125"/>
          </a:xfrm>
        </p:spPr>
        <p:txBody>
          <a:bodyPr/>
          <a:lstStyle/>
          <a:p>
            <a:fld id="{694C0414-B0C2-4A47-9626-FDBB4ACE0701}" type="slidenum">
              <a:rPr lang="en-US" smtClean="0"/>
              <a:pPr/>
              <a:t>12</a:t>
            </a:fld>
            <a:endParaRPr lang="en-US" dirty="0"/>
          </a:p>
        </p:txBody>
      </p:sp>
    </p:spTree>
    <p:extLst>
      <p:ext uri="{BB962C8B-B14F-4D97-AF65-F5344CB8AC3E}">
        <p14:creationId xmlns:p14="http://schemas.microsoft.com/office/powerpoint/2010/main" val="287924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spital/Provider Incentive Program " title="Hospital/Provider Incentive Program "/>
          <p:cNvSpPr>
            <a:spLocks noGrp="1"/>
          </p:cNvSpPr>
          <p:nvPr>
            <p:ph type="title"/>
          </p:nvPr>
        </p:nvSpPr>
        <p:spPr/>
        <p:txBody>
          <a:bodyPr>
            <a:normAutofit fontScale="90000"/>
          </a:bodyPr>
          <a:lstStyle/>
          <a:p>
            <a:r>
              <a:rPr lang="en-US" dirty="0">
                <a:solidFill>
                  <a:srgbClr val="FF0000"/>
                </a:solidFill>
              </a:rPr>
              <a:t>New</a:t>
            </a:r>
            <a:r>
              <a:rPr lang="en-US" dirty="0"/>
              <a:t> Workflow Benefits: HHA Ordered at Hospital Discharge</a:t>
            </a:r>
          </a:p>
        </p:txBody>
      </p:sp>
      <p:sp>
        <p:nvSpPr>
          <p:cNvPr id="4" name="Slide Number Placeholder 3"/>
          <p:cNvSpPr>
            <a:spLocks noGrp="1"/>
          </p:cNvSpPr>
          <p:nvPr>
            <p:ph type="sldNum" sz="quarter" idx="12"/>
          </p:nvPr>
        </p:nvSpPr>
        <p:spPr/>
        <p:txBody>
          <a:bodyPr/>
          <a:lstStyle/>
          <a:p>
            <a:fld id="{694C0414-B0C2-4A47-9626-FDBB4ACE0701}" type="slidenum">
              <a:rPr lang="en-US" smtClean="0"/>
              <a:pPr/>
              <a:t>13</a:t>
            </a:fld>
            <a:endParaRPr lang="en-US" dirty="0"/>
          </a:p>
        </p:txBody>
      </p:sp>
      <p:sp>
        <p:nvSpPr>
          <p:cNvPr id="5" name="TextBox 4"/>
          <p:cNvSpPr txBox="1"/>
          <p:nvPr/>
        </p:nvSpPr>
        <p:spPr>
          <a:xfrm>
            <a:off x="304800" y="5400366"/>
            <a:ext cx="8458200" cy="1354217"/>
          </a:xfrm>
          <a:prstGeom prst="rect">
            <a:avLst/>
          </a:prstGeom>
          <a:noFill/>
        </p:spPr>
        <p:txBody>
          <a:bodyPr wrap="square" rtlCol="0">
            <a:spAutoFit/>
          </a:bodyPr>
          <a:lstStyle/>
          <a:p>
            <a:r>
              <a:rPr lang="en-US" sz="1600" dirty="0"/>
              <a:t>The EMDI Program Agnostic Standards Approach utilizes and fills the gaps in the current standards to achieve an increased level of interoperability among systems and organizations. This results in a decreased improper payment rate, minimized claim appeals, reduced administrative burden for providers, and improved provider-to-provider communication.</a:t>
            </a:r>
          </a:p>
          <a:p>
            <a:endParaRPr lang="en-US" sz="1600" dirty="0"/>
          </a:p>
        </p:txBody>
      </p:sp>
      <p:pic>
        <p:nvPicPr>
          <p:cNvPr id="3" name="Picture 2" descr="Quicker transaction processing rate; Decreased Fraud &amp; improper payment rate; Reduces Administrative Burden; Expedite services &amp; audit process" title="New Workflow Benefits: HHA Ordered at Hospital Discharge"/>
          <p:cNvPicPr>
            <a:picLocks noChangeAspect="1"/>
          </p:cNvPicPr>
          <p:nvPr/>
        </p:nvPicPr>
        <p:blipFill>
          <a:blip r:embed="rId3"/>
          <a:stretch>
            <a:fillRect/>
          </a:stretch>
        </p:blipFill>
        <p:spPr>
          <a:xfrm>
            <a:off x="309562" y="1452562"/>
            <a:ext cx="8524875" cy="3952875"/>
          </a:xfrm>
          <a:prstGeom prst="rect">
            <a:avLst/>
          </a:prstGeom>
        </p:spPr>
      </p:pic>
    </p:spTree>
    <p:extLst>
      <p:ext uri="{BB962C8B-B14F-4D97-AF65-F5344CB8AC3E}">
        <p14:creationId xmlns:p14="http://schemas.microsoft.com/office/powerpoint/2010/main" val="25701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EMDI Program Agnostic Standards Approach: Direct Value for Hospitals and HHAs</a:t>
            </a:r>
          </a:p>
        </p:txBody>
      </p:sp>
      <p:sp>
        <p:nvSpPr>
          <p:cNvPr id="3" name="Content Placeholder 2"/>
          <p:cNvSpPr>
            <a:spLocks noGrp="1"/>
          </p:cNvSpPr>
          <p:nvPr>
            <p:ph idx="1"/>
          </p:nvPr>
        </p:nvSpPr>
        <p:spPr>
          <a:xfrm>
            <a:off x="0" y="1219200"/>
            <a:ext cx="9144000" cy="5502275"/>
          </a:xfrm>
        </p:spPr>
        <p:txBody>
          <a:bodyPr>
            <a:noAutofit/>
          </a:bodyPr>
          <a:lstStyle/>
          <a:p>
            <a:r>
              <a:rPr lang="en-US" sz="1500" b="1" dirty="0">
                <a:latin typeface="+mn-lt"/>
              </a:rPr>
              <a:t>Improve quality of care – </a:t>
            </a:r>
          </a:p>
          <a:p>
            <a:pPr lvl="1">
              <a:buFont typeface="Courier New" panose="02070309020205020404" pitchFamily="49" charset="0"/>
              <a:buChar char="o"/>
            </a:pPr>
            <a:r>
              <a:rPr lang="en-US" sz="1500" dirty="0">
                <a:latin typeface="+mn-lt"/>
              </a:rPr>
              <a:t>Faster communication, accurate document sharing, and elimination of redundant processes may improve quality of care for patients. </a:t>
            </a:r>
            <a:endParaRPr lang="en-US" sz="1500" b="1" dirty="0">
              <a:latin typeface="+mn-lt"/>
            </a:endParaRPr>
          </a:p>
          <a:p>
            <a:endParaRPr lang="en-US" sz="300" b="1" dirty="0">
              <a:latin typeface="+mn-lt"/>
            </a:endParaRPr>
          </a:p>
          <a:p>
            <a:r>
              <a:rPr lang="en-US" sz="1500" b="1" dirty="0">
                <a:latin typeface="+mn-lt"/>
              </a:rPr>
              <a:t>Reduce readmission rate </a:t>
            </a:r>
            <a:r>
              <a:rPr lang="en-US" sz="1500" dirty="0">
                <a:latin typeface="+mn-lt"/>
              </a:rPr>
              <a:t>– </a:t>
            </a:r>
          </a:p>
          <a:p>
            <a:pPr lvl="1">
              <a:buFont typeface="Courier New" panose="02070309020205020404" pitchFamily="49" charset="0"/>
              <a:buChar char="o"/>
            </a:pPr>
            <a:r>
              <a:rPr lang="en-US" sz="1500" dirty="0">
                <a:latin typeface="+mn-lt"/>
              </a:rPr>
              <a:t>Improved communication may lead to better patient care and contribute to lower readmission rate caused by delays in service.</a:t>
            </a:r>
          </a:p>
          <a:p>
            <a:endParaRPr lang="en-US" sz="300" b="1" dirty="0">
              <a:latin typeface="+mn-lt"/>
            </a:endParaRPr>
          </a:p>
          <a:p>
            <a:r>
              <a:rPr lang="en-US" sz="1500" b="1" dirty="0">
                <a:latin typeface="+mn-lt"/>
              </a:rPr>
              <a:t>Improve Revenue Cycle ROI by </a:t>
            </a:r>
            <a:r>
              <a:rPr lang="en-US" sz="1500" dirty="0">
                <a:latin typeface="+mn-lt"/>
              </a:rPr>
              <a:t>–  </a:t>
            </a:r>
          </a:p>
          <a:p>
            <a:pPr lvl="1">
              <a:buFont typeface="Courier New" panose="02070309020205020404" pitchFamily="49" charset="0"/>
              <a:buChar char="o"/>
            </a:pPr>
            <a:r>
              <a:rPr lang="en-US" sz="1500" dirty="0">
                <a:latin typeface="+mn-lt"/>
              </a:rPr>
              <a:t>Reducing the readmission rate, thus avoiding the penalty caused by Medicare’s Readmissions Reduction program.</a:t>
            </a:r>
          </a:p>
          <a:p>
            <a:pPr lvl="1">
              <a:buFont typeface="Courier New" panose="02070309020205020404" pitchFamily="49" charset="0"/>
              <a:buChar char="o"/>
            </a:pPr>
            <a:r>
              <a:rPr lang="en-US" sz="1500" dirty="0">
                <a:latin typeface="+mn-lt"/>
              </a:rPr>
              <a:t>Reducing errors with electronic and standardized data exchange, leading to savings in costs of corrections.</a:t>
            </a:r>
          </a:p>
          <a:p>
            <a:pPr lvl="1">
              <a:buFont typeface="Courier New" panose="02070309020205020404" pitchFamily="49" charset="0"/>
              <a:buChar char="o"/>
            </a:pPr>
            <a:r>
              <a:rPr lang="en-US" sz="1500" dirty="0">
                <a:latin typeface="+mn-lt"/>
              </a:rPr>
              <a:t>Reducing waste of a hospital's material and staff resources.</a:t>
            </a:r>
          </a:p>
          <a:p>
            <a:pPr lvl="1">
              <a:buFont typeface="Courier New" panose="02070309020205020404" pitchFamily="49" charset="0"/>
              <a:buChar char="o"/>
            </a:pPr>
            <a:r>
              <a:rPr lang="en-US" sz="1500" dirty="0">
                <a:latin typeface="+mn-lt"/>
              </a:rPr>
              <a:t>Decreasing paper, fax, and mail costs.</a:t>
            </a:r>
          </a:p>
          <a:p>
            <a:pPr lvl="1">
              <a:buFont typeface="Courier New" panose="02070309020205020404" pitchFamily="49" charset="0"/>
              <a:buChar char="o"/>
            </a:pPr>
            <a:r>
              <a:rPr lang="en-US" sz="1500" dirty="0">
                <a:latin typeface="+mn-lt"/>
              </a:rPr>
              <a:t>Minimizing the labor time required for manual work (e.g., redirecting documents to appropriate personnel).</a:t>
            </a:r>
          </a:p>
          <a:p>
            <a:pPr lvl="1">
              <a:buFont typeface="Courier New" panose="02070309020205020404" pitchFamily="49" charset="0"/>
              <a:buChar char="o"/>
            </a:pPr>
            <a:r>
              <a:rPr lang="en-US" sz="1500" dirty="0">
                <a:latin typeface="+mn-lt"/>
              </a:rPr>
              <a:t>Reducing the number of unanswered mail/fax.</a:t>
            </a:r>
          </a:p>
          <a:p>
            <a:pPr lvl="1">
              <a:buFont typeface="Courier New" panose="02070309020205020404" pitchFamily="49" charset="0"/>
              <a:buChar char="o"/>
            </a:pPr>
            <a:r>
              <a:rPr lang="en-US" sz="1500" dirty="0">
                <a:latin typeface="+mn-lt"/>
              </a:rPr>
              <a:t>Eliminating the delays in responding to mail/fax.</a:t>
            </a:r>
          </a:p>
          <a:p>
            <a:endParaRPr lang="en-US" sz="300" b="1" dirty="0">
              <a:latin typeface="+mn-lt"/>
            </a:endParaRPr>
          </a:p>
          <a:p>
            <a:pPr lvl="1">
              <a:buFont typeface="Courier New" panose="02070309020205020404" pitchFamily="49" charset="0"/>
              <a:buChar char="o"/>
            </a:pPr>
            <a:r>
              <a:rPr lang="en-US" sz="1500" dirty="0">
                <a:latin typeface="+mn-lt"/>
              </a:rPr>
              <a:t>Improve market share by:</a:t>
            </a:r>
          </a:p>
          <a:p>
            <a:pPr lvl="2">
              <a:buFont typeface="Courier New" panose="02070309020205020404" pitchFamily="49" charset="0"/>
              <a:buChar char="o"/>
            </a:pPr>
            <a:r>
              <a:rPr lang="en-US" sz="1500" dirty="0">
                <a:latin typeface="+mn-lt"/>
              </a:rPr>
              <a:t>Gaining competitive advantage over those who stick to using traditional methods of fax and mail.</a:t>
            </a:r>
          </a:p>
          <a:p>
            <a:pPr lvl="2">
              <a:buFont typeface="Courier New" panose="02070309020205020404" pitchFamily="49" charset="0"/>
              <a:buChar char="o"/>
            </a:pPr>
            <a:r>
              <a:rPr lang="en-US" sz="1500" dirty="0">
                <a:latin typeface="+mn-lt"/>
              </a:rPr>
              <a:t>Increasing patient satisfaction with better provider to provider communication. </a:t>
            </a:r>
          </a:p>
          <a:p>
            <a:pPr lvl="3">
              <a:buFont typeface="Courier New" panose="02070309020205020404" pitchFamily="49" charset="0"/>
              <a:buChar char="o"/>
            </a:pPr>
            <a:r>
              <a:rPr lang="en-US" sz="1500" dirty="0">
                <a:latin typeface="+mn-lt"/>
              </a:rPr>
              <a:t>Patients expect higher quality of service and more value per cost. </a:t>
            </a:r>
          </a:p>
          <a:p>
            <a:pPr lvl="1">
              <a:buFont typeface="Courier New" panose="02070309020205020404" pitchFamily="49" charset="0"/>
              <a:buChar char="o"/>
            </a:pPr>
            <a:endParaRPr lang="en-US" sz="1500" dirty="0">
              <a:latin typeface="+mn-lt"/>
            </a:endParaRPr>
          </a:p>
        </p:txBody>
      </p:sp>
      <p:sp>
        <p:nvSpPr>
          <p:cNvPr id="4" name="Slide Number Placeholder 3"/>
          <p:cNvSpPr>
            <a:spLocks noGrp="1"/>
          </p:cNvSpPr>
          <p:nvPr>
            <p:ph type="sldNum" sz="quarter" idx="12"/>
          </p:nvPr>
        </p:nvSpPr>
        <p:spPr/>
        <p:txBody>
          <a:bodyPr/>
          <a:lstStyle/>
          <a:p>
            <a:fld id="{6D975ED6-D327-482B-9473-501C53EEDC81}" type="slidenum">
              <a:rPr lang="en-IN" smtClean="0"/>
              <a:pPr/>
              <a:t>14</a:t>
            </a:fld>
            <a:endParaRPr lang="en-IN" dirty="0"/>
          </a:p>
        </p:txBody>
      </p:sp>
    </p:spTree>
    <p:extLst>
      <p:ext uri="{BB962C8B-B14F-4D97-AF65-F5344CB8AC3E}">
        <p14:creationId xmlns:p14="http://schemas.microsoft.com/office/powerpoint/2010/main" val="384855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DI Provider-to-Provider:&#10;The EMDI program leverages and promotes industry-wide adoption of many of the same standards used by the esMD system to simplify provider adoption. The EMDI program will assist in teh review and launch of eClinical templates to assist with the promotion of standardized data elements.&#10;esMD Provider-to-Payer:&#10;Electronic Submission of Medical Documentation is an electronic mechanism to respond to medical documentation requests. The esMD system uses the ONC Exchange gateway standards to securely send electronic documentation.&#10;eClinical Templates Data Harmonization:&#10;Templates help physicians with the adoption, implementation, and electronic submission of the medical documentation as per EMDI-defined standareds, strengthening and promoting the use of standardized data elements.&#10;&#10;The results of EMDI's collaboration with esMD and eClinical Templates are decreased improper payment rate, minimized claim appeals, and reduced administrative burden." title="How EMDI Integrates and Collaborates to Improve Healthcare Standards"/>
          <p:cNvPicPr>
            <a:picLocks noChangeAspect="1"/>
          </p:cNvPicPr>
          <p:nvPr/>
        </p:nvPicPr>
        <p:blipFill>
          <a:blip r:embed="rId3"/>
          <a:stretch>
            <a:fillRect/>
          </a:stretch>
        </p:blipFill>
        <p:spPr>
          <a:xfrm>
            <a:off x="71472" y="1295400"/>
            <a:ext cx="9001057" cy="5562600"/>
          </a:xfrm>
          <a:prstGeom prst="rect">
            <a:avLst/>
          </a:prstGeom>
        </p:spPr>
      </p:pic>
      <p:sp>
        <p:nvSpPr>
          <p:cNvPr id="2" name="Title 1"/>
          <p:cNvSpPr>
            <a:spLocks noGrp="1"/>
          </p:cNvSpPr>
          <p:nvPr>
            <p:ph type="title"/>
          </p:nvPr>
        </p:nvSpPr>
        <p:spPr/>
        <p:txBody>
          <a:bodyPr>
            <a:normAutofit fontScale="90000"/>
          </a:bodyPr>
          <a:lstStyle/>
          <a:p>
            <a:r>
              <a:rPr lang="en-US" dirty="0"/>
              <a:t>How EMDI Integrates and Collaborates to Improve Healthcare Standards</a:t>
            </a:r>
          </a:p>
        </p:txBody>
      </p:sp>
      <p:sp>
        <p:nvSpPr>
          <p:cNvPr id="4" name="Slide Number Placeholder 3"/>
          <p:cNvSpPr>
            <a:spLocks noGrp="1"/>
          </p:cNvSpPr>
          <p:nvPr>
            <p:ph type="sldNum" sz="quarter" idx="12"/>
          </p:nvPr>
        </p:nvSpPr>
        <p:spPr>
          <a:xfrm>
            <a:off x="6903736" y="6341312"/>
            <a:ext cx="2133600" cy="365125"/>
          </a:xfrm>
        </p:spPr>
        <p:txBody>
          <a:bodyPr/>
          <a:lstStyle/>
          <a:p>
            <a:fld id="{6D975ED6-D327-482B-9473-501C53EEDC81}" type="slidenum">
              <a:rPr lang="en-IN" smtClean="0"/>
              <a:pPr/>
              <a:t>15</a:t>
            </a:fld>
            <a:endParaRPr lang="en-IN" dirty="0"/>
          </a:p>
        </p:txBody>
      </p:sp>
    </p:spTree>
    <p:extLst>
      <p:ext uri="{BB962C8B-B14F-4D97-AF65-F5344CB8AC3E}">
        <p14:creationId xmlns:p14="http://schemas.microsoft.com/office/powerpoint/2010/main" val="231716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ments or Questions? Email them to EMDI_TEAM@scopeinfotechinc.com" title="Comments or Questions?"/>
          <p:cNvPicPr>
            <a:picLocks noChangeAspect="1"/>
          </p:cNvPicPr>
          <p:nvPr/>
        </p:nvPicPr>
        <p:blipFill>
          <a:blip r:embed="rId3"/>
          <a:stretch>
            <a:fillRect/>
          </a:stretch>
        </p:blipFill>
        <p:spPr>
          <a:xfrm>
            <a:off x="684847" y="1600199"/>
            <a:ext cx="7774307" cy="5121275"/>
          </a:xfrm>
          <a:prstGeom prst="rect">
            <a:avLst/>
          </a:prstGeom>
        </p:spPr>
      </p:pic>
      <p:sp>
        <p:nvSpPr>
          <p:cNvPr id="4098" name="Title 5"/>
          <p:cNvSpPr>
            <a:spLocks noGrp="1"/>
          </p:cNvSpPr>
          <p:nvPr>
            <p:ph type="title"/>
          </p:nvPr>
        </p:nvSpPr>
        <p:spPr/>
        <p:txBody>
          <a:bodyPr/>
          <a:lstStyle/>
          <a:p>
            <a:r>
              <a:rPr lang="en-US" dirty="0"/>
              <a:t>Comments or Questions?</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BD0ED57-68DE-4D0E-9A5D-31F3E758DCD4}" type="slidenum">
              <a:rPr lang="en-US" smtClean="0"/>
              <a:pPr/>
              <a:t>16</a:t>
            </a:fld>
            <a:endParaRPr lang="en-US" dirty="0"/>
          </a:p>
        </p:txBody>
      </p:sp>
    </p:spTree>
    <p:extLst>
      <p:ext uri="{BB962C8B-B14F-4D97-AF65-F5344CB8AC3E}">
        <p14:creationId xmlns:p14="http://schemas.microsoft.com/office/powerpoint/2010/main" val="330068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sired EMDI Process" title="Desired EMDI Process"/>
          <p:cNvPicPr>
            <a:picLocks noChangeAspect="1"/>
          </p:cNvPicPr>
          <p:nvPr/>
        </p:nvPicPr>
        <p:blipFill>
          <a:blip r:embed="rId3"/>
          <a:stretch>
            <a:fillRect/>
          </a:stretch>
        </p:blipFill>
        <p:spPr>
          <a:xfrm>
            <a:off x="1678203" y="4177744"/>
            <a:ext cx="5787594" cy="2071459"/>
          </a:xfrm>
          <a:prstGeom prst="rect">
            <a:avLst/>
          </a:prstGeom>
        </p:spPr>
      </p:pic>
      <p:sp>
        <p:nvSpPr>
          <p:cNvPr id="2" name="Title 1" descr="Hospital/Provider Incentive Program " title="Hospital/Provider Incentive Program "/>
          <p:cNvSpPr>
            <a:spLocks noGrp="1"/>
          </p:cNvSpPr>
          <p:nvPr>
            <p:ph type="title"/>
          </p:nvPr>
        </p:nvSpPr>
        <p:spPr/>
        <p:txBody>
          <a:bodyPr>
            <a:normAutofit fontScale="90000"/>
          </a:bodyPr>
          <a:lstStyle/>
          <a:p>
            <a:r>
              <a:rPr lang="en-US" dirty="0"/>
              <a:t>Electronic Medical Document Interoperability (EMDI) Program</a:t>
            </a:r>
          </a:p>
        </p:txBody>
      </p:sp>
      <p:sp>
        <p:nvSpPr>
          <p:cNvPr id="4" name="Slide Number Placeholder 3"/>
          <p:cNvSpPr>
            <a:spLocks noGrp="1"/>
          </p:cNvSpPr>
          <p:nvPr>
            <p:ph type="sldNum" sz="quarter" idx="12"/>
          </p:nvPr>
        </p:nvSpPr>
        <p:spPr/>
        <p:txBody>
          <a:bodyPr/>
          <a:lstStyle/>
          <a:p>
            <a:fld id="{694C0414-B0C2-4A47-9626-FDBB4ACE0701}" type="slidenum">
              <a:rPr lang="en-US" smtClean="0"/>
              <a:pPr/>
              <a:t>1</a:t>
            </a:fld>
            <a:endParaRPr lang="en-US" dirty="0"/>
          </a:p>
        </p:txBody>
      </p:sp>
      <p:sp>
        <p:nvSpPr>
          <p:cNvPr id="5" name="TextBox 4"/>
          <p:cNvSpPr txBox="1"/>
          <p:nvPr/>
        </p:nvSpPr>
        <p:spPr>
          <a:xfrm>
            <a:off x="228600" y="6367790"/>
            <a:ext cx="7114448" cy="261610"/>
          </a:xfrm>
          <a:prstGeom prst="rect">
            <a:avLst/>
          </a:prstGeom>
          <a:noFill/>
        </p:spPr>
        <p:txBody>
          <a:bodyPr wrap="none" rtlCol="0">
            <a:spAutoFit/>
          </a:bodyPr>
          <a:lstStyle/>
          <a:p>
            <a:r>
              <a:rPr lang="en-US" sz="1100" dirty="0"/>
              <a:t>For more details, please visit </a:t>
            </a:r>
            <a:r>
              <a:rPr lang="en-US" sz="1100" dirty="0">
                <a:hlinkClick r:id="rId4"/>
              </a:rPr>
              <a:t>https://oncprojectracking.healthit.gov/wiki/display/TechLabSC/MRII+Provider-to-Provider</a:t>
            </a:r>
            <a:r>
              <a:rPr lang="en-US" sz="1100" dirty="0"/>
              <a:t> </a:t>
            </a:r>
          </a:p>
        </p:txBody>
      </p:sp>
      <p:sp>
        <p:nvSpPr>
          <p:cNvPr id="61" name="TextBox 60"/>
          <p:cNvSpPr txBox="1"/>
          <p:nvPr/>
        </p:nvSpPr>
        <p:spPr>
          <a:xfrm>
            <a:off x="3605889" y="6140654"/>
            <a:ext cx="1932225" cy="260146"/>
          </a:xfrm>
          <a:prstGeom prst="rect">
            <a:avLst/>
          </a:prstGeom>
          <a:noFill/>
        </p:spPr>
        <p:txBody>
          <a:bodyPr wrap="square" rtlCol="0">
            <a:spAutoFit/>
          </a:bodyPr>
          <a:lstStyle/>
          <a:p>
            <a:pPr algn="ctr"/>
            <a:r>
              <a:rPr lang="en-US" sz="1400" b="1" dirty="0"/>
              <a:t>Desired EMDI Process</a:t>
            </a:r>
          </a:p>
        </p:txBody>
      </p:sp>
      <p:sp>
        <p:nvSpPr>
          <p:cNvPr id="58" name="Rectangle 57" descr="1. Hospitals/clinics/physicians that order/request DME/HHA/lab&#10;2. Interface vendors support hospitals/clinics/physicians&#10;3. Document Transfer Vendors support hospitals/clinics/physicians&#10;4. Document transfer vendors support DME/HHA/labs&#10;5. Interface Vendors support DME/HHA/labs&#10;6. DMEPOS/HHA/lab" title="Desired EMDI Process"/>
          <p:cNvSpPr/>
          <p:nvPr/>
        </p:nvSpPr>
        <p:spPr>
          <a:xfrm>
            <a:off x="419100" y="1371600"/>
            <a:ext cx="8305800" cy="2831544"/>
          </a:xfrm>
          <a:prstGeom prst="rect">
            <a:avLst/>
          </a:prstGeom>
        </p:spPr>
        <p:txBody>
          <a:bodyPr wrap="square">
            <a:spAutoFit/>
          </a:bodyPr>
          <a:lstStyle/>
          <a:p>
            <a:r>
              <a:rPr lang="en-US" dirty="0"/>
              <a:t>In support of the HITECH Act, the Centers for Medicare &amp; Medicaid Services (CMS) is committed to improving health data exchange and overall data quality, resulting in improved patient care. CMS has prioritized addressing the key challenges and barriers currently experienced by health industry stakeholders: improving the electronic medical interoperability and the adoption of Electronic Health Records. </a:t>
            </a:r>
          </a:p>
          <a:p>
            <a:endParaRPr lang="en-US" sz="1600" dirty="0"/>
          </a:p>
          <a:p>
            <a:r>
              <a:rPr lang="en-US" dirty="0"/>
              <a:t>CMS has initiated the Electronic Medical Documentation Interoperability (EMDI) program, which engages key healthcare stakeholders like hospital systems, physicians, and vendors in the advancement of interoperability-related sending and receiving of electronic medical records between hospitals, physicians, labs, and vendors.</a:t>
            </a:r>
            <a:endParaRPr lang="en-US" sz="1600" dirty="0"/>
          </a:p>
        </p:txBody>
      </p:sp>
    </p:spTree>
    <p:extLst>
      <p:ext uri="{BB962C8B-B14F-4D97-AF65-F5344CB8AC3E}">
        <p14:creationId xmlns:p14="http://schemas.microsoft.com/office/powerpoint/2010/main" val="143619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spital/Provider Incentive Program " title="Hospital/Provider Incentive Program "/>
          <p:cNvSpPr>
            <a:spLocks noGrp="1"/>
          </p:cNvSpPr>
          <p:nvPr>
            <p:ph type="title"/>
          </p:nvPr>
        </p:nvSpPr>
        <p:spPr/>
        <p:txBody>
          <a:bodyPr>
            <a:normAutofit/>
          </a:bodyPr>
          <a:lstStyle/>
          <a:p>
            <a:r>
              <a:rPr lang="en-US" dirty="0"/>
              <a:t>Presentation Assumptions</a:t>
            </a:r>
          </a:p>
        </p:txBody>
      </p:sp>
      <p:sp>
        <p:nvSpPr>
          <p:cNvPr id="4" name="Slide Number Placeholder 3"/>
          <p:cNvSpPr>
            <a:spLocks noGrp="1"/>
          </p:cNvSpPr>
          <p:nvPr>
            <p:ph type="sldNum" sz="quarter" idx="12"/>
          </p:nvPr>
        </p:nvSpPr>
        <p:spPr/>
        <p:txBody>
          <a:bodyPr/>
          <a:lstStyle/>
          <a:p>
            <a:fld id="{694C0414-B0C2-4A47-9626-FDBB4ACE0701}" type="slidenum">
              <a:rPr lang="en-US" smtClean="0"/>
              <a:pPr/>
              <a:t>2</a:t>
            </a:fld>
            <a:endParaRPr lang="en-US" dirty="0"/>
          </a:p>
        </p:txBody>
      </p:sp>
      <p:sp>
        <p:nvSpPr>
          <p:cNvPr id="58" name="Rectangle 57"/>
          <p:cNvSpPr/>
          <p:nvPr/>
        </p:nvSpPr>
        <p:spPr>
          <a:xfrm>
            <a:off x="419100" y="1371600"/>
            <a:ext cx="8305800" cy="2554545"/>
          </a:xfrm>
          <a:prstGeom prst="rect">
            <a:avLst/>
          </a:prstGeom>
        </p:spPr>
        <p:txBody>
          <a:bodyPr wrap="square">
            <a:spAutoFit/>
          </a:bodyPr>
          <a:lstStyle/>
          <a:p>
            <a:pPr marL="285750" indent="-285750">
              <a:buFont typeface="Arial" panose="020B0604020202020204" pitchFamily="34" charset="0"/>
              <a:buChar char="•"/>
            </a:pPr>
            <a:r>
              <a:rPr lang="en-US" sz="2000" dirty="0"/>
              <a:t>This presentation will follow a patient who requires </a:t>
            </a:r>
            <a:r>
              <a:rPr lang="en-US" sz="2000" u="sng" dirty="0"/>
              <a:t>Home Health Agency (HHA) </a:t>
            </a:r>
            <a:r>
              <a:rPr lang="en-US" sz="2000" dirty="0"/>
              <a:t>services. </a:t>
            </a:r>
          </a:p>
          <a:p>
            <a:pPr marL="742950" lvl="1" indent="-285750">
              <a:buFont typeface="Wingdings" panose="05000000000000000000" pitchFamily="2" charset="2"/>
              <a:buChar char="§"/>
            </a:pPr>
            <a:r>
              <a:rPr lang="en-US" sz="2000" dirty="0"/>
              <a:t>All EMDI transactions for Durable Medical Equipment, Prosthetics, Orthotics, Supplies (DMEPOS) and lab-related services will be identical to the HHA process.</a:t>
            </a:r>
          </a:p>
          <a:p>
            <a:pPr marL="342900" indent="-342900">
              <a:buFont typeface="Arial" panose="020B0604020202020204" pitchFamily="34" charset="0"/>
              <a:buChar char="•"/>
            </a:pPr>
            <a:r>
              <a:rPr lang="en-US" sz="2000" dirty="0"/>
              <a:t>Each Hospital and HHA is expected to have associated organizations, including their Document Interface Vendor (DIV) and Document Transfer Vendor (DTV). </a:t>
            </a:r>
          </a:p>
        </p:txBody>
      </p:sp>
    </p:spTree>
    <p:extLst>
      <p:ext uri="{BB962C8B-B14F-4D97-AF65-F5344CB8AC3E}">
        <p14:creationId xmlns:p14="http://schemas.microsoft.com/office/powerpoint/2010/main" val="22087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spital/Provider Incentive Program " title="Hospital/Provider Incentive Program "/>
          <p:cNvSpPr>
            <a:spLocks noGrp="1"/>
          </p:cNvSpPr>
          <p:nvPr>
            <p:ph type="title"/>
          </p:nvPr>
        </p:nvSpPr>
        <p:spPr/>
        <p:txBody>
          <a:bodyPr>
            <a:normAutofit/>
          </a:bodyPr>
          <a:lstStyle/>
          <a:p>
            <a:r>
              <a:rPr lang="en-US" dirty="0"/>
              <a:t>EMDI Current Status</a:t>
            </a:r>
          </a:p>
        </p:txBody>
      </p:sp>
      <p:sp>
        <p:nvSpPr>
          <p:cNvPr id="4" name="Slide Number Placeholder 3"/>
          <p:cNvSpPr>
            <a:spLocks noGrp="1"/>
          </p:cNvSpPr>
          <p:nvPr>
            <p:ph type="sldNum" sz="quarter" idx="12"/>
          </p:nvPr>
        </p:nvSpPr>
        <p:spPr>
          <a:xfrm>
            <a:off x="6858000" y="6477000"/>
            <a:ext cx="2133600" cy="365125"/>
          </a:xfrm>
        </p:spPr>
        <p:txBody>
          <a:bodyPr/>
          <a:lstStyle/>
          <a:p>
            <a:fld id="{694C0414-B0C2-4A47-9626-FDBB4ACE0701}" type="slidenum">
              <a:rPr lang="en-US" smtClean="0"/>
              <a:pPr/>
              <a:t>3</a:t>
            </a:fld>
            <a:endParaRPr lang="en-US" dirty="0"/>
          </a:p>
        </p:txBody>
      </p:sp>
      <p:pic>
        <p:nvPicPr>
          <p:cNvPr id="5" name="Picture 4" descr="12 Active Pilots; 3 Workgroups; 53 Plus Participants; 6 Trending Pilots; 4 UC1 Adopters; 2 UC2 Adopters; 4 UC3 Adopters; 2 Expansion Pilots.&#10;Pie chart depicting pilot streams: 50% HHA pilots, 42% DMEPOS pilots, 8% lab pilots." title="EMDI Current Status"/>
          <p:cNvPicPr>
            <a:picLocks noChangeAspect="1"/>
          </p:cNvPicPr>
          <p:nvPr/>
        </p:nvPicPr>
        <p:blipFill>
          <a:blip r:embed="rId3"/>
          <a:stretch>
            <a:fillRect/>
          </a:stretch>
        </p:blipFill>
        <p:spPr>
          <a:xfrm>
            <a:off x="623888" y="1323975"/>
            <a:ext cx="7896225" cy="5153025"/>
          </a:xfrm>
          <a:prstGeom prst="rect">
            <a:avLst/>
          </a:prstGeom>
        </p:spPr>
      </p:pic>
    </p:spTree>
    <p:extLst>
      <p:ext uri="{BB962C8B-B14F-4D97-AF65-F5344CB8AC3E}">
        <p14:creationId xmlns:p14="http://schemas.microsoft.com/office/powerpoint/2010/main" val="427508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spital/Provider Incentive Program " title="Hospital/Provider Incentive Program "/>
          <p:cNvSpPr>
            <a:spLocks noGrp="1"/>
          </p:cNvSpPr>
          <p:nvPr>
            <p:ph type="title"/>
          </p:nvPr>
        </p:nvSpPr>
        <p:spPr/>
        <p:txBody>
          <a:bodyPr>
            <a:normAutofit fontScale="90000"/>
          </a:bodyPr>
          <a:lstStyle/>
          <a:p>
            <a:r>
              <a:rPr lang="en-US" dirty="0"/>
              <a:t>Electronic Medical Document Interoperability (EMDI) Program Use Cases</a:t>
            </a:r>
          </a:p>
        </p:txBody>
      </p:sp>
      <p:sp>
        <p:nvSpPr>
          <p:cNvPr id="4" name="Slide Number Placeholder 3"/>
          <p:cNvSpPr>
            <a:spLocks noGrp="1"/>
          </p:cNvSpPr>
          <p:nvPr>
            <p:ph type="sldNum" sz="quarter" idx="12"/>
          </p:nvPr>
        </p:nvSpPr>
        <p:spPr/>
        <p:txBody>
          <a:bodyPr/>
          <a:lstStyle/>
          <a:p>
            <a:fld id="{694C0414-B0C2-4A47-9626-FDBB4ACE0701}" type="slidenum">
              <a:rPr lang="en-US" smtClean="0"/>
              <a:pPr/>
              <a:t>4</a:t>
            </a:fld>
            <a:endParaRPr lang="en-US" dirty="0"/>
          </a:p>
        </p:txBody>
      </p:sp>
      <p:sp>
        <p:nvSpPr>
          <p:cNvPr id="58" name="Rectangle 57"/>
          <p:cNvSpPr/>
          <p:nvPr/>
        </p:nvSpPr>
        <p:spPr>
          <a:xfrm>
            <a:off x="419100" y="1371600"/>
            <a:ext cx="8305800" cy="4801314"/>
          </a:xfrm>
          <a:prstGeom prst="rect">
            <a:avLst/>
          </a:prstGeom>
        </p:spPr>
        <p:txBody>
          <a:bodyPr wrap="square">
            <a:spAutoFit/>
          </a:bodyPr>
          <a:lstStyle/>
          <a:p>
            <a:r>
              <a:rPr lang="en-US" dirty="0"/>
              <a:t>The EMDI Program has designed three use cases to promote provider-to-provider communications in the healthcare environment:</a:t>
            </a:r>
          </a:p>
          <a:p>
            <a:endParaRPr lang="en-US" dirty="0"/>
          </a:p>
          <a:p>
            <a:pPr marL="342900" lvl="0" indent="-342900">
              <a:buFont typeface="+mj-lt"/>
              <a:buAutoNum type="arabicPeriod"/>
            </a:pPr>
            <a:r>
              <a:rPr lang="en-US" b="1" dirty="0"/>
              <a:t>Use Case 1 (UC1): Order </a:t>
            </a:r>
            <a:endParaRPr lang="en-US" dirty="0"/>
          </a:p>
          <a:p>
            <a:pPr marL="800100" lvl="1" indent="-342900">
              <a:buFont typeface="Arial" panose="020B0604020202020204" pitchFamily="34" charset="0"/>
              <a:buChar char="•"/>
            </a:pPr>
            <a:r>
              <a:rPr lang="en-US" dirty="0"/>
              <a:t>A hospital sends a referral containing an order and other needed medical records documentation to an HHA.</a:t>
            </a:r>
          </a:p>
          <a:p>
            <a:pPr marL="800100" lvl="1" indent="-342900">
              <a:buFont typeface="Arial" panose="020B0604020202020204" pitchFamily="34" charset="0"/>
              <a:buChar char="•"/>
            </a:pPr>
            <a:r>
              <a:rPr lang="en-US" dirty="0"/>
              <a:t>The HHA decides whether to accept or reject the order/referral. The HHA communicates this decision back to the hospital.</a:t>
            </a:r>
            <a:br>
              <a:rPr lang="en-US" dirty="0"/>
            </a:br>
            <a:endParaRPr lang="en-US" dirty="0"/>
          </a:p>
          <a:p>
            <a:pPr marL="342900" indent="-342900">
              <a:buFont typeface="+mj-lt"/>
              <a:buAutoNum type="arabicPeriod"/>
            </a:pPr>
            <a:r>
              <a:rPr lang="en-US" b="1" dirty="0"/>
              <a:t>Use Case 2 (UC2): Request for Medical Documentation </a:t>
            </a:r>
            <a:endParaRPr lang="en-US" dirty="0"/>
          </a:p>
          <a:p>
            <a:pPr marL="800100" lvl="1" indent="-342900">
              <a:buFont typeface="Arial" panose="020B0604020202020204" pitchFamily="34" charset="0"/>
              <a:buChar char="•"/>
            </a:pPr>
            <a:r>
              <a:rPr lang="en-US" dirty="0"/>
              <a:t>The HHA requests medical documentation from the hospital.</a:t>
            </a:r>
          </a:p>
          <a:p>
            <a:pPr marL="800100" lvl="1" indent="-342900">
              <a:buFont typeface="Arial" panose="020B0604020202020204" pitchFamily="34" charset="0"/>
              <a:buChar char="•"/>
            </a:pPr>
            <a:r>
              <a:rPr lang="en-US" dirty="0"/>
              <a:t>The hospital sends documentation to the HHA.</a:t>
            </a:r>
            <a:br>
              <a:rPr lang="en-US" dirty="0"/>
            </a:br>
            <a:endParaRPr lang="en-US" dirty="0"/>
          </a:p>
          <a:p>
            <a:pPr marL="342900" indent="-342900">
              <a:buFont typeface="+mj-lt"/>
              <a:buAutoNum type="arabicPeriod"/>
            </a:pPr>
            <a:r>
              <a:rPr lang="en-US" b="1" dirty="0"/>
              <a:t>Use Case 3 (UC3): Request for Signature</a:t>
            </a:r>
            <a:endParaRPr lang="en-US" dirty="0"/>
          </a:p>
          <a:p>
            <a:pPr marL="800100" lvl="1" indent="-342900">
              <a:buFont typeface="Arial" panose="020B0604020202020204" pitchFamily="34" charset="0"/>
              <a:buChar char="•"/>
            </a:pPr>
            <a:r>
              <a:rPr lang="en-US" dirty="0"/>
              <a:t>The HHA sends a document requiring a physician signature to the hospital and requests that the ordering physician sign, date, and return the document.</a:t>
            </a:r>
          </a:p>
          <a:p>
            <a:pPr marL="800100" lvl="1" indent="-342900">
              <a:buFont typeface="Arial" panose="020B0604020202020204" pitchFamily="34" charset="0"/>
              <a:buChar char="•"/>
            </a:pPr>
            <a:r>
              <a:rPr lang="en-US" dirty="0"/>
              <a:t>The hospital sends the signed/dated document to the HHA.</a:t>
            </a:r>
          </a:p>
        </p:txBody>
      </p:sp>
    </p:spTree>
    <p:extLst>
      <p:ext uri="{BB962C8B-B14F-4D97-AF65-F5344CB8AC3E}">
        <p14:creationId xmlns:p14="http://schemas.microsoft.com/office/powerpoint/2010/main" val="33793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spital/Provider Incentive Program " title="Hospital/Provider Incentive Program "/>
          <p:cNvSpPr>
            <a:spLocks noGrp="1"/>
          </p:cNvSpPr>
          <p:nvPr>
            <p:ph type="title"/>
          </p:nvPr>
        </p:nvSpPr>
        <p:spPr/>
        <p:txBody>
          <a:bodyPr>
            <a:normAutofit fontScale="90000"/>
          </a:bodyPr>
          <a:lstStyle/>
          <a:p>
            <a:r>
              <a:rPr lang="en-US" dirty="0"/>
              <a:t>Electronic Medical Document Interoperability (EMDI) Program Assumptions</a:t>
            </a:r>
          </a:p>
        </p:txBody>
      </p:sp>
      <p:sp>
        <p:nvSpPr>
          <p:cNvPr id="4" name="Slide Number Placeholder 3"/>
          <p:cNvSpPr>
            <a:spLocks noGrp="1"/>
          </p:cNvSpPr>
          <p:nvPr>
            <p:ph type="sldNum" sz="quarter" idx="12"/>
          </p:nvPr>
        </p:nvSpPr>
        <p:spPr/>
        <p:txBody>
          <a:bodyPr/>
          <a:lstStyle/>
          <a:p>
            <a:fld id="{694C0414-B0C2-4A47-9626-FDBB4ACE0701}" type="slidenum">
              <a:rPr lang="en-US" smtClean="0"/>
              <a:pPr/>
              <a:t>5</a:t>
            </a:fld>
            <a:endParaRPr lang="en-US" dirty="0"/>
          </a:p>
        </p:txBody>
      </p:sp>
      <p:sp>
        <p:nvSpPr>
          <p:cNvPr id="58" name="Rectangle 57"/>
          <p:cNvSpPr/>
          <p:nvPr/>
        </p:nvSpPr>
        <p:spPr>
          <a:xfrm>
            <a:off x="419100" y="1371600"/>
            <a:ext cx="8305800" cy="4462760"/>
          </a:xfrm>
          <a:prstGeom prst="rect">
            <a:avLst/>
          </a:prstGeom>
        </p:spPr>
        <p:txBody>
          <a:bodyPr wrap="square">
            <a:spAutoFit/>
          </a:bodyPr>
          <a:lstStyle/>
          <a:p>
            <a:r>
              <a:rPr lang="en-US" dirty="0"/>
              <a:t>The EMDI Program Use Cases assume that:</a:t>
            </a:r>
            <a:br>
              <a:rPr lang="en-US" dirty="0"/>
            </a:br>
            <a:endParaRPr lang="en-US" dirty="0"/>
          </a:p>
          <a:p>
            <a:pPr marL="342900" indent="-342900">
              <a:buFont typeface="+mj-lt"/>
              <a:buAutoNum type="arabicPeriod"/>
            </a:pPr>
            <a:r>
              <a:rPr lang="en-US" dirty="0"/>
              <a:t>A physician/practitioner at the hospital has already written the order for HHA services in the Electronic Health Record (EHR) system.</a:t>
            </a:r>
            <a:br>
              <a:rPr lang="en-US" dirty="0"/>
            </a:br>
            <a:endParaRPr lang="en-US" dirty="0"/>
          </a:p>
          <a:p>
            <a:pPr marL="342900" indent="-342900">
              <a:buFont typeface="+mj-lt"/>
              <a:buAutoNum type="arabicPeriod"/>
            </a:pPr>
            <a:r>
              <a:rPr lang="en-US" dirty="0"/>
              <a:t>A discharge planner or other personnel at the hospital has spoken with the patient/family and chosen to use the HHA. In other words, a provider directory or other mechanism for one provider to discover another provider is outside the scope of this EMDI Implementation Guide and Pilot.</a:t>
            </a:r>
            <a:br>
              <a:rPr lang="en-US" dirty="0"/>
            </a:br>
            <a:endParaRPr lang="en-US" dirty="0"/>
          </a:p>
          <a:p>
            <a:pPr marL="342900" indent="-342900">
              <a:buFont typeface="+mj-lt"/>
              <a:buAutoNum type="arabicPeriod"/>
            </a:pPr>
            <a:r>
              <a:rPr lang="en-US" dirty="0"/>
              <a:t>Certain business rules and validation steps may be pertinent to organizations’ specific policies, procedures, and security and compliance requirements that are outside the scope of this document.</a:t>
            </a:r>
          </a:p>
          <a:p>
            <a:r>
              <a:rPr lang="en-US" dirty="0"/>
              <a:t> </a:t>
            </a:r>
          </a:p>
          <a:p>
            <a:endParaRPr lang="en-US" dirty="0"/>
          </a:p>
          <a:p>
            <a:pPr marL="342900" indent="-342900">
              <a:buFont typeface="+mj-lt"/>
              <a:buAutoNum type="arabicPeriod"/>
            </a:pPr>
            <a:endParaRPr lang="en-US" sz="1600" dirty="0"/>
          </a:p>
        </p:txBody>
      </p:sp>
    </p:spTree>
    <p:extLst>
      <p:ext uri="{BB962C8B-B14F-4D97-AF65-F5344CB8AC3E}">
        <p14:creationId xmlns:p14="http://schemas.microsoft.com/office/powerpoint/2010/main" val="8553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b is a beneficiary that is in the need of Home Health Agency (HHA) Services. He decides to head to his primary healthcare physician at the hospital located nearest to him.  &#10;&#10;Bob’s healthcare physician has completed the patient assessment and has developed the plan of care. The physician has determined that Bob should receive HHA services.&#10;" title="Meet the Patient"/>
          <p:cNvPicPr>
            <a:picLocks noChangeAspect="1"/>
          </p:cNvPicPr>
          <p:nvPr/>
        </p:nvPicPr>
        <p:blipFill rotWithShape="1">
          <a:blip r:embed="rId3"/>
          <a:srcRect t="5098"/>
          <a:stretch/>
        </p:blipFill>
        <p:spPr>
          <a:xfrm>
            <a:off x="138537" y="1600200"/>
            <a:ext cx="8866927" cy="5029200"/>
          </a:xfrm>
          <a:prstGeom prst="rect">
            <a:avLst/>
          </a:prstGeom>
        </p:spPr>
      </p:pic>
      <p:sp>
        <p:nvSpPr>
          <p:cNvPr id="2" name="Title 1" descr="Hospital/Provider Incentive Program " title="Hospital/Provider Incentive Program "/>
          <p:cNvSpPr>
            <a:spLocks noGrp="1"/>
          </p:cNvSpPr>
          <p:nvPr>
            <p:ph type="title"/>
          </p:nvPr>
        </p:nvSpPr>
        <p:spPr/>
        <p:txBody>
          <a:bodyPr>
            <a:normAutofit/>
          </a:bodyPr>
          <a:lstStyle/>
          <a:p>
            <a:r>
              <a:rPr lang="en-US" dirty="0"/>
              <a:t>Meet the Patient </a:t>
            </a:r>
          </a:p>
        </p:txBody>
      </p:sp>
      <p:sp>
        <p:nvSpPr>
          <p:cNvPr id="4" name="Slide Number Placeholder 3"/>
          <p:cNvSpPr>
            <a:spLocks noGrp="1"/>
          </p:cNvSpPr>
          <p:nvPr>
            <p:ph type="sldNum" sz="quarter" idx="12"/>
          </p:nvPr>
        </p:nvSpPr>
        <p:spPr/>
        <p:txBody>
          <a:bodyPr/>
          <a:lstStyle/>
          <a:p>
            <a:fld id="{694C0414-B0C2-4A47-9626-FDBB4ACE0701}" type="slidenum">
              <a:rPr lang="en-US" smtClean="0"/>
              <a:pPr/>
              <a:t>6</a:t>
            </a:fld>
            <a:endParaRPr lang="en-US" dirty="0"/>
          </a:p>
        </p:txBody>
      </p:sp>
    </p:spTree>
    <p:extLst>
      <p:ext uri="{BB962C8B-B14F-4D97-AF65-F5344CB8AC3E}">
        <p14:creationId xmlns:p14="http://schemas.microsoft.com/office/powerpoint/2010/main" val="238397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 Hospital writes Discharge Summary and Order&#10;2. Hospital Discharge Planner identifies possible HHAs and discusses with Bob which HHA would be best&#10;3. Hospital Discharge Planner adds the Order, Discharge Summary, and Progress Notes to the Hospital’s EHR System&#10;4. Bob returns home to await HHA Services&#10;&#10;" title="Today’s Workflow: HHA Ordered at Hospital Discharge"/>
          <p:cNvPicPr>
            <a:picLocks noChangeAspect="1"/>
          </p:cNvPicPr>
          <p:nvPr/>
        </p:nvPicPr>
        <p:blipFill>
          <a:blip r:embed="rId3"/>
          <a:stretch>
            <a:fillRect/>
          </a:stretch>
        </p:blipFill>
        <p:spPr>
          <a:xfrm>
            <a:off x="333902" y="1533524"/>
            <a:ext cx="8476197" cy="5035114"/>
          </a:xfrm>
          <a:prstGeom prst="rect">
            <a:avLst/>
          </a:prstGeom>
        </p:spPr>
      </p:pic>
      <p:sp>
        <p:nvSpPr>
          <p:cNvPr id="2" name="Title 1" descr="Hospital/Provider Incentive Program " title="Hospital/Provider Incentive Program "/>
          <p:cNvSpPr>
            <a:spLocks noGrp="1"/>
          </p:cNvSpPr>
          <p:nvPr>
            <p:ph type="title"/>
          </p:nvPr>
        </p:nvSpPr>
        <p:spPr/>
        <p:txBody>
          <a:bodyPr>
            <a:normAutofit fontScale="90000"/>
          </a:bodyPr>
          <a:lstStyle/>
          <a:p>
            <a:r>
              <a:rPr lang="en-US" dirty="0"/>
              <a:t>Today’s Workflow: HHA Ordered at Hospital Discharge</a:t>
            </a:r>
          </a:p>
        </p:txBody>
      </p:sp>
      <p:sp>
        <p:nvSpPr>
          <p:cNvPr id="4" name="Slide Number Placeholder 3"/>
          <p:cNvSpPr>
            <a:spLocks noGrp="1"/>
          </p:cNvSpPr>
          <p:nvPr>
            <p:ph type="sldNum" sz="quarter" idx="12"/>
          </p:nvPr>
        </p:nvSpPr>
        <p:spPr/>
        <p:txBody>
          <a:bodyPr/>
          <a:lstStyle/>
          <a:p>
            <a:fld id="{694C0414-B0C2-4A47-9626-FDBB4ACE0701}" type="slidenum">
              <a:rPr lang="en-US" smtClean="0"/>
              <a:pPr/>
              <a:t>7</a:t>
            </a:fld>
            <a:endParaRPr lang="en-US" dirty="0"/>
          </a:p>
        </p:txBody>
      </p:sp>
    </p:spTree>
    <p:extLst>
      <p:ext uri="{BB962C8B-B14F-4D97-AF65-F5344CB8AC3E}">
        <p14:creationId xmlns:p14="http://schemas.microsoft.com/office/powerpoint/2010/main" val="235284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Hospital submits the beneficiary information to the selected HHA via Fax.&#10;6. The HHA manually scans the documents into their EHR and manually sends the Order Acceptance notification to the Hospital via Fax or Mail." title="Today’s Workflow: HHA Ordered at Hospital Discharge"/>
          <p:cNvPicPr>
            <a:picLocks noChangeAspect="1"/>
          </p:cNvPicPr>
          <p:nvPr/>
        </p:nvPicPr>
        <p:blipFill>
          <a:blip r:embed="rId3"/>
          <a:stretch>
            <a:fillRect/>
          </a:stretch>
        </p:blipFill>
        <p:spPr>
          <a:xfrm>
            <a:off x="31946" y="1219199"/>
            <a:ext cx="9080109" cy="5502275"/>
          </a:xfrm>
          <a:prstGeom prst="rect">
            <a:avLst/>
          </a:prstGeom>
        </p:spPr>
      </p:pic>
      <p:sp>
        <p:nvSpPr>
          <p:cNvPr id="2" name="Title 1" descr="Hospital/Provider Incentive Program " title="Hospital/Provider Incentive Program "/>
          <p:cNvSpPr>
            <a:spLocks noGrp="1"/>
          </p:cNvSpPr>
          <p:nvPr>
            <p:ph type="title"/>
          </p:nvPr>
        </p:nvSpPr>
        <p:spPr/>
        <p:txBody>
          <a:bodyPr>
            <a:normAutofit fontScale="90000"/>
          </a:bodyPr>
          <a:lstStyle/>
          <a:p>
            <a:r>
              <a:rPr lang="en-US" dirty="0"/>
              <a:t>Today’s Workflow: HHA Ordered at Hospital Discharge</a:t>
            </a:r>
          </a:p>
        </p:txBody>
      </p:sp>
      <p:sp>
        <p:nvSpPr>
          <p:cNvPr id="4" name="Slide Number Placeholder 3"/>
          <p:cNvSpPr>
            <a:spLocks noGrp="1"/>
          </p:cNvSpPr>
          <p:nvPr>
            <p:ph type="sldNum" sz="quarter" idx="12"/>
          </p:nvPr>
        </p:nvSpPr>
        <p:spPr/>
        <p:txBody>
          <a:bodyPr/>
          <a:lstStyle/>
          <a:p>
            <a:fld id="{694C0414-B0C2-4A47-9626-FDBB4ACE0701}" type="slidenum">
              <a:rPr lang="en-US" smtClean="0"/>
              <a:pPr/>
              <a:t>8</a:t>
            </a:fld>
            <a:endParaRPr lang="en-US" dirty="0"/>
          </a:p>
        </p:txBody>
      </p:sp>
    </p:spTree>
    <p:extLst>
      <p:ext uri="{BB962C8B-B14F-4D97-AF65-F5344CB8AC3E}">
        <p14:creationId xmlns:p14="http://schemas.microsoft.com/office/powerpoint/2010/main" val="2084209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4925&quot;&gt;&lt;object type=&quot;3&quot; unique_id=&quot;17509&quot;&gt;&lt;property id=&quot;20148&quot; value=&quot;5&quot;/&gt;&lt;property id=&quot;20300&quot; value=&quot;Slide 2 - &amp;quot;Template Instructions&amp;quot;&quot;/&gt;&lt;property id=&quot;20307&quot; value=&quot;258&quot;/&gt;&lt;/object&gt;&lt;object type=&quot;3&quot; unique_id=&quot;17510&quot;&gt;&lt;property id=&quot;20148&quot; value=&quot;5&quot;/&gt;&lt;property id=&quot;20300&quot; value=&quot;Slide 3 - &amp;quot;Template Revision History&amp;quot;&quot;/&gt;&lt;property id=&quot;20307&quot; value=&quot;259&quot;/&gt;&lt;/object&gt;&lt;object type=&quot;3&quot; unique_id=&quot;17511&quot;&gt;&lt;property id=&quot;20148&quot; value=&quot;5&quot;/&gt;&lt;property id=&quot;20300&quot; value=&quot;Slide 4 - &amp;quot;Presenters&amp;quot;&quot;/&gt;&lt;property id=&quot;20307&quot; value=&quot;260&quot;/&gt;&lt;/object&gt;&lt;object type=&quot;3&quot; unique_id=&quot;17512&quot;&gt;&lt;property id=&quot;20148&quot; value=&quot;5&quot;/&gt;&lt;property id=&quot;20300&quot; value=&quot;Slide 5 - &amp;quot;High Level Business Concept&amp;quot;&quot;/&gt;&lt;property id=&quot;20307&quot; value=&quot;261&quot;/&gt;&lt;/object&gt;&lt;object type=&quot;3&quot; unique_id=&quot;17513&quot;&gt;&lt;property id=&quot;20148&quot; value=&quot;5&quot;/&gt;&lt;property id=&quot;20300&quot; value=&quot;Slide 6 - &amp;quot;Project Information&amp;quot;&quot;/&gt;&lt;property id=&quot;20307&quot; value=&quot;262&quot;/&gt;&lt;/object&gt;&lt;object type=&quot;3&quot; unique_id=&quot;17514&quot;&gt;&lt;property id=&quot;20148&quot; value=&quot;5&quot;/&gt;&lt;property id=&quot;20300&quot; value=&quot;Slide 7 - &amp;quot;Proposed System&amp;quot;&quot;/&gt;&lt;property id=&quot;20307&quot; value=&quot;263&quot;/&gt;&lt;/object&gt;&lt;object type=&quot;3&quot; unique_id=&quot;17515&quot;&gt;&lt;property id=&quot;20148&quot; value=&quot;5&quot;/&gt;&lt;property id=&quot;20300&quot; value=&quot;Slide 8 - &amp;quot;AR Findings&amp;quot;&quot;/&gt;&lt;property id=&quot;20307&quot; value=&quot;264&quot;/&gt;&lt;/object&gt;&lt;object type=&quot;3&quot; unique_id=&quot;17516&quot;&gt;&lt;property id=&quot;20148&quot; value=&quot;5&quot;/&gt;&lt;property id=&quot;20300&quot; value=&quot;Slide 9 - &amp;quot;Records Management&amp;quot;&quot;/&gt;&lt;property id=&quot;20307&quot; value=&quot;265&quot;/&gt;&lt;/object&gt;&lt;object type=&quot;3&quot; unique_id=&quot;17517&quot;&gt;&lt;property id=&quot;20148&quot; value=&quot;5&quot;/&gt;&lt;property id=&quot;20300&quot; value=&quot;Slide 10 - &amp;quot;Design Considerations&amp;quot;&quot;/&gt;&lt;property id=&quot;20307&quot; value=&quot;266&quot;/&gt;&lt;/object&gt;&lt;object type=&quot;3&quot; unique_id=&quot;17518&quot;&gt;&lt;property id=&quot;20148&quot; value=&quot;5&quot;/&gt;&lt;property id=&quot;20300&quot; value=&quot;Slide 17 - &amp;quot;System Architecture&amp;quot;&quot;/&gt;&lt;property id=&quot;20307&quot; value=&quot;267&quot;/&gt;&lt;/object&gt;&lt;object type=&quot;3&quot; unique_id=&quot;17519&quot;&gt;&lt;property id=&quot;20148&quot; value=&quot;5&quot;/&gt;&lt;property id=&quot;20300&quot; value=&quot;Slide 19 - &amp;quot;Response Data&amp;quot;&quot;/&gt;&lt;property id=&quot;20307&quot; value=&quot;268&quot;/&gt;&lt;/object&gt;&lt;object type=&quot;3&quot; unique_id=&quot;17520&quot;&gt;&lt;property id=&quot;20148&quot; value=&quot;5&quot;/&gt;&lt;property id=&quot;20300&quot; value=&quot;Slide 20 - &amp;quot;Test Plan&amp;quot;&quot;/&gt;&lt;property id=&quot;20307&quot; value=&quot;269&quot;/&gt;&lt;/object&gt;&lt;object type=&quot;3&quot; unique_id=&quot;17521&quot;&gt;&lt;property id=&quot;20148&quot; value=&quot;5&quot;/&gt;&lt;property id=&quot;20300&quot; value=&quot;Slide 21 - &amp;quot;Release Plan&amp;quot;&quot;/&gt;&lt;property id=&quot;20307&quot; value=&quot;270&quot;/&gt;&lt;/object&gt;&lt;object type=&quot;3&quot; unique_id=&quot;17522&quot;&gt;&lt;property id=&quot;20148&quot; value=&quot;5&quot;/&gt;&lt;property id=&quot;20300&quot; value=&quot;Slide 22 - &amp;quot;Data Conversion&amp;quot;&quot;/&gt;&lt;property id=&quot;20307&quot; value=&quot;271&quot;/&gt;&lt;/object&gt;&lt;object type=&quot;3&quot; unique_id=&quot;17523&quot;&gt;&lt;property id=&quot;20148&quot; value=&quot;5&quot;/&gt;&lt;property id=&quot;20300&quot; value=&quot;Slide 23 - &amp;quot;Project Management Update: Status&amp;quot;&quot;/&gt;&lt;property id=&quot;20307&quot; value=&quot;272&quot;/&gt;&lt;/object&gt;&lt;object type=&quot;3&quot; unique_id=&quot;17524&quot;&gt;&lt;property id=&quot;20148&quot; value=&quot;5&quot;/&gt;&lt;property id=&quot;20300&quot; value=&quot;Slide 24 - &amp;quot;Project Management Update: Risks &amp;amp; Issues&amp;quot;&quot;/&gt;&lt;property id=&quot;20307&quot; value=&quot;273&quot;/&gt;&lt;/object&gt;&lt;object type=&quot;3&quot; unique_id=&quot;17525&quot;&gt;&lt;property id=&quot;20148&quot; value=&quot;5&quot;/&gt;&lt;property id=&quot;20300&quot; value=&quot;Slide 25 - &amp;quot;Project Management Update: Cost &amp;amp; Schedule&amp;quot;&quot;/&gt;&lt;property id=&quot;20307&quot; value=&quot;274&quot;/&gt;&lt;/object&gt;&lt;object type=&quot;3&quot; unique_id=&quot;17526&quot;&gt;&lt;property id=&quot;20148&quot; value=&quot;5&quot;/&gt;&lt;property id=&quot;20300&quot; value=&quot;Slide 26 - &amp;quot;Project Management Update: Deliverables Status&amp;quot;&quot;/&gt;&lt;property id=&quot;20307&quot; value=&quot;275&quot;/&gt;&lt;/object&gt;&lt;object type=&quot;3&quot; unique_id=&quot;17527&quot;&gt;&lt;property id=&quot;20148&quot; value=&quot;5&quot;/&gt;&lt;property id=&quot;20300&quot; value=&quot;Slide 27 - &amp;quot;Conclusion of  Preliminary Design Review for [insert project name]&amp;quot;&quot;/&gt;&lt;property id=&quot;20307&quot; value=&quot;276&quot;/&gt;&lt;/object&gt;&lt;object type=&quot;3&quot; unique_id=&quot;17639&quot;&gt;&lt;property id=&quot;20148&quot; value=&quot;5&quot;/&gt;&lt;property id=&quot;20300&quot; value=&quot;Slide 1 - &amp;quot;[Insert Project Name]&amp;quot;&quot;/&gt;&lt;property id=&quot;20307&quot; value=&quot;277&quot;/&gt;&lt;/object&gt;&lt;object type=&quot;3&quot; unique_id=&quot;17861&quot;&gt;&lt;property id=&quot;20148&quot; value=&quot;5&quot;/&gt;&lt;property id=&quot;20300&quot; value=&quot;Slide 11 - &amp;quot;Design Considerations&amp;quot;&quot;/&gt;&lt;property id=&quot;20307&quot; value=&quot;278&quot;/&gt;&lt;/object&gt;&lt;object type=&quot;3&quot; unique_id=&quot;17862&quot;&gt;&lt;property id=&quot;20148&quot; value=&quot;5&quot;/&gt;&lt;property id=&quot;20300&quot; value=&quot;Slide 12 - &amp;quot;Design Considerations&amp;quot;&quot;/&gt;&lt;property id=&quot;20307&quot; value=&quot;279&quot;/&gt;&lt;/object&gt;&lt;object type=&quot;3&quot; unique_id=&quot;17863&quot;&gt;&lt;property id=&quot;20148&quot; value=&quot;5&quot;/&gt;&lt;property id=&quot;20300&quot; value=&quot;Slide 13 - &amp;quot;Design Considerations&amp;quot;&quot;/&gt;&lt;property id=&quot;20307&quot; value=&quot;280&quot;/&gt;&lt;/object&gt;&lt;object type=&quot;3&quot; unique_id=&quot;17864&quot;&gt;&lt;property id=&quot;20148&quot; value=&quot;5&quot;/&gt;&lt;property id=&quot;20300&quot; value=&quot;Slide 14 - &amp;quot;Design Considerations&amp;quot;&quot;/&gt;&lt;property id=&quot;20307&quot; value=&quot;281&quot;/&gt;&lt;/object&gt;&lt;object type=&quot;3&quot; unique_id=&quot;17865&quot;&gt;&lt;property id=&quot;20148&quot; value=&quot;5&quot;/&gt;&lt;property id=&quot;20300&quot; value=&quot;Slide 15 - &amp;quot;Design Considerations&amp;quot;&quot;/&gt;&lt;property id=&quot;20307&quot; value=&quot;282&quot;/&gt;&lt;/object&gt;&lt;object type=&quot;3&quot; unique_id=&quot;17866&quot;&gt;&lt;property id=&quot;20148&quot; value=&quot;5&quot;/&gt;&lt;property id=&quot;20300&quot; value=&quot;Slide 16 - &amp;quot;Design Considerations&amp;quot;&quot;/&gt;&lt;property id=&quot;20307&quot; value=&quot;283&quot;/&gt;&lt;/object&gt;&lt;object type=&quot;3&quot; unique_id=&quot;18008&quot;&gt;&lt;property id=&quot;20148&quot; value=&quot;5&quot;/&gt;&lt;property id=&quot;20300&quot; value=&quot;Slide 18 - &amp;quot;Performance Measurement Area Technology&amp;quot;&quot;/&gt;&lt;property id=&quot;20307&quot; value=&quot;284&quot;/&gt;&lt;/object&gt;&lt;/object&gt;&lt;object type=&quot;8&quot; unique_id=&quot;14929&quot;&gt;&lt;/object&gt;&lt;/object&gt;&lt;/database&gt;"/>
  <p:tag name="SECTOMILLISECCONVERTED" val="1"/>
</p:tagLst>
</file>

<file path=ppt/theme/theme1.xml><?xml version="1.0" encoding="utf-8"?>
<a:theme xmlns:a="http://schemas.openxmlformats.org/drawingml/2006/main" name="TRB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E8EC00B3769843BC761B96316F8B50" ma:contentTypeVersion="7" ma:contentTypeDescription="Create a new document." ma:contentTypeScope="" ma:versionID="9b50a283407a0dcb0d0638ea0d1e185a">
  <xsd:schema xmlns:xsd="http://www.w3.org/2001/XMLSchema" xmlns:xs="http://www.w3.org/2001/XMLSchema" xmlns:p="http://schemas.microsoft.com/office/2006/metadata/properties" xmlns:ns2="e60c316a-3d1c-482c-857d-35b42f154149" xmlns:ns3="3192e562-5929-4921-b0e9-baac2eff0505" targetNamespace="http://schemas.microsoft.com/office/2006/metadata/properties" ma:root="true" ma:fieldsID="051469fcc015e91a132d26376c0b3531" ns2:_="" ns3:_="">
    <xsd:import namespace="e60c316a-3d1c-482c-857d-35b42f154149"/>
    <xsd:import namespace="3192e562-5929-4921-b0e9-baac2eff050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0c316a-3d1c-482c-857d-35b42f15414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92e562-5929-4921-b0e9-baac2eff0505"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F6AB8-BD9B-408E-A5D0-2B711C5D6943}">
  <ds:schemaRefs>
    <ds:schemaRef ds:uri="http://purl.org/dc/elements/1.1/"/>
    <ds:schemaRef ds:uri="http://schemas.microsoft.com/office/infopath/2007/PartnerControls"/>
    <ds:schemaRef ds:uri="http://schemas.microsoft.com/office/2006/documentManagement/types"/>
    <ds:schemaRef ds:uri="e60c316a-3d1c-482c-857d-35b42f154149"/>
    <ds:schemaRef ds:uri="http://purl.org/dc/terms/"/>
    <ds:schemaRef ds:uri="http://www.w3.org/XML/1998/namespace"/>
    <ds:schemaRef ds:uri="http://purl.org/dc/dcmitype/"/>
    <ds:schemaRef ds:uri="http://schemas.openxmlformats.org/package/2006/metadata/core-properties"/>
    <ds:schemaRef ds:uri="3192e562-5929-4921-b0e9-baac2eff0505"/>
    <ds:schemaRef ds:uri="http://schemas.microsoft.com/office/2006/metadata/properties"/>
  </ds:schemaRefs>
</ds:datastoreItem>
</file>

<file path=customXml/itemProps2.xml><?xml version="1.0" encoding="utf-8"?>
<ds:datastoreItem xmlns:ds="http://schemas.openxmlformats.org/officeDocument/2006/customXml" ds:itemID="{BA70BF3C-3CE0-4C36-8D44-944BF2DDB9F9}">
  <ds:schemaRefs>
    <ds:schemaRef ds:uri="http://schemas.microsoft.com/sharepoint/v3/contenttype/forms"/>
  </ds:schemaRefs>
</ds:datastoreItem>
</file>

<file path=customXml/itemProps3.xml><?xml version="1.0" encoding="utf-8"?>
<ds:datastoreItem xmlns:ds="http://schemas.openxmlformats.org/officeDocument/2006/customXml" ds:itemID="{3F61D7B5-9764-4B73-8E56-C3E6DB8AC4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0c316a-3d1c-482c-857d-35b42f154149"/>
    <ds:schemaRef ds:uri="3192e562-5929-4921-b0e9-baac2eff05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TRBTemplate</Template>
  <TotalTime>43123</TotalTime>
  <Words>758</Words>
  <Application>Microsoft Office PowerPoint</Application>
  <PresentationFormat>On-screen Show (4:3)</PresentationFormat>
  <Paragraphs>100</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Cambria</vt:lpstr>
      <vt:lpstr>Courier New</vt:lpstr>
      <vt:lpstr>Wingdings</vt:lpstr>
      <vt:lpstr>TRBTemplate</vt:lpstr>
      <vt:lpstr>Electronic Medical Documentation Interoperability (EMDI) Program</vt:lpstr>
      <vt:lpstr>Electronic Medical Document Interoperability (EMDI) Program</vt:lpstr>
      <vt:lpstr>Presentation Assumptions</vt:lpstr>
      <vt:lpstr>EMDI Current Status</vt:lpstr>
      <vt:lpstr>Electronic Medical Document Interoperability (EMDI) Program Use Cases</vt:lpstr>
      <vt:lpstr>Electronic Medical Document Interoperability (EMDI) Program Assumptions</vt:lpstr>
      <vt:lpstr>Meet the Patient </vt:lpstr>
      <vt:lpstr>Today’s Workflow: HHA Ordered at Hospital Discharge</vt:lpstr>
      <vt:lpstr>Today’s Workflow: HHA Ordered at Hospital Discharge</vt:lpstr>
      <vt:lpstr>Today’s Workflow: HHA Ordered at Hospital Discharge</vt:lpstr>
      <vt:lpstr>EMDI Program Agnostic Standards Approach</vt:lpstr>
      <vt:lpstr>EMDI Program Implementation Guide</vt:lpstr>
      <vt:lpstr>New EMDI Workflow: HHA Ordered at Hospital Discharge</vt:lpstr>
      <vt:lpstr>New Workflow Benefits: HHA Ordered at Hospital Discharge</vt:lpstr>
      <vt:lpstr>EMDI Program Agnostic Standards Approach: Direct Value for Hospitals and HHAs</vt:lpstr>
      <vt:lpstr>How EMDI Integrates and Collaborates to Improve Healthcare Standards</vt:lpstr>
      <vt:lpstr>Comments or Questions?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EMDI_Overview_Presentation_2017</dc:title>
  <dc:creator>CELIA SHAUNESSY</dc:creator>
  <cp:lastModifiedBy>Ray Wilkerson</cp:lastModifiedBy>
  <cp:revision>1063</cp:revision>
  <cp:lastPrinted>2017-03-23T18:15:58Z</cp:lastPrinted>
  <dcterms:created xsi:type="dcterms:W3CDTF">2014-04-28T21:36:35Z</dcterms:created>
  <dcterms:modified xsi:type="dcterms:W3CDTF">2017-05-12T18:37:12Z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0x010100ECE8EC00B3769843BC761B96316F8B50</vt:lpwstr>
  </property>
  <property fmtid="{D5CDD505-2E9C-101B-9397-08002B2CF9AE}" pid="3" name="Status">
    <vt:lpwstr>Current (Published)</vt:lpwstr>
  </property>
  <property fmtid="{D5CDD505-2E9C-101B-9397-08002B2CF9AE}" pid="4" name="Document Type">
    <vt:lpwstr>Life Cycle Document or Template</vt:lpwstr>
  </property>
  <property fmtid="{D5CDD505-2E9C-101B-9397-08002B2CF9AE}" pid="5" name="Category">
    <vt:lpwstr>XLC</vt:lpwstr>
  </property>
  <property fmtid="{D5CDD505-2E9C-101B-9397-08002B2CF9AE}" pid="6" name="Document Sub-Type">
    <vt:lpwstr>;#Template - Gate Review;#</vt:lpwstr>
  </property>
  <property fmtid="{D5CDD505-2E9C-101B-9397-08002B2CF9AE}" pid="7" name="CMS Website URL">
    <vt:lpwstr>, </vt:lpwstr>
  </property>
  <property fmtid="{D5CDD505-2E9C-101B-9397-08002B2CF9AE}" pid="8" name="Archive">
    <vt:bool>true</vt:bool>
  </property>
  <property fmtid="{D5CDD505-2E9C-101B-9397-08002B2CF9AE}" pid="9" name="_NewReviewCycle">
    <vt:lpwstr/>
  </property>
</Properties>
</file>