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3" r:id="rId3"/>
    <p:sldMasterId id="2147483808" r:id="rId4"/>
  </p:sldMasterIdLst>
  <p:notesMasterIdLst>
    <p:notesMasterId r:id="rId61"/>
  </p:notesMasterIdLst>
  <p:handoutMasterIdLst>
    <p:handoutMasterId r:id="rId62"/>
  </p:handoutMasterIdLst>
  <p:sldIdLst>
    <p:sldId id="279" r:id="rId5"/>
    <p:sldId id="300" r:id="rId6"/>
    <p:sldId id="392" r:id="rId7"/>
    <p:sldId id="301" r:id="rId8"/>
    <p:sldId id="394" r:id="rId9"/>
    <p:sldId id="395" r:id="rId10"/>
    <p:sldId id="396" r:id="rId11"/>
    <p:sldId id="512" r:id="rId12"/>
    <p:sldId id="502" r:id="rId13"/>
    <p:sldId id="470" r:id="rId14"/>
    <p:sldId id="471" r:id="rId15"/>
    <p:sldId id="472" r:id="rId16"/>
    <p:sldId id="473" r:id="rId17"/>
    <p:sldId id="474" r:id="rId18"/>
    <p:sldId id="475" r:id="rId19"/>
    <p:sldId id="476" r:id="rId20"/>
    <p:sldId id="477" r:id="rId21"/>
    <p:sldId id="478" r:id="rId22"/>
    <p:sldId id="479" r:id="rId23"/>
    <p:sldId id="468" r:id="rId24"/>
    <p:sldId id="511" r:id="rId25"/>
    <p:sldId id="480" r:id="rId26"/>
    <p:sldId id="481" r:id="rId27"/>
    <p:sldId id="482" r:id="rId28"/>
    <p:sldId id="483" r:id="rId29"/>
    <p:sldId id="484" r:id="rId30"/>
    <p:sldId id="485" r:id="rId31"/>
    <p:sldId id="497" r:id="rId32"/>
    <p:sldId id="486" r:id="rId33"/>
    <p:sldId id="487" r:id="rId34"/>
    <p:sldId id="488" r:id="rId35"/>
    <p:sldId id="489" r:id="rId36"/>
    <p:sldId id="515" r:id="rId37"/>
    <p:sldId id="503" r:id="rId38"/>
    <p:sldId id="491" r:id="rId39"/>
    <p:sldId id="492" r:id="rId40"/>
    <p:sldId id="494" r:id="rId41"/>
    <p:sldId id="495" r:id="rId42"/>
    <p:sldId id="501" r:id="rId43"/>
    <p:sldId id="508" r:id="rId44"/>
    <p:sldId id="498" r:id="rId45"/>
    <p:sldId id="514" r:id="rId46"/>
    <p:sldId id="504" r:id="rId47"/>
    <p:sldId id="405" r:id="rId48"/>
    <p:sldId id="406" r:id="rId49"/>
    <p:sldId id="407" r:id="rId50"/>
    <p:sldId id="408" r:id="rId51"/>
    <p:sldId id="409" r:id="rId52"/>
    <p:sldId id="510" r:id="rId53"/>
    <p:sldId id="411" r:id="rId54"/>
    <p:sldId id="412" r:id="rId55"/>
    <p:sldId id="427" r:id="rId56"/>
    <p:sldId id="358" r:id="rId57"/>
    <p:sldId id="459" r:id="rId58"/>
    <p:sldId id="360" r:id="rId59"/>
    <p:sldId id="457" r:id="rId60"/>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Dobson, Kirk [USA]" initials="" lastIdx="1" clrIdx="9"/>
  <p:cmAuthor id="1" name="Gee, Alexis" initials="" lastIdx="13" clrIdx="6"/>
  <p:cmAuthor id="8" name="Keyuri Joshi" initials="" lastIdx="6" clrIdx="3"/>
  <p:cmAuthor id="2" name="Daniel Weimer" initials="" lastIdx="15" clrIdx="0"/>
  <p:cmAuthor id="9" name="AMELIA CITERONE" initials="" lastIdx="5" clrIdx="4"/>
  <p:cmAuthor id="3" name="WENDY CHESSER" initials="" lastIdx="7" clrIdx="7"/>
  <p:cmAuthor id="10" name="Wendy Chesser" initials="" lastIdx="75" clrIdx="5"/>
  <p:cmAuthor id="4" name="Kamini Patel" initials="" lastIdx="89" clrIdx="1"/>
  <p:cmAuthor id="11" name="May Woo" initials="MW" lastIdx="2" clrIdx="10">
    <p:extLst>
      <p:ext uri="{19B8F6BF-5375-455C-9EA6-DF929625EA0E}">
        <p15:presenceInfo xmlns:p15="http://schemas.microsoft.com/office/powerpoint/2012/main" userId="S-1-5-21-4095628063-3556742122-3606576086-139302" providerId="AD"/>
      </p:ext>
    </p:extLst>
  </p:cmAuthor>
  <p:cmAuthor id="5" name="Lia Bunch" initials="" lastIdx="3" clrIdx="8"/>
  <p:cmAuthor id="6" name="OFM" initials="" lastIdx="8" clrIdx="2"/>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84A9C"/>
    <a:srgbClr val="800080"/>
    <a:srgbClr val="FFD0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95" autoAdjust="0"/>
    <p:restoredTop sz="86338" autoAdjust="0"/>
  </p:normalViewPr>
  <p:slideViewPr>
    <p:cSldViewPr>
      <p:cViewPr varScale="1">
        <p:scale>
          <a:sx n="72" d="100"/>
          <a:sy n="72" d="100"/>
        </p:scale>
        <p:origin x="84" y="618"/>
      </p:cViewPr>
      <p:guideLst>
        <p:guide orient="horz" pos="2160"/>
        <p:guide pos="2880"/>
      </p:guideLst>
    </p:cSldViewPr>
  </p:slideViewPr>
  <p:outlineViewPr>
    <p:cViewPr>
      <p:scale>
        <a:sx n="33" d="100"/>
        <a:sy n="33" d="100"/>
      </p:scale>
      <p:origin x="0" y="-59586"/>
    </p:cViewPr>
  </p:outlineViewPr>
  <p:notesTextViewPr>
    <p:cViewPr>
      <p:scale>
        <a:sx n="3" d="2"/>
        <a:sy n="3" d="2"/>
      </p:scale>
      <p:origin x="0" y="0"/>
    </p:cViewPr>
  </p:notesTextViewPr>
  <p:sorterViewPr>
    <p:cViewPr>
      <p:scale>
        <a:sx n="66" d="100"/>
        <a:sy n="66" d="100"/>
      </p:scale>
      <p:origin x="0" y="-10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commentAuthors" Target="commen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viewProps" Target="viewProps.xml"/><Relationship Id="rId4" Type="http://schemas.openxmlformats.org/officeDocument/2006/relationships/slideMaster" Target="slideMasters/slideMaster2.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p:cNvPr>
          <p:cNvSpPr>
            <a:spLocks noGrp="1"/>
          </p:cNvSpPr>
          <p:nvPr>
            <p:ph type="hdr" sz="quarter"/>
          </p:nvPr>
        </p:nvSpPr>
        <p:spPr>
          <a:xfrm>
            <a:off x="0" y="0"/>
            <a:ext cx="3038475" cy="465138"/>
          </a:xfrm>
          <a:prstGeom prst="rect">
            <a:avLst/>
          </a:prstGeom>
        </p:spPr>
        <p:txBody>
          <a:bodyPr vert="horz" lIns="93177" tIns="46589" rIns="93177" bIns="46589"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a:extLst/>
          </p:cNvPr>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eaLnBrk="1" fontAlgn="auto" hangingPunct="1">
              <a:spcBef>
                <a:spcPts val="0"/>
              </a:spcBef>
              <a:spcAft>
                <a:spcPts val="0"/>
              </a:spcAft>
              <a:defRPr sz="1200">
                <a:latin typeface="+mn-lt"/>
                <a:cs typeface="+mn-cs"/>
              </a:defRPr>
            </a:lvl1pPr>
          </a:lstStyle>
          <a:p>
            <a:pPr>
              <a:defRPr/>
            </a:pPr>
            <a:fld id="{F17B03EE-40BB-470E-A62D-83DE35496923}" type="datetimeFigureOut">
              <a:rPr lang="en-US"/>
              <a:pPr>
                <a:defRPr/>
              </a:pPr>
              <a:t>06/03/2019</a:t>
            </a:fld>
            <a:endParaRPr lang="en-US" dirty="0"/>
          </a:p>
        </p:txBody>
      </p:sp>
      <p:sp>
        <p:nvSpPr>
          <p:cNvPr id="4" name="Footer Placeholder 3">
            <a:extLst/>
          </p:cNvPr>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5" name="Slide Number Placeholder 4">
            <a:extLst/>
          </p:cNvPr>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eaLnBrk="1" fontAlgn="auto" hangingPunct="1">
              <a:spcBef>
                <a:spcPts val="0"/>
              </a:spcBef>
              <a:spcAft>
                <a:spcPts val="0"/>
              </a:spcAft>
              <a:defRPr sz="1200">
                <a:latin typeface="+mn-lt"/>
                <a:cs typeface="+mn-cs"/>
              </a:defRPr>
            </a:lvl1pPr>
          </a:lstStyle>
          <a:p>
            <a:pPr>
              <a:defRPr/>
            </a:pPr>
            <a:fld id="{8E4C1121-1BDD-4246-93EB-61DB0F3A63EC}" type="slidenum">
              <a:rPr lang="en-US"/>
              <a:pPr>
                <a:defRPr/>
              </a:pPr>
              <a:t>‹#›</a:t>
            </a:fld>
            <a:endParaRPr lang="en-US" dirty="0"/>
          </a:p>
        </p:txBody>
      </p:sp>
    </p:spTree>
    <p:extLst>
      <p:ext uri="{BB962C8B-B14F-4D97-AF65-F5344CB8AC3E}">
        <p14:creationId xmlns:p14="http://schemas.microsoft.com/office/powerpoint/2010/main" val="115420419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p:cNvPr>
          <p:cNvSpPr>
            <a:spLocks noGrp="1"/>
          </p:cNvSpPr>
          <p:nvPr>
            <p:ph type="hdr" sz="quarter"/>
          </p:nvPr>
        </p:nvSpPr>
        <p:spPr>
          <a:xfrm>
            <a:off x="0" y="0"/>
            <a:ext cx="3038475" cy="465138"/>
          </a:xfrm>
          <a:prstGeom prst="rect">
            <a:avLst/>
          </a:prstGeom>
        </p:spPr>
        <p:txBody>
          <a:bodyPr vert="horz" lIns="93177" tIns="46589" rIns="93177" bIns="46589"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a:extLst/>
          </p:cNvPr>
          <p:cNvSpPr>
            <a:spLocks noGrp="1"/>
          </p:cNvSpPr>
          <p:nvPr>
            <p:ph type="dt" idx="1"/>
          </p:nvPr>
        </p:nvSpPr>
        <p:spPr>
          <a:xfrm>
            <a:off x="3970338" y="0"/>
            <a:ext cx="3038475" cy="465138"/>
          </a:xfrm>
          <a:prstGeom prst="rect">
            <a:avLst/>
          </a:prstGeom>
        </p:spPr>
        <p:txBody>
          <a:bodyPr vert="horz" lIns="93177" tIns="46589" rIns="93177" bIns="46589" rtlCol="0"/>
          <a:lstStyle>
            <a:lvl1pPr algn="r" eaLnBrk="1" fontAlgn="auto" hangingPunct="1">
              <a:spcBef>
                <a:spcPts val="0"/>
              </a:spcBef>
              <a:spcAft>
                <a:spcPts val="0"/>
              </a:spcAft>
              <a:defRPr sz="1200">
                <a:latin typeface="+mn-lt"/>
                <a:cs typeface="+mn-cs"/>
              </a:defRPr>
            </a:lvl1pPr>
          </a:lstStyle>
          <a:p>
            <a:pPr>
              <a:defRPr/>
            </a:pPr>
            <a:fld id="{2A8C91E9-01ED-4324-81BE-1570CF4EF8A1}" type="datetimeFigureOut">
              <a:rPr lang="en-US"/>
              <a:pPr>
                <a:defRPr/>
              </a:pPr>
              <a:t>06/03/2019</a:t>
            </a:fld>
            <a:endParaRPr lang="en-US" dirty="0"/>
          </a:p>
        </p:txBody>
      </p:sp>
      <p:sp>
        <p:nvSpPr>
          <p:cNvPr id="4" name="Slide Image Placeholder 3">
            <a:extLst/>
          </p:cNvPr>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a:extLst/>
          </p:cNvPr>
          <p:cNvSpPr>
            <a:spLocks noGrp="1"/>
          </p:cNvSpPr>
          <p:nvPr>
            <p:ph type="body" sz="quarter" idx="3"/>
          </p:nvPr>
        </p:nvSpPr>
        <p:spPr>
          <a:xfrm>
            <a:off x="701675" y="4416425"/>
            <a:ext cx="5607050" cy="4183063"/>
          </a:xfrm>
          <a:prstGeom prst="rect">
            <a:avLst/>
          </a:prstGeom>
        </p:spPr>
        <p:txBody>
          <a:bodyPr vert="horz" lIns="93177" tIns="46589" rIns="93177" bIns="465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p:cNvPr>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a:extLst/>
          </p:cNvPr>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eaLnBrk="1" fontAlgn="auto" hangingPunct="1">
              <a:spcBef>
                <a:spcPts val="0"/>
              </a:spcBef>
              <a:spcAft>
                <a:spcPts val="0"/>
              </a:spcAft>
              <a:defRPr sz="1200">
                <a:latin typeface="+mn-lt"/>
                <a:cs typeface="+mn-cs"/>
              </a:defRPr>
            </a:lvl1pPr>
          </a:lstStyle>
          <a:p>
            <a:pPr>
              <a:defRPr/>
            </a:pPr>
            <a:fld id="{088C0B1F-A357-45AE-9AF0-678B902FD863}" type="slidenum">
              <a:rPr lang="en-US"/>
              <a:pPr>
                <a:defRPr/>
              </a:pPr>
              <a:t>‹#›</a:t>
            </a:fld>
            <a:endParaRPr lang="en-US" dirty="0"/>
          </a:p>
        </p:txBody>
      </p:sp>
    </p:spTree>
    <p:extLst>
      <p:ext uri="{BB962C8B-B14F-4D97-AF65-F5344CB8AC3E}">
        <p14:creationId xmlns:p14="http://schemas.microsoft.com/office/powerpoint/2010/main" val="675625686"/>
      </p:ext>
    </p:extLst>
  </p:cSld>
  <p:clrMap bg1="lt1" tx1="dk1" bg2="lt2" tx2="dk2" accent1="accent1" accent2="accent2" accent3="accent3" accent4="accent4" accent5="accent5" accent6="accent6" hlink="hlink" folHlink="folHlink"/>
  <p:hf sldNum="0" hdr="0" ftr="0" dt="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35179022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22513084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11608214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38251133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5433162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35203903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9275001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36268315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4819197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36196189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23892319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32534577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24438722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36936620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2516905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5464557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Tree>
    <p:extLst>
      <p:ext uri="{BB962C8B-B14F-4D97-AF65-F5344CB8AC3E}">
        <p14:creationId xmlns:p14="http://schemas.microsoft.com/office/powerpoint/2010/main" val="29998172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36833670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39859763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32900018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23758671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23466635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17430209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21118443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28449357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7868699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33838287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167758589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23237531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152558095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325797181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14201184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34214538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270112135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223893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104405488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14195405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368961893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a:extLst/>
          </p:cNvPr>
          <p:cNvSpPr>
            <a:spLocks noGrp="1"/>
          </p:cNvSpPr>
          <p:nvPr>
            <p:ph type="sldNum" sz="quarter" idx="5"/>
          </p:nvPr>
        </p:nvSpPr>
        <p:spPr/>
        <p:txBody>
          <a:bodyPr/>
          <a:lstStyle/>
          <a:p>
            <a:pPr>
              <a:defRPr/>
            </a:pPr>
            <a:fld id="{F7CEB900-761C-4A48-B591-9845F4F635DC}" type="slidenum">
              <a:rPr lang="en-US" smtClean="0"/>
              <a:pPr>
                <a:defRPr/>
              </a:pPr>
              <a:t>52</a:t>
            </a:fld>
            <a:endParaRPr lang="en-US" dirty="0"/>
          </a:p>
        </p:txBody>
      </p:sp>
    </p:spTree>
    <p:extLst>
      <p:ext uri="{BB962C8B-B14F-4D97-AF65-F5344CB8AC3E}">
        <p14:creationId xmlns:p14="http://schemas.microsoft.com/office/powerpoint/2010/main" val="164628532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37220" name="Slide Number Placeholder 3">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nstantia" panose="02030602050306030303" pitchFamily="18" charset="0"/>
              </a:defRPr>
            </a:lvl1pPr>
            <a:lvl2pPr marL="757066" indent="-291179">
              <a:defRPr>
                <a:solidFill>
                  <a:schemeClr val="tx1"/>
                </a:solidFill>
                <a:latin typeface="Constantia" panose="02030602050306030303" pitchFamily="18" charset="0"/>
              </a:defRPr>
            </a:lvl2pPr>
            <a:lvl3pPr marL="1164717" indent="-232943">
              <a:defRPr>
                <a:solidFill>
                  <a:schemeClr val="tx1"/>
                </a:solidFill>
                <a:latin typeface="Constantia" panose="02030602050306030303" pitchFamily="18" charset="0"/>
              </a:defRPr>
            </a:lvl3pPr>
            <a:lvl4pPr marL="1630604" indent="-232943">
              <a:defRPr>
                <a:solidFill>
                  <a:schemeClr val="tx1"/>
                </a:solidFill>
                <a:latin typeface="Constantia" panose="02030602050306030303" pitchFamily="18" charset="0"/>
              </a:defRPr>
            </a:lvl4pPr>
            <a:lvl5pPr marL="2096491" indent="-232943">
              <a:defRPr>
                <a:solidFill>
                  <a:schemeClr val="tx1"/>
                </a:solidFill>
                <a:latin typeface="Constantia" panose="02030602050306030303" pitchFamily="18" charset="0"/>
              </a:defRPr>
            </a:lvl5pPr>
            <a:lvl6pPr marL="2562377" indent="-232943" eaLnBrk="0" fontAlgn="base" hangingPunct="0">
              <a:spcBef>
                <a:spcPct val="0"/>
              </a:spcBef>
              <a:spcAft>
                <a:spcPct val="0"/>
              </a:spcAft>
              <a:defRPr>
                <a:solidFill>
                  <a:schemeClr val="tx1"/>
                </a:solidFill>
                <a:latin typeface="Constantia" panose="02030602050306030303" pitchFamily="18" charset="0"/>
              </a:defRPr>
            </a:lvl6pPr>
            <a:lvl7pPr marL="3028264" indent="-232943" eaLnBrk="0" fontAlgn="base" hangingPunct="0">
              <a:spcBef>
                <a:spcPct val="0"/>
              </a:spcBef>
              <a:spcAft>
                <a:spcPct val="0"/>
              </a:spcAft>
              <a:defRPr>
                <a:solidFill>
                  <a:schemeClr val="tx1"/>
                </a:solidFill>
                <a:latin typeface="Constantia" panose="02030602050306030303" pitchFamily="18" charset="0"/>
              </a:defRPr>
            </a:lvl7pPr>
            <a:lvl8pPr marL="3494151" indent="-232943" eaLnBrk="0" fontAlgn="base" hangingPunct="0">
              <a:spcBef>
                <a:spcPct val="0"/>
              </a:spcBef>
              <a:spcAft>
                <a:spcPct val="0"/>
              </a:spcAft>
              <a:defRPr>
                <a:solidFill>
                  <a:schemeClr val="tx1"/>
                </a:solidFill>
                <a:latin typeface="Constantia" panose="02030602050306030303" pitchFamily="18" charset="0"/>
              </a:defRPr>
            </a:lvl8pPr>
            <a:lvl9pPr marL="3960038" indent="-232943" eaLnBrk="0" fontAlgn="base" hangingPunct="0">
              <a:spcBef>
                <a:spcPct val="0"/>
              </a:spcBef>
              <a:spcAft>
                <a:spcPct val="0"/>
              </a:spcAft>
              <a:defRPr>
                <a:solidFill>
                  <a:schemeClr val="tx1"/>
                </a:solidFill>
                <a:latin typeface="Constantia" panose="02030602050306030303" pitchFamily="18" charset="0"/>
              </a:defRPr>
            </a:lvl9pPr>
          </a:lstStyle>
          <a:p>
            <a:pPr>
              <a:defRPr/>
            </a:pPr>
            <a:fld id="{F0D545C2-991E-4BAC-919D-61C3A0A7397C}" type="slidenum">
              <a:rPr lang="en-US" altLang="en-US" smtClean="0">
                <a:latin typeface="Calibri" panose="020F0502020204030204" pitchFamily="34" charset="0"/>
              </a:rPr>
              <a:pPr>
                <a:defRPr/>
              </a:pPr>
              <a:t>53</a:t>
            </a:fld>
            <a:endParaRPr lang="en-US" altLang="en-US" dirty="0">
              <a:latin typeface="Calibri" panose="020F0502020204030204" pitchFamily="34" charset="0"/>
            </a:endParaRPr>
          </a:p>
        </p:txBody>
      </p:sp>
    </p:spTree>
    <p:extLst>
      <p:ext uri="{BB962C8B-B14F-4D97-AF65-F5344CB8AC3E}">
        <p14:creationId xmlns:p14="http://schemas.microsoft.com/office/powerpoint/2010/main" val="156869179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145189047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418699571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17177493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23776579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40442849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32324978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985106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26376774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CMS title1">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25" y="2438400"/>
            <a:ext cx="5622925"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p:cNvPr>
          <p:cNvSpPr txBox="1">
            <a:spLocks noChangeArrowheads="1"/>
          </p:cNvSpPr>
          <p:nvPr/>
        </p:nvSpPr>
        <p:spPr bwMode="auto">
          <a:xfrm>
            <a:off x="-1668463" y="4927600"/>
            <a:ext cx="185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defRPr/>
            </a:pPr>
            <a:endParaRPr lang="en-US" dirty="0">
              <a:cs typeface="Arial" charset="0"/>
            </a:endParaRPr>
          </a:p>
        </p:txBody>
      </p:sp>
      <p:pic>
        <p:nvPicPr>
          <p:cNvPr id="7"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6850" y="228600"/>
            <a:ext cx="26527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11">
            <a:extLst/>
          </p:cNvPr>
          <p:cNvSpPr txBox="1">
            <a:spLocks noChangeArrowheads="1"/>
          </p:cNvSpPr>
          <p:nvPr userDrawn="1"/>
        </p:nvSpPr>
        <p:spPr bwMode="auto">
          <a:xfrm>
            <a:off x="-1668463" y="4927600"/>
            <a:ext cx="185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defRPr/>
            </a:pPr>
            <a:endParaRPr lang="en-US" dirty="0">
              <a:cs typeface="Arial" charset="0"/>
            </a:endParaRPr>
          </a:p>
        </p:txBody>
      </p:sp>
      <p:pic>
        <p:nvPicPr>
          <p:cNvPr id="11" name="Picture 1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96850" y="228600"/>
            <a:ext cx="26527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7"/>
          <p:cNvSpPr>
            <a:spLocks noGrp="1"/>
          </p:cNvSpPr>
          <p:nvPr>
            <p:ph type="title"/>
          </p:nvPr>
        </p:nvSpPr>
        <p:spPr>
          <a:xfrm>
            <a:off x="0" y="1371600"/>
            <a:ext cx="9144000" cy="1066800"/>
          </a:xfrm>
        </p:spPr>
        <p:txBody>
          <a:bodyPr/>
          <a:lstStyle/>
          <a:p>
            <a:r>
              <a:rPr lang="en-US"/>
              <a:t>Click to edit Master title style</a:t>
            </a:r>
            <a:endParaRPr lang="en-US" dirty="0"/>
          </a:p>
        </p:txBody>
      </p:sp>
      <p:sp>
        <p:nvSpPr>
          <p:cNvPr id="8" name="Text Placeholder 2"/>
          <p:cNvSpPr>
            <a:spLocks noGrp="1"/>
          </p:cNvSpPr>
          <p:nvPr>
            <p:ph type="body" sz="quarter" idx="10"/>
          </p:nvPr>
        </p:nvSpPr>
        <p:spPr>
          <a:xfrm>
            <a:off x="5943600" y="3048000"/>
            <a:ext cx="2971800" cy="914400"/>
          </a:xfrm>
        </p:spPr>
        <p:txBody>
          <a:bodyPr>
            <a:normAutofit/>
          </a:bodyPr>
          <a:lstStyle>
            <a:lvl1pPr marL="0" indent="0" algn="l">
              <a:buNone/>
              <a:defRPr sz="2400" b="1" i="1">
                <a:solidFill>
                  <a:srgbClr val="084A9C"/>
                </a:solidFill>
              </a:defRPr>
            </a:lvl1pPr>
          </a:lstStyle>
          <a:p>
            <a:pPr lvl="0"/>
            <a:r>
              <a:rPr lang="en-US"/>
              <a:t>Click to edit Master text styles</a:t>
            </a:r>
          </a:p>
          <a:p>
            <a:pPr lvl="1"/>
            <a:r>
              <a:rPr lang="en-US"/>
              <a:t>Second level</a:t>
            </a:r>
          </a:p>
        </p:txBody>
      </p:sp>
      <p:sp>
        <p:nvSpPr>
          <p:cNvPr id="9" name="Text Placeholder 2"/>
          <p:cNvSpPr>
            <a:spLocks noGrp="1"/>
          </p:cNvSpPr>
          <p:nvPr>
            <p:ph type="body" sz="quarter" idx="11"/>
          </p:nvPr>
        </p:nvSpPr>
        <p:spPr>
          <a:xfrm>
            <a:off x="5943600" y="4267200"/>
            <a:ext cx="2971800" cy="838200"/>
          </a:xfrm>
        </p:spPr>
        <p:txBody>
          <a:bodyPr>
            <a:normAutofit/>
          </a:bodyPr>
          <a:lstStyle>
            <a:lvl1pPr marL="0" indent="0" algn="l">
              <a:buNone/>
              <a:defRPr sz="2400" b="1" i="1">
                <a:solidFill>
                  <a:srgbClr val="084A9C"/>
                </a:solidFill>
              </a:defRPr>
            </a:lvl1pPr>
          </a:lstStyle>
          <a:p>
            <a:pPr lvl="0"/>
            <a:r>
              <a:rPr lang="en-US"/>
              <a:t>Click to edit Master text styles</a:t>
            </a:r>
          </a:p>
        </p:txBody>
      </p:sp>
      <p:sp>
        <p:nvSpPr>
          <p:cNvPr id="13" name="Slide Number Placeholder 5">
            <a:extLst/>
          </p:cNvPr>
          <p:cNvSpPr>
            <a:spLocks noGrp="1"/>
          </p:cNvSpPr>
          <p:nvPr>
            <p:ph type="sldNum" sz="quarter" idx="12"/>
          </p:nvPr>
        </p:nvSpPr>
        <p:spPr>
          <a:xfrm>
            <a:off x="6553200" y="6356350"/>
            <a:ext cx="2133600" cy="365125"/>
          </a:xfrm>
        </p:spPr>
        <p:txBody>
          <a:bodyPr/>
          <a:lstStyle>
            <a:lvl1pPr algn="r">
              <a:defRPr sz="1200">
                <a:solidFill>
                  <a:schemeClr val="tx1">
                    <a:tint val="75000"/>
                  </a:schemeClr>
                </a:solidFill>
              </a:defRPr>
            </a:lvl1pPr>
          </a:lstStyle>
          <a:p>
            <a:pPr>
              <a:defRPr/>
            </a:pPr>
            <a:fld id="{74DE2DA0-7A0E-408E-963E-316E17EE7837}" type="slidenum">
              <a:rPr lang="en-US"/>
              <a:pPr>
                <a:defRPr/>
              </a:pPr>
              <a:t>‹#›</a:t>
            </a:fld>
            <a:endParaRPr lang="en-US" dirty="0"/>
          </a:p>
        </p:txBody>
      </p:sp>
    </p:spTree>
    <p:extLst>
      <p:ext uri="{BB962C8B-B14F-4D97-AF65-F5344CB8AC3E}">
        <p14:creationId xmlns:p14="http://schemas.microsoft.com/office/powerpoint/2010/main" val="1500133161"/>
      </p:ext>
    </p:extLst>
  </p:cSld>
  <p:clrMapOvr>
    <a:masterClrMapping/>
  </p:clrMapOvr>
  <p:transition spd="slow">
    <p:cov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MS title6">
    <p:spTree>
      <p:nvGrpSpPr>
        <p:cNvPr id="1" name=""/>
        <p:cNvGrpSpPr/>
        <p:nvPr/>
      </p:nvGrpSpPr>
      <p:grpSpPr>
        <a:xfrm>
          <a:off x="0" y="0"/>
          <a:ext cx="0" cy="0"/>
          <a:chOff x="0" y="0"/>
          <a:chExt cx="0" cy="0"/>
        </a:xfrm>
      </p:grpSpPr>
      <p:sp>
        <p:nvSpPr>
          <p:cNvPr id="5" name="TextBox 4">
            <a:extLst/>
          </p:cNvPr>
          <p:cNvSpPr txBox="1">
            <a:spLocks noChangeArrowheads="1"/>
          </p:cNvSpPr>
          <p:nvPr/>
        </p:nvSpPr>
        <p:spPr bwMode="auto">
          <a:xfrm>
            <a:off x="-1668463" y="4927600"/>
            <a:ext cx="185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defRPr/>
            </a:pPr>
            <a:endParaRPr lang="en-US" dirty="0">
              <a:cs typeface="Arial" charset="0"/>
            </a:endParaRPr>
          </a:p>
        </p:txBody>
      </p:sp>
      <p:pic>
        <p:nvPicPr>
          <p:cNvPr id="6"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6850" y="228600"/>
            <a:ext cx="26527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10">
            <a:extLst/>
          </p:cNvPr>
          <p:cNvSpPr txBox="1">
            <a:spLocks noChangeArrowheads="1"/>
          </p:cNvSpPr>
          <p:nvPr userDrawn="1"/>
        </p:nvSpPr>
        <p:spPr bwMode="auto">
          <a:xfrm>
            <a:off x="-1668463" y="4927600"/>
            <a:ext cx="185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defRPr/>
            </a:pPr>
            <a:endParaRPr lang="en-US" dirty="0">
              <a:cs typeface="Arial" charset="0"/>
            </a:endParaRPr>
          </a:p>
        </p:txBody>
      </p:sp>
      <p:pic>
        <p:nvPicPr>
          <p:cNvPr id="9" name="Pictur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6850" y="228600"/>
            <a:ext cx="26527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7"/>
          <p:cNvSpPr>
            <a:spLocks noGrp="1"/>
          </p:cNvSpPr>
          <p:nvPr>
            <p:ph type="title"/>
          </p:nvPr>
        </p:nvSpPr>
        <p:spPr>
          <a:xfrm>
            <a:off x="0" y="1371600"/>
            <a:ext cx="9144000" cy="1066800"/>
          </a:xfrm>
        </p:spPr>
        <p:txBody>
          <a:bodyPr/>
          <a:lstStyle/>
          <a:p>
            <a:r>
              <a:rPr lang="en-US"/>
              <a:t>Click to edit Master title style</a:t>
            </a:r>
            <a:endParaRPr lang="en-US" dirty="0"/>
          </a:p>
        </p:txBody>
      </p:sp>
      <p:sp>
        <p:nvSpPr>
          <p:cNvPr id="7" name="Text Placeholder 2"/>
          <p:cNvSpPr>
            <a:spLocks noGrp="1"/>
          </p:cNvSpPr>
          <p:nvPr>
            <p:ph type="body" sz="quarter" idx="10"/>
          </p:nvPr>
        </p:nvSpPr>
        <p:spPr>
          <a:xfrm>
            <a:off x="4953000" y="3048000"/>
            <a:ext cx="3276600" cy="914400"/>
          </a:xfrm>
        </p:spPr>
        <p:txBody>
          <a:bodyPr>
            <a:normAutofit/>
          </a:bodyPr>
          <a:lstStyle>
            <a:lvl1pPr marL="0" indent="0" algn="l">
              <a:buNone/>
              <a:defRPr sz="2400" b="1" i="1">
                <a:solidFill>
                  <a:srgbClr val="084A9C"/>
                </a:solidFill>
              </a:defRPr>
            </a:lvl1pPr>
          </a:lstStyle>
          <a:p>
            <a:pPr lvl="0"/>
            <a:r>
              <a:rPr lang="en-US"/>
              <a:t>Click to edit Master text styles</a:t>
            </a:r>
          </a:p>
          <a:p>
            <a:pPr lvl="1"/>
            <a:r>
              <a:rPr lang="en-US"/>
              <a:t>Second level</a:t>
            </a:r>
          </a:p>
        </p:txBody>
      </p:sp>
      <p:sp>
        <p:nvSpPr>
          <p:cNvPr id="11" name="Text Placeholder 2"/>
          <p:cNvSpPr>
            <a:spLocks noGrp="1"/>
          </p:cNvSpPr>
          <p:nvPr>
            <p:ph type="body" sz="quarter" idx="11"/>
          </p:nvPr>
        </p:nvSpPr>
        <p:spPr>
          <a:xfrm>
            <a:off x="4953000" y="4191000"/>
            <a:ext cx="3276600" cy="838200"/>
          </a:xfrm>
        </p:spPr>
        <p:txBody>
          <a:bodyPr>
            <a:normAutofit/>
          </a:bodyPr>
          <a:lstStyle>
            <a:lvl1pPr marL="0" indent="0" algn="l">
              <a:buNone/>
              <a:defRPr sz="2400" b="1" i="1">
                <a:solidFill>
                  <a:srgbClr val="084A9C"/>
                </a:solidFill>
              </a:defRPr>
            </a:lvl1pPr>
          </a:lstStyle>
          <a:p>
            <a:pPr lvl="0"/>
            <a:r>
              <a:rPr lang="en-US"/>
              <a:t>Click to edit Master text styles</a:t>
            </a:r>
          </a:p>
        </p:txBody>
      </p:sp>
      <p:sp>
        <p:nvSpPr>
          <p:cNvPr id="10" name="Slide Number Placeholder 5">
            <a:extLst/>
          </p:cNvPr>
          <p:cNvSpPr>
            <a:spLocks noGrp="1"/>
          </p:cNvSpPr>
          <p:nvPr>
            <p:ph type="sldNum" sz="quarter" idx="12"/>
          </p:nvPr>
        </p:nvSpPr>
        <p:spPr>
          <a:xfrm>
            <a:off x="6553200" y="6356350"/>
            <a:ext cx="2133600" cy="365125"/>
          </a:xfrm>
        </p:spPr>
        <p:txBody>
          <a:bodyPr/>
          <a:lstStyle>
            <a:lvl1pPr algn="r">
              <a:defRPr sz="1200">
                <a:solidFill>
                  <a:schemeClr val="tx1">
                    <a:tint val="75000"/>
                  </a:schemeClr>
                </a:solidFill>
              </a:defRPr>
            </a:lvl1pPr>
          </a:lstStyle>
          <a:p>
            <a:pPr>
              <a:defRPr/>
            </a:pPr>
            <a:fld id="{322C141F-9F83-405D-B16A-F2D7F01C07B1}" type="slidenum">
              <a:rPr lang="en-US"/>
              <a:pPr>
                <a:defRPr/>
              </a:pPr>
              <a:t>‹#›</a:t>
            </a:fld>
            <a:endParaRPr lang="en-US" dirty="0"/>
          </a:p>
        </p:txBody>
      </p:sp>
    </p:spTree>
    <p:extLst>
      <p:ext uri="{BB962C8B-B14F-4D97-AF65-F5344CB8AC3E}">
        <p14:creationId xmlns:p14="http://schemas.microsoft.com/office/powerpoint/2010/main" val="3746733102"/>
      </p:ext>
    </p:extLst>
  </p:cSld>
  <p:clrMapOvr>
    <a:masterClrMapping/>
  </p:clrMapOvr>
  <p:transition spd="slow">
    <p:cov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MS content2">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9144000" cy="1417638"/>
          </a:xfrm>
          <a:prstGeom prst="rect">
            <a:avLst/>
          </a:prstGeom>
          <a:solidFill>
            <a:srgbClr val="084A9C"/>
          </a:solidFill>
          <a:effectLst>
            <a:outerShdw dist="76200" dir="5640000" algn="tl" rotWithShape="0">
              <a:srgbClr val="FFD004"/>
            </a:outerShdw>
          </a:effectLst>
        </p:spPr>
        <p:txBody>
          <a:bodyPr/>
          <a:lstStyle>
            <a:lvl1pPr>
              <a:defRPr>
                <a:solidFill>
                  <a:schemeClr val="bg1"/>
                </a:solidFill>
              </a:defRPr>
            </a:lvl1pPr>
          </a:lstStyle>
          <a:p>
            <a:r>
              <a:rPr lang="en-US"/>
              <a:t>Click to edit Master title style</a:t>
            </a:r>
            <a:endParaRPr lang="en-US" dirty="0"/>
          </a:p>
        </p:txBody>
      </p:sp>
      <p:sp>
        <p:nvSpPr>
          <p:cNvPr id="6" name="Content Placeholder 2"/>
          <p:cNvSpPr>
            <a:spLocks noGrp="1"/>
          </p:cNvSpPr>
          <p:nvPr>
            <p:ph idx="1"/>
          </p:nvPr>
        </p:nvSpPr>
        <p:spPr>
          <a:xfrm>
            <a:off x="457200" y="1828800"/>
            <a:ext cx="8229600" cy="4297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5406436"/>
      </p:ext>
    </p:extLst>
  </p:cSld>
  <p:clrMapOvr>
    <a:masterClrMapping/>
  </p:clrMapOvr>
  <p:transition spd="slow">
    <p:cove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CMS content2">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828800"/>
            <a:ext cx="8229600" cy="4297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Placeholder 8"/>
          <p:cNvSpPr>
            <a:spLocks noGrp="1"/>
          </p:cNvSpPr>
          <p:nvPr>
            <p:ph type="title"/>
          </p:nvPr>
        </p:nvSpPr>
        <p:spPr>
          <a:xfrm>
            <a:off x="0" y="0"/>
            <a:ext cx="9144000" cy="1447800"/>
          </a:xfrm>
          <a:prstGeom prst="rect">
            <a:avLst/>
          </a:prstGeom>
          <a:solidFill>
            <a:srgbClr val="FFD004"/>
          </a:solidFill>
          <a:effectLst>
            <a:outerShdw dist="76200" dir="5640000" algn="tl" rotWithShape="0">
              <a:srgbClr val="084A9C"/>
            </a:outerShdw>
          </a:effectLst>
        </p:spPr>
        <p:txBody>
          <a:bodyPr rtlCol="0">
            <a:noAutofit/>
          </a:bodyPr>
          <a:lstStyle/>
          <a:p>
            <a:r>
              <a:rPr lang="en-US"/>
              <a:t>Click to edit Master title style</a:t>
            </a:r>
            <a:endParaRPr lang="en-US" dirty="0"/>
          </a:p>
        </p:txBody>
      </p:sp>
      <p:sp>
        <p:nvSpPr>
          <p:cNvPr id="4" name="Slide Number Placeholder 5">
            <a:extLst/>
          </p:cNvPr>
          <p:cNvSpPr>
            <a:spLocks noGrp="1"/>
          </p:cNvSpPr>
          <p:nvPr>
            <p:ph type="sldNum" sz="quarter" idx="10"/>
          </p:nvPr>
        </p:nvSpPr>
        <p:spPr>
          <a:xfrm>
            <a:off x="6553200" y="6356350"/>
            <a:ext cx="2133600" cy="365125"/>
          </a:xfrm>
        </p:spPr>
        <p:txBody>
          <a:bodyPr/>
          <a:lstStyle>
            <a:lvl1pPr algn="r">
              <a:defRPr sz="1200">
                <a:solidFill>
                  <a:schemeClr val="tx1">
                    <a:tint val="75000"/>
                  </a:schemeClr>
                </a:solidFill>
              </a:defRPr>
            </a:lvl1pPr>
          </a:lstStyle>
          <a:p>
            <a:pPr>
              <a:defRPr/>
            </a:pPr>
            <a:fld id="{55F11071-BB20-46EE-876B-F1D0369E74A9}" type="slidenum">
              <a:rPr lang="en-US"/>
              <a:pPr>
                <a:defRPr/>
              </a:pPr>
              <a:t>‹#›</a:t>
            </a:fld>
            <a:endParaRPr lang="en-US" dirty="0"/>
          </a:p>
        </p:txBody>
      </p:sp>
    </p:spTree>
    <p:extLst>
      <p:ext uri="{BB962C8B-B14F-4D97-AF65-F5344CB8AC3E}">
        <p14:creationId xmlns:p14="http://schemas.microsoft.com/office/powerpoint/2010/main" val="4048840079"/>
      </p:ext>
    </p:extLst>
  </p:cSld>
  <p:clrMapOvr>
    <a:masterClrMapping/>
  </p:clrMapOvr>
  <p:transition spd="slow">
    <p:cove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2_CMS content2">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828800"/>
            <a:ext cx="8229600" cy="4297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Placeholder 8"/>
          <p:cNvSpPr>
            <a:spLocks noGrp="1"/>
          </p:cNvSpPr>
          <p:nvPr>
            <p:ph type="title"/>
          </p:nvPr>
        </p:nvSpPr>
        <p:spPr>
          <a:xfrm>
            <a:off x="0" y="0"/>
            <a:ext cx="9144000" cy="1447800"/>
          </a:xfrm>
          <a:prstGeom prst="rect">
            <a:avLst/>
          </a:prstGeom>
          <a:solidFill>
            <a:srgbClr val="FFD004"/>
          </a:solidFill>
          <a:effectLst>
            <a:outerShdw dist="76200" dir="5640000" algn="tl" rotWithShape="0">
              <a:srgbClr val="084A9C"/>
            </a:outerShdw>
          </a:effectLst>
        </p:spPr>
        <p:txBody>
          <a:bodyPr rtlCol="0">
            <a:noAutofit/>
          </a:bodyPr>
          <a:lstStyle/>
          <a:p>
            <a:r>
              <a:rPr lang="en-US"/>
              <a:t>Click to edit Master title style</a:t>
            </a:r>
            <a:endParaRPr lang="en-US" dirty="0"/>
          </a:p>
        </p:txBody>
      </p:sp>
      <p:sp>
        <p:nvSpPr>
          <p:cNvPr id="4" name="Slide Number Placeholder 5">
            <a:extLst/>
          </p:cNvPr>
          <p:cNvSpPr>
            <a:spLocks noGrp="1"/>
          </p:cNvSpPr>
          <p:nvPr>
            <p:ph type="sldNum" sz="quarter" idx="10"/>
          </p:nvPr>
        </p:nvSpPr>
        <p:spPr>
          <a:xfrm>
            <a:off x="6553200" y="6356350"/>
            <a:ext cx="2133600" cy="365125"/>
          </a:xfrm>
        </p:spPr>
        <p:txBody>
          <a:bodyPr/>
          <a:lstStyle>
            <a:lvl1pPr algn="r">
              <a:defRPr sz="1200">
                <a:solidFill>
                  <a:schemeClr val="tx1">
                    <a:tint val="75000"/>
                  </a:schemeClr>
                </a:solidFill>
              </a:defRPr>
            </a:lvl1pPr>
          </a:lstStyle>
          <a:p>
            <a:pPr>
              <a:defRPr/>
            </a:pPr>
            <a:fld id="{B7ED2B2B-1234-4A95-AC92-4871750A87A0}" type="slidenum">
              <a:rPr lang="en-US"/>
              <a:pPr>
                <a:defRPr/>
              </a:pPr>
              <a:t>‹#›</a:t>
            </a:fld>
            <a:endParaRPr lang="en-US" dirty="0"/>
          </a:p>
        </p:txBody>
      </p:sp>
    </p:spTree>
    <p:extLst>
      <p:ext uri="{BB962C8B-B14F-4D97-AF65-F5344CB8AC3E}">
        <p14:creationId xmlns:p14="http://schemas.microsoft.com/office/powerpoint/2010/main" val="3833388684"/>
      </p:ext>
    </p:extLst>
  </p:cSld>
  <p:clrMapOvr>
    <a:masterClrMapping/>
  </p:clrMapOvr>
  <p:transition spd="slow">
    <p:cove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dirty="0"/>
              <a:t>Click to edit Master title style</a:t>
            </a:r>
          </a:p>
        </p:txBody>
      </p:sp>
      <p:sp>
        <p:nvSpPr>
          <p:cNvPr id="3" name="Content Placeholder 2"/>
          <p:cNvSpPr>
            <a:spLocks noGrp="1"/>
          </p:cNvSpPr>
          <p:nvPr>
            <p:ph idx="1"/>
          </p:nvPr>
        </p:nvSpPr>
        <p:spPr>
          <a:xfrm>
            <a:off x="457200" y="1727200"/>
            <a:ext cx="8229600" cy="2673350"/>
          </a:xfrm>
        </p:spPr>
        <p:txBody>
          <a:bodyPr/>
          <a:lstStyle>
            <a:lvl1pPr>
              <a:defRPr sz="2500">
                <a:latin typeface="Myriad Pro" pitchFamily="34" charset="0"/>
              </a:defRPr>
            </a:lvl1pPr>
            <a:lvl2pPr>
              <a:defRPr sz="2000">
                <a:latin typeface="Myriad Pro" pitchFamily="34" charset="0"/>
              </a:defRPr>
            </a:lvl2pPr>
            <a:lvl3pPr>
              <a:defRPr sz="1800">
                <a:latin typeface="Myriad Pro" pitchFamily="34" charset="0"/>
              </a:defRPr>
            </a:lvl3pPr>
            <a:lvl4pPr>
              <a:defRPr sz="1600">
                <a:latin typeface="Myriad Pro" pitchFamily="34" charset="0"/>
              </a:defRPr>
            </a:lvl4pPr>
            <a:lvl5pPr>
              <a:defRPr sz="1200">
                <a:solidFill>
                  <a:schemeClr val="tx2"/>
                </a:solidFill>
                <a:latin typeface="Myriad Pro"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p:cNvPr>
          <p:cNvSpPr>
            <a:spLocks noGrp="1"/>
          </p:cNvSpPr>
          <p:nvPr>
            <p:ph type="dt" sz="half" idx="10"/>
          </p:nvPr>
        </p:nvSpPr>
        <p:spPr/>
        <p:txBody>
          <a:bodyPr/>
          <a:lstStyle>
            <a:lvl1pPr eaLnBrk="1" fontAlgn="auto" hangingPunct="1">
              <a:spcBef>
                <a:spcPts val="0"/>
              </a:spcBef>
              <a:spcAft>
                <a:spcPts val="0"/>
              </a:spcAft>
              <a:defRPr>
                <a:latin typeface="+mn-lt"/>
              </a:defRPr>
            </a:lvl1pPr>
          </a:lstStyle>
          <a:p>
            <a:pPr>
              <a:defRPr/>
            </a:pPr>
            <a:r>
              <a:rPr lang="en-US"/>
              <a:t>10/5/2012</a:t>
            </a:r>
          </a:p>
        </p:txBody>
      </p:sp>
      <p:sp>
        <p:nvSpPr>
          <p:cNvPr id="5" name="Footer Placeholder 4">
            <a:extLst/>
          </p:cNvPr>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cs typeface="Arial" charset="0"/>
              </a:defRPr>
            </a:lvl1pPr>
          </a:lstStyle>
          <a:p>
            <a:pPr>
              <a:defRPr/>
            </a:pPr>
            <a:endParaRPr lang="en-US"/>
          </a:p>
        </p:txBody>
      </p:sp>
      <p:sp>
        <p:nvSpPr>
          <p:cNvPr id="6" name="Slide Number Placeholder 5">
            <a:extLst/>
          </p:cNvPr>
          <p:cNvSpPr>
            <a:spLocks noGrp="1"/>
          </p:cNvSpPr>
          <p:nvPr>
            <p:ph type="sldNum" sz="quarter" idx="12"/>
          </p:nvPr>
        </p:nvSpPr>
        <p:spPr>
          <a:xfrm>
            <a:off x="6897688" y="6359525"/>
            <a:ext cx="2133600" cy="365125"/>
          </a:xfrm>
        </p:spPr>
        <p:txBody>
          <a:bodyPr/>
          <a:lstStyle>
            <a:lvl1pPr>
              <a:defRPr>
                <a:solidFill>
                  <a:schemeClr val="tx1"/>
                </a:solidFill>
              </a:defRPr>
            </a:lvl1pPr>
          </a:lstStyle>
          <a:p>
            <a:pPr>
              <a:defRPr/>
            </a:pPr>
            <a:fld id="{51B89E4C-8E69-41B1-AA00-B17A0C6646EA}" type="slidenum">
              <a:rPr lang="en-US" altLang="en-US"/>
              <a:pPr>
                <a:defRPr/>
              </a:pPr>
              <a:t>‹#›</a:t>
            </a:fld>
            <a:endParaRPr lang="en-US" altLang="en-US" dirty="0"/>
          </a:p>
        </p:txBody>
      </p:sp>
    </p:spTree>
    <p:extLst>
      <p:ext uri="{BB962C8B-B14F-4D97-AF65-F5344CB8AC3E}">
        <p14:creationId xmlns:p14="http://schemas.microsoft.com/office/powerpoint/2010/main" val="1034115384"/>
      </p:ext>
    </p:extLst>
  </p:cSld>
  <p:clrMapOvr>
    <a:masterClrMapping/>
  </p:clrMapOvr>
  <p:transition spd="slow">
    <p:cove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p:cNvPr>
          <p:cNvSpPr>
            <a:spLocks noGrp="1"/>
          </p:cNvSpPr>
          <p:nvPr>
            <p:ph type="dt" sz="half" idx="10"/>
          </p:nvPr>
        </p:nvSpPr>
        <p:spPr/>
        <p:txBody>
          <a:bodyPr/>
          <a:lstStyle>
            <a:lvl1pPr>
              <a:defRPr/>
            </a:lvl1pPr>
          </a:lstStyle>
          <a:p>
            <a:pPr>
              <a:defRPr/>
            </a:pPr>
            <a:endParaRPr lang="en-US"/>
          </a:p>
        </p:txBody>
      </p:sp>
      <p:sp>
        <p:nvSpPr>
          <p:cNvPr id="5" name="Footer Placeholder 4">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p:cNvPr>
          <p:cNvSpPr>
            <a:spLocks noGrp="1"/>
          </p:cNvSpPr>
          <p:nvPr>
            <p:ph type="sldNum" sz="quarter" idx="12"/>
          </p:nvPr>
        </p:nvSpPr>
        <p:spPr/>
        <p:txBody>
          <a:bodyPr/>
          <a:lstStyle>
            <a:lvl1pPr>
              <a:defRPr/>
            </a:lvl1pPr>
          </a:lstStyle>
          <a:p>
            <a:pPr>
              <a:defRPr/>
            </a:pPr>
            <a:fld id="{CBAED11B-CB16-426D-84CC-AF38BFA12642}" type="slidenum">
              <a:rPr lang="en-US"/>
              <a:pPr>
                <a:defRPr/>
              </a:pPr>
              <a:t>‹#›</a:t>
            </a:fld>
            <a:endParaRPr lang="en-US" dirty="0"/>
          </a:p>
        </p:txBody>
      </p:sp>
    </p:spTree>
    <p:extLst>
      <p:ext uri="{BB962C8B-B14F-4D97-AF65-F5344CB8AC3E}">
        <p14:creationId xmlns:p14="http://schemas.microsoft.com/office/powerpoint/2010/main" val="525884122"/>
      </p:ext>
    </p:extLst>
  </p:cSld>
  <p:clrMapOvr>
    <a:masterClrMapping/>
  </p:clrMapOvr>
  <p:transition spd="slow">
    <p:cove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p:cNvPr>
          <p:cNvSpPr>
            <a:spLocks noGrp="1"/>
          </p:cNvSpPr>
          <p:nvPr>
            <p:ph type="dt" sz="half" idx="10"/>
          </p:nvPr>
        </p:nvSpPr>
        <p:spPr/>
        <p:txBody>
          <a:bodyPr/>
          <a:lstStyle>
            <a:lvl1pPr>
              <a:defRPr/>
            </a:lvl1pPr>
          </a:lstStyle>
          <a:p>
            <a:pPr>
              <a:defRPr/>
            </a:pPr>
            <a:endParaRPr lang="en-US"/>
          </a:p>
        </p:txBody>
      </p:sp>
      <p:sp>
        <p:nvSpPr>
          <p:cNvPr id="5" name="Footer Placeholder 4">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p:cNvPr>
          <p:cNvSpPr>
            <a:spLocks noGrp="1"/>
          </p:cNvSpPr>
          <p:nvPr>
            <p:ph type="sldNum" sz="quarter" idx="12"/>
          </p:nvPr>
        </p:nvSpPr>
        <p:spPr/>
        <p:txBody>
          <a:bodyPr/>
          <a:lstStyle>
            <a:lvl1pPr>
              <a:defRPr/>
            </a:lvl1pPr>
          </a:lstStyle>
          <a:p>
            <a:pPr>
              <a:defRPr/>
            </a:pPr>
            <a:fld id="{C1E48C18-D299-48E3-848F-35212616A4B6}" type="slidenum">
              <a:rPr lang="en-US"/>
              <a:pPr>
                <a:defRPr/>
              </a:pPr>
              <a:t>‹#›</a:t>
            </a:fld>
            <a:endParaRPr lang="en-US" dirty="0"/>
          </a:p>
        </p:txBody>
      </p:sp>
    </p:spTree>
    <p:extLst>
      <p:ext uri="{BB962C8B-B14F-4D97-AF65-F5344CB8AC3E}">
        <p14:creationId xmlns:p14="http://schemas.microsoft.com/office/powerpoint/2010/main" val="733040220"/>
      </p:ext>
    </p:extLst>
  </p:cSld>
  <p:clrMapOvr>
    <a:masterClrMapping/>
  </p:clrMapOvr>
  <p:transition spd="slow">
    <p:cove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p:cNvPr>
          <p:cNvSpPr>
            <a:spLocks noGrp="1"/>
          </p:cNvSpPr>
          <p:nvPr>
            <p:ph type="dt" sz="half" idx="10"/>
          </p:nvPr>
        </p:nvSpPr>
        <p:spPr/>
        <p:txBody>
          <a:bodyPr/>
          <a:lstStyle>
            <a:lvl1pPr>
              <a:defRPr/>
            </a:lvl1pPr>
          </a:lstStyle>
          <a:p>
            <a:pPr>
              <a:defRPr/>
            </a:pPr>
            <a:endParaRPr lang="en-US"/>
          </a:p>
        </p:txBody>
      </p:sp>
      <p:sp>
        <p:nvSpPr>
          <p:cNvPr id="5" name="Footer Placeholder 4">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p:cNvPr>
          <p:cNvSpPr>
            <a:spLocks noGrp="1"/>
          </p:cNvSpPr>
          <p:nvPr>
            <p:ph type="sldNum" sz="quarter" idx="12"/>
          </p:nvPr>
        </p:nvSpPr>
        <p:spPr/>
        <p:txBody>
          <a:bodyPr/>
          <a:lstStyle>
            <a:lvl1pPr>
              <a:defRPr/>
            </a:lvl1pPr>
          </a:lstStyle>
          <a:p>
            <a:pPr>
              <a:defRPr/>
            </a:pPr>
            <a:fld id="{69A1834C-6658-47B6-AE03-42044E7C18C7}" type="slidenum">
              <a:rPr lang="en-US"/>
              <a:pPr>
                <a:defRPr/>
              </a:pPr>
              <a:t>‹#›</a:t>
            </a:fld>
            <a:endParaRPr lang="en-US" dirty="0"/>
          </a:p>
        </p:txBody>
      </p:sp>
    </p:spTree>
    <p:extLst>
      <p:ext uri="{BB962C8B-B14F-4D97-AF65-F5344CB8AC3E}">
        <p14:creationId xmlns:p14="http://schemas.microsoft.com/office/powerpoint/2010/main" val="2653114664"/>
      </p:ext>
    </p:extLst>
  </p:cSld>
  <p:clrMapOvr>
    <a:masterClrMapping/>
  </p:clrMapOvr>
  <p:transition spd="slow">
    <p:cove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p:cNvPr>
          <p:cNvSpPr>
            <a:spLocks noGrp="1"/>
          </p:cNvSpPr>
          <p:nvPr>
            <p:ph type="dt" sz="half" idx="10"/>
          </p:nvPr>
        </p:nvSpPr>
        <p:spPr/>
        <p:txBody>
          <a:bodyPr/>
          <a:lstStyle>
            <a:lvl1pPr>
              <a:defRPr/>
            </a:lvl1pPr>
          </a:lstStyle>
          <a:p>
            <a:pPr>
              <a:defRPr/>
            </a:pPr>
            <a:endParaRPr lang="en-US"/>
          </a:p>
        </p:txBody>
      </p:sp>
      <p:sp>
        <p:nvSpPr>
          <p:cNvPr id="6" name="Footer Placeholder 4">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p:cNvPr>
          <p:cNvSpPr>
            <a:spLocks noGrp="1"/>
          </p:cNvSpPr>
          <p:nvPr>
            <p:ph type="sldNum" sz="quarter" idx="12"/>
          </p:nvPr>
        </p:nvSpPr>
        <p:spPr/>
        <p:txBody>
          <a:bodyPr/>
          <a:lstStyle>
            <a:lvl1pPr>
              <a:defRPr/>
            </a:lvl1pPr>
          </a:lstStyle>
          <a:p>
            <a:pPr>
              <a:defRPr/>
            </a:pPr>
            <a:fld id="{1A9403C3-2EB8-4424-8289-4310D95CA161}" type="slidenum">
              <a:rPr lang="en-US"/>
              <a:pPr>
                <a:defRPr/>
              </a:pPr>
              <a:t>‹#›</a:t>
            </a:fld>
            <a:endParaRPr lang="en-US" dirty="0"/>
          </a:p>
        </p:txBody>
      </p:sp>
    </p:spTree>
    <p:extLst>
      <p:ext uri="{BB962C8B-B14F-4D97-AF65-F5344CB8AC3E}">
        <p14:creationId xmlns:p14="http://schemas.microsoft.com/office/powerpoint/2010/main" val="2476714943"/>
      </p:ext>
    </p:extLst>
  </p:cSld>
  <p:clrMapOvr>
    <a:masterClrMapping/>
  </p:clrMapOvr>
  <p:transition spd="slow">
    <p:cove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p:cNvPr>
          <p:cNvSpPr>
            <a:spLocks noGrp="1"/>
          </p:cNvSpPr>
          <p:nvPr>
            <p:ph type="dt" sz="half" idx="10"/>
          </p:nvPr>
        </p:nvSpPr>
        <p:spPr/>
        <p:txBody>
          <a:bodyPr/>
          <a:lstStyle>
            <a:lvl1pPr>
              <a:defRPr/>
            </a:lvl1pPr>
          </a:lstStyle>
          <a:p>
            <a:pPr>
              <a:defRPr/>
            </a:pPr>
            <a:endParaRPr lang="en-US"/>
          </a:p>
        </p:txBody>
      </p:sp>
      <p:sp>
        <p:nvSpPr>
          <p:cNvPr id="8" name="Footer Placeholder 4">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p:cNvPr>
          <p:cNvSpPr>
            <a:spLocks noGrp="1"/>
          </p:cNvSpPr>
          <p:nvPr>
            <p:ph type="sldNum" sz="quarter" idx="12"/>
          </p:nvPr>
        </p:nvSpPr>
        <p:spPr/>
        <p:txBody>
          <a:bodyPr/>
          <a:lstStyle>
            <a:lvl1pPr>
              <a:defRPr/>
            </a:lvl1pPr>
          </a:lstStyle>
          <a:p>
            <a:pPr>
              <a:defRPr/>
            </a:pPr>
            <a:fld id="{4EFECB53-DA41-4B54-BF71-EA14A758661C}" type="slidenum">
              <a:rPr lang="en-US"/>
              <a:pPr>
                <a:defRPr/>
              </a:pPr>
              <a:t>‹#›</a:t>
            </a:fld>
            <a:endParaRPr lang="en-US" dirty="0"/>
          </a:p>
        </p:txBody>
      </p:sp>
    </p:spTree>
    <p:extLst>
      <p:ext uri="{BB962C8B-B14F-4D97-AF65-F5344CB8AC3E}">
        <p14:creationId xmlns:p14="http://schemas.microsoft.com/office/powerpoint/2010/main" val="359166904"/>
      </p:ext>
    </p:extLst>
  </p:cSld>
  <p:clrMapOvr>
    <a:masterClrMapping/>
  </p:clrMapOvr>
  <p:transition spd="slow">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CMS title1">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438400"/>
            <a:ext cx="5638800" cy="443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p:cNvPr>
          <p:cNvSpPr txBox="1">
            <a:spLocks noChangeArrowheads="1"/>
          </p:cNvSpPr>
          <p:nvPr/>
        </p:nvSpPr>
        <p:spPr bwMode="auto">
          <a:xfrm>
            <a:off x="-1668463" y="4927600"/>
            <a:ext cx="185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defRPr/>
            </a:pPr>
            <a:endParaRPr lang="en-US" dirty="0">
              <a:cs typeface="Arial" charset="0"/>
            </a:endParaRPr>
          </a:p>
        </p:txBody>
      </p:sp>
      <p:pic>
        <p:nvPicPr>
          <p:cNvPr id="7"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6850" y="228600"/>
            <a:ext cx="26527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11">
            <a:extLst/>
          </p:cNvPr>
          <p:cNvSpPr txBox="1">
            <a:spLocks noChangeArrowheads="1"/>
          </p:cNvSpPr>
          <p:nvPr userDrawn="1"/>
        </p:nvSpPr>
        <p:spPr bwMode="auto">
          <a:xfrm>
            <a:off x="-1668463" y="4927600"/>
            <a:ext cx="185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defRPr/>
            </a:pPr>
            <a:endParaRPr lang="en-US" dirty="0">
              <a:cs typeface="Arial" charset="0"/>
            </a:endParaRPr>
          </a:p>
        </p:txBody>
      </p:sp>
      <p:pic>
        <p:nvPicPr>
          <p:cNvPr id="11" name="Picture 1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96850" y="228600"/>
            <a:ext cx="26527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7"/>
          <p:cNvSpPr>
            <a:spLocks noGrp="1"/>
          </p:cNvSpPr>
          <p:nvPr>
            <p:ph type="title"/>
          </p:nvPr>
        </p:nvSpPr>
        <p:spPr>
          <a:xfrm>
            <a:off x="0" y="1371600"/>
            <a:ext cx="9144000" cy="1066800"/>
          </a:xfrm>
        </p:spPr>
        <p:txBody>
          <a:bodyPr/>
          <a:lstStyle/>
          <a:p>
            <a:r>
              <a:rPr lang="en-US"/>
              <a:t>Click to edit Master title style</a:t>
            </a:r>
            <a:endParaRPr lang="en-US" dirty="0"/>
          </a:p>
        </p:txBody>
      </p:sp>
      <p:sp>
        <p:nvSpPr>
          <p:cNvPr id="8" name="Text Placeholder 2"/>
          <p:cNvSpPr>
            <a:spLocks noGrp="1"/>
          </p:cNvSpPr>
          <p:nvPr>
            <p:ph type="body" sz="quarter" idx="10"/>
          </p:nvPr>
        </p:nvSpPr>
        <p:spPr>
          <a:xfrm>
            <a:off x="5943600" y="3048000"/>
            <a:ext cx="2971800" cy="914400"/>
          </a:xfrm>
        </p:spPr>
        <p:txBody>
          <a:bodyPr>
            <a:normAutofit/>
          </a:bodyPr>
          <a:lstStyle>
            <a:lvl1pPr marL="0" indent="0" algn="l">
              <a:buNone/>
              <a:defRPr sz="2400" b="1" i="1">
                <a:solidFill>
                  <a:srgbClr val="084A9C"/>
                </a:solidFill>
              </a:defRPr>
            </a:lvl1pPr>
          </a:lstStyle>
          <a:p>
            <a:pPr lvl="0"/>
            <a:r>
              <a:rPr lang="en-US"/>
              <a:t>Click to edit Master text styles</a:t>
            </a:r>
          </a:p>
          <a:p>
            <a:pPr lvl="1"/>
            <a:r>
              <a:rPr lang="en-US"/>
              <a:t>Second level</a:t>
            </a:r>
          </a:p>
        </p:txBody>
      </p:sp>
      <p:sp>
        <p:nvSpPr>
          <p:cNvPr id="9" name="Text Placeholder 2"/>
          <p:cNvSpPr>
            <a:spLocks noGrp="1"/>
          </p:cNvSpPr>
          <p:nvPr>
            <p:ph type="body" sz="quarter" idx="11"/>
          </p:nvPr>
        </p:nvSpPr>
        <p:spPr>
          <a:xfrm>
            <a:off x="5943600" y="4267200"/>
            <a:ext cx="2971800" cy="838200"/>
          </a:xfrm>
        </p:spPr>
        <p:txBody>
          <a:bodyPr>
            <a:normAutofit/>
          </a:bodyPr>
          <a:lstStyle>
            <a:lvl1pPr marL="0" indent="0" algn="l">
              <a:buNone/>
              <a:defRPr sz="2400" b="1" i="1">
                <a:solidFill>
                  <a:srgbClr val="084A9C"/>
                </a:solidFill>
              </a:defRPr>
            </a:lvl1pPr>
          </a:lstStyle>
          <a:p>
            <a:pPr lvl="0"/>
            <a:r>
              <a:rPr lang="en-US"/>
              <a:t>Click to edit Master text styles</a:t>
            </a:r>
          </a:p>
        </p:txBody>
      </p:sp>
      <p:sp>
        <p:nvSpPr>
          <p:cNvPr id="13" name="Slide Number Placeholder 5">
            <a:extLst/>
          </p:cNvPr>
          <p:cNvSpPr>
            <a:spLocks noGrp="1"/>
          </p:cNvSpPr>
          <p:nvPr>
            <p:ph type="sldNum" sz="quarter" idx="12"/>
          </p:nvPr>
        </p:nvSpPr>
        <p:spPr>
          <a:xfrm>
            <a:off x="6553200" y="6356350"/>
            <a:ext cx="2133600" cy="365125"/>
          </a:xfrm>
        </p:spPr>
        <p:txBody>
          <a:bodyPr/>
          <a:lstStyle>
            <a:lvl1pPr algn="r">
              <a:defRPr sz="1200">
                <a:solidFill>
                  <a:schemeClr val="tx1">
                    <a:tint val="75000"/>
                  </a:schemeClr>
                </a:solidFill>
              </a:defRPr>
            </a:lvl1pPr>
          </a:lstStyle>
          <a:p>
            <a:pPr>
              <a:defRPr/>
            </a:pPr>
            <a:fld id="{B3B168FE-60B5-451D-89F8-4F63501FD3D3}" type="slidenum">
              <a:rPr lang="en-US"/>
              <a:pPr>
                <a:defRPr/>
              </a:pPr>
              <a:t>‹#›</a:t>
            </a:fld>
            <a:endParaRPr lang="en-US" dirty="0"/>
          </a:p>
        </p:txBody>
      </p:sp>
    </p:spTree>
    <p:extLst>
      <p:ext uri="{BB962C8B-B14F-4D97-AF65-F5344CB8AC3E}">
        <p14:creationId xmlns:p14="http://schemas.microsoft.com/office/powerpoint/2010/main" val="3026837947"/>
      </p:ext>
    </p:extLst>
  </p:cSld>
  <p:clrMapOvr>
    <a:masterClrMapping/>
  </p:clrMapOvr>
  <p:transition spd="slow">
    <p:cove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p:cNvPr>
          <p:cNvSpPr>
            <a:spLocks noGrp="1"/>
          </p:cNvSpPr>
          <p:nvPr>
            <p:ph type="dt" sz="half" idx="10"/>
          </p:nvPr>
        </p:nvSpPr>
        <p:spPr/>
        <p:txBody>
          <a:bodyPr/>
          <a:lstStyle>
            <a:lvl1pPr>
              <a:defRPr/>
            </a:lvl1pPr>
          </a:lstStyle>
          <a:p>
            <a:pPr>
              <a:defRPr/>
            </a:pPr>
            <a:endParaRPr lang="en-US"/>
          </a:p>
        </p:txBody>
      </p:sp>
      <p:sp>
        <p:nvSpPr>
          <p:cNvPr id="4" name="Footer Placeholder 4">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p:cNvPr>
          <p:cNvSpPr>
            <a:spLocks noGrp="1"/>
          </p:cNvSpPr>
          <p:nvPr>
            <p:ph type="sldNum" sz="quarter" idx="12"/>
          </p:nvPr>
        </p:nvSpPr>
        <p:spPr/>
        <p:txBody>
          <a:bodyPr/>
          <a:lstStyle>
            <a:lvl1pPr>
              <a:defRPr/>
            </a:lvl1pPr>
          </a:lstStyle>
          <a:p>
            <a:pPr>
              <a:defRPr/>
            </a:pPr>
            <a:fld id="{6123D00F-748E-4AE3-973A-F816E820836D}" type="slidenum">
              <a:rPr lang="en-US"/>
              <a:pPr>
                <a:defRPr/>
              </a:pPr>
              <a:t>‹#›</a:t>
            </a:fld>
            <a:endParaRPr lang="en-US" dirty="0"/>
          </a:p>
        </p:txBody>
      </p:sp>
    </p:spTree>
    <p:extLst>
      <p:ext uri="{BB962C8B-B14F-4D97-AF65-F5344CB8AC3E}">
        <p14:creationId xmlns:p14="http://schemas.microsoft.com/office/powerpoint/2010/main" val="2771574097"/>
      </p:ext>
    </p:extLst>
  </p:cSld>
  <p:clrMapOvr>
    <a:masterClrMapping/>
  </p:clrMapOvr>
  <p:transition spd="slow">
    <p:cove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p:cNvPr>
          <p:cNvSpPr>
            <a:spLocks noGrp="1"/>
          </p:cNvSpPr>
          <p:nvPr>
            <p:ph type="dt" sz="half" idx="10"/>
          </p:nvPr>
        </p:nvSpPr>
        <p:spPr/>
        <p:txBody>
          <a:bodyPr/>
          <a:lstStyle>
            <a:lvl1pPr>
              <a:defRPr/>
            </a:lvl1pPr>
          </a:lstStyle>
          <a:p>
            <a:pPr>
              <a:defRPr/>
            </a:pPr>
            <a:endParaRPr lang="en-US"/>
          </a:p>
        </p:txBody>
      </p:sp>
      <p:sp>
        <p:nvSpPr>
          <p:cNvPr id="3" name="Footer Placeholder 4">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p:cNvPr>
          <p:cNvSpPr>
            <a:spLocks noGrp="1"/>
          </p:cNvSpPr>
          <p:nvPr>
            <p:ph type="sldNum" sz="quarter" idx="12"/>
          </p:nvPr>
        </p:nvSpPr>
        <p:spPr/>
        <p:txBody>
          <a:bodyPr/>
          <a:lstStyle>
            <a:lvl1pPr>
              <a:defRPr/>
            </a:lvl1pPr>
          </a:lstStyle>
          <a:p>
            <a:pPr>
              <a:defRPr/>
            </a:pPr>
            <a:fld id="{4F2B2F5C-A742-461A-AB18-D36E76724680}" type="slidenum">
              <a:rPr lang="en-US"/>
              <a:pPr>
                <a:defRPr/>
              </a:pPr>
              <a:t>‹#›</a:t>
            </a:fld>
            <a:endParaRPr lang="en-US" dirty="0"/>
          </a:p>
        </p:txBody>
      </p:sp>
    </p:spTree>
    <p:extLst>
      <p:ext uri="{BB962C8B-B14F-4D97-AF65-F5344CB8AC3E}">
        <p14:creationId xmlns:p14="http://schemas.microsoft.com/office/powerpoint/2010/main" val="3508871857"/>
      </p:ext>
    </p:extLst>
  </p:cSld>
  <p:clrMapOvr>
    <a:masterClrMapping/>
  </p:clrMapOvr>
  <p:transition spd="slow">
    <p:cove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p:cNvPr>
          <p:cNvSpPr>
            <a:spLocks noGrp="1"/>
          </p:cNvSpPr>
          <p:nvPr>
            <p:ph type="dt" sz="half" idx="10"/>
          </p:nvPr>
        </p:nvSpPr>
        <p:spPr/>
        <p:txBody>
          <a:bodyPr/>
          <a:lstStyle>
            <a:lvl1pPr>
              <a:defRPr/>
            </a:lvl1pPr>
          </a:lstStyle>
          <a:p>
            <a:pPr>
              <a:defRPr/>
            </a:pPr>
            <a:endParaRPr lang="en-US"/>
          </a:p>
        </p:txBody>
      </p:sp>
      <p:sp>
        <p:nvSpPr>
          <p:cNvPr id="6" name="Footer Placeholder 4">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p:cNvPr>
          <p:cNvSpPr>
            <a:spLocks noGrp="1"/>
          </p:cNvSpPr>
          <p:nvPr>
            <p:ph type="sldNum" sz="quarter" idx="12"/>
          </p:nvPr>
        </p:nvSpPr>
        <p:spPr/>
        <p:txBody>
          <a:bodyPr/>
          <a:lstStyle>
            <a:lvl1pPr>
              <a:defRPr/>
            </a:lvl1pPr>
          </a:lstStyle>
          <a:p>
            <a:pPr>
              <a:defRPr/>
            </a:pPr>
            <a:fld id="{B2953173-63EF-4A6B-A84C-4AAE779EE633}" type="slidenum">
              <a:rPr lang="en-US"/>
              <a:pPr>
                <a:defRPr/>
              </a:pPr>
              <a:t>‹#›</a:t>
            </a:fld>
            <a:endParaRPr lang="en-US" dirty="0"/>
          </a:p>
        </p:txBody>
      </p:sp>
    </p:spTree>
    <p:extLst>
      <p:ext uri="{BB962C8B-B14F-4D97-AF65-F5344CB8AC3E}">
        <p14:creationId xmlns:p14="http://schemas.microsoft.com/office/powerpoint/2010/main" val="4030460910"/>
      </p:ext>
    </p:extLst>
  </p:cSld>
  <p:clrMapOvr>
    <a:masterClrMapping/>
  </p:clrMapOvr>
  <p:transition spd="slow">
    <p:cove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p:cNvPr>
          <p:cNvSpPr>
            <a:spLocks noGrp="1"/>
          </p:cNvSpPr>
          <p:nvPr>
            <p:ph type="dt" sz="half" idx="10"/>
          </p:nvPr>
        </p:nvSpPr>
        <p:spPr/>
        <p:txBody>
          <a:bodyPr/>
          <a:lstStyle>
            <a:lvl1pPr>
              <a:defRPr/>
            </a:lvl1pPr>
          </a:lstStyle>
          <a:p>
            <a:pPr>
              <a:defRPr/>
            </a:pPr>
            <a:endParaRPr lang="en-US"/>
          </a:p>
        </p:txBody>
      </p:sp>
      <p:sp>
        <p:nvSpPr>
          <p:cNvPr id="6" name="Footer Placeholder 4">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p:cNvPr>
          <p:cNvSpPr>
            <a:spLocks noGrp="1"/>
          </p:cNvSpPr>
          <p:nvPr>
            <p:ph type="sldNum" sz="quarter" idx="12"/>
          </p:nvPr>
        </p:nvSpPr>
        <p:spPr/>
        <p:txBody>
          <a:bodyPr/>
          <a:lstStyle>
            <a:lvl1pPr>
              <a:defRPr/>
            </a:lvl1pPr>
          </a:lstStyle>
          <a:p>
            <a:pPr>
              <a:defRPr/>
            </a:pPr>
            <a:fld id="{59DFCBCA-6C2A-43DC-A11F-6A926757E8E2}" type="slidenum">
              <a:rPr lang="en-US"/>
              <a:pPr>
                <a:defRPr/>
              </a:pPr>
              <a:t>‹#›</a:t>
            </a:fld>
            <a:endParaRPr lang="en-US" dirty="0"/>
          </a:p>
        </p:txBody>
      </p:sp>
    </p:spTree>
    <p:extLst>
      <p:ext uri="{BB962C8B-B14F-4D97-AF65-F5344CB8AC3E}">
        <p14:creationId xmlns:p14="http://schemas.microsoft.com/office/powerpoint/2010/main" val="3257619258"/>
      </p:ext>
    </p:extLst>
  </p:cSld>
  <p:clrMapOvr>
    <a:masterClrMapping/>
  </p:clrMapOvr>
  <p:transition spd="slow">
    <p:cove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p:cNvPr>
          <p:cNvSpPr>
            <a:spLocks noGrp="1"/>
          </p:cNvSpPr>
          <p:nvPr>
            <p:ph type="dt" sz="half" idx="10"/>
          </p:nvPr>
        </p:nvSpPr>
        <p:spPr/>
        <p:txBody>
          <a:bodyPr/>
          <a:lstStyle>
            <a:lvl1pPr>
              <a:defRPr/>
            </a:lvl1pPr>
          </a:lstStyle>
          <a:p>
            <a:pPr>
              <a:defRPr/>
            </a:pPr>
            <a:endParaRPr lang="en-US"/>
          </a:p>
        </p:txBody>
      </p:sp>
      <p:sp>
        <p:nvSpPr>
          <p:cNvPr id="5" name="Footer Placeholder 4">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p:cNvPr>
          <p:cNvSpPr>
            <a:spLocks noGrp="1"/>
          </p:cNvSpPr>
          <p:nvPr>
            <p:ph type="sldNum" sz="quarter" idx="12"/>
          </p:nvPr>
        </p:nvSpPr>
        <p:spPr/>
        <p:txBody>
          <a:bodyPr/>
          <a:lstStyle>
            <a:lvl1pPr>
              <a:defRPr/>
            </a:lvl1pPr>
          </a:lstStyle>
          <a:p>
            <a:pPr>
              <a:defRPr/>
            </a:pPr>
            <a:fld id="{6A951E41-C7E3-4987-A3B2-976911AC7AFE}" type="slidenum">
              <a:rPr lang="en-US"/>
              <a:pPr>
                <a:defRPr/>
              </a:pPr>
              <a:t>‹#›</a:t>
            </a:fld>
            <a:endParaRPr lang="en-US" dirty="0"/>
          </a:p>
        </p:txBody>
      </p:sp>
    </p:spTree>
    <p:extLst>
      <p:ext uri="{BB962C8B-B14F-4D97-AF65-F5344CB8AC3E}">
        <p14:creationId xmlns:p14="http://schemas.microsoft.com/office/powerpoint/2010/main" val="2550607364"/>
      </p:ext>
    </p:extLst>
  </p:cSld>
  <p:clrMapOvr>
    <a:masterClrMapping/>
  </p:clrMapOvr>
  <p:transition spd="slow">
    <p:cove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p:cNvPr>
          <p:cNvSpPr>
            <a:spLocks noGrp="1"/>
          </p:cNvSpPr>
          <p:nvPr>
            <p:ph type="dt" sz="half" idx="10"/>
          </p:nvPr>
        </p:nvSpPr>
        <p:spPr/>
        <p:txBody>
          <a:bodyPr/>
          <a:lstStyle>
            <a:lvl1pPr>
              <a:defRPr/>
            </a:lvl1pPr>
          </a:lstStyle>
          <a:p>
            <a:pPr>
              <a:defRPr/>
            </a:pPr>
            <a:endParaRPr lang="en-US"/>
          </a:p>
        </p:txBody>
      </p:sp>
      <p:sp>
        <p:nvSpPr>
          <p:cNvPr id="5" name="Footer Placeholder 4">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p:cNvPr>
          <p:cNvSpPr>
            <a:spLocks noGrp="1"/>
          </p:cNvSpPr>
          <p:nvPr>
            <p:ph type="sldNum" sz="quarter" idx="12"/>
          </p:nvPr>
        </p:nvSpPr>
        <p:spPr/>
        <p:txBody>
          <a:bodyPr/>
          <a:lstStyle>
            <a:lvl1pPr>
              <a:defRPr/>
            </a:lvl1pPr>
          </a:lstStyle>
          <a:p>
            <a:pPr>
              <a:defRPr/>
            </a:pPr>
            <a:fld id="{A73D3E67-1B69-4731-AE30-C46072F8B131}" type="slidenum">
              <a:rPr lang="en-US"/>
              <a:pPr>
                <a:defRPr/>
              </a:pPr>
              <a:t>‹#›</a:t>
            </a:fld>
            <a:endParaRPr lang="en-US" dirty="0"/>
          </a:p>
        </p:txBody>
      </p:sp>
    </p:spTree>
    <p:extLst>
      <p:ext uri="{BB962C8B-B14F-4D97-AF65-F5344CB8AC3E}">
        <p14:creationId xmlns:p14="http://schemas.microsoft.com/office/powerpoint/2010/main" val="404408090"/>
      </p:ext>
    </p:extLst>
  </p:cSld>
  <p:clrMapOvr>
    <a:masterClrMapping/>
  </p:clrMapOvr>
  <p:transition spd="slow">
    <p:cove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p:cNvPr>
          <p:cNvSpPr>
            <a:spLocks noGrp="1"/>
          </p:cNvSpPr>
          <p:nvPr>
            <p:ph type="dt" sz="half" idx="10"/>
          </p:nvPr>
        </p:nvSpPr>
        <p:spPr/>
        <p:txBody>
          <a:bodyPr/>
          <a:lstStyle>
            <a:lvl1pPr>
              <a:defRPr/>
            </a:lvl1pPr>
          </a:lstStyle>
          <a:p>
            <a:pPr>
              <a:defRPr/>
            </a:pPr>
            <a:endParaRPr lang="en-US"/>
          </a:p>
        </p:txBody>
      </p:sp>
      <p:sp>
        <p:nvSpPr>
          <p:cNvPr id="4" name="Footer Placeholder 4">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p:cNvPr>
          <p:cNvSpPr>
            <a:spLocks noGrp="1"/>
          </p:cNvSpPr>
          <p:nvPr>
            <p:ph type="sldNum" sz="quarter" idx="12"/>
          </p:nvPr>
        </p:nvSpPr>
        <p:spPr/>
        <p:txBody>
          <a:bodyPr/>
          <a:lstStyle>
            <a:lvl1pPr>
              <a:defRPr/>
            </a:lvl1pPr>
          </a:lstStyle>
          <a:p>
            <a:pPr>
              <a:defRPr/>
            </a:pPr>
            <a:fld id="{79173CCB-9814-4F19-B735-AECE4A7BA546}" type="slidenum">
              <a:rPr lang="en-US"/>
              <a:pPr>
                <a:defRPr/>
              </a:pPr>
              <a:t>‹#›</a:t>
            </a:fld>
            <a:endParaRPr lang="en-US" dirty="0"/>
          </a:p>
        </p:txBody>
      </p:sp>
    </p:spTree>
    <p:extLst>
      <p:ext uri="{BB962C8B-B14F-4D97-AF65-F5344CB8AC3E}">
        <p14:creationId xmlns:p14="http://schemas.microsoft.com/office/powerpoint/2010/main" val="1151058578"/>
      </p:ext>
    </p:extLst>
  </p:cSld>
  <p:clrMapOvr>
    <a:masterClrMapping/>
  </p:clrMapOvr>
  <p:transition spd="slow">
    <p:cov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3_CMS title1">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68588"/>
            <a:ext cx="5867400" cy="421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p:cNvPr>
          <p:cNvSpPr txBox="1">
            <a:spLocks noChangeArrowheads="1"/>
          </p:cNvSpPr>
          <p:nvPr/>
        </p:nvSpPr>
        <p:spPr bwMode="auto">
          <a:xfrm>
            <a:off x="-1668463" y="4927600"/>
            <a:ext cx="185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defRPr/>
            </a:pPr>
            <a:endParaRPr lang="en-US" dirty="0">
              <a:cs typeface="Arial" charset="0"/>
            </a:endParaRPr>
          </a:p>
        </p:txBody>
      </p:sp>
      <p:pic>
        <p:nvPicPr>
          <p:cNvPr id="7"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6850" y="228600"/>
            <a:ext cx="26527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668588"/>
            <a:ext cx="5867400" cy="421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2">
            <a:extLst/>
          </p:cNvPr>
          <p:cNvSpPr txBox="1">
            <a:spLocks noChangeArrowheads="1"/>
          </p:cNvSpPr>
          <p:nvPr userDrawn="1"/>
        </p:nvSpPr>
        <p:spPr bwMode="auto">
          <a:xfrm>
            <a:off x="-1668463" y="4927600"/>
            <a:ext cx="185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defRPr/>
            </a:pPr>
            <a:endParaRPr lang="en-US" dirty="0">
              <a:cs typeface="Arial" charset="0"/>
            </a:endParaRPr>
          </a:p>
        </p:txBody>
      </p:sp>
      <p:pic>
        <p:nvPicPr>
          <p:cNvPr id="13" name="Picture 13"/>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96850" y="228600"/>
            <a:ext cx="26527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7"/>
          <p:cNvSpPr>
            <a:spLocks noGrp="1"/>
          </p:cNvSpPr>
          <p:nvPr>
            <p:ph type="title"/>
          </p:nvPr>
        </p:nvSpPr>
        <p:spPr>
          <a:xfrm>
            <a:off x="0" y="1371600"/>
            <a:ext cx="9144000" cy="1066800"/>
          </a:xfrm>
        </p:spPr>
        <p:txBody>
          <a:bodyPr/>
          <a:lstStyle/>
          <a:p>
            <a:r>
              <a:rPr lang="en-US"/>
              <a:t>Click to edit Master title style</a:t>
            </a:r>
            <a:endParaRPr lang="en-US" dirty="0"/>
          </a:p>
        </p:txBody>
      </p:sp>
      <p:sp>
        <p:nvSpPr>
          <p:cNvPr id="8" name="Text Placeholder 2"/>
          <p:cNvSpPr>
            <a:spLocks noGrp="1"/>
          </p:cNvSpPr>
          <p:nvPr>
            <p:ph type="body" sz="quarter" idx="10"/>
          </p:nvPr>
        </p:nvSpPr>
        <p:spPr>
          <a:xfrm>
            <a:off x="5943600" y="3048000"/>
            <a:ext cx="2971800" cy="914400"/>
          </a:xfrm>
        </p:spPr>
        <p:txBody>
          <a:bodyPr>
            <a:normAutofit/>
          </a:bodyPr>
          <a:lstStyle>
            <a:lvl1pPr marL="0" indent="0" algn="l">
              <a:buNone/>
              <a:defRPr sz="2400" b="1" i="1">
                <a:solidFill>
                  <a:srgbClr val="084A9C"/>
                </a:solidFill>
              </a:defRPr>
            </a:lvl1pPr>
          </a:lstStyle>
          <a:p>
            <a:pPr lvl="0"/>
            <a:r>
              <a:rPr lang="en-US"/>
              <a:t>Click to edit Master text styles</a:t>
            </a:r>
          </a:p>
          <a:p>
            <a:pPr lvl="1"/>
            <a:r>
              <a:rPr lang="en-US"/>
              <a:t>Second level</a:t>
            </a:r>
          </a:p>
        </p:txBody>
      </p:sp>
      <p:sp>
        <p:nvSpPr>
          <p:cNvPr id="9" name="Text Placeholder 2"/>
          <p:cNvSpPr>
            <a:spLocks noGrp="1"/>
          </p:cNvSpPr>
          <p:nvPr>
            <p:ph type="body" sz="quarter" idx="11"/>
          </p:nvPr>
        </p:nvSpPr>
        <p:spPr>
          <a:xfrm>
            <a:off x="5943600" y="4267200"/>
            <a:ext cx="2971800" cy="838200"/>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2400" b="1" i="1">
                <a:solidFill>
                  <a:srgbClr val="084A9C"/>
                </a:solidFill>
              </a:defRPr>
            </a:lvl1pPr>
          </a:lstStyle>
          <a:p>
            <a:pPr lvl="0"/>
            <a:r>
              <a:rPr lang="en-US"/>
              <a:t>Click to edit Master text styles</a:t>
            </a:r>
          </a:p>
          <a:p>
            <a:pPr lvl="1"/>
            <a:r>
              <a:rPr lang="en-US"/>
              <a:t>Second level</a:t>
            </a:r>
          </a:p>
        </p:txBody>
      </p:sp>
      <p:sp>
        <p:nvSpPr>
          <p:cNvPr id="14" name="Slide Number Placeholder 5">
            <a:extLst/>
          </p:cNvPr>
          <p:cNvSpPr>
            <a:spLocks noGrp="1"/>
          </p:cNvSpPr>
          <p:nvPr>
            <p:ph type="sldNum" sz="quarter" idx="12"/>
          </p:nvPr>
        </p:nvSpPr>
        <p:spPr>
          <a:xfrm>
            <a:off x="6553200" y="6356350"/>
            <a:ext cx="2133600" cy="365125"/>
          </a:xfrm>
        </p:spPr>
        <p:txBody>
          <a:bodyPr/>
          <a:lstStyle>
            <a:lvl1pPr algn="r">
              <a:defRPr sz="1200">
                <a:solidFill>
                  <a:schemeClr val="tx1">
                    <a:tint val="75000"/>
                  </a:schemeClr>
                </a:solidFill>
              </a:defRPr>
            </a:lvl1pPr>
          </a:lstStyle>
          <a:p>
            <a:pPr>
              <a:defRPr/>
            </a:pPr>
            <a:fld id="{6AB1773F-05DC-4CCE-947D-0F24DFF50E7A}" type="slidenum">
              <a:rPr lang="en-US"/>
              <a:pPr>
                <a:defRPr/>
              </a:pPr>
              <a:t>‹#›</a:t>
            </a:fld>
            <a:endParaRPr lang="en-US" dirty="0"/>
          </a:p>
        </p:txBody>
      </p:sp>
    </p:spTree>
    <p:extLst>
      <p:ext uri="{BB962C8B-B14F-4D97-AF65-F5344CB8AC3E}">
        <p14:creationId xmlns:p14="http://schemas.microsoft.com/office/powerpoint/2010/main" val="588431836"/>
      </p:ext>
    </p:extLst>
  </p:cSld>
  <p:clrMapOvr>
    <a:masterClrMapping/>
  </p:clrMapOvr>
  <p:transition spd="slow">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6850" y="228600"/>
            <a:ext cx="26527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srsplayingcardlore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975" y="2514600"/>
            <a:ext cx="5616575"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6850" y="228600"/>
            <a:ext cx="26527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8"/>
          <p:cNvSpPr>
            <a:spLocks noGrp="1"/>
          </p:cNvSpPr>
          <p:nvPr>
            <p:ph type="title"/>
          </p:nvPr>
        </p:nvSpPr>
        <p:spPr>
          <a:xfrm>
            <a:off x="0" y="1371600"/>
            <a:ext cx="9144000" cy="1066800"/>
          </a:xfrm>
        </p:spPr>
        <p:txBody>
          <a:bodyPr/>
          <a:lstStyle/>
          <a:p>
            <a:r>
              <a:rPr lang="en-US"/>
              <a:t>Click to edit Master title style</a:t>
            </a:r>
            <a:endParaRPr lang="en-US" dirty="0"/>
          </a:p>
        </p:txBody>
      </p:sp>
      <p:sp>
        <p:nvSpPr>
          <p:cNvPr id="10" name="Text Placeholder 2"/>
          <p:cNvSpPr>
            <a:spLocks noGrp="1"/>
          </p:cNvSpPr>
          <p:nvPr>
            <p:ph type="body" sz="quarter" idx="10"/>
          </p:nvPr>
        </p:nvSpPr>
        <p:spPr>
          <a:xfrm>
            <a:off x="5943600" y="3048000"/>
            <a:ext cx="2971800" cy="914400"/>
          </a:xfrm>
        </p:spPr>
        <p:txBody>
          <a:bodyPr>
            <a:normAutofit/>
          </a:bodyPr>
          <a:lstStyle>
            <a:lvl1pPr marL="0" indent="0" algn="l">
              <a:buNone/>
              <a:defRPr sz="2400" b="1" i="1">
                <a:solidFill>
                  <a:srgbClr val="084A9C"/>
                </a:solidFill>
              </a:defRPr>
            </a:lvl1pPr>
          </a:lstStyle>
          <a:p>
            <a:pPr lvl="0"/>
            <a:r>
              <a:rPr lang="en-US"/>
              <a:t>Click to edit Master text styles</a:t>
            </a:r>
          </a:p>
          <a:p>
            <a:pPr lvl="1"/>
            <a:r>
              <a:rPr lang="en-US"/>
              <a:t>Second level</a:t>
            </a:r>
          </a:p>
        </p:txBody>
      </p:sp>
      <p:sp>
        <p:nvSpPr>
          <p:cNvPr id="11" name="Text Placeholder 2"/>
          <p:cNvSpPr>
            <a:spLocks noGrp="1"/>
          </p:cNvSpPr>
          <p:nvPr>
            <p:ph type="body" sz="quarter" idx="11"/>
          </p:nvPr>
        </p:nvSpPr>
        <p:spPr>
          <a:xfrm>
            <a:off x="5943600" y="4267200"/>
            <a:ext cx="2971800" cy="838200"/>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2400" b="1" i="1">
                <a:solidFill>
                  <a:srgbClr val="084A9C"/>
                </a:solidFill>
              </a:defRPr>
            </a:lvl1pPr>
          </a:lstStyle>
          <a:p>
            <a:pPr lvl="0"/>
            <a:r>
              <a:rPr lang="en-US"/>
              <a:t>Click to edit Master text styles</a:t>
            </a:r>
          </a:p>
          <a:p>
            <a:pPr lvl="1"/>
            <a:r>
              <a:rPr lang="en-US"/>
              <a:t>Second level</a:t>
            </a:r>
          </a:p>
        </p:txBody>
      </p:sp>
      <p:sp>
        <p:nvSpPr>
          <p:cNvPr id="9" name="Slide Number Placeholder 5">
            <a:extLst/>
          </p:cNvPr>
          <p:cNvSpPr>
            <a:spLocks noGrp="1"/>
          </p:cNvSpPr>
          <p:nvPr>
            <p:ph type="sldNum" sz="quarter" idx="12"/>
          </p:nvPr>
        </p:nvSpPr>
        <p:spPr>
          <a:xfrm>
            <a:off x="6553200" y="6356350"/>
            <a:ext cx="2133600" cy="365125"/>
          </a:xfrm>
        </p:spPr>
        <p:txBody>
          <a:bodyPr/>
          <a:lstStyle>
            <a:lvl1pPr algn="r">
              <a:defRPr sz="1200">
                <a:solidFill>
                  <a:schemeClr val="tx1">
                    <a:tint val="75000"/>
                  </a:schemeClr>
                </a:solidFill>
              </a:defRPr>
            </a:lvl1pPr>
          </a:lstStyle>
          <a:p>
            <a:pPr>
              <a:defRPr/>
            </a:pPr>
            <a:fld id="{285766A6-4DFD-4D01-B14F-E9D773CCFEEC}" type="slidenum">
              <a:rPr lang="en-US"/>
              <a:pPr>
                <a:defRPr/>
              </a:pPr>
              <a:t>‹#›</a:t>
            </a:fld>
            <a:endParaRPr lang="en-US" dirty="0"/>
          </a:p>
        </p:txBody>
      </p:sp>
    </p:spTree>
    <p:extLst>
      <p:ext uri="{BB962C8B-B14F-4D97-AF65-F5344CB8AC3E}">
        <p14:creationId xmlns:p14="http://schemas.microsoft.com/office/powerpoint/2010/main" val="1869743729"/>
      </p:ext>
    </p:extLst>
  </p:cSld>
  <p:clrMapOvr>
    <a:masterClrMapping/>
  </p:clrMapOvr>
  <p:transition spd="slow">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MS title2">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38400"/>
            <a:ext cx="4640263"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p:cNvPr>
          <p:cNvSpPr txBox="1">
            <a:spLocks noChangeArrowheads="1"/>
          </p:cNvSpPr>
          <p:nvPr/>
        </p:nvSpPr>
        <p:spPr bwMode="auto">
          <a:xfrm>
            <a:off x="-1668463" y="4927600"/>
            <a:ext cx="185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defRPr/>
            </a:pPr>
            <a:endParaRPr lang="en-US" dirty="0">
              <a:cs typeface="Arial" charset="0"/>
            </a:endParaRPr>
          </a:p>
        </p:txBody>
      </p:sp>
      <p:pic>
        <p:nvPicPr>
          <p:cNvPr id="8"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6850" y="228600"/>
            <a:ext cx="26527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11">
            <a:extLst/>
          </p:cNvPr>
          <p:cNvSpPr txBox="1">
            <a:spLocks noChangeArrowheads="1"/>
          </p:cNvSpPr>
          <p:nvPr userDrawn="1"/>
        </p:nvSpPr>
        <p:spPr bwMode="auto">
          <a:xfrm>
            <a:off x="-1668463" y="4927600"/>
            <a:ext cx="185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defRPr/>
            </a:pPr>
            <a:endParaRPr lang="en-US" dirty="0">
              <a:cs typeface="Arial" charset="0"/>
            </a:endParaRPr>
          </a:p>
        </p:txBody>
      </p:sp>
      <p:pic>
        <p:nvPicPr>
          <p:cNvPr id="11" name="Picture 1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96850" y="228600"/>
            <a:ext cx="26527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7"/>
          <p:cNvSpPr>
            <a:spLocks noGrp="1"/>
          </p:cNvSpPr>
          <p:nvPr>
            <p:ph type="title"/>
          </p:nvPr>
        </p:nvSpPr>
        <p:spPr>
          <a:xfrm>
            <a:off x="0" y="1371600"/>
            <a:ext cx="9144000" cy="1066800"/>
          </a:xfrm>
        </p:spPr>
        <p:txBody>
          <a:bodyPr/>
          <a:lstStyle/>
          <a:p>
            <a:r>
              <a:rPr lang="en-US"/>
              <a:t>Click to edit Master title style</a:t>
            </a:r>
            <a:endParaRPr lang="en-US" dirty="0"/>
          </a:p>
        </p:txBody>
      </p:sp>
      <p:sp>
        <p:nvSpPr>
          <p:cNvPr id="7" name="Text Placeholder 2"/>
          <p:cNvSpPr>
            <a:spLocks noGrp="1"/>
          </p:cNvSpPr>
          <p:nvPr>
            <p:ph type="body" sz="quarter" idx="10"/>
          </p:nvPr>
        </p:nvSpPr>
        <p:spPr>
          <a:xfrm>
            <a:off x="4953000" y="3048000"/>
            <a:ext cx="3276600" cy="914400"/>
          </a:xfrm>
        </p:spPr>
        <p:txBody>
          <a:bodyPr>
            <a:normAutofit/>
          </a:bodyPr>
          <a:lstStyle>
            <a:lvl1pPr marL="0" indent="0" algn="l">
              <a:buNone/>
              <a:defRPr sz="2400" b="1" i="1">
                <a:solidFill>
                  <a:srgbClr val="084A9C"/>
                </a:solidFill>
              </a:defRPr>
            </a:lvl1pPr>
          </a:lstStyle>
          <a:p>
            <a:pPr lvl="0"/>
            <a:r>
              <a:rPr lang="en-US"/>
              <a:t>Click to edit Master text styles</a:t>
            </a:r>
          </a:p>
          <a:p>
            <a:pPr lvl="1"/>
            <a:r>
              <a:rPr lang="en-US"/>
              <a:t>Second level</a:t>
            </a:r>
          </a:p>
        </p:txBody>
      </p:sp>
      <p:sp>
        <p:nvSpPr>
          <p:cNvPr id="9" name="Text Placeholder 2"/>
          <p:cNvSpPr>
            <a:spLocks noGrp="1"/>
          </p:cNvSpPr>
          <p:nvPr>
            <p:ph type="body" sz="quarter" idx="11"/>
          </p:nvPr>
        </p:nvSpPr>
        <p:spPr>
          <a:xfrm>
            <a:off x="4953000" y="4191000"/>
            <a:ext cx="3276600" cy="838200"/>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2400" b="1" i="1">
                <a:solidFill>
                  <a:srgbClr val="084A9C"/>
                </a:solidFill>
              </a:defRPr>
            </a:lvl1pPr>
          </a:lstStyle>
          <a:p>
            <a:pPr lvl="0"/>
            <a:r>
              <a:rPr lang="en-US"/>
              <a:t>Click to edit Master text styles</a:t>
            </a:r>
          </a:p>
          <a:p>
            <a:pPr lvl="1"/>
            <a:r>
              <a:rPr lang="en-US"/>
              <a:t>Second level</a:t>
            </a:r>
          </a:p>
        </p:txBody>
      </p:sp>
      <p:sp>
        <p:nvSpPr>
          <p:cNvPr id="13" name="Slide Number Placeholder 5">
            <a:extLst/>
          </p:cNvPr>
          <p:cNvSpPr>
            <a:spLocks noGrp="1"/>
          </p:cNvSpPr>
          <p:nvPr>
            <p:ph type="sldNum" sz="quarter" idx="12"/>
          </p:nvPr>
        </p:nvSpPr>
        <p:spPr>
          <a:xfrm>
            <a:off x="6553200" y="6356350"/>
            <a:ext cx="2133600" cy="365125"/>
          </a:xfrm>
        </p:spPr>
        <p:txBody>
          <a:bodyPr/>
          <a:lstStyle>
            <a:lvl1pPr algn="r">
              <a:defRPr sz="1200">
                <a:solidFill>
                  <a:schemeClr val="tx1">
                    <a:tint val="75000"/>
                  </a:schemeClr>
                </a:solidFill>
              </a:defRPr>
            </a:lvl1pPr>
          </a:lstStyle>
          <a:p>
            <a:pPr>
              <a:defRPr/>
            </a:pPr>
            <a:fld id="{0DD7FBA0-76D1-4096-A6CE-829873CF12E1}" type="slidenum">
              <a:rPr lang="en-US"/>
              <a:pPr>
                <a:defRPr/>
              </a:pPr>
              <a:t>‹#›</a:t>
            </a:fld>
            <a:endParaRPr lang="en-US" dirty="0"/>
          </a:p>
        </p:txBody>
      </p:sp>
    </p:spTree>
    <p:extLst>
      <p:ext uri="{BB962C8B-B14F-4D97-AF65-F5344CB8AC3E}">
        <p14:creationId xmlns:p14="http://schemas.microsoft.com/office/powerpoint/2010/main" val="251635981"/>
      </p:ext>
    </p:extLst>
  </p:cSld>
  <p:clrMapOvr>
    <a:masterClrMapping/>
  </p:clrMapOvr>
  <p:transition spd="slow">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MS title3">
    <p:spTree>
      <p:nvGrpSpPr>
        <p:cNvPr id="1" name=""/>
        <p:cNvGrpSpPr/>
        <p:nvPr/>
      </p:nvGrpSpPr>
      <p:grpSpPr>
        <a:xfrm>
          <a:off x="0" y="0"/>
          <a:ext cx="0" cy="0"/>
          <a:chOff x="0" y="0"/>
          <a:chExt cx="0" cy="0"/>
        </a:xfrm>
      </p:grpSpPr>
      <p:pic>
        <p:nvPicPr>
          <p:cNvPr id="5" name="Picture 5" descr="tech.jpg"/>
          <p:cNvPicPr>
            <a:picLocks noChangeAspect="1"/>
          </p:cNvPicPr>
          <p:nvPr/>
        </p:nvPicPr>
        <p:blipFill>
          <a:blip r:embed="rId2">
            <a:extLst>
              <a:ext uri="{28A0092B-C50C-407E-A947-70E740481C1C}">
                <a14:useLocalDpi xmlns:a14="http://schemas.microsoft.com/office/drawing/2010/main" val="0"/>
              </a:ext>
            </a:extLst>
          </a:blip>
          <a:srcRect l="-30563" t="-2980"/>
          <a:stretch>
            <a:fillRect/>
          </a:stretch>
        </p:blipFill>
        <p:spPr bwMode="auto">
          <a:xfrm>
            <a:off x="-1600200" y="2379663"/>
            <a:ext cx="6807200" cy="447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p:cNvPr>
          <p:cNvSpPr txBox="1">
            <a:spLocks noChangeArrowheads="1"/>
          </p:cNvSpPr>
          <p:nvPr/>
        </p:nvSpPr>
        <p:spPr bwMode="auto">
          <a:xfrm>
            <a:off x="-1668463" y="4927600"/>
            <a:ext cx="185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defRPr/>
            </a:pPr>
            <a:endParaRPr lang="en-US" dirty="0">
              <a:cs typeface="Arial" charset="0"/>
            </a:endParaRPr>
          </a:p>
        </p:txBody>
      </p:sp>
      <p:pic>
        <p:nvPicPr>
          <p:cNvPr id="7"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6850" y="228600"/>
            <a:ext cx="26527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11">
            <a:extLst/>
          </p:cNvPr>
          <p:cNvSpPr txBox="1">
            <a:spLocks noChangeArrowheads="1"/>
          </p:cNvSpPr>
          <p:nvPr userDrawn="1"/>
        </p:nvSpPr>
        <p:spPr bwMode="auto">
          <a:xfrm>
            <a:off x="-1668463" y="4927600"/>
            <a:ext cx="185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defRPr/>
            </a:pPr>
            <a:endParaRPr lang="en-US" dirty="0">
              <a:cs typeface="Arial" charset="0"/>
            </a:endParaRPr>
          </a:p>
        </p:txBody>
      </p:sp>
      <p:pic>
        <p:nvPicPr>
          <p:cNvPr id="11" name="Picture 1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96850" y="228600"/>
            <a:ext cx="26527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7"/>
          <p:cNvSpPr>
            <a:spLocks noGrp="1"/>
          </p:cNvSpPr>
          <p:nvPr>
            <p:ph type="title"/>
          </p:nvPr>
        </p:nvSpPr>
        <p:spPr>
          <a:xfrm>
            <a:off x="0" y="1371600"/>
            <a:ext cx="9144000" cy="1066800"/>
          </a:xfrm>
        </p:spPr>
        <p:txBody>
          <a:bodyPr/>
          <a:lstStyle/>
          <a:p>
            <a:r>
              <a:rPr lang="en-US"/>
              <a:t>Click to edit Master title style</a:t>
            </a:r>
            <a:endParaRPr lang="en-US" dirty="0"/>
          </a:p>
        </p:txBody>
      </p:sp>
      <p:sp>
        <p:nvSpPr>
          <p:cNvPr id="8" name="Text Placeholder 2"/>
          <p:cNvSpPr>
            <a:spLocks noGrp="1"/>
          </p:cNvSpPr>
          <p:nvPr>
            <p:ph type="body" sz="quarter" idx="10"/>
          </p:nvPr>
        </p:nvSpPr>
        <p:spPr>
          <a:xfrm>
            <a:off x="5410200" y="3048000"/>
            <a:ext cx="3276600" cy="914400"/>
          </a:xfrm>
        </p:spPr>
        <p:txBody>
          <a:bodyPr>
            <a:normAutofit/>
          </a:bodyPr>
          <a:lstStyle>
            <a:lvl1pPr marL="0" indent="0" algn="l">
              <a:buNone/>
              <a:defRPr sz="2400" b="1" i="1">
                <a:solidFill>
                  <a:srgbClr val="084A9C"/>
                </a:solidFill>
              </a:defRPr>
            </a:lvl1pPr>
          </a:lstStyle>
          <a:p>
            <a:pPr lvl="0"/>
            <a:r>
              <a:rPr lang="en-US"/>
              <a:t>Click to edit Master text styles</a:t>
            </a:r>
          </a:p>
          <a:p>
            <a:pPr lvl="1"/>
            <a:r>
              <a:rPr lang="en-US"/>
              <a:t>Second level</a:t>
            </a:r>
          </a:p>
        </p:txBody>
      </p:sp>
      <p:sp>
        <p:nvSpPr>
          <p:cNvPr id="9" name="Text Placeholder 2"/>
          <p:cNvSpPr>
            <a:spLocks noGrp="1"/>
          </p:cNvSpPr>
          <p:nvPr>
            <p:ph type="body" sz="quarter" idx="11"/>
          </p:nvPr>
        </p:nvSpPr>
        <p:spPr>
          <a:xfrm>
            <a:off x="5410200" y="4191000"/>
            <a:ext cx="3276600" cy="838200"/>
          </a:xfrm>
        </p:spPr>
        <p:txBody>
          <a:bodyPr>
            <a:normAutofit/>
          </a:bodyPr>
          <a:lstStyle>
            <a:lvl1pPr marL="0" indent="0" algn="l">
              <a:buNone/>
              <a:defRPr sz="2400" b="1" i="1">
                <a:solidFill>
                  <a:srgbClr val="084A9C"/>
                </a:solidFill>
              </a:defRPr>
            </a:lvl1pPr>
          </a:lstStyle>
          <a:p>
            <a:pPr lvl="0"/>
            <a:r>
              <a:rPr lang="en-US"/>
              <a:t>Click to edit Master text styles</a:t>
            </a:r>
          </a:p>
        </p:txBody>
      </p:sp>
      <p:sp>
        <p:nvSpPr>
          <p:cNvPr id="13" name="Slide Number Placeholder 5">
            <a:extLst/>
          </p:cNvPr>
          <p:cNvSpPr>
            <a:spLocks noGrp="1"/>
          </p:cNvSpPr>
          <p:nvPr>
            <p:ph type="sldNum" sz="quarter" idx="12"/>
          </p:nvPr>
        </p:nvSpPr>
        <p:spPr>
          <a:xfrm>
            <a:off x="6553200" y="6356350"/>
            <a:ext cx="2133600" cy="365125"/>
          </a:xfrm>
        </p:spPr>
        <p:txBody>
          <a:bodyPr/>
          <a:lstStyle>
            <a:lvl1pPr algn="r">
              <a:defRPr sz="1200">
                <a:solidFill>
                  <a:schemeClr val="tx1">
                    <a:tint val="75000"/>
                  </a:schemeClr>
                </a:solidFill>
              </a:defRPr>
            </a:lvl1pPr>
          </a:lstStyle>
          <a:p>
            <a:pPr>
              <a:defRPr/>
            </a:pPr>
            <a:fld id="{E105582A-875C-4EEE-812C-E10D940ECDC1}" type="slidenum">
              <a:rPr lang="en-US"/>
              <a:pPr>
                <a:defRPr/>
              </a:pPr>
              <a:t>‹#›</a:t>
            </a:fld>
            <a:endParaRPr lang="en-US" dirty="0"/>
          </a:p>
        </p:txBody>
      </p:sp>
    </p:spTree>
    <p:extLst>
      <p:ext uri="{BB962C8B-B14F-4D97-AF65-F5344CB8AC3E}">
        <p14:creationId xmlns:p14="http://schemas.microsoft.com/office/powerpoint/2010/main" val="3255904430"/>
      </p:ext>
    </p:extLst>
  </p:cSld>
  <p:clrMapOvr>
    <a:masterClrMapping/>
  </p:clrMapOvr>
  <p:transition spd="slow">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MS title4">
    <p:spTree>
      <p:nvGrpSpPr>
        <p:cNvPr id="1" name=""/>
        <p:cNvGrpSpPr/>
        <p:nvPr/>
      </p:nvGrpSpPr>
      <p:grpSpPr>
        <a:xfrm>
          <a:off x="0" y="0"/>
          <a:ext cx="0" cy="0"/>
          <a:chOff x="0" y="0"/>
          <a:chExt cx="0" cy="0"/>
        </a:xfrm>
      </p:grpSpPr>
      <p:sp>
        <p:nvSpPr>
          <p:cNvPr id="5" name="TextBox 4">
            <a:extLst/>
          </p:cNvPr>
          <p:cNvSpPr txBox="1">
            <a:spLocks noChangeArrowheads="1"/>
          </p:cNvSpPr>
          <p:nvPr/>
        </p:nvSpPr>
        <p:spPr bwMode="auto">
          <a:xfrm>
            <a:off x="-1668463" y="4927600"/>
            <a:ext cx="185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defRPr/>
            </a:pPr>
            <a:endParaRPr lang="en-US" dirty="0">
              <a:cs typeface="Arial" charset="0"/>
            </a:endParaRPr>
          </a:p>
        </p:txBody>
      </p:sp>
      <p:pic>
        <p:nvPicPr>
          <p:cNvPr id="6"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0013" y="2963863"/>
            <a:ext cx="5614987" cy="389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6850" y="228600"/>
            <a:ext cx="26527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1">
            <a:extLst/>
          </p:cNvPr>
          <p:cNvSpPr txBox="1">
            <a:spLocks noChangeArrowheads="1"/>
          </p:cNvSpPr>
          <p:nvPr userDrawn="1"/>
        </p:nvSpPr>
        <p:spPr bwMode="auto">
          <a:xfrm>
            <a:off x="-1668463" y="4927600"/>
            <a:ext cx="185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defRPr/>
            </a:pPr>
            <a:endParaRPr lang="en-US" dirty="0">
              <a:cs typeface="Arial" charset="0"/>
            </a:endParaRPr>
          </a:p>
        </p:txBody>
      </p:sp>
      <p:pic>
        <p:nvPicPr>
          <p:cNvPr id="10" name="Picture 1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96850" y="228600"/>
            <a:ext cx="26527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7"/>
          <p:cNvSpPr>
            <a:spLocks noGrp="1"/>
          </p:cNvSpPr>
          <p:nvPr>
            <p:ph type="title"/>
          </p:nvPr>
        </p:nvSpPr>
        <p:spPr>
          <a:xfrm>
            <a:off x="0" y="1371600"/>
            <a:ext cx="9144000" cy="1066800"/>
          </a:xfrm>
        </p:spPr>
        <p:txBody>
          <a:bodyPr/>
          <a:lstStyle/>
          <a:p>
            <a:r>
              <a:rPr lang="en-US"/>
              <a:t>Click to edit Master title style</a:t>
            </a:r>
            <a:endParaRPr lang="en-US" dirty="0"/>
          </a:p>
        </p:txBody>
      </p:sp>
      <p:sp>
        <p:nvSpPr>
          <p:cNvPr id="14" name="Text Placeholder 2"/>
          <p:cNvSpPr>
            <a:spLocks noGrp="1"/>
          </p:cNvSpPr>
          <p:nvPr>
            <p:ph type="body" sz="quarter" idx="10"/>
          </p:nvPr>
        </p:nvSpPr>
        <p:spPr>
          <a:xfrm>
            <a:off x="5562600" y="3048000"/>
            <a:ext cx="3276600" cy="914400"/>
          </a:xfrm>
        </p:spPr>
        <p:txBody>
          <a:bodyPr>
            <a:normAutofit/>
          </a:bodyPr>
          <a:lstStyle>
            <a:lvl1pPr marL="0" indent="0" algn="l">
              <a:buNone/>
              <a:defRPr sz="2400" b="1" i="1">
                <a:solidFill>
                  <a:srgbClr val="084A9C"/>
                </a:solidFill>
              </a:defRPr>
            </a:lvl1pPr>
          </a:lstStyle>
          <a:p>
            <a:pPr lvl="0"/>
            <a:r>
              <a:rPr lang="en-US"/>
              <a:t>Click to edit Master text styles</a:t>
            </a:r>
          </a:p>
          <a:p>
            <a:pPr lvl="1"/>
            <a:r>
              <a:rPr lang="en-US"/>
              <a:t>Second level</a:t>
            </a:r>
          </a:p>
        </p:txBody>
      </p:sp>
      <p:sp>
        <p:nvSpPr>
          <p:cNvPr id="7" name="Text Placeholder 2"/>
          <p:cNvSpPr>
            <a:spLocks noGrp="1"/>
          </p:cNvSpPr>
          <p:nvPr>
            <p:ph type="body" sz="quarter" idx="11"/>
          </p:nvPr>
        </p:nvSpPr>
        <p:spPr>
          <a:xfrm>
            <a:off x="5562600" y="4191000"/>
            <a:ext cx="3276600" cy="838200"/>
          </a:xfrm>
        </p:spPr>
        <p:txBody>
          <a:bodyPr>
            <a:normAutofit/>
          </a:bodyPr>
          <a:lstStyle>
            <a:lvl1pPr marL="0" indent="0" algn="l">
              <a:buNone/>
              <a:defRPr sz="2400" b="1" i="1">
                <a:solidFill>
                  <a:srgbClr val="084A9C"/>
                </a:solidFill>
              </a:defRPr>
            </a:lvl1pPr>
          </a:lstStyle>
          <a:p>
            <a:pPr lvl="0"/>
            <a:r>
              <a:rPr lang="en-US"/>
              <a:t>Click to edit Master text styles</a:t>
            </a:r>
          </a:p>
        </p:txBody>
      </p:sp>
      <p:sp>
        <p:nvSpPr>
          <p:cNvPr id="11" name="Slide Number Placeholder 5">
            <a:extLst/>
          </p:cNvPr>
          <p:cNvSpPr>
            <a:spLocks noGrp="1"/>
          </p:cNvSpPr>
          <p:nvPr>
            <p:ph type="sldNum" sz="quarter" idx="12"/>
          </p:nvPr>
        </p:nvSpPr>
        <p:spPr>
          <a:xfrm>
            <a:off x="6553200" y="6356350"/>
            <a:ext cx="2133600" cy="365125"/>
          </a:xfrm>
        </p:spPr>
        <p:txBody>
          <a:bodyPr/>
          <a:lstStyle>
            <a:lvl1pPr algn="r">
              <a:defRPr sz="1200">
                <a:solidFill>
                  <a:schemeClr val="tx1">
                    <a:tint val="75000"/>
                  </a:schemeClr>
                </a:solidFill>
              </a:defRPr>
            </a:lvl1pPr>
          </a:lstStyle>
          <a:p>
            <a:pPr>
              <a:defRPr/>
            </a:pPr>
            <a:fld id="{75E43A51-4E38-4A84-8DDF-9241B499ED53}" type="slidenum">
              <a:rPr lang="en-US"/>
              <a:pPr>
                <a:defRPr/>
              </a:pPr>
              <a:t>‹#›</a:t>
            </a:fld>
            <a:endParaRPr lang="en-US" dirty="0"/>
          </a:p>
        </p:txBody>
      </p:sp>
    </p:spTree>
    <p:extLst>
      <p:ext uri="{BB962C8B-B14F-4D97-AF65-F5344CB8AC3E}">
        <p14:creationId xmlns:p14="http://schemas.microsoft.com/office/powerpoint/2010/main" val="3628061381"/>
      </p:ext>
    </p:extLst>
  </p:cSld>
  <p:clrMapOvr>
    <a:masterClrMapping/>
  </p:clrMapOvr>
  <p:transition spd="slow">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MS title5">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Lst>
          </a:blip>
          <a:srcRect l="-967" t="1176" r="-182" b="3456"/>
          <a:stretch>
            <a:fillRect/>
          </a:stretch>
        </p:blipFill>
        <p:spPr bwMode="auto">
          <a:xfrm>
            <a:off x="-76200" y="2286000"/>
            <a:ext cx="5614988"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p:cNvPr>
          <p:cNvSpPr txBox="1">
            <a:spLocks noChangeArrowheads="1"/>
          </p:cNvSpPr>
          <p:nvPr/>
        </p:nvSpPr>
        <p:spPr bwMode="auto">
          <a:xfrm>
            <a:off x="-1668463" y="4927600"/>
            <a:ext cx="185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defRPr/>
            </a:pPr>
            <a:endParaRPr lang="en-US" dirty="0">
              <a:cs typeface="Arial" charset="0"/>
            </a:endParaRPr>
          </a:p>
        </p:txBody>
      </p:sp>
      <p:pic>
        <p:nvPicPr>
          <p:cNvPr id="7"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6850" y="228600"/>
            <a:ext cx="26527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11">
            <a:extLst/>
          </p:cNvPr>
          <p:cNvSpPr txBox="1">
            <a:spLocks noChangeArrowheads="1"/>
          </p:cNvSpPr>
          <p:nvPr userDrawn="1"/>
        </p:nvSpPr>
        <p:spPr bwMode="auto">
          <a:xfrm>
            <a:off x="-1668463" y="4927600"/>
            <a:ext cx="185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defRPr/>
            </a:pPr>
            <a:endParaRPr lang="en-US" dirty="0">
              <a:cs typeface="Arial" charset="0"/>
            </a:endParaRPr>
          </a:p>
        </p:txBody>
      </p:sp>
      <p:pic>
        <p:nvPicPr>
          <p:cNvPr id="11" name="Picture 1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96850" y="228600"/>
            <a:ext cx="26527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7"/>
          <p:cNvSpPr>
            <a:spLocks noGrp="1"/>
          </p:cNvSpPr>
          <p:nvPr>
            <p:ph type="title"/>
          </p:nvPr>
        </p:nvSpPr>
        <p:spPr>
          <a:xfrm>
            <a:off x="0" y="1371600"/>
            <a:ext cx="9144000" cy="1066800"/>
          </a:xfrm>
        </p:spPr>
        <p:txBody>
          <a:bodyPr/>
          <a:lstStyle/>
          <a:p>
            <a:r>
              <a:rPr lang="en-US"/>
              <a:t>Click to edit Master title style</a:t>
            </a:r>
            <a:endParaRPr lang="en-US" dirty="0"/>
          </a:p>
        </p:txBody>
      </p:sp>
      <p:sp>
        <p:nvSpPr>
          <p:cNvPr id="8" name="Text Placeholder 2"/>
          <p:cNvSpPr>
            <a:spLocks noGrp="1"/>
          </p:cNvSpPr>
          <p:nvPr>
            <p:ph type="body" sz="quarter" idx="10"/>
          </p:nvPr>
        </p:nvSpPr>
        <p:spPr>
          <a:xfrm>
            <a:off x="5562600" y="3048000"/>
            <a:ext cx="3276600" cy="914400"/>
          </a:xfrm>
        </p:spPr>
        <p:txBody>
          <a:bodyPr>
            <a:normAutofit/>
          </a:bodyPr>
          <a:lstStyle>
            <a:lvl1pPr marL="0" indent="0" algn="l">
              <a:buNone/>
              <a:defRPr sz="2400" b="1" i="1">
                <a:solidFill>
                  <a:srgbClr val="084A9C"/>
                </a:solidFill>
              </a:defRPr>
            </a:lvl1pPr>
          </a:lstStyle>
          <a:p>
            <a:pPr lvl="0"/>
            <a:r>
              <a:rPr lang="en-US"/>
              <a:t>Click to edit Master text styles</a:t>
            </a:r>
          </a:p>
          <a:p>
            <a:pPr lvl="1"/>
            <a:r>
              <a:rPr lang="en-US"/>
              <a:t>Second level</a:t>
            </a:r>
          </a:p>
        </p:txBody>
      </p:sp>
      <p:sp>
        <p:nvSpPr>
          <p:cNvPr id="9" name="Text Placeholder 2"/>
          <p:cNvSpPr>
            <a:spLocks noGrp="1"/>
          </p:cNvSpPr>
          <p:nvPr>
            <p:ph type="body" sz="quarter" idx="11"/>
          </p:nvPr>
        </p:nvSpPr>
        <p:spPr>
          <a:xfrm>
            <a:off x="5562600" y="4191000"/>
            <a:ext cx="3276600" cy="838200"/>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2400" b="1" i="1">
                <a:solidFill>
                  <a:srgbClr val="084A9C"/>
                </a:solidFill>
              </a:defRPr>
            </a:lvl1pPr>
          </a:lstStyle>
          <a:p>
            <a:pPr lvl="0"/>
            <a:r>
              <a:rPr lang="en-US"/>
              <a:t>Click to edit Master text styles</a:t>
            </a:r>
          </a:p>
          <a:p>
            <a:pPr lvl="1"/>
            <a:r>
              <a:rPr lang="en-US"/>
              <a:t>Second level</a:t>
            </a:r>
          </a:p>
        </p:txBody>
      </p:sp>
      <p:sp>
        <p:nvSpPr>
          <p:cNvPr id="13" name="Slide Number Placeholder 5">
            <a:extLst/>
          </p:cNvPr>
          <p:cNvSpPr>
            <a:spLocks noGrp="1"/>
          </p:cNvSpPr>
          <p:nvPr>
            <p:ph type="sldNum" sz="quarter" idx="12"/>
          </p:nvPr>
        </p:nvSpPr>
        <p:spPr>
          <a:xfrm>
            <a:off x="6553200" y="6356350"/>
            <a:ext cx="2133600" cy="365125"/>
          </a:xfrm>
        </p:spPr>
        <p:txBody>
          <a:bodyPr/>
          <a:lstStyle>
            <a:lvl1pPr algn="r">
              <a:defRPr sz="1200">
                <a:solidFill>
                  <a:schemeClr val="tx1">
                    <a:tint val="75000"/>
                  </a:schemeClr>
                </a:solidFill>
              </a:defRPr>
            </a:lvl1pPr>
          </a:lstStyle>
          <a:p>
            <a:pPr>
              <a:defRPr/>
            </a:pPr>
            <a:fld id="{1AD2FE03-4EA2-41FB-A484-7C353048D47F}" type="slidenum">
              <a:rPr lang="en-US"/>
              <a:pPr>
                <a:defRPr/>
              </a:pPr>
              <a:t>‹#›</a:t>
            </a:fld>
            <a:endParaRPr lang="en-US" dirty="0"/>
          </a:p>
        </p:txBody>
      </p:sp>
    </p:spTree>
    <p:extLst>
      <p:ext uri="{BB962C8B-B14F-4D97-AF65-F5344CB8AC3E}">
        <p14:creationId xmlns:p14="http://schemas.microsoft.com/office/powerpoint/2010/main" val="1394514720"/>
      </p:ext>
    </p:extLst>
  </p:cSld>
  <p:clrMapOvr>
    <a:masterClrMapping/>
  </p:clrMapOvr>
  <p:transition spd="slow">
    <p:cov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MS title6">
    <p:spTree>
      <p:nvGrpSpPr>
        <p:cNvPr id="1" name=""/>
        <p:cNvGrpSpPr/>
        <p:nvPr/>
      </p:nvGrpSpPr>
      <p:grpSpPr>
        <a:xfrm>
          <a:off x="0" y="0"/>
          <a:ext cx="0" cy="0"/>
          <a:chOff x="0" y="0"/>
          <a:chExt cx="0" cy="0"/>
        </a:xfrm>
      </p:grpSpPr>
      <p:sp>
        <p:nvSpPr>
          <p:cNvPr id="5" name="TextBox 4">
            <a:extLst/>
          </p:cNvPr>
          <p:cNvSpPr txBox="1">
            <a:spLocks noChangeArrowheads="1"/>
          </p:cNvSpPr>
          <p:nvPr/>
        </p:nvSpPr>
        <p:spPr bwMode="auto">
          <a:xfrm>
            <a:off x="-1668463" y="4927600"/>
            <a:ext cx="185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defRPr/>
            </a:pPr>
            <a:endParaRPr lang="en-US" dirty="0">
              <a:cs typeface="Arial" charset="0"/>
            </a:endParaRPr>
          </a:p>
        </p:txBody>
      </p:sp>
      <p:sp>
        <p:nvSpPr>
          <p:cNvPr id="6" name="TextBox 5">
            <a:extLst/>
          </p:cNvPr>
          <p:cNvSpPr txBox="1">
            <a:spLocks noChangeArrowheads="1"/>
          </p:cNvSpPr>
          <p:nvPr userDrawn="1"/>
        </p:nvSpPr>
        <p:spPr bwMode="auto">
          <a:xfrm>
            <a:off x="-1668463" y="4927600"/>
            <a:ext cx="185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defRPr/>
            </a:pPr>
            <a:endParaRPr lang="en-US" dirty="0">
              <a:cs typeface="Arial" charset="0"/>
            </a:endParaRPr>
          </a:p>
        </p:txBody>
      </p:sp>
      <p:pic>
        <p:nvPicPr>
          <p:cNvPr id="7" name="Picture 10"/>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5800" y="2133600"/>
            <a:ext cx="7735888"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7"/>
          <p:cNvSpPr>
            <a:spLocks noGrp="1"/>
          </p:cNvSpPr>
          <p:nvPr>
            <p:ph type="title"/>
          </p:nvPr>
        </p:nvSpPr>
        <p:spPr>
          <a:xfrm>
            <a:off x="-76200" y="-28738"/>
            <a:ext cx="9244148" cy="1447800"/>
          </a:xfrm>
        </p:spPr>
        <p:txBody>
          <a:bodyPr/>
          <a:lstStyle/>
          <a:p>
            <a:r>
              <a:rPr lang="en-US" dirty="0"/>
              <a:t>Click to edit Master title style</a:t>
            </a:r>
          </a:p>
        </p:txBody>
      </p:sp>
      <p:sp>
        <p:nvSpPr>
          <p:cNvPr id="14" name="Text Placeholder 2"/>
          <p:cNvSpPr>
            <a:spLocks noGrp="1"/>
          </p:cNvSpPr>
          <p:nvPr>
            <p:ph type="body" sz="quarter" idx="10"/>
          </p:nvPr>
        </p:nvSpPr>
        <p:spPr>
          <a:xfrm>
            <a:off x="304800" y="5029200"/>
            <a:ext cx="8534400" cy="762000"/>
          </a:xfrm>
        </p:spPr>
        <p:txBody>
          <a:bodyPr>
            <a:normAutofit/>
          </a:bodyPr>
          <a:lstStyle>
            <a:lvl1pPr marL="0" indent="0" algn="l">
              <a:buNone/>
              <a:defRPr sz="2400" b="1" i="1">
                <a:solidFill>
                  <a:srgbClr val="084A9C"/>
                </a:solidFill>
              </a:defRPr>
            </a:lvl1pPr>
          </a:lstStyle>
          <a:p>
            <a:pPr lvl="0"/>
            <a:r>
              <a:rPr lang="en-US"/>
              <a:t>Click to edit Master text styles</a:t>
            </a:r>
          </a:p>
          <a:p>
            <a:pPr lvl="1"/>
            <a:r>
              <a:rPr lang="en-US"/>
              <a:t>Second level</a:t>
            </a:r>
          </a:p>
        </p:txBody>
      </p:sp>
      <p:sp>
        <p:nvSpPr>
          <p:cNvPr id="15" name="Text Placeholder 2"/>
          <p:cNvSpPr>
            <a:spLocks noGrp="1"/>
          </p:cNvSpPr>
          <p:nvPr>
            <p:ph type="body" sz="quarter" idx="11"/>
          </p:nvPr>
        </p:nvSpPr>
        <p:spPr>
          <a:xfrm>
            <a:off x="304800" y="5867400"/>
            <a:ext cx="8534400" cy="685800"/>
          </a:xfrm>
        </p:spPr>
        <p:txBody>
          <a:bodyPr>
            <a:normAutofit/>
          </a:bodyPr>
          <a:lstStyle>
            <a:lvl1pPr marL="0" indent="0" algn="l">
              <a:buNone/>
              <a:defRPr sz="2400" b="1" i="1">
                <a:solidFill>
                  <a:srgbClr val="084A9C"/>
                </a:solidFill>
              </a:defRPr>
            </a:lvl1pPr>
          </a:lstStyle>
          <a:p>
            <a:pPr lvl="0"/>
            <a:r>
              <a:rPr lang="en-US"/>
              <a:t>Click to edit Master text styles</a:t>
            </a:r>
          </a:p>
        </p:txBody>
      </p:sp>
      <p:sp>
        <p:nvSpPr>
          <p:cNvPr id="8" name="Slide Number Placeholder 5">
            <a:extLst/>
          </p:cNvPr>
          <p:cNvSpPr>
            <a:spLocks noGrp="1"/>
          </p:cNvSpPr>
          <p:nvPr>
            <p:ph type="sldNum" sz="quarter" idx="12"/>
          </p:nvPr>
        </p:nvSpPr>
        <p:spPr>
          <a:xfrm>
            <a:off x="6553200" y="6356350"/>
            <a:ext cx="2133600" cy="365125"/>
          </a:xfrm>
        </p:spPr>
        <p:txBody>
          <a:bodyPr/>
          <a:lstStyle>
            <a:lvl1pPr algn="r">
              <a:defRPr sz="1200">
                <a:solidFill>
                  <a:schemeClr val="tx1">
                    <a:tint val="75000"/>
                  </a:schemeClr>
                </a:solidFill>
              </a:defRPr>
            </a:lvl1pPr>
          </a:lstStyle>
          <a:p>
            <a:pPr>
              <a:defRPr/>
            </a:pPr>
            <a:fld id="{EC3F3CCA-BD19-4DE1-800C-056690E33B37}" type="slidenum">
              <a:rPr lang="en-US"/>
              <a:pPr>
                <a:defRPr/>
              </a:pPr>
              <a:t>‹#›</a:t>
            </a:fld>
            <a:endParaRPr lang="en-US" dirty="0"/>
          </a:p>
        </p:txBody>
      </p:sp>
    </p:spTree>
    <p:extLst>
      <p:ext uri="{BB962C8B-B14F-4D97-AF65-F5344CB8AC3E}">
        <p14:creationId xmlns:p14="http://schemas.microsoft.com/office/powerpoint/2010/main" val="1292536858"/>
      </p:ext>
    </p:extLst>
  </p:cSld>
  <p:clrMapOvr>
    <a:masterClrMapping/>
  </p:clrMapOvr>
  <p:transition spd="slow">
    <p:cov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7" name="Title Placeholder 8"/>
          <p:cNvSpPr>
            <a:spLocks noGrp="1"/>
          </p:cNvSpPr>
          <p:nvPr>
            <p:ph type="title"/>
          </p:nvPr>
        </p:nvSpPr>
        <p:spPr bwMode="auto">
          <a:xfrm>
            <a:off x="0" y="0"/>
            <a:ext cx="9144000" cy="1447800"/>
          </a:xfrm>
          <a:prstGeom prst="rect">
            <a:avLst/>
          </a:prstGeom>
          <a:solidFill>
            <a:srgbClr val="FFD004"/>
          </a:solidFill>
          <a:ln>
            <a:noFill/>
          </a:ln>
          <a:effectLst>
            <a:outerShdw dist="76200" dir="5639981" algn="tl" rotWithShape="0">
              <a:srgbClr val="084A9C"/>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8" name="Date Placeholder 7">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10" name="Slide Number Placeholder 9">
            <a:extLst/>
          </p:cNvPr>
          <p:cNvSpPr>
            <a:spLocks noGrp="1"/>
          </p:cNvSpPr>
          <p:nvPr>
            <p:ph type="sldNum" sz="quarter" idx="4"/>
          </p:nvPr>
        </p:nvSpPr>
        <p:spPr>
          <a:xfrm>
            <a:off x="7772400" y="6324600"/>
            <a:ext cx="990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fld id="{7B3B25BE-F32D-47A9-8473-1344020B4C7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5804" r:id="rId1"/>
    <p:sldLayoutId id="2147485805" r:id="rId2"/>
    <p:sldLayoutId id="2147485806" r:id="rId3"/>
    <p:sldLayoutId id="2147485807" r:id="rId4"/>
    <p:sldLayoutId id="2147485808" r:id="rId5"/>
    <p:sldLayoutId id="2147485809" r:id="rId6"/>
    <p:sldLayoutId id="2147485810" r:id="rId7"/>
    <p:sldLayoutId id="2147485811" r:id="rId8"/>
    <p:sldLayoutId id="2147485812" r:id="rId9"/>
    <p:sldLayoutId id="2147485813" r:id="rId10"/>
    <p:sldLayoutId id="2147485814" r:id="rId11"/>
    <p:sldLayoutId id="2147485815" r:id="rId12"/>
    <p:sldLayoutId id="2147485816" r:id="rId13"/>
    <p:sldLayoutId id="2147485817" r:id="rId14"/>
  </p:sldLayoutIdLst>
  <p:transition spd="slow">
    <p:cover/>
  </p:transition>
  <p:hf hdr="0" ftr="0" dt="0"/>
  <p:txStyles>
    <p:titleStyle>
      <a:lvl1pPr algn="ctr" rtl="0" eaLnBrk="0" fontAlgn="base" hangingPunct="0">
        <a:spcBef>
          <a:spcPct val="0"/>
        </a:spcBef>
        <a:spcAft>
          <a:spcPct val="0"/>
        </a:spcAft>
        <a:defRPr sz="4400" b="1" kern="1200">
          <a:solidFill>
            <a:schemeClr val="tx1"/>
          </a:solidFill>
          <a:latin typeface="+mj-lt"/>
          <a:ea typeface="+mj-ea"/>
          <a:cs typeface="+mj-cs"/>
        </a:defRPr>
      </a:lvl1pPr>
      <a:lvl2pPr algn="ctr" rtl="0" eaLnBrk="0" fontAlgn="base" hangingPunct="0">
        <a:spcBef>
          <a:spcPct val="0"/>
        </a:spcBef>
        <a:spcAft>
          <a:spcPct val="0"/>
        </a:spcAft>
        <a:defRPr sz="4400" b="1">
          <a:solidFill>
            <a:schemeClr val="tx1"/>
          </a:solidFill>
          <a:latin typeface="Calibri" pitchFamily="34" charset="0"/>
        </a:defRPr>
      </a:lvl2pPr>
      <a:lvl3pPr algn="ctr" rtl="0" eaLnBrk="0" fontAlgn="base" hangingPunct="0">
        <a:spcBef>
          <a:spcPct val="0"/>
        </a:spcBef>
        <a:spcAft>
          <a:spcPct val="0"/>
        </a:spcAft>
        <a:defRPr sz="4400" b="1">
          <a:solidFill>
            <a:schemeClr val="tx1"/>
          </a:solidFill>
          <a:latin typeface="Calibri" pitchFamily="34" charset="0"/>
        </a:defRPr>
      </a:lvl3pPr>
      <a:lvl4pPr algn="ctr" rtl="0" eaLnBrk="0" fontAlgn="base" hangingPunct="0">
        <a:spcBef>
          <a:spcPct val="0"/>
        </a:spcBef>
        <a:spcAft>
          <a:spcPct val="0"/>
        </a:spcAft>
        <a:defRPr sz="4400" b="1">
          <a:solidFill>
            <a:schemeClr val="tx1"/>
          </a:solidFill>
          <a:latin typeface="Calibri" pitchFamily="34" charset="0"/>
        </a:defRPr>
      </a:lvl4pPr>
      <a:lvl5pPr algn="ctr" rtl="0" eaLnBrk="0" fontAlgn="base" hangingPunct="0">
        <a:spcBef>
          <a:spcPct val="0"/>
        </a:spcBef>
        <a:spcAft>
          <a:spcPct val="0"/>
        </a:spcAft>
        <a:defRPr sz="4400" b="1">
          <a:solidFill>
            <a:schemeClr val="tx1"/>
          </a:solidFill>
          <a:latin typeface="Calibri" pitchFamily="34" charset="0"/>
        </a:defRPr>
      </a:lvl5pPr>
      <a:lvl6pPr marL="457200" algn="ctr" rtl="0" fontAlgn="base">
        <a:spcBef>
          <a:spcPct val="0"/>
        </a:spcBef>
        <a:spcAft>
          <a:spcPct val="0"/>
        </a:spcAft>
        <a:defRPr sz="4400" b="1">
          <a:solidFill>
            <a:schemeClr val="tx1"/>
          </a:solidFill>
          <a:latin typeface="Calibri" pitchFamily="34" charset="0"/>
        </a:defRPr>
      </a:lvl6pPr>
      <a:lvl7pPr marL="914400" algn="ctr" rtl="0" fontAlgn="base">
        <a:spcBef>
          <a:spcPct val="0"/>
        </a:spcBef>
        <a:spcAft>
          <a:spcPct val="0"/>
        </a:spcAft>
        <a:defRPr sz="4400" b="1">
          <a:solidFill>
            <a:schemeClr val="tx1"/>
          </a:solidFill>
          <a:latin typeface="Calibri" pitchFamily="34" charset="0"/>
        </a:defRPr>
      </a:lvl7pPr>
      <a:lvl8pPr marL="1371600" algn="ctr" rtl="0" fontAlgn="base">
        <a:spcBef>
          <a:spcPct val="0"/>
        </a:spcBef>
        <a:spcAft>
          <a:spcPct val="0"/>
        </a:spcAft>
        <a:defRPr sz="4400" b="1">
          <a:solidFill>
            <a:schemeClr val="tx1"/>
          </a:solidFill>
          <a:latin typeface="Calibri" pitchFamily="34" charset="0"/>
        </a:defRPr>
      </a:lvl8pPr>
      <a:lvl9pPr marL="1828800" algn="ctr" rtl="0" fontAlgn="base">
        <a:spcBef>
          <a:spcPct val="0"/>
        </a:spcBef>
        <a:spcAft>
          <a:spcPct val="0"/>
        </a:spcAft>
        <a:defRPr sz="4400" b="1">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5" name="Footer Placeholder 4">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a:extLst/>
          </p:cNvPr>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cs typeface="+mn-cs"/>
              </a:defRPr>
            </a:lvl1pPr>
          </a:lstStyle>
          <a:p>
            <a:pPr>
              <a:defRPr/>
            </a:pPr>
            <a:fld id="{0A32CDEA-0D65-4539-970D-DDF9D7B8499B}"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5792" r:id="rId1"/>
    <p:sldLayoutId id="2147485793" r:id="rId2"/>
    <p:sldLayoutId id="2147485794" r:id="rId3"/>
    <p:sldLayoutId id="2147485795" r:id="rId4"/>
    <p:sldLayoutId id="2147485796" r:id="rId5"/>
    <p:sldLayoutId id="2147485797" r:id="rId6"/>
    <p:sldLayoutId id="2147485798" r:id="rId7"/>
    <p:sldLayoutId id="2147485799" r:id="rId8"/>
    <p:sldLayoutId id="2147485800" r:id="rId9"/>
    <p:sldLayoutId id="2147485801" r:id="rId10"/>
    <p:sldLayoutId id="2147485802" r:id="rId11"/>
    <p:sldLayoutId id="2147485803" r:id="rId12"/>
  </p:sldLayoutIdLst>
  <p:transition spd="slow">
    <p:cover/>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hyperlink" Target="mailto:PERMSC.2021@lewin.com" TargetMode="External"/><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hyperlink" Target="FINAL%20PERM%20RY%202021%20Cycle%203%20Kick-off%20Presentation%20-%20Clean-%206-4-19%20(002).ppt" TargetMode="External"/><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8" Type="http://schemas.openxmlformats.org/officeDocument/2006/relationships/hyperlink" Target="mailto:Wendy.Chesser@cms.hhs.gov" TargetMode="External"/><Relationship Id="rId3" Type="http://schemas.openxmlformats.org/officeDocument/2006/relationships/hyperlink" Target="mailto:Danielle.Kochenour@cms.hhs.gov" TargetMode="External"/><Relationship Id="rId7" Type="http://schemas.openxmlformats.org/officeDocument/2006/relationships/hyperlink" Target="mailto:Kamini.Patel@cms.hhs.gov" TargetMode="External"/><Relationship Id="rId2" Type="http://schemas.openxmlformats.org/officeDocument/2006/relationships/notesSlide" Target="../notesSlides/notesSlide44.xml"/><Relationship Id="rId1" Type="http://schemas.openxmlformats.org/officeDocument/2006/relationships/slideLayout" Target="../slideLayouts/slideLayout12.xml"/><Relationship Id="rId6" Type="http://schemas.openxmlformats.org/officeDocument/2006/relationships/hyperlink" Target="mailto:Amelia.Citerone@cms.hhs.gov" TargetMode="External"/><Relationship Id="rId11" Type="http://schemas.openxmlformats.org/officeDocument/2006/relationships/hyperlink" Target="mailto:Nicholas.Bonomo@cms.hhs.gov" TargetMode="External"/><Relationship Id="rId5" Type="http://schemas.openxmlformats.org/officeDocument/2006/relationships/hyperlink" Target="mailto:Jennifer.Bean@cms.hhs.gov" TargetMode="External"/><Relationship Id="rId10" Type="http://schemas.openxmlformats.org/officeDocument/2006/relationships/hyperlink" Target="mailto:Daniel.Weimer@cms.hhs.gov" TargetMode="External"/><Relationship Id="rId4" Type="http://schemas.openxmlformats.org/officeDocument/2006/relationships/hyperlink" Target="mailto:Aileen.Almario@cms.hhs.gov" TargetMode="External"/><Relationship Id="rId9" Type="http://schemas.openxmlformats.org/officeDocument/2006/relationships/hyperlink" Target="mailto:Miranda.Gregory@cms.hhs.gov" TargetMode="Externa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0" y="1355725"/>
            <a:ext cx="9144000" cy="1216025"/>
          </a:xfrm>
        </p:spPr>
        <p:txBody>
          <a:bodyPr/>
          <a:lstStyle/>
          <a:p>
            <a:pPr eaLnBrk="1" hangingPunct="1"/>
            <a:r>
              <a:rPr lang="en-US" altLang="en-US" sz="4000" smtClean="0">
                <a:latin typeface="Times New Roman" panose="02020603050405020304" pitchFamily="18" charset="0"/>
                <a:cs typeface="Times New Roman" panose="02020603050405020304" pitchFamily="18" charset="0"/>
              </a:rPr>
              <a:t>Payment Error Rate Measurement (PERM)</a:t>
            </a:r>
          </a:p>
        </p:txBody>
      </p:sp>
      <p:sp>
        <p:nvSpPr>
          <p:cNvPr id="19459" name="Text Placeholder 2"/>
          <p:cNvSpPr>
            <a:spLocks noGrp="1"/>
          </p:cNvSpPr>
          <p:nvPr>
            <p:ph type="body" sz="quarter" idx="10"/>
          </p:nvPr>
        </p:nvSpPr>
        <p:spPr>
          <a:xfrm>
            <a:off x="4953000" y="3048000"/>
            <a:ext cx="3657600" cy="2286000"/>
          </a:xfrm>
        </p:spPr>
        <p:txBody>
          <a:bodyPr/>
          <a:lstStyle/>
          <a:p>
            <a:pPr algn="ctr" eaLnBrk="1" hangingPunct="1"/>
            <a:r>
              <a:rPr lang="en-US" altLang="en-US" sz="4000" dirty="0" smtClean="0">
                <a:latin typeface="Times New Roman" panose="02020603050405020304" pitchFamily="18" charset="0"/>
                <a:cs typeface="Times New Roman" panose="02020603050405020304" pitchFamily="18" charset="0"/>
              </a:rPr>
              <a:t>RY 2021 </a:t>
            </a:r>
          </a:p>
          <a:p>
            <a:pPr algn="ctr" eaLnBrk="1" hangingPunct="1"/>
            <a:r>
              <a:rPr lang="en-US" altLang="en-US" sz="4000" dirty="0" smtClean="0">
                <a:latin typeface="Times New Roman" panose="02020603050405020304" pitchFamily="18" charset="0"/>
                <a:cs typeface="Times New Roman" panose="02020603050405020304" pitchFamily="18" charset="0"/>
              </a:rPr>
              <a:t>Cycle 3 </a:t>
            </a:r>
          </a:p>
          <a:p>
            <a:pPr algn="ctr" eaLnBrk="1" hangingPunct="1"/>
            <a:r>
              <a:rPr lang="en-US" altLang="en-US" sz="4000" dirty="0" smtClean="0">
                <a:latin typeface="Times New Roman" panose="02020603050405020304" pitchFamily="18" charset="0"/>
                <a:cs typeface="Times New Roman" panose="02020603050405020304" pitchFamily="18" charset="0"/>
              </a:rPr>
              <a:t>Kick-Off</a:t>
            </a:r>
          </a:p>
        </p:txBody>
      </p:sp>
      <p:sp>
        <p:nvSpPr>
          <p:cNvPr id="19460" name="Text Placeholder 6"/>
          <p:cNvSpPr>
            <a:spLocks noGrp="1"/>
          </p:cNvSpPr>
          <p:nvPr>
            <p:ph type="body" sz="quarter" idx="11"/>
          </p:nvPr>
        </p:nvSpPr>
        <p:spPr>
          <a:xfrm>
            <a:off x="4953000" y="5041900"/>
            <a:ext cx="3733800" cy="838200"/>
          </a:xfrm>
        </p:spPr>
        <p:txBody>
          <a:bodyPr/>
          <a:lstStyle/>
          <a:p>
            <a:pPr algn="ctr" fontAlgn="base">
              <a:spcAft>
                <a:spcPct val="0"/>
              </a:spcAft>
            </a:pPr>
            <a:r>
              <a:rPr lang="en-US" altLang="en-US" sz="2000" dirty="0" smtClean="0">
                <a:solidFill>
                  <a:srgbClr val="FF0000"/>
                </a:solidFill>
                <a:latin typeface="Times New Roman" panose="02020603050405020304" pitchFamily="18" charset="0"/>
                <a:cs typeface="Times New Roman" panose="02020603050405020304" pitchFamily="18" charset="0"/>
              </a:rPr>
              <a:t/>
            </a:r>
            <a:br>
              <a:rPr lang="en-US" altLang="en-US" sz="2000" dirty="0" smtClean="0">
                <a:solidFill>
                  <a:srgbClr val="FF0000"/>
                </a:solidFill>
                <a:latin typeface="Times New Roman" panose="02020603050405020304" pitchFamily="18" charset="0"/>
                <a:cs typeface="Times New Roman" panose="02020603050405020304" pitchFamily="18" charset="0"/>
              </a:rPr>
            </a:br>
            <a:r>
              <a:rPr lang="en-US" altLang="en-US" sz="2000" dirty="0" smtClean="0">
                <a:latin typeface="Times New Roman" panose="02020603050405020304" pitchFamily="18" charset="0"/>
                <a:cs typeface="Times New Roman" panose="02020603050405020304" pitchFamily="18" charset="0"/>
              </a:rPr>
              <a:t>June 4, 2019</a:t>
            </a:r>
          </a:p>
        </p:txBody>
      </p:sp>
      <p:sp>
        <p:nvSpPr>
          <p:cNvPr id="4" name="Slide Number Placeholder 3">
            <a:extLst/>
          </p:cNvPr>
          <p:cNvSpPr>
            <a:spLocks noGrp="1"/>
          </p:cNvSpPr>
          <p:nvPr>
            <p:ph type="sldNum" sz="quarter" idx="12"/>
          </p:nvPr>
        </p:nvSpPr>
        <p:spPr/>
        <p:txBody>
          <a:bodyPr/>
          <a:lstStyle/>
          <a:p>
            <a:pPr>
              <a:defRPr/>
            </a:pPr>
            <a:fld id="{0D967335-1C4E-4016-8D51-C1495C96A000}" type="slidenum">
              <a:rPr lang="en-US"/>
              <a:pPr>
                <a:defRPr/>
              </a:pPr>
              <a:t>1</a:t>
            </a:fld>
            <a:endParaRPr lang="en-US" dirty="0"/>
          </a:p>
        </p:txBody>
      </p:sp>
    </p:spTree>
  </p:cSld>
  <p:clrMapOvr>
    <a:masterClrMapping/>
  </p:clrMapOvr>
  <p:transition spd="slow">
    <p:cove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p:cNvPr>
          <p:cNvSpPr>
            <a:spLocks noGrp="1"/>
          </p:cNvSpPr>
          <p:nvPr>
            <p:ph idx="1"/>
          </p:nvPr>
        </p:nvSpPr>
        <p:spPr>
          <a:xfrm>
            <a:off x="228600" y="1676400"/>
            <a:ext cx="8458200" cy="5045075"/>
          </a:xfrm>
        </p:spPr>
        <p:txBody>
          <a:bodyPr rtlCol="0">
            <a:normAutofit/>
          </a:bodyPr>
          <a:lstStyle/>
          <a:p>
            <a:pPr>
              <a:defRPr/>
            </a:pPr>
            <a:r>
              <a:rPr lang="en-US" sz="2400" dirty="0">
                <a:latin typeface="Times New Roman" panose="02020603050405020304" pitchFamily="18" charset="0"/>
                <a:cs typeface="Times New Roman" panose="02020603050405020304" pitchFamily="18" charset="0"/>
              </a:rPr>
              <a:t>States must submit valid, complete, and accurate claims universes to the SC</a:t>
            </a:r>
          </a:p>
          <a:p>
            <a:pPr algn="just">
              <a:defRPr/>
            </a:pPr>
            <a:r>
              <a:rPr lang="en-US" sz="2400" dirty="0">
                <a:solidFill>
                  <a:prstClr val="black"/>
                </a:solidFill>
                <a:latin typeface="Times New Roman" panose="02020603050405020304" pitchFamily="18" charset="0"/>
                <a:cs typeface="Times New Roman" panose="02020603050405020304" pitchFamily="18" charset="0"/>
              </a:rPr>
              <a:t>States have two data submission options – </a:t>
            </a:r>
            <a:r>
              <a:rPr lang="en-US" sz="2400" b="1" dirty="0">
                <a:latin typeface="Times New Roman" panose="02020603050405020304" pitchFamily="18" charset="0"/>
                <a:cs typeface="Times New Roman" panose="02020603050405020304" pitchFamily="18" charset="0"/>
              </a:rPr>
              <a:t>must choose by June 19, 2019</a:t>
            </a:r>
          </a:p>
          <a:p>
            <a:pPr lvl="1">
              <a:defRPr/>
            </a:pPr>
            <a:r>
              <a:rPr lang="en-US" sz="2000" dirty="0">
                <a:solidFill>
                  <a:prstClr val="black"/>
                </a:solidFill>
                <a:latin typeface="Times New Roman" panose="02020603050405020304" pitchFamily="18" charset="0"/>
                <a:cs typeface="Times New Roman" panose="02020603050405020304" pitchFamily="18" charset="0"/>
              </a:rPr>
              <a:t>Routine PERM</a:t>
            </a:r>
          </a:p>
          <a:p>
            <a:pPr lvl="1">
              <a:defRPr/>
            </a:pPr>
            <a:r>
              <a:rPr lang="en-US" sz="2000" dirty="0">
                <a:solidFill>
                  <a:prstClr val="black"/>
                </a:solidFill>
                <a:latin typeface="Times New Roman" panose="02020603050405020304" pitchFamily="18" charset="0"/>
                <a:cs typeface="Times New Roman" panose="02020603050405020304" pitchFamily="18" charset="0"/>
              </a:rPr>
              <a:t>PERM+</a:t>
            </a:r>
          </a:p>
          <a:p>
            <a:pPr lvl="2">
              <a:buFont typeface="Wingdings" panose="05000000000000000000" pitchFamily="2" charset="2"/>
              <a:buChar char="§"/>
              <a:defRPr/>
            </a:pPr>
            <a:r>
              <a:rPr lang="en-US" sz="1600" dirty="0">
                <a:solidFill>
                  <a:prstClr val="black"/>
                </a:solidFill>
                <a:latin typeface="Times New Roman" panose="02020603050405020304" pitchFamily="18" charset="0"/>
                <a:cs typeface="Times New Roman" panose="02020603050405020304" pitchFamily="18" charset="0"/>
              </a:rPr>
              <a:t>For more information on the submission options, contact </a:t>
            </a:r>
            <a:r>
              <a:rPr lang="en-US" sz="1600" dirty="0">
                <a:solidFill>
                  <a:prstClr val="black"/>
                </a:solidFill>
                <a:latin typeface="Times New Roman" panose="02020603050405020304" pitchFamily="18" charset="0"/>
                <a:cs typeface="Times New Roman" panose="02020603050405020304" pitchFamily="18" charset="0"/>
                <a:hlinkClick r:id="rId3"/>
              </a:rPr>
              <a:t>PERMSC.2021@lewin.com</a:t>
            </a:r>
            <a:endParaRPr lang="en-US" sz="1600" dirty="0">
              <a:solidFill>
                <a:prstClr val="black"/>
              </a:solidFill>
              <a:latin typeface="Times New Roman" panose="02020603050405020304" pitchFamily="18" charset="0"/>
              <a:cs typeface="Times New Roman" panose="02020603050405020304" pitchFamily="18" charset="0"/>
            </a:endParaRPr>
          </a:p>
          <a:p>
            <a:pPr>
              <a:defRPr/>
            </a:pPr>
            <a:r>
              <a:rPr lang="en-US" sz="2400" dirty="0">
                <a:solidFill>
                  <a:prstClr val="black"/>
                </a:solidFill>
                <a:latin typeface="Times New Roman" panose="02020603050405020304" pitchFamily="18" charset="0"/>
                <a:cs typeface="Times New Roman" panose="02020603050405020304" pitchFamily="18" charset="0"/>
              </a:rPr>
              <a:t>An Intake Meeting is held with each state to discuss:</a:t>
            </a:r>
          </a:p>
          <a:p>
            <a:pPr lvl="1">
              <a:defRPr/>
            </a:pPr>
            <a:r>
              <a:rPr lang="en-US" sz="2000" dirty="0">
                <a:solidFill>
                  <a:prstClr val="black"/>
                </a:solidFill>
                <a:latin typeface="Times New Roman" panose="02020603050405020304" pitchFamily="18" charset="0"/>
                <a:cs typeface="Times New Roman" panose="02020603050405020304" pitchFamily="18" charset="0"/>
              </a:rPr>
              <a:t>Requirements of PERM claims data submission</a:t>
            </a:r>
          </a:p>
          <a:p>
            <a:pPr lvl="1">
              <a:defRPr/>
            </a:pPr>
            <a:r>
              <a:rPr lang="en-US" sz="2000" dirty="0">
                <a:solidFill>
                  <a:prstClr val="black"/>
                </a:solidFill>
                <a:latin typeface="Times New Roman" panose="02020603050405020304" pitchFamily="18" charset="0"/>
                <a:cs typeface="Times New Roman" panose="02020603050405020304" pitchFamily="18" charset="0"/>
              </a:rPr>
              <a:t>Medicaid and CHIP programs and payment structures</a:t>
            </a:r>
          </a:p>
          <a:p>
            <a:pPr lvl="1">
              <a:defRPr/>
            </a:pPr>
            <a:r>
              <a:rPr lang="en-US" sz="2000" dirty="0">
                <a:solidFill>
                  <a:prstClr val="black"/>
                </a:solidFill>
                <a:latin typeface="Times New Roman" panose="02020603050405020304" pitchFamily="18" charset="0"/>
                <a:cs typeface="Times New Roman" panose="02020603050405020304" pitchFamily="18" charset="0"/>
              </a:rPr>
              <a:t>All data sources and the data collection process for PERM</a:t>
            </a:r>
          </a:p>
          <a:p>
            <a:pPr lvl="1">
              <a:defRPr/>
            </a:pPr>
            <a:r>
              <a:rPr lang="en-US" sz="2000" dirty="0">
                <a:solidFill>
                  <a:prstClr val="black"/>
                </a:solidFill>
                <a:latin typeface="Times New Roman" panose="02020603050405020304" pitchFamily="18" charset="0"/>
                <a:cs typeface="Times New Roman" panose="02020603050405020304" pitchFamily="18" charset="0"/>
              </a:rPr>
              <a:t>Waivers, demonstrations, and other programs in the state</a:t>
            </a:r>
          </a:p>
          <a:p>
            <a:pPr lvl="1">
              <a:defRPr/>
            </a:pPr>
            <a:r>
              <a:rPr lang="en-US" sz="2000" dirty="0">
                <a:solidFill>
                  <a:prstClr val="black"/>
                </a:solidFill>
                <a:latin typeface="Times New Roman" panose="02020603050405020304" pitchFamily="18" charset="0"/>
                <a:cs typeface="Times New Roman" panose="02020603050405020304" pitchFamily="18" charset="0"/>
              </a:rPr>
              <a:t>Any state-specific considerations around staffing structure and processes</a:t>
            </a:r>
            <a:endParaRPr lang="en-US" sz="1800" dirty="0">
              <a:latin typeface="Times New Roman" pitchFamily="18" charset="0"/>
              <a:cs typeface="Times New Roman" pitchFamily="18" charset="0"/>
            </a:endParaRPr>
          </a:p>
          <a:p>
            <a:pPr marL="685800" lvl="2" indent="0">
              <a:buFont typeface="Arial" panose="020B0604020202020204" pitchFamily="34" charset="0"/>
              <a:buNone/>
              <a:defRPr/>
            </a:pPr>
            <a:endParaRPr lang="en-US" sz="1350" dirty="0">
              <a:solidFill>
                <a:prstClr val="black"/>
              </a:solidFill>
              <a:latin typeface="Times New Roman" panose="02020603050405020304" pitchFamily="18" charset="0"/>
              <a:cs typeface="Times New Roman" panose="02020603050405020304" pitchFamily="18" charset="0"/>
            </a:endParaRPr>
          </a:p>
        </p:txBody>
      </p:sp>
      <p:sp>
        <p:nvSpPr>
          <p:cNvPr id="37891" name="Title 11"/>
          <p:cNvSpPr>
            <a:spLocks noGrp="1"/>
          </p:cNvSpPr>
          <p:nvPr>
            <p:ph type="title"/>
          </p:nvPr>
        </p:nvSpPr>
        <p:spPr>
          <a:effectLst>
            <a:outerShdw dist="76200" dir="5639981" algn="tl" rotWithShape="0">
              <a:srgbClr val="084A9C"/>
            </a:outerShdw>
          </a:effectLst>
        </p:spPr>
        <p:txBody>
          <a:bodyPr lIns="68580" tIns="34290" rIns="68580" bIns="34290"/>
          <a:lstStyle/>
          <a:p>
            <a:r>
              <a:rPr lang="en-US" altLang="en-US" dirty="0" smtClean="0">
                <a:latin typeface="Times New Roman" panose="02020603050405020304" pitchFamily="18" charset="0"/>
                <a:cs typeface="Times New Roman" panose="02020603050405020304" pitchFamily="18" charset="0"/>
              </a:rPr>
              <a:t>Statistical Contractor (SC):</a:t>
            </a:r>
            <a:br>
              <a:rPr lang="en-US" altLang="en-US" dirty="0" smtClean="0">
                <a:latin typeface="Times New Roman" panose="02020603050405020304" pitchFamily="18" charset="0"/>
                <a:cs typeface="Times New Roman" panose="02020603050405020304" pitchFamily="18" charset="0"/>
              </a:rPr>
            </a:br>
            <a:r>
              <a:rPr lang="en-US" altLang="en-US" dirty="0" smtClean="0">
                <a:latin typeface="Times New Roman" panose="02020603050405020304" pitchFamily="18" charset="0"/>
                <a:cs typeface="Times New Roman" panose="02020603050405020304" pitchFamily="18" charset="0"/>
              </a:rPr>
              <a:t>Claims Data Submission</a:t>
            </a:r>
          </a:p>
        </p:txBody>
      </p:sp>
      <p:sp>
        <p:nvSpPr>
          <p:cNvPr id="4" name="Slide Number Placeholder 3">
            <a:extLst/>
          </p:cNvPr>
          <p:cNvSpPr>
            <a:spLocks noGrp="1"/>
          </p:cNvSpPr>
          <p:nvPr>
            <p:ph type="sldNum" sz="quarter" idx="10"/>
          </p:nvPr>
        </p:nvSpPr>
        <p:spPr/>
        <p:txBody>
          <a:bodyPr/>
          <a:lstStyle/>
          <a:p>
            <a:pPr>
              <a:defRPr/>
            </a:pPr>
            <a:fld id="{98EA18E3-2419-4B87-B2CD-9257CD6ED05C}" type="slidenum">
              <a:rPr lang="en-US"/>
              <a:pPr>
                <a:defRPr/>
              </a:pPr>
              <a:t>10</a:t>
            </a:fld>
            <a:endParaRPr lang="en-US" dirty="0"/>
          </a:p>
        </p:txBody>
      </p:sp>
    </p:spTree>
  </p:cSld>
  <p:clrMapOvr>
    <a:masterClrMapping/>
  </p:clrMapOvr>
  <p:transition spd="slow">
    <p:cove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1"/>
          <p:cNvSpPr>
            <a:spLocks noGrp="1"/>
          </p:cNvSpPr>
          <p:nvPr>
            <p:ph idx="1"/>
          </p:nvPr>
        </p:nvSpPr>
        <p:spPr>
          <a:xfrm>
            <a:off x="152400" y="1981200"/>
            <a:ext cx="8534400" cy="4687888"/>
          </a:xfrm>
        </p:spPr>
        <p:txBody>
          <a:bodyPr/>
          <a:lstStyle/>
          <a:p>
            <a:pPr>
              <a:buClr>
                <a:srgbClr val="000000"/>
              </a:buClr>
            </a:pPr>
            <a:r>
              <a:rPr lang="en-US" altLang="en-US" smtClean="0">
                <a:solidFill>
                  <a:srgbClr val="FF0000"/>
                </a:solidFill>
                <a:latin typeface="Times New Roman" panose="02020603050405020304" pitchFamily="18" charset="0"/>
                <a:cs typeface="Times New Roman" panose="02020603050405020304" pitchFamily="18" charset="0"/>
              </a:rPr>
              <a:t>**New** </a:t>
            </a:r>
            <a:r>
              <a:rPr lang="en-US" altLang="en-US" smtClean="0">
                <a:latin typeface="Times New Roman" panose="02020603050405020304" pitchFamily="18" charset="0"/>
                <a:cs typeface="Times New Roman" panose="02020603050405020304" pitchFamily="18" charset="0"/>
              </a:rPr>
              <a:t>Data Submission Instruction Meetings</a:t>
            </a:r>
          </a:p>
          <a:p>
            <a:pPr lvl="1" algn="just"/>
            <a:r>
              <a:rPr lang="en-US" altLang="en-US" sz="2400" smtClean="0">
                <a:latin typeface="Times New Roman" panose="02020603050405020304" pitchFamily="18" charset="0"/>
                <a:cs typeface="Times New Roman" panose="02020603050405020304" pitchFamily="18" charset="0"/>
              </a:rPr>
              <a:t>The SC will hold meetings to facilitate an in-depth discussion of the data submission instructions</a:t>
            </a:r>
          </a:p>
          <a:p>
            <a:pPr lvl="1"/>
            <a:r>
              <a:rPr lang="en-US" altLang="en-US" sz="2400" smtClean="0">
                <a:latin typeface="Times New Roman" panose="02020603050405020304" pitchFamily="18" charset="0"/>
                <a:cs typeface="Times New Roman" panose="02020603050405020304" pitchFamily="18" charset="0"/>
              </a:rPr>
              <a:t>Several sessions will be held (mid-June)</a:t>
            </a:r>
          </a:p>
          <a:p>
            <a:pPr lvl="1"/>
            <a:r>
              <a:rPr lang="en-US" altLang="en-US" sz="2400" smtClean="0">
                <a:latin typeface="Times New Roman" panose="02020603050405020304" pitchFamily="18" charset="0"/>
                <a:cs typeface="Times New Roman" panose="02020603050405020304" pitchFamily="18" charset="0"/>
              </a:rPr>
              <a:t>There will be sessions for both the routine PERM or PERM+ submission method</a:t>
            </a:r>
          </a:p>
        </p:txBody>
      </p:sp>
      <p:sp>
        <p:nvSpPr>
          <p:cNvPr id="39939" name="Title 11"/>
          <p:cNvSpPr>
            <a:spLocks noGrp="1"/>
          </p:cNvSpPr>
          <p:nvPr>
            <p:ph type="title"/>
          </p:nvPr>
        </p:nvSpPr>
        <p:spPr>
          <a:effectLst>
            <a:outerShdw dist="76200" dir="5639981" algn="tl" rotWithShape="0">
              <a:srgbClr val="084A9C"/>
            </a:outerShdw>
          </a:effectLst>
        </p:spPr>
        <p:txBody>
          <a:bodyPr lIns="68580" tIns="34290" rIns="68580" bIns="34290"/>
          <a:lstStyle/>
          <a:p>
            <a:r>
              <a:rPr lang="en-US" altLang="en-US" dirty="0" smtClean="0">
                <a:latin typeface="Times New Roman" panose="02020603050405020304" pitchFamily="18" charset="0"/>
                <a:cs typeface="Times New Roman" panose="02020603050405020304" pitchFamily="18" charset="0"/>
              </a:rPr>
              <a:t>SC: Claims Data Submission</a:t>
            </a:r>
          </a:p>
        </p:txBody>
      </p:sp>
      <p:sp>
        <p:nvSpPr>
          <p:cNvPr id="4" name="Slide Number Placeholder 3">
            <a:extLst/>
          </p:cNvPr>
          <p:cNvSpPr>
            <a:spLocks noGrp="1"/>
          </p:cNvSpPr>
          <p:nvPr>
            <p:ph type="sldNum" sz="quarter" idx="10"/>
          </p:nvPr>
        </p:nvSpPr>
        <p:spPr/>
        <p:txBody>
          <a:bodyPr/>
          <a:lstStyle/>
          <a:p>
            <a:pPr>
              <a:defRPr/>
            </a:pPr>
            <a:fld id="{1627F0E0-6328-4156-B98D-EEF36565339A}" type="slidenum">
              <a:rPr lang="en-US"/>
              <a:pPr>
                <a:defRPr/>
              </a:pPr>
              <a:t>11</a:t>
            </a:fld>
            <a:endParaRPr lang="en-US" dirty="0"/>
          </a:p>
        </p:txBody>
      </p:sp>
    </p:spTree>
  </p:cSld>
  <p:clrMapOvr>
    <a:masterClrMapping/>
  </p:clrMapOvr>
  <p:transition spd="med">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1"/>
          <p:cNvSpPr>
            <a:spLocks noGrp="1"/>
          </p:cNvSpPr>
          <p:nvPr>
            <p:ph idx="1"/>
          </p:nvPr>
        </p:nvSpPr>
        <p:spPr>
          <a:xfrm>
            <a:off x="152400" y="1547813"/>
            <a:ext cx="8534400" cy="5121275"/>
          </a:xfrm>
        </p:spPr>
        <p:txBody>
          <a:bodyPr/>
          <a:lstStyle/>
          <a:p>
            <a:pPr>
              <a:buClr>
                <a:srgbClr val="000000"/>
              </a:buClr>
            </a:pPr>
            <a:r>
              <a:rPr lang="en-US" altLang="en-US" sz="2400" smtClean="0">
                <a:solidFill>
                  <a:srgbClr val="FF0000"/>
                </a:solidFill>
                <a:latin typeface="Times New Roman" panose="02020603050405020304" pitchFamily="18" charset="0"/>
                <a:cs typeface="Times New Roman" panose="02020603050405020304" pitchFamily="18" charset="0"/>
              </a:rPr>
              <a:t>**New** </a:t>
            </a:r>
            <a:r>
              <a:rPr lang="en-US" altLang="en-US" sz="2400" smtClean="0">
                <a:latin typeface="Times New Roman" panose="02020603050405020304" pitchFamily="18" charset="0"/>
                <a:cs typeface="Times New Roman" panose="02020603050405020304" pitchFamily="18" charset="0"/>
              </a:rPr>
              <a:t>Revised Intake Meeting Process</a:t>
            </a:r>
          </a:p>
          <a:p>
            <a:pPr lvl="1" algn="just"/>
            <a:r>
              <a:rPr lang="en-US" altLang="en-US" sz="1800" smtClean="0">
                <a:solidFill>
                  <a:srgbClr val="000000"/>
                </a:solidFill>
                <a:latin typeface="Times New Roman" panose="02020603050405020304" pitchFamily="18" charset="0"/>
                <a:cs typeface="Times New Roman" panose="02020603050405020304" pitchFamily="18" charset="0"/>
              </a:rPr>
              <a:t>The SC will provide the state with responses to intake questions from the prior cycle and give states the opportunity to provide updates</a:t>
            </a:r>
          </a:p>
          <a:p>
            <a:pPr lvl="1" algn="just"/>
            <a:r>
              <a:rPr lang="en-US" altLang="en-US" sz="1800" smtClean="0">
                <a:solidFill>
                  <a:srgbClr val="000000"/>
                </a:solidFill>
                <a:latin typeface="Times New Roman" panose="02020603050405020304" pitchFamily="18" charset="0"/>
                <a:cs typeface="Times New Roman" panose="02020603050405020304" pitchFamily="18" charset="0"/>
              </a:rPr>
              <a:t>The SC will focus on questions about required data fields to be included in state submissions, formatting options, file layouts (planned to </a:t>
            </a:r>
            <a:r>
              <a:rPr lang="en-US" altLang="en-US" sz="1800" smtClean="0">
                <a:latin typeface="Times New Roman" panose="02020603050405020304" pitchFamily="18" charset="0"/>
                <a:cs typeface="Times New Roman" panose="02020603050405020304" pitchFamily="18" charset="0"/>
              </a:rPr>
              <a:t>take place in late June/July)</a:t>
            </a:r>
          </a:p>
          <a:p>
            <a:pPr lvl="1" algn="just"/>
            <a:r>
              <a:rPr lang="en-US" altLang="en-US" sz="1800" smtClean="0">
                <a:solidFill>
                  <a:srgbClr val="000000"/>
                </a:solidFill>
                <a:latin typeface="Times New Roman" panose="02020603050405020304" pitchFamily="18" charset="0"/>
                <a:cs typeface="Times New Roman" panose="02020603050405020304" pitchFamily="18" charset="0"/>
              </a:rPr>
              <a:t>States will be required to submit file layouts mapping their data variables in state system(s) to variables requested for PERM </a:t>
            </a:r>
            <a:r>
              <a:rPr lang="en-US" altLang="en-US" sz="1800" smtClean="0">
                <a:latin typeface="Times New Roman" panose="02020603050405020304" pitchFamily="18" charset="0"/>
                <a:cs typeface="Times New Roman" panose="02020603050405020304" pitchFamily="18" charset="0"/>
              </a:rPr>
              <a:t>following</a:t>
            </a:r>
            <a:r>
              <a:rPr lang="en-US" altLang="en-US" sz="1800" smtClean="0">
                <a:solidFill>
                  <a:srgbClr val="000000"/>
                </a:solidFill>
                <a:latin typeface="Times New Roman" panose="02020603050405020304" pitchFamily="18" charset="0"/>
                <a:cs typeface="Times New Roman" panose="02020603050405020304" pitchFamily="18" charset="0"/>
              </a:rPr>
              <a:t> the data intake meeting</a:t>
            </a:r>
          </a:p>
          <a:p>
            <a:pPr lvl="1" algn="just"/>
            <a:r>
              <a:rPr lang="en-US" altLang="en-US" sz="1800" smtClean="0">
                <a:solidFill>
                  <a:srgbClr val="000000"/>
                </a:solidFill>
                <a:latin typeface="Times New Roman" panose="02020603050405020304" pitchFamily="18" charset="0"/>
                <a:cs typeface="Times New Roman" panose="02020603050405020304" pitchFamily="18" charset="0"/>
              </a:rPr>
              <a:t>The SC will review PERM requirements with the state data team</a:t>
            </a:r>
          </a:p>
          <a:p>
            <a:pPr lvl="2" algn="just">
              <a:buFont typeface="Wingdings" panose="05000000000000000000" pitchFamily="2" charset="2"/>
              <a:buChar char="§"/>
            </a:pPr>
            <a:r>
              <a:rPr lang="en-US" altLang="en-US" sz="1600" smtClean="0">
                <a:solidFill>
                  <a:srgbClr val="000000"/>
                </a:solidFill>
                <a:latin typeface="Times New Roman" panose="02020603050405020304" pitchFamily="18" charset="0"/>
                <a:cs typeface="Times New Roman" panose="02020603050405020304" pitchFamily="18" charset="0"/>
              </a:rPr>
              <a:t>In depth review of state file layouts - variable by variable - to confirm correct data is mapped to required and proper fields</a:t>
            </a:r>
          </a:p>
          <a:p>
            <a:pPr lvl="2" algn="just">
              <a:buFont typeface="Wingdings" panose="05000000000000000000" pitchFamily="2" charset="2"/>
              <a:buChar char="§"/>
            </a:pPr>
            <a:r>
              <a:rPr lang="en-US" altLang="en-US" sz="1600" smtClean="0">
                <a:solidFill>
                  <a:srgbClr val="000000"/>
                </a:solidFill>
                <a:latin typeface="Times New Roman" panose="02020603050405020304" pitchFamily="18" charset="0"/>
                <a:cs typeface="Times New Roman" panose="02020603050405020304" pitchFamily="18" charset="0"/>
              </a:rPr>
              <a:t>Note challenges/missing information from the state</a:t>
            </a:r>
          </a:p>
          <a:p>
            <a:pPr lvl="2" algn="just">
              <a:buFont typeface="Wingdings" panose="05000000000000000000" pitchFamily="2" charset="2"/>
              <a:buChar char="§"/>
            </a:pPr>
            <a:r>
              <a:rPr lang="en-US" altLang="en-US" sz="1600" smtClean="0">
                <a:solidFill>
                  <a:srgbClr val="000000"/>
                </a:solidFill>
                <a:latin typeface="Times New Roman" panose="02020603050405020304" pitchFamily="18" charset="0"/>
                <a:cs typeface="Times New Roman" panose="02020603050405020304" pitchFamily="18" charset="0"/>
              </a:rPr>
              <a:t>Walk through any potential data merging issues with PERM+ states</a:t>
            </a:r>
          </a:p>
          <a:p>
            <a:pPr lvl="2" algn="just">
              <a:buFont typeface="Wingdings" panose="05000000000000000000" pitchFamily="2" charset="2"/>
              <a:buChar char="§"/>
            </a:pPr>
            <a:r>
              <a:rPr lang="en-US" altLang="en-US" sz="1600" smtClean="0">
                <a:solidFill>
                  <a:srgbClr val="000000"/>
                </a:solidFill>
                <a:latin typeface="Times New Roman" panose="02020603050405020304" pitchFamily="18" charset="0"/>
                <a:cs typeface="Times New Roman" panose="02020603050405020304" pitchFamily="18" charset="0"/>
              </a:rPr>
              <a:t>Discuss header vs line data submission and payment levels</a:t>
            </a:r>
          </a:p>
          <a:p>
            <a:pPr lvl="2" algn="just">
              <a:buFont typeface="Wingdings" panose="05000000000000000000" pitchFamily="2" charset="2"/>
              <a:buChar char="§"/>
            </a:pPr>
            <a:r>
              <a:rPr lang="en-US" altLang="en-US" sz="1600" smtClean="0">
                <a:solidFill>
                  <a:srgbClr val="000000"/>
                </a:solidFill>
                <a:latin typeface="Times New Roman" panose="02020603050405020304" pitchFamily="18" charset="0"/>
                <a:cs typeface="Times New Roman" panose="02020603050405020304" pitchFamily="18" charset="0"/>
              </a:rPr>
              <a:t>Address any PHI/PII concerns</a:t>
            </a:r>
          </a:p>
          <a:p>
            <a:pPr lvl="2">
              <a:buFont typeface="Wingdings" panose="05000000000000000000" pitchFamily="2" charset="2"/>
              <a:buChar char="§"/>
            </a:pPr>
            <a:r>
              <a:rPr lang="en-US" altLang="en-US" sz="1600" smtClean="0">
                <a:solidFill>
                  <a:srgbClr val="000000"/>
                </a:solidFill>
                <a:latin typeface="Times New Roman" panose="02020603050405020304" pitchFamily="18" charset="0"/>
                <a:cs typeface="Times New Roman" panose="02020603050405020304" pitchFamily="18" charset="0"/>
              </a:rPr>
              <a:t>Introduce PERM SFTP access, setting up credentials, security protocols</a:t>
            </a:r>
          </a:p>
        </p:txBody>
      </p:sp>
      <p:sp>
        <p:nvSpPr>
          <p:cNvPr id="41987" name="Title 11"/>
          <p:cNvSpPr>
            <a:spLocks noGrp="1"/>
          </p:cNvSpPr>
          <p:nvPr>
            <p:ph type="title"/>
          </p:nvPr>
        </p:nvSpPr>
        <p:spPr>
          <a:effectLst>
            <a:outerShdw dist="76200" dir="5639981" algn="tl" rotWithShape="0">
              <a:srgbClr val="084A9C"/>
            </a:outerShdw>
          </a:effectLst>
        </p:spPr>
        <p:txBody>
          <a:bodyPr lIns="68580" tIns="34290" rIns="68580" bIns="34290"/>
          <a:lstStyle/>
          <a:p>
            <a:r>
              <a:rPr lang="en-US" altLang="en-US" dirty="0" smtClean="0">
                <a:latin typeface="Times New Roman" panose="02020603050405020304" pitchFamily="18" charset="0"/>
                <a:cs typeface="Times New Roman" panose="02020603050405020304" pitchFamily="18" charset="0"/>
              </a:rPr>
              <a:t>SC: Claims Data </a:t>
            </a:r>
            <a:r>
              <a:rPr lang="en-US" altLang="en-US" dirty="0" smtClean="0">
                <a:latin typeface="Times New Roman" panose="02020603050405020304" pitchFamily="18" charset="0"/>
                <a:cs typeface="Times New Roman" panose="02020603050405020304" pitchFamily="18" charset="0"/>
              </a:rPr>
              <a:t>Submission </a:t>
            </a:r>
            <a:r>
              <a:rPr lang="en-US" altLang="en-US" dirty="0" smtClean="0">
                <a:latin typeface="Times New Roman" panose="02020603050405020304" pitchFamily="18" charset="0"/>
                <a:cs typeface="Times New Roman" panose="02020603050405020304" pitchFamily="18" charset="0"/>
              </a:rPr>
              <a:t>(cont’d)</a:t>
            </a:r>
          </a:p>
        </p:txBody>
      </p:sp>
      <p:sp>
        <p:nvSpPr>
          <p:cNvPr id="4" name="Slide Number Placeholder 3">
            <a:extLst/>
          </p:cNvPr>
          <p:cNvSpPr>
            <a:spLocks noGrp="1"/>
          </p:cNvSpPr>
          <p:nvPr>
            <p:ph type="sldNum" sz="quarter" idx="10"/>
          </p:nvPr>
        </p:nvSpPr>
        <p:spPr/>
        <p:txBody>
          <a:bodyPr/>
          <a:lstStyle/>
          <a:p>
            <a:pPr>
              <a:defRPr/>
            </a:pPr>
            <a:fld id="{05A6486A-E61B-4996-A177-DF15CB05C041}" type="slidenum">
              <a:rPr lang="en-US"/>
              <a:pPr>
                <a:defRPr/>
              </a:pPr>
              <a:t>12</a:t>
            </a:fld>
            <a:endParaRPr lang="en-US" dirty="0"/>
          </a:p>
        </p:txBody>
      </p:sp>
    </p:spTree>
  </p:cSld>
  <p:clrMapOvr>
    <a:masterClrMapping/>
  </p:clrMapOvr>
  <p:transition spd="med">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1">
            <a:extLst/>
          </p:cNvPr>
          <p:cNvSpPr>
            <a:spLocks noGrp="1"/>
          </p:cNvSpPr>
          <p:nvPr>
            <p:ph idx="1"/>
          </p:nvPr>
        </p:nvSpPr>
        <p:spPr>
          <a:xfrm>
            <a:off x="304800" y="1625600"/>
            <a:ext cx="8534400" cy="5103813"/>
          </a:xfrm>
        </p:spPr>
        <p:txBody>
          <a:bodyPr/>
          <a:lstStyle/>
          <a:p>
            <a:pPr eaLnBrk="1" hangingPunct="1">
              <a:defRPr/>
            </a:pPr>
            <a:r>
              <a:rPr lang="en-US" altLang="en-US" sz="2000" dirty="0">
                <a:latin typeface="Times New Roman" panose="02020603050405020304" pitchFamily="18" charset="0"/>
                <a:cs typeface="Times New Roman" panose="02020603050405020304" pitchFamily="18" charset="0"/>
              </a:rPr>
              <a:t>CMS-64/21 Intake Meeting</a:t>
            </a:r>
          </a:p>
          <a:p>
            <a:pPr lvl="1" algn="just">
              <a:defRPr/>
            </a:pPr>
            <a:r>
              <a:rPr lang="en-US" altLang="en-US" sz="2000" dirty="0">
                <a:solidFill>
                  <a:prstClr val="black"/>
                </a:solidFill>
                <a:latin typeface="Times New Roman" panose="02020603050405020304" pitchFamily="18" charset="0"/>
                <a:cs typeface="Times New Roman" panose="02020603050405020304" pitchFamily="18" charset="0"/>
              </a:rPr>
              <a:t>CMS-64/21 Intake Meetings will include the PERM contacts and the state’s financial staff (planned to take place in </a:t>
            </a:r>
            <a:r>
              <a:rPr lang="en-US" altLang="en-US" sz="2000" dirty="0">
                <a:latin typeface="Times New Roman" panose="02020603050405020304" pitchFamily="18" charset="0"/>
                <a:cs typeface="Times New Roman" panose="02020603050405020304" pitchFamily="18" charset="0"/>
              </a:rPr>
              <a:t>June-August</a:t>
            </a:r>
            <a:r>
              <a:rPr lang="en-US" altLang="en-US" sz="2000" dirty="0">
                <a:solidFill>
                  <a:prstClr val="black"/>
                </a:solidFill>
                <a:latin typeface="Times New Roman" panose="02020603050405020304" pitchFamily="18" charset="0"/>
                <a:cs typeface="Times New Roman" panose="02020603050405020304" pitchFamily="18" charset="0"/>
              </a:rPr>
              <a:t>)</a:t>
            </a:r>
          </a:p>
          <a:p>
            <a:pPr lvl="2" algn="just">
              <a:buFont typeface="Wingdings" panose="05000000000000000000" pitchFamily="2" charset="2"/>
              <a:buChar char="§"/>
              <a:defRPr/>
            </a:pPr>
            <a:r>
              <a:rPr lang="en-US" altLang="en-US" sz="2000" dirty="0">
                <a:solidFill>
                  <a:prstClr val="black"/>
                </a:solidFill>
                <a:latin typeface="Times New Roman" panose="02020603050405020304" pitchFamily="18" charset="0"/>
                <a:cs typeface="Times New Roman" panose="02020603050405020304" pitchFamily="18" charset="0"/>
              </a:rPr>
              <a:t>Introduce the CMS-64/21 comparison and reconciliation process, as part of the PERM program</a:t>
            </a:r>
          </a:p>
          <a:p>
            <a:pPr lvl="2" algn="just">
              <a:buFont typeface="Wingdings" panose="05000000000000000000" pitchFamily="2" charset="2"/>
              <a:buChar char="§"/>
              <a:defRPr/>
            </a:pPr>
            <a:r>
              <a:rPr lang="en-US" altLang="en-US" sz="2000" dirty="0">
                <a:solidFill>
                  <a:prstClr val="black"/>
                </a:solidFill>
                <a:latin typeface="Times New Roman" panose="02020603050405020304" pitchFamily="18" charset="0"/>
                <a:cs typeface="Times New Roman" panose="02020603050405020304" pitchFamily="18" charset="0"/>
              </a:rPr>
              <a:t>Discuss the expected timeline for completion of this process</a:t>
            </a:r>
          </a:p>
          <a:p>
            <a:pPr lvl="2" algn="just">
              <a:buFont typeface="Wingdings" panose="05000000000000000000" pitchFamily="2" charset="2"/>
              <a:buChar char="§"/>
              <a:defRPr/>
            </a:pPr>
            <a:r>
              <a:rPr lang="en-US" altLang="en-US" sz="2000" dirty="0">
                <a:solidFill>
                  <a:prstClr val="black"/>
                </a:solidFill>
                <a:latin typeface="Times New Roman" panose="02020603050405020304" pitchFamily="18" charset="0"/>
                <a:cs typeface="Times New Roman" panose="02020603050405020304" pitchFamily="18" charset="0"/>
              </a:rPr>
              <a:t>Walk through a sample of the financial summary documents that will be prepared for each state program</a:t>
            </a:r>
          </a:p>
          <a:p>
            <a:pPr lvl="2" algn="just">
              <a:buFont typeface="Wingdings" panose="05000000000000000000" pitchFamily="2" charset="2"/>
              <a:buChar char="§"/>
              <a:defRPr/>
            </a:pPr>
            <a:r>
              <a:rPr lang="en-US" altLang="en-US" sz="2000" dirty="0">
                <a:solidFill>
                  <a:prstClr val="black"/>
                </a:solidFill>
                <a:latin typeface="Times New Roman" panose="02020603050405020304" pitchFamily="18" charset="0"/>
                <a:cs typeface="Times New Roman" panose="02020603050405020304" pitchFamily="18" charset="0"/>
              </a:rPr>
              <a:t>Review the state’s comparison and reconciliation process from the previous PERM cycle</a:t>
            </a:r>
          </a:p>
          <a:p>
            <a:pPr lvl="2" algn="just">
              <a:buFont typeface="Wingdings" panose="05000000000000000000" pitchFamily="2" charset="2"/>
              <a:buChar char="§"/>
              <a:defRPr/>
            </a:pPr>
            <a:r>
              <a:rPr lang="en-US" altLang="en-US" sz="2000" dirty="0">
                <a:solidFill>
                  <a:prstClr val="black"/>
                </a:solidFill>
                <a:latin typeface="Times New Roman" panose="02020603050405020304" pitchFamily="18" charset="0"/>
                <a:cs typeface="Times New Roman" panose="02020603050405020304" pitchFamily="18" charset="0"/>
              </a:rPr>
              <a:t>Answer any questions that the state staff may have regarding this process</a:t>
            </a:r>
          </a:p>
          <a:p>
            <a:pPr lvl="2" algn="just">
              <a:buFont typeface="Wingdings" panose="05000000000000000000" pitchFamily="2" charset="2"/>
              <a:buChar char="§"/>
              <a:defRPr/>
            </a:pPr>
            <a:r>
              <a:rPr lang="en-US" altLang="en-US" sz="2000" dirty="0">
                <a:latin typeface="Times New Roman" panose="02020603050405020304" pitchFamily="18" charset="0"/>
                <a:cs typeface="Times New Roman" panose="02020603050405020304" pitchFamily="18" charset="0"/>
              </a:rPr>
              <a:t>It is vital that the state has the correct participants on the call to ensure that all required data are submitted and included in the appropriate universe</a:t>
            </a:r>
          </a:p>
          <a:p>
            <a:pPr marL="0" indent="0">
              <a:buFont typeface="Arial" panose="020B0604020202020204" pitchFamily="34" charset="0"/>
              <a:buNone/>
              <a:defRPr/>
            </a:pPr>
            <a:endParaRPr lang="en-US" altLang="en-US" dirty="0"/>
          </a:p>
        </p:txBody>
      </p:sp>
      <p:sp>
        <p:nvSpPr>
          <p:cNvPr id="44035" name="Title 2"/>
          <p:cNvSpPr>
            <a:spLocks noGrp="1"/>
          </p:cNvSpPr>
          <p:nvPr>
            <p:ph type="title"/>
          </p:nvPr>
        </p:nvSpPr>
        <p:spPr>
          <a:effectLst>
            <a:outerShdw dist="76200" dir="5639981" algn="tl" rotWithShape="0">
              <a:srgbClr val="084A9C"/>
            </a:outerShdw>
          </a:effectLst>
        </p:spPr>
        <p:txBody>
          <a:bodyPr/>
          <a:lstStyle/>
          <a:p>
            <a:r>
              <a:rPr lang="en-US" altLang="en-US" dirty="0" smtClean="0">
                <a:latin typeface="Times New Roman" panose="02020603050405020304" pitchFamily="18" charset="0"/>
                <a:cs typeface="Times New Roman" panose="02020603050405020304" pitchFamily="18" charset="0"/>
              </a:rPr>
              <a:t>SC: Claims Data Submission (cont’d)</a:t>
            </a:r>
          </a:p>
        </p:txBody>
      </p:sp>
      <p:sp>
        <p:nvSpPr>
          <p:cNvPr id="4" name="Slide Number Placeholder 3">
            <a:extLst/>
          </p:cNvPr>
          <p:cNvSpPr>
            <a:spLocks noGrp="1"/>
          </p:cNvSpPr>
          <p:nvPr>
            <p:ph type="sldNum" sz="quarter" idx="10"/>
          </p:nvPr>
        </p:nvSpPr>
        <p:spPr/>
        <p:txBody>
          <a:bodyPr/>
          <a:lstStyle/>
          <a:p>
            <a:pPr>
              <a:defRPr/>
            </a:pPr>
            <a:fld id="{765DCC38-548B-4EF2-9B08-F33E82503CC8}" type="slidenum">
              <a:rPr lang="en-US" smtClean="0"/>
              <a:pPr>
                <a:defRPr/>
              </a:pPr>
              <a:t>13</a:t>
            </a:fld>
            <a:endParaRPr lang="en-US" dirty="0"/>
          </a:p>
        </p:txBody>
      </p:sp>
    </p:spTree>
  </p:cSld>
  <p:clrMapOvr>
    <a:masterClrMapping/>
  </p:clrMapOvr>
  <p:transition spd="slow">
    <p:cove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p:cNvPr>
          <p:cNvSpPr>
            <a:spLocks noGrp="1"/>
          </p:cNvSpPr>
          <p:nvPr>
            <p:ph idx="1"/>
          </p:nvPr>
        </p:nvSpPr>
        <p:spPr>
          <a:xfrm>
            <a:off x="304800" y="1782763"/>
            <a:ext cx="8534400" cy="4694237"/>
          </a:xfrm>
        </p:spPr>
        <p:txBody>
          <a:bodyPr rtlCol="0">
            <a:noAutofit/>
          </a:bodyPr>
          <a:lstStyle/>
          <a:p>
            <a:pPr>
              <a:buClr>
                <a:srgbClr val="000000"/>
              </a:buClr>
              <a:defRPr/>
            </a:pPr>
            <a:r>
              <a:rPr lang="en-US" altLang="en-US" sz="2000" dirty="0">
                <a:solidFill>
                  <a:srgbClr val="FF0000"/>
                </a:solidFill>
                <a:latin typeface="Times New Roman" panose="02020603050405020304" pitchFamily="18" charset="0"/>
                <a:cs typeface="Times New Roman" panose="02020603050405020304" pitchFamily="18" charset="0"/>
              </a:rPr>
              <a:t>**New** </a:t>
            </a:r>
            <a:r>
              <a:rPr lang="en-US" sz="2000" dirty="0">
                <a:latin typeface="Times New Roman" panose="02020603050405020304" pitchFamily="18" charset="0"/>
                <a:cs typeface="Times New Roman" panose="02020603050405020304" pitchFamily="18" charset="0"/>
              </a:rPr>
              <a:t>Claims data due dates</a:t>
            </a:r>
          </a:p>
          <a:p>
            <a:pPr>
              <a:defRPr/>
            </a:pPr>
            <a:endParaRPr lang="en-US" sz="2000" dirty="0">
              <a:latin typeface="Times New Roman" panose="02020603050405020304" pitchFamily="18" charset="0"/>
              <a:cs typeface="Times New Roman" panose="02020603050405020304" pitchFamily="18" charset="0"/>
            </a:endParaRPr>
          </a:p>
          <a:p>
            <a:pPr marL="0" indent="0">
              <a:buFont typeface="Arial" panose="020B0604020202020204" pitchFamily="34" charset="0"/>
              <a:buNone/>
              <a:defRPr/>
            </a:pPr>
            <a:endParaRPr lang="en-US" sz="1400" dirty="0">
              <a:cs typeface="Calibri" pitchFamily="34" charset="0"/>
            </a:endParaRPr>
          </a:p>
          <a:p>
            <a:pPr marL="0" indent="0">
              <a:buFont typeface="Arial" panose="020B0604020202020204" pitchFamily="34" charset="0"/>
              <a:buNone/>
              <a:defRPr/>
            </a:pPr>
            <a:endParaRPr lang="en-US" sz="1400" dirty="0">
              <a:cs typeface="Calibri" pitchFamily="34" charset="0"/>
            </a:endParaRPr>
          </a:p>
          <a:p>
            <a:pPr marL="0" indent="0">
              <a:buFont typeface="Arial" panose="020B0604020202020204" pitchFamily="34" charset="0"/>
              <a:buNone/>
              <a:defRPr/>
            </a:pPr>
            <a:endParaRPr lang="en-US" sz="1400" dirty="0">
              <a:cs typeface="Calibri" pitchFamily="34" charset="0"/>
            </a:endParaRPr>
          </a:p>
          <a:p>
            <a:pPr marL="0" indent="0">
              <a:buFont typeface="Arial" panose="020B0604020202020204" pitchFamily="34" charset="0"/>
              <a:buNone/>
              <a:defRPr/>
            </a:pPr>
            <a:endParaRPr lang="en-US" sz="1400" dirty="0">
              <a:cs typeface="Calibri" pitchFamily="34" charset="0"/>
            </a:endParaRPr>
          </a:p>
          <a:p>
            <a:pPr marL="0" indent="0">
              <a:buFont typeface="Arial" panose="020B0604020202020204" pitchFamily="34" charset="0"/>
              <a:buNone/>
              <a:defRPr/>
            </a:pPr>
            <a:endParaRPr lang="en-US" sz="1400" dirty="0">
              <a:cs typeface="Calibri" pitchFamily="34" charset="0"/>
            </a:endParaRPr>
          </a:p>
          <a:p>
            <a:pPr marL="0" indent="0">
              <a:buFont typeface="Arial" panose="020B0604020202020204" pitchFamily="34" charset="0"/>
              <a:buNone/>
              <a:defRPr/>
            </a:pPr>
            <a:endParaRPr lang="en-US" sz="1400" dirty="0">
              <a:cs typeface="Calibri" pitchFamily="34" charset="0"/>
            </a:endParaRPr>
          </a:p>
          <a:p>
            <a:pPr algn="just">
              <a:defRPr/>
            </a:pPr>
            <a:r>
              <a:rPr lang="en-US" sz="2000" dirty="0">
                <a:latin typeface="Times New Roman" panose="02020603050405020304" pitchFamily="18" charset="0"/>
                <a:cs typeface="Times New Roman" panose="02020603050405020304" pitchFamily="18" charset="0"/>
              </a:rPr>
              <a:t>The SC will work with the state to ensure all PERM submission requirements are met each quarter</a:t>
            </a:r>
          </a:p>
          <a:p>
            <a:pPr lvl="1" algn="just">
              <a:defRPr/>
            </a:pPr>
            <a:r>
              <a:rPr lang="en-US" sz="1600" dirty="0">
                <a:latin typeface="Times New Roman" panose="02020603050405020304" pitchFamily="18" charset="0"/>
                <a:cs typeface="Times New Roman" panose="02020603050405020304" pitchFamily="18" charset="0"/>
              </a:rPr>
              <a:t>Timely communication and efforts early on in the cycle will help the process for subsequent quarters and phases of PERM</a:t>
            </a:r>
          </a:p>
          <a:p>
            <a:pPr algn="just">
              <a:defRPr/>
            </a:pPr>
            <a:r>
              <a:rPr lang="en-US" sz="2000" dirty="0">
                <a:latin typeface="Times New Roman" panose="02020603050405020304" pitchFamily="18" charset="0"/>
                <a:cs typeface="Times New Roman" panose="02020603050405020304" pitchFamily="18" charset="0"/>
              </a:rPr>
              <a:t>The SC performs a series of quality control checks on the data</a:t>
            </a:r>
          </a:p>
          <a:p>
            <a:pPr algn="just">
              <a:defRPr/>
            </a:pPr>
            <a:r>
              <a:rPr lang="en-US" sz="2000" dirty="0">
                <a:latin typeface="Times New Roman" panose="02020603050405020304" pitchFamily="18" charset="0"/>
                <a:cs typeface="Times New Roman" panose="02020603050405020304" pitchFamily="18" charset="0"/>
              </a:rPr>
              <a:t>The SC also performs a comparison of PERM data submission to CMS-64/21 reports but encourages states to perform similar work as data is submitted to ensure all required data are submitted and included in the correct universe</a:t>
            </a:r>
          </a:p>
        </p:txBody>
      </p:sp>
      <p:sp>
        <p:nvSpPr>
          <p:cNvPr id="45059" name="Title 11"/>
          <p:cNvSpPr>
            <a:spLocks noGrp="1"/>
          </p:cNvSpPr>
          <p:nvPr>
            <p:ph type="title"/>
          </p:nvPr>
        </p:nvSpPr>
        <p:spPr>
          <a:effectLst>
            <a:outerShdw dist="76200" dir="5639981" algn="tl" rotWithShape="0">
              <a:srgbClr val="084A9C"/>
            </a:outerShdw>
          </a:effectLst>
        </p:spPr>
        <p:txBody>
          <a:bodyPr lIns="68580" tIns="34290" rIns="68580" bIns="34290"/>
          <a:lstStyle/>
          <a:p>
            <a:r>
              <a:rPr lang="en-US" altLang="en-US" dirty="0" smtClean="0">
                <a:latin typeface="Times New Roman" panose="02020603050405020304" pitchFamily="18" charset="0"/>
                <a:cs typeface="Times New Roman" panose="02020603050405020304" pitchFamily="18" charset="0"/>
              </a:rPr>
              <a:t>SC: Claims Data </a:t>
            </a:r>
            <a:r>
              <a:rPr lang="en-US" altLang="en-US" dirty="0" smtClean="0">
                <a:latin typeface="Times New Roman" panose="02020603050405020304" pitchFamily="18" charset="0"/>
                <a:cs typeface="Times New Roman" panose="02020603050405020304" pitchFamily="18" charset="0"/>
              </a:rPr>
              <a:t>Submission </a:t>
            </a:r>
            <a:r>
              <a:rPr lang="en-US" altLang="en-US" dirty="0" smtClean="0">
                <a:latin typeface="Times New Roman" panose="02020603050405020304" pitchFamily="18" charset="0"/>
                <a:cs typeface="Times New Roman" panose="02020603050405020304" pitchFamily="18" charset="0"/>
              </a:rPr>
              <a:t>(cont’d)</a:t>
            </a:r>
          </a:p>
        </p:txBody>
      </p:sp>
      <p:sp>
        <p:nvSpPr>
          <p:cNvPr id="3" name="Slide Number Placeholder 2">
            <a:extLst/>
          </p:cNvPr>
          <p:cNvSpPr>
            <a:spLocks noGrp="1"/>
          </p:cNvSpPr>
          <p:nvPr>
            <p:ph type="sldNum" sz="quarter" idx="10"/>
          </p:nvPr>
        </p:nvSpPr>
        <p:spPr/>
        <p:txBody>
          <a:bodyPr/>
          <a:lstStyle/>
          <a:p>
            <a:pPr>
              <a:defRPr/>
            </a:pPr>
            <a:fld id="{31D9D50A-2A32-4580-BCD4-03F217579B54}" type="slidenum">
              <a:rPr lang="en-US"/>
              <a:pPr>
                <a:defRPr/>
              </a:pPr>
              <a:t>14</a:t>
            </a:fld>
            <a:endParaRPr lang="en-US" dirty="0"/>
          </a:p>
        </p:txBody>
      </p:sp>
      <p:graphicFrame>
        <p:nvGraphicFramePr>
          <p:cNvPr id="4" name="Table 3" descr="Table: Claims Submission " title="Table: Claims Submission ">
            <a:extLst/>
          </p:cNvPr>
          <p:cNvGraphicFramePr>
            <a:graphicFrameLocks noGrp="1"/>
          </p:cNvGraphicFramePr>
          <p:nvPr>
            <p:extLst>
              <p:ext uri="{D42A27DB-BD31-4B8C-83A1-F6EECF244321}">
                <p14:modId xmlns:p14="http://schemas.microsoft.com/office/powerpoint/2010/main" val="3726253631"/>
              </p:ext>
            </p:extLst>
          </p:nvPr>
        </p:nvGraphicFramePr>
        <p:xfrm>
          <a:off x="1408113" y="2240757"/>
          <a:ext cx="6327775" cy="1828800"/>
        </p:xfrm>
        <a:graphic>
          <a:graphicData uri="http://schemas.openxmlformats.org/drawingml/2006/table">
            <a:tbl>
              <a:tblPr firstRow="1" bandRow="1">
                <a:tableStyleId>{5C22544A-7EE6-4342-B048-85BDC9FD1C3A}</a:tableStyleId>
              </a:tblPr>
              <a:tblGrid>
                <a:gridCol w="1216024">
                  <a:extLst>
                    <a:ext uri="{9D8B030D-6E8A-4147-A177-3AD203B41FA5}">
                      <a16:colId xmlns:a16="http://schemas.microsoft.com/office/drawing/2014/main" xmlns="" val="20000"/>
                    </a:ext>
                  </a:extLst>
                </a:gridCol>
                <a:gridCol w="3002493">
                  <a:extLst>
                    <a:ext uri="{9D8B030D-6E8A-4147-A177-3AD203B41FA5}">
                      <a16:colId xmlns:a16="http://schemas.microsoft.com/office/drawing/2014/main" xmlns="" val="20001"/>
                    </a:ext>
                  </a:extLst>
                </a:gridCol>
                <a:gridCol w="2109258">
                  <a:extLst>
                    <a:ext uri="{9D8B030D-6E8A-4147-A177-3AD203B41FA5}">
                      <a16:colId xmlns:a16="http://schemas.microsoft.com/office/drawing/2014/main" xmlns="" val="20002"/>
                    </a:ext>
                  </a:extLst>
                </a:gridCol>
              </a:tblGrid>
              <a:tr h="365760">
                <a:tc>
                  <a:txBody>
                    <a:bodyPr/>
                    <a:lstStyle/>
                    <a:p>
                      <a:r>
                        <a:rPr lang="en-US" sz="1500" dirty="0">
                          <a:latin typeface="Times New Roman" panose="02020603050405020304" pitchFamily="18" charset="0"/>
                          <a:cs typeface="Times New Roman" panose="02020603050405020304" pitchFamily="18" charset="0"/>
                        </a:rPr>
                        <a:t>Quarter</a:t>
                      </a:r>
                    </a:p>
                  </a:txBody>
                  <a:tcPr marL="68569" marR="68569" marT="34290" marB="34290"/>
                </a:tc>
                <a:tc>
                  <a:txBody>
                    <a:bodyPr/>
                    <a:lstStyle/>
                    <a:p>
                      <a:r>
                        <a:rPr lang="en-US" sz="1500" dirty="0">
                          <a:latin typeface="Times New Roman" panose="02020603050405020304" pitchFamily="18" charset="0"/>
                          <a:cs typeface="Times New Roman" panose="02020603050405020304" pitchFamily="18" charset="0"/>
                        </a:rPr>
                        <a:t>Paid Date</a:t>
                      </a:r>
                    </a:p>
                  </a:txBody>
                  <a:tcPr marL="68569" marR="68569" marT="34290" marB="34290"/>
                </a:tc>
                <a:tc>
                  <a:txBody>
                    <a:bodyPr/>
                    <a:lstStyle/>
                    <a:p>
                      <a:r>
                        <a:rPr lang="en-US" sz="1500" dirty="0">
                          <a:latin typeface="Times New Roman" panose="02020603050405020304" pitchFamily="18" charset="0"/>
                          <a:cs typeface="Times New Roman" panose="02020603050405020304" pitchFamily="18" charset="0"/>
                        </a:rPr>
                        <a:t>Due</a:t>
                      </a:r>
                      <a:r>
                        <a:rPr lang="en-US" sz="1500" baseline="0" dirty="0">
                          <a:latin typeface="Times New Roman" panose="02020603050405020304" pitchFamily="18" charset="0"/>
                          <a:cs typeface="Times New Roman" panose="02020603050405020304" pitchFamily="18" charset="0"/>
                        </a:rPr>
                        <a:t> Date</a:t>
                      </a:r>
                      <a:endParaRPr lang="en-US" sz="1500" dirty="0">
                        <a:latin typeface="Times New Roman" panose="02020603050405020304" pitchFamily="18" charset="0"/>
                        <a:cs typeface="Times New Roman" panose="02020603050405020304" pitchFamily="18" charset="0"/>
                      </a:endParaRPr>
                    </a:p>
                  </a:txBody>
                  <a:tcPr marL="68569" marR="68569" marT="34290" marB="34290"/>
                </a:tc>
                <a:extLst>
                  <a:ext uri="{0D108BD9-81ED-4DB2-BD59-A6C34878D82A}">
                    <a16:rowId xmlns:a16="http://schemas.microsoft.com/office/drawing/2014/main" xmlns="" val="10000"/>
                  </a:ext>
                </a:extLst>
              </a:tr>
              <a:tr h="365760">
                <a:tc>
                  <a:txBody>
                    <a:bodyPr/>
                    <a:lstStyle/>
                    <a:p>
                      <a:r>
                        <a:rPr lang="en-US" sz="1500" dirty="0">
                          <a:latin typeface="Times New Roman" panose="02020603050405020304" pitchFamily="18" charset="0"/>
                          <a:cs typeface="Times New Roman" panose="02020603050405020304" pitchFamily="18" charset="0"/>
                        </a:rPr>
                        <a:t>Quarter 1</a:t>
                      </a:r>
                    </a:p>
                  </a:txBody>
                  <a:tcPr marL="68569" marR="68569" marT="34290" marB="34290"/>
                </a:tc>
                <a:tc>
                  <a:txBody>
                    <a:bodyPr/>
                    <a:lstStyle/>
                    <a:p>
                      <a:r>
                        <a:rPr lang="en-US" sz="1500" dirty="0">
                          <a:solidFill>
                            <a:schemeClr val="tx1"/>
                          </a:solidFill>
                          <a:latin typeface="Times New Roman" panose="02020603050405020304" pitchFamily="18" charset="0"/>
                          <a:cs typeface="Times New Roman" panose="02020603050405020304" pitchFamily="18" charset="0"/>
                        </a:rPr>
                        <a:t>July 1</a:t>
                      </a:r>
                      <a:r>
                        <a:rPr lang="en-US" sz="1500" baseline="0" dirty="0">
                          <a:solidFill>
                            <a:schemeClr val="tx1"/>
                          </a:solidFill>
                          <a:latin typeface="Times New Roman" panose="02020603050405020304" pitchFamily="18" charset="0"/>
                          <a:cs typeface="Times New Roman" panose="02020603050405020304" pitchFamily="18" charset="0"/>
                        </a:rPr>
                        <a:t> </a:t>
                      </a:r>
                      <a:r>
                        <a:rPr lang="en-US" sz="1500" dirty="0">
                          <a:solidFill>
                            <a:schemeClr val="tx1"/>
                          </a:solidFill>
                          <a:latin typeface="Times New Roman" panose="02020603050405020304" pitchFamily="18" charset="0"/>
                          <a:cs typeface="Times New Roman" panose="02020603050405020304" pitchFamily="18" charset="0"/>
                        </a:rPr>
                        <a:t>– September 30,</a:t>
                      </a:r>
                      <a:r>
                        <a:rPr lang="en-US" sz="1500" baseline="0" dirty="0">
                          <a:solidFill>
                            <a:schemeClr val="tx1"/>
                          </a:solidFill>
                          <a:latin typeface="Times New Roman" panose="02020603050405020304" pitchFamily="18" charset="0"/>
                          <a:cs typeface="Times New Roman" panose="02020603050405020304" pitchFamily="18" charset="0"/>
                        </a:rPr>
                        <a:t> 2019</a:t>
                      </a:r>
                      <a:endParaRPr lang="en-US" sz="1500" dirty="0">
                        <a:solidFill>
                          <a:schemeClr val="tx1"/>
                        </a:solidFill>
                        <a:latin typeface="Times New Roman" panose="02020603050405020304" pitchFamily="18" charset="0"/>
                        <a:cs typeface="Times New Roman" panose="02020603050405020304" pitchFamily="18" charset="0"/>
                      </a:endParaRPr>
                    </a:p>
                  </a:txBody>
                  <a:tcPr marL="68569" marR="68569" marT="34290" marB="34290"/>
                </a:tc>
                <a:tc>
                  <a:txBody>
                    <a:bodyPr/>
                    <a:lstStyle/>
                    <a:p>
                      <a:r>
                        <a:rPr lang="en-US" sz="1500" dirty="0">
                          <a:solidFill>
                            <a:schemeClr val="tx1"/>
                          </a:solidFill>
                          <a:latin typeface="Times New Roman" panose="02020603050405020304" pitchFamily="18" charset="0"/>
                          <a:cs typeface="Times New Roman" panose="02020603050405020304" pitchFamily="18" charset="0"/>
                        </a:rPr>
                        <a:t>October 15, 2019</a:t>
                      </a:r>
                    </a:p>
                  </a:txBody>
                  <a:tcPr marL="68569" marR="68569" marT="34290" marB="34290"/>
                </a:tc>
                <a:extLst>
                  <a:ext uri="{0D108BD9-81ED-4DB2-BD59-A6C34878D82A}">
                    <a16:rowId xmlns:a16="http://schemas.microsoft.com/office/drawing/2014/main" xmlns="" val="10001"/>
                  </a:ext>
                </a:extLst>
              </a:tr>
              <a:tr h="365760">
                <a:tc>
                  <a:txBody>
                    <a:bodyPr/>
                    <a:lstStyle/>
                    <a:p>
                      <a:r>
                        <a:rPr lang="en-US" sz="1500" dirty="0">
                          <a:latin typeface="Times New Roman" panose="02020603050405020304" pitchFamily="18" charset="0"/>
                          <a:cs typeface="Times New Roman" panose="02020603050405020304" pitchFamily="18" charset="0"/>
                        </a:rPr>
                        <a:t>Quarter</a:t>
                      </a:r>
                      <a:r>
                        <a:rPr lang="en-US" sz="1500" baseline="0" dirty="0">
                          <a:latin typeface="Times New Roman" panose="02020603050405020304" pitchFamily="18" charset="0"/>
                          <a:cs typeface="Times New Roman" panose="02020603050405020304" pitchFamily="18" charset="0"/>
                        </a:rPr>
                        <a:t> 2</a:t>
                      </a:r>
                      <a:endParaRPr lang="en-US" sz="1500" dirty="0">
                        <a:latin typeface="Times New Roman" panose="02020603050405020304" pitchFamily="18" charset="0"/>
                        <a:cs typeface="Times New Roman" panose="02020603050405020304" pitchFamily="18" charset="0"/>
                      </a:endParaRPr>
                    </a:p>
                  </a:txBody>
                  <a:tcPr marL="68569" marR="68569" marT="34290" marB="34290"/>
                </a:tc>
                <a:tc>
                  <a:txBody>
                    <a:bodyPr/>
                    <a:lstStyle/>
                    <a:p>
                      <a:r>
                        <a:rPr lang="en-US" sz="1500" dirty="0">
                          <a:solidFill>
                            <a:schemeClr val="tx1"/>
                          </a:solidFill>
                          <a:latin typeface="Times New Roman" panose="02020603050405020304" pitchFamily="18" charset="0"/>
                          <a:cs typeface="Times New Roman" panose="02020603050405020304" pitchFamily="18" charset="0"/>
                        </a:rPr>
                        <a:t>October 1</a:t>
                      </a:r>
                      <a:r>
                        <a:rPr lang="en-US" sz="1500" baseline="0" dirty="0">
                          <a:solidFill>
                            <a:schemeClr val="tx1"/>
                          </a:solidFill>
                          <a:latin typeface="Times New Roman" panose="02020603050405020304" pitchFamily="18" charset="0"/>
                          <a:cs typeface="Times New Roman" panose="02020603050405020304" pitchFamily="18" charset="0"/>
                        </a:rPr>
                        <a:t> </a:t>
                      </a:r>
                      <a:r>
                        <a:rPr lang="en-US" sz="1500" dirty="0">
                          <a:solidFill>
                            <a:schemeClr val="tx1"/>
                          </a:solidFill>
                          <a:latin typeface="Times New Roman" panose="02020603050405020304" pitchFamily="18" charset="0"/>
                          <a:cs typeface="Times New Roman" panose="02020603050405020304" pitchFamily="18" charset="0"/>
                        </a:rPr>
                        <a:t>– December 31, 2019</a:t>
                      </a:r>
                    </a:p>
                  </a:txBody>
                  <a:tcPr marL="68569" marR="68569" marT="34290" marB="34290"/>
                </a:tc>
                <a:tc>
                  <a:txBody>
                    <a:bodyPr/>
                    <a:lstStyle/>
                    <a:p>
                      <a:r>
                        <a:rPr lang="en-US" sz="1500" dirty="0">
                          <a:solidFill>
                            <a:schemeClr val="tx1"/>
                          </a:solidFill>
                          <a:latin typeface="Times New Roman" panose="02020603050405020304" pitchFamily="18" charset="0"/>
                          <a:cs typeface="Times New Roman" panose="02020603050405020304" pitchFamily="18" charset="0"/>
                        </a:rPr>
                        <a:t>January 15, 2020</a:t>
                      </a:r>
                    </a:p>
                  </a:txBody>
                  <a:tcPr marL="68569" marR="68569" marT="34290" marB="34290"/>
                </a:tc>
                <a:extLst>
                  <a:ext uri="{0D108BD9-81ED-4DB2-BD59-A6C34878D82A}">
                    <a16:rowId xmlns:a16="http://schemas.microsoft.com/office/drawing/2014/main" xmlns="" val="10002"/>
                  </a:ext>
                </a:extLst>
              </a:tr>
              <a:tr h="365760">
                <a:tc>
                  <a:txBody>
                    <a:bodyPr/>
                    <a:lstStyle/>
                    <a:p>
                      <a:r>
                        <a:rPr lang="en-US" sz="1500" dirty="0">
                          <a:latin typeface="Times New Roman" panose="02020603050405020304" pitchFamily="18" charset="0"/>
                          <a:cs typeface="Times New Roman" panose="02020603050405020304" pitchFamily="18" charset="0"/>
                        </a:rPr>
                        <a:t>Quarter 3</a:t>
                      </a:r>
                    </a:p>
                  </a:txBody>
                  <a:tcPr marL="68569" marR="68569" marT="34290" marB="34290"/>
                </a:tc>
                <a:tc>
                  <a:txBody>
                    <a:bodyPr/>
                    <a:lstStyle/>
                    <a:p>
                      <a:r>
                        <a:rPr lang="en-US" sz="1500" dirty="0">
                          <a:solidFill>
                            <a:schemeClr val="tx1"/>
                          </a:solidFill>
                          <a:latin typeface="Times New Roman" panose="02020603050405020304" pitchFamily="18" charset="0"/>
                          <a:cs typeface="Times New Roman" panose="02020603050405020304" pitchFamily="18" charset="0"/>
                        </a:rPr>
                        <a:t>January 1 – March 31, 2020</a:t>
                      </a:r>
                    </a:p>
                  </a:txBody>
                  <a:tcPr marL="68569" marR="68569" marT="34290" marB="34290"/>
                </a:tc>
                <a:tc>
                  <a:txBody>
                    <a:bodyPr/>
                    <a:lstStyle/>
                    <a:p>
                      <a:r>
                        <a:rPr lang="en-US" sz="1500" dirty="0">
                          <a:solidFill>
                            <a:schemeClr val="tx1"/>
                          </a:solidFill>
                          <a:latin typeface="Times New Roman" panose="02020603050405020304" pitchFamily="18" charset="0"/>
                          <a:cs typeface="Times New Roman" panose="02020603050405020304" pitchFamily="18" charset="0"/>
                        </a:rPr>
                        <a:t>April 15, 2020</a:t>
                      </a:r>
                    </a:p>
                  </a:txBody>
                  <a:tcPr marL="68569" marR="68569" marT="34290" marB="34290"/>
                </a:tc>
                <a:extLst>
                  <a:ext uri="{0D108BD9-81ED-4DB2-BD59-A6C34878D82A}">
                    <a16:rowId xmlns:a16="http://schemas.microsoft.com/office/drawing/2014/main" xmlns="" val="10003"/>
                  </a:ext>
                </a:extLst>
              </a:tr>
              <a:tr h="365760">
                <a:tc>
                  <a:txBody>
                    <a:bodyPr/>
                    <a:lstStyle/>
                    <a:p>
                      <a:r>
                        <a:rPr lang="en-US" sz="1500" dirty="0">
                          <a:latin typeface="Times New Roman" panose="02020603050405020304" pitchFamily="18" charset="0"/>
                          <a:cs typeface="Times New Roman" panose="02020603050405020304" pitchFamily="18" charset="0"/>
                        </a:rPr>
                        <a:t>Quarter 4</a:t>
                      </a:r>
                    </a:p>
                  </a:txBody>
                  <a:tcPr marL="68569" marR="68569" marT="34290" marB="34290"/>
                </a:tc>
                <a:tc>
                  <a:txBody>
                    <a:bodyPr/>
                    <a:lstStyle/>
                    <a:p>
                      <a:r>
                        <a:rPr lang="en-US" sz="1500" dirty="0">
                          <a:solidFill>
                            <a:schemeClr val="tx1"/>
                          </a:solidFill>
                          <a:latin typeface="Times New Roman" panose="02020603050405020304" pitchFamily="18" charset="0"/>
                          <a:cs typeface="Times New Roman" panose="02020603050405020304" pitchFamily="18" charset="0"/>
                        </a:rPr>
                        <a:t>April 1 – June 30, 2020</a:t>
                      </a:r>
                    </a:p>
                  </a:txBody>
                  <a:tcPr marL="68569" marR="68569" marT="34290" marB="34290"/>
                </a:tc>
                <a:tc>
                  <a:txBody>
                    <a:bodyPr/>
                    <a:lstStyle/>
                    <a:p>
                      <a:r>
                        <a:rPr lang="en-US" sz="1500" dirty="0">
                          <a:solidFill>
                            <a:schemeClr val="tx1"/>
                          </a:solidFill>
                          <a:latin typeface="Times New Roman" panose="02020603050405020304" pitchFamily="18" charset="0"/>
                          <a:cs typeface="Times New Roman" panose="02020603050405020304" pitchFamily="18" charset="0"/>
                        </a:rPr>
                        <a:t>July 15, 2020</a:t>
                      </a:r>
                    </a:p>
                  </a:txBody>
                  <a:tcPr marL="68569" marR="68569" marT="34290" marB="34290"/>
                </a:tc>
                <a:extLst>
                  <a:ext uri="{0D108BD9-81ED-4DB2-BD59-A6C34878D82A}">
                    <a16:rowId xmlns:a16="http://schemas.microsoft.com/office/drawing/2014/main" xmlns="" val="10004"/>
                  </a:ext>
                </a:extLst>
              </a:tr>
            </a:tbl>
          </a:graphicData>
        </a:graphic>
      </p:graphicFrame>
    </p:spTree>
  </p:cSld>
  <p:clrMapOvr>
    <a:masterClrMapping/>
  </p:clrMapOvr>
  <p:transition spd="med">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1">
            <a:extLst/>
          </p:cNvPr>
          <p:cNvSpPr>
            <a:spLocks noGrp="1"/>
          </p:cNvSpPr>
          <p:nvPr>
            <p:ph idx="1"/>
          </p:nvPr>
        </p:nvSpPr>
        <p:spPr>
          <a:xfrm>
            <a:off x="266700" y="1708150"/>
            <a:ext cx="8610600" cy="4648200"/>
          </a:xfrm>
        </p:spPr>
        <p:txBody>
          <a:bodyPr>
            <a:normAutofit fontScale="77500" lnSpcReduction="20000"/>
          </a:bodyPr>
          <a:lstStyle/>
          <a:p>
            <a:pPr algn="just" eaLnBrk="1" hangingPunct="1">
              <a:buClr>
                <a:srgbClr val="000000"/>
              </a:buClr>
              <a:defRPr/>
            </a:pPr>
            <a:r>
              <a:rPr lang="en-US" altLang="en-US" sz="2600" dirty="0">
                <a:solidFill>
                  <a:srgbClr val="FF0000"/>
                </a:solidFill>
                <a:latin typeface="Times New Roman" panose="02020603050405020304" pitchFamily="18" charset="0"/>
                <a:cs typeface="Times New Roman" panose="02020603050405020304" pitchFamily="18" charset="0"/>
              </a:rPr>
              <a:t>**New** </a:t>
            </a:r>
            <a:r>
              <a:rPr lang="en-US" altLang="en-US" sz="2600" dirty="0">
                <a:latin typeface="Times New Roman" panose="02020603050405020304" pitchFamily="18" charset="0"/>
                <a:cs typeface="Times New Roman" panose="02020603050405020304" pitchFamily="18" charset="0"/>
              </a:rPr>
              <a:t>Additional Universe Fields Required to Support Reviews</a:t>
            </a:r>
            <a:endParaRPr lang="en-US" altLang="en-US" sz="2600" dirty="0"/>
          </a:p>
          <a:p>
            <a:pPr algn="just" eaLnBrk="1" hangingPunct="1">
              <a:defRPr/>
            </a:pPr>
            <a:r>
              <a:rPr lang="en-US" altLang="en-US" sz="2600" dirty="0">
                <a:latin typeface="Times New Roman" panose="02020603050405020304" pitchFamily="18" charset="0"/>
                <a:cs typeface="Times New Roman" panose="02020603050405020304" pitchFamily="18" charset="0"/>
              </a:rPr>
              <a:t>Since eligibility reviews will be part of this cycle there are some fields that will be mandatory in the universe submission: Recipient ID, gender, date of birth, county/service area, and eligibility category</a:t>
            </a:r>
          </a:p>
          <a:p>
            <a:pPr>
              <a:defRPr/>
            </a:pPr>
            <a:r>
              <a:rPr lang="en-US" altLang="en-US" sz="2600" dirty="0">
                <a:latin typeface="Times New Roman" panose="02020603050405020304" pitchFamily="18" charset="0"/>
                <a:cs typeface="Times New Roman" panose="02020603050405020304" pitchFamily="18" charset="0"/>
              </a:rPr>
              <a:t>Other field additions</a:t>
            </a:r>
          </a:p>
          <a:p>
            <a:pPr lvl="1" eaLnBrk="1" hangingPunct="1">
              <a:defRPr/>
            </a:pPr>
            <a:r>
              <a:rPr lang="en-US" altLang="en-US" sz="2600" dirty="0">
                <a:latin typeface="Times New Roman" panose="02020603050405020304" pitchFamily="18" charset="0"/>
                <a:cs typeface="Times New Roman" panose="02020603050405020304" pitchFamily="18" charset="0"/>
              </a:rPr>
              <a:t>ICD Indicator</a:t>
            </a:r>
          </a:p>
          <a:p>
            <a:pPr lvl="1" eaLnBrk="1" hangingPunct="1">
              <a:defRPr/>
            </a:pPr>
            <a:r>
              <a:rPr lang="en-US" altLang="en-US" sz="2600" dirty="0">
                <a:latin typeface="Times New Roman" panose="02020603050405020304" pitchFamily="18" charset="0"/>
                <a:cs typeface="Times New Roman" panose="02020603050405020304" pitchFamily="18" charset="0"/>
              </a:rPr>
              <a:t>Units Billed</a:t>
            </a:r>
          </a:p>
          <a:p>
            <a:pPr lvl="1" eaLnBrk="1" hangingPunct="1">
              <a:defRPr/>
            </a:pPr>
            <a:r>
              <a:rPr lang="en-US" altLang="en-US" sz="2600" dirty="0">
                <a:latin typeface="Times New Roman" panose="02020603050405020304" pitchFamily="18" charset="0"/>
                <a:cs typeface="Times New Roman" panose="02020603050405020304" pitchFamily="18" charset="0"/>
              </a:rPr>
              <a:t>Billed </a:t>
            </a:r>
            <a:r>
              <a:rPr lang="en-US" altLang="en-US" sz="2600" dirty="0" smtClean="0">
                <a:latin typeface="Times New Roman" panose="02020603050405020304" pitchFamily="18" charset="0"/>
                <a:cs typeface="Times New Roman" panose="02020603050405020304" pitchFamily="18" charset="0"/>
              </a:rPr>
              <a:t>procedure/revenue </a:t>
            </a:r>
            <a:r>
              <a:rPr lang="en-US" altLang="en-US" sz="2600" dirty="0">
                <a:latin typeface="Times New Roman" panose="02020603050405020304" pitchFamily="18" charset="0"/>
                <a:cs typeface="Times New Roman" panose="02020603050405020304" pitchFamily="18" charset="0"/>
              </a:rPr>
              <a:t>codes</a:t>
            </a:r>
          </a:p>
          <a:p>
            <a:pPr lvl="1" eaLnBrk="1" hangingPunct="1">
              <a:defRPr/>
            </a:pPr>
            <a:r>
              <a:rPr lang="en-US" altLang="en-US" sz="2600" dirty="0">
                <a:latin typeface="Times New Roman" panose="02020603050405020304" pitchFamily="18" charset="0"/>
                <a:cs typeface="Times New Roman" panose="02020603050405020304" pitchFamily="18" charset="0"/>
              </a:rPr>
              <a:t>Billed amount</a:t>
            </a:r>
          </a:p>
          <a:p>
            <a:pPr lvl="1" eaLnBrk="1" hangingPunct="1">
              <a:defRPr/>
            </a:pPr>
            <a:r>
              <a:rPr lang="en-US" altLang="en-US" sz="2600" dirty="0">
                <a:latin typeface="Times New Roman" panose="02020603050405020304" pitchFamily="18" charset="0"/>
                <a:cs typeface="Times New Roman" panose="02020603050405020304" pitchFamily="18" charset="0"/>
              </a:rPr>
              <a:t>Pharmacy claims should contain prescribing provider information </a:t>
            </a:r>
          </a:p>
          <a:p>
            <a:pPr lvl="1" eaLnBrk="1" hangingPunct="1">
              <a:defRPr/>
            </a:pPr>
            <a:r>
              <a:rPr lang="en-US" altLang="en-US" sz="2600" dirty="0">
                <a:latin typeface="Times New Roman" panose="02020603050405020304" pitchFamily="18" charset="0"/>
                <a:cs typeface="Times New Roman" panose="02020603050405020304" pitchFamily="18" charset="0"/>
              </a:rPr>
              <a:t>Institutional claims should contain attending provider information</a:t>
            </a:r>
          </a:p>
          <a:p>
            <a:pPr lvl="1" eaLnBrk="1" hangingPunct="1">
              <a:defRPr/>
            </a:pPr>
            <a:r>
              <a:rPr lang="en-US" altLang="en-US" sz="2600" dirty="0">
                <a:latin typeface="Times New Roman" panose="02020603050405020304" pitchFamily="18" charset="0"/>
                <a:cs typeface="Times New Roman" panose="02020603050405020304" pitchFamily="18" charset="0"/>
              </a:rPr>
              <a:t>Express Lane Eligibility Indicator </a:t>
            </a:r>
          </a:p>
          <a:p>
            <a:pPr lvl="1" eaLnBrk="1" hangingPunct="1">
              <a:defRPr/>
            </a:pPr>
            <a:r>
              <a:rPr lang="en-US" altLang="en-US" sz="2600" dirty="0">
                <a:latin typeface="Times New Roman" panose="02020603050405020304" pitchFamily="18" charset="0"/>
                <a:cs typeface="Times New Roman" panose="02020603050405020304" pitchFamily="18" charset="0"/>
              </a:rPr>
              <a:t>KICK Recipient Type (for Routine PERM states)</a:t>
            </a:r>
          </a:p>
          <a:p>
            <a:pPr lvl="1" eaLnBrk="1" hangingPunct="1">
              <a:defRPr/>
            </a:pPr>
            <a:r>
              <a:rPr lang="en-US" altLang="en-US" sz="2600" dirty="0">
                <a:latin typeface="Times New Roman" panose="02020603050405020304" pitchFamily="18" charset="0"/>
                <a:cs typeface="Times New Roman" panose="02020603050405020304" pitchFamily="18" charset="0"/>
              </a:rPr>
              <a:t>Provider Location ID (for PERM+ states)</a:t>
            </a:r>
          </a:p>
          <a:p>
            <a:pPr eaLnBrk="1" hangingPunct="1">
              <a:defRPr/>
            </a:pPr>
            <a:r>
              <a:rPr lang="en-US" altLang="en-US" sz="2600" dirty="0">
                <a:latin typeface="Times New Roman" panose="02020603050405020304" pitchFamily="18" charset="0"/>
                <a:cs typeface="Times New Roman" panose="02020603050405020304" pitchFamily="18" charset="0"/>
              </a:rPr>
              <a:t>The final data submission instructions will be sent out by </a:t>
            </a:r>
            <a:r>
              <a:rPr lang="en-US" altLang="en-US" sz="2600" dirty="0" smtClean="0">
                <a:latin typeface="Times New Roman" panose="02020603050405020304" pitchFamily="18" charset="0"/>
                <a:cs typeface="Times New Roman" panose="02020603050405020304" pitchFamily="18" charset="0"/>
              </a:rPr>
              <a:t>early June</a:t>
            </a:r>
            <a:endParaRPr lang="en-US" altLang="en-US" sz="2600" dirty="0">
              <a:latin typeface="Times New Roman" panose="02020603050405020304" pitchFamily="18" charset="0"/>
              <a:cs typeface="Times New Roman" panose="02020603050405020304" pitchFamily="18" charset="0"/>
            </a:endParaRPr>
          </a:p>
          <a:p>
            <a:pPr eaLnBrk="1" hangingPunct="1">
              <a:defRPr/>
            </a:pPr>
            <a:endParaRPr lang="en-US" altLang="en-US" sz="1875" dirty="0">
              <a:latin typeface="Times New Roman" panose="02020603050405020304" pitchFamily="18" charset="0"/>
              <a:cs typeface="Times New Roman" panose="02020603050405020304" pitchFamily="18" charset="0"/>
            </a:endParaRPr>
          </a:p>
        </p:txBody>
      </p:sp>
      <p:sp>
        <p:nvSpPr>
          <p:cNvPr id="47107" name="Title 2"/>
          <p:cNvSpPr>
            <a:spLocks noGrp="1"/>
          </p:cNvSpPr>
          <p:nvPr>
            <p:ph type="title"/>
          </p:nvPr>
        </p:nvSpPr>
        <p:spPr>
          <a:effectLst>
            <a:outerShdw dist="76200" dir="5639981" algn="tl" rotWithShape="0">
              <a:srgbClr val="084A9C"/>
            </a:outerShdw>
          </a:effectLst>
        </p:spPr>
        <p:txBody>
          <a:bodyPr lIns="68580" tIns="34290" rIns="68580" bIns="34290"/>
          <a:lstStyle/>
          <a:p>
            <a:r>
              <a:rPr lang="en-US" altLang="en-US" dirty="0" smtClean="0">
                <a:latin typeface="Times New Roman" panose="02020603050405020304" pitchFamily="18" charset="0"/>
                <a:cs typeface="Times New Roman" panose="02020603050405020304" pitchFamily="18" charset="0"/>
              </a:rPr>
              <a:t>SC: Claims Data </a:t>
            </a:r>
            <a:r>
              <a:rPr lang="en-US" altLang="en-US" dirty="0" smtClean="0">
                <a:latin typeface="Times New Roman" panose="02020603050405020304" pitchFamily="18" charset="0"/>
                <a:cs typeface="Times New Roman" panose="02020603050405020304" pitchFamily="18" charset="0"/>
              </a:rPr>
              <a:t>Submission (cont’d</a:t>
            </a:r>
            <a:r>
              <a:rPr lang="en-US" altLang="en-US" dirty="0" smtClean="0">
                <a:latin typeface="Times New Roman" panose="02020603050405020304" pitchFamily="18" charset="0"/>
                <a:cs typeface="Times New Roman" panose="02020603050405020304" pitchFamily="18" charset="0"/>
              </a:rPr>
              <a:t>)</a:t>
            </a:r>
          </a:p>
        </p:txBody>
      </p:sp>
      <p:sp>
        <p:nvSpPr>
          <p:cNvPr id="4" name="Slide Number Placeholder 3">
            <a:extLst/>
          </p:cNvPr>
          <p:cNvSpPr>
            <a:spLocks noGrp="1"/>
          </p:cNvSpPr>
          <p:nvPr>
            <p:ph type="sldNum" sz="quarter" idx="10"/>
          </p:nvPr>
        </p:nvSpPr>
        <p:spPr/>
        <p:txBody>
          <a:bodyPr/>
          <a:lstStyle/>
          <a:p>
            <a:pPr>
              <a:defRPr/>
            </a:pPr>
            <a:fld id="{226BD793-D952-446A-B368-BF05DA79186A}" type="slidenum">
              <a:rPr lang="en-US" smtClean="0"/>
              <a:pPr>
                <a:defRPr/>
              </a:pPr>
              <a:t>15</a:t>
            </a:fld>
            <a:endParaRPr lang="en-US" dirty="0"/>
          </a:p>
        </p:txBody>
      </p:sp>
    </p:spTree>
  </p:cSld>
  <p:clrMapOvr>
    <a:masterClrMapping/>
  </p:clrMapOvr>
  <p:transition spd="slow">
    <p:cove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Content Placeholder 1"/>
          <p:cNvSpPr>
            <a:spLocks noGrp="1"/>
          </p:cNvSpPr>
          <p:nvPr>
            <p:ph idx="1"/>
          </p:nvPr>
        </p:nvSpPr>
        <p:spPr/>
        <p:txBody>
          <a:bodyPr/>
          <a:lstStyle/>
          <a:p>
            <a:pPr algn="just" eaLnBrk="1" hangingPunct="1">
              <a:buClr>
                <a:srgbClr val="000000"/>
              </a:buClr>
            </a:pPr>
            <a:r>
              <a:rPr lang="en-US" altLang="en-US" sz="2400" smtClean="0">
                <a:solidFill>
                  <a:srgbClr val="FF0000"/>
                </a:solidFill>
                <a:latin typeface="Times New Roman" panose="02020603050405020304" pitchFamily="18" charset="0"/>
                <a:cs typeface="Times New Roman" panose="02020603050405020304" pitchFamily="18" charset="0"/>
              </a:rPr>
              <a:t>**New** </a:t>
            </a:r>
            <a:r>
              <a:rPr lang="en-US" altLang="en-US" sz="2400" smtClean="0">
                <a:latin typeface="Times New Roman" panose="02020603050405020304" pitchFamily="18" charset="0"/>
                <a:cs typeface="Times New Roman" panose="02020603050405020304" pitchFamily="18" charset="0"/>
              </a:rPr>
              <a:t>PERM will utilize a national sample size that caps the number of samples selected from FFS and managed care that will undergo MR, DP, and Eligibility Reviews (ER)</a:t>
            </a:r>
          </a:p>
          <a:p>
            <a:pPr algn="just" eaLnBrk="1" hangingPunct="1"/>
            <a:r>
              <a:rPr lang="en-US" altLang="en-US" sz="2400" smtClean="0">
                <a:latin typeface="Times New Roman" panose="02020603050405020304" pitchFamily="18" charset="0"/>
                <a:cs typeface="Times New Roman" panose="02020603050405020304" pitchFamily="18" charset="0"/>
              </a:rPr>
              <a:t>The national sample size will be distributed across states based on the latest state expenditures</a:t>
            </a:r>
          </a:p>
          <a:p>
            <a:pPr algn="just" eaLnBrk="1" hangingPunct="1"/>
            <a:r>
              <a:rPr lang="en-US" altLang="en-US" sz="2400" smtClean="0">
                <a:latin typeface="Times New Roman" panose="02020603050405020304" pitchFamily="18" charset="0"/>
                <a:cs typeface="Times New Roman" panose="02020603050405020304" pitchFamily="18" charset="0"/>
              </a:rPr>
              <a:t>Each state will receive its sample size notification on June 7, 2019</a:t>
            </a:r>
          </a:p>
        </p:txBody>
      </p:sp>
      <p:sp>
        <p:nvSpPr>
          <p:cNvPr id="48131" name="Title 11"/>
          <p:cNvSpPr>
            <a:spLocks noGrp="1"/>
          </p:cNvSpPr>
          <p:nvPr>
            <p:ph type="title"/>
          </p:nvPr>
        </p:nvSpPr>
        <p:spPr>
          <a:effectLst>
            <a:outerShdw dist="76200" dir="5639981" algn="tl" rotWithShape="0">
              <a:srgbClr val="084A9C"/>
            </a:outerShdw>
          </a:effectLst>
        </p:spPr>
        <p:txBody>
          <a:bodyPr lIns="68580" tIns="34290" rIns="68580" bIns="34290"/>
          <a:lstStyle/>
          <a:p>
            <a:r>
              <a:rPr lang="en-US" altLang="en-US" sz="4000" dirty="0" smtClean="0">
                <a:latin typeface="Times New Roman" panose="02020603050405020304" pitchFamily="18" charset="0"/>
                <a:cs typeface="Times New Roman" panose="02020603050405020304" pitchFamily="18" charset="0"/>
              </a:rPr>
              <a:t>SC: FFS and Managed Care Sampling</a:t>
            </a:r>
          </a:p>
        </p:txBody>
      </p:sp>
      <p:sp>
        <p:nvSpPr>
          <p:cNvPr id="3" name="Slide Number Placeholder 2">
            <a:extLst/>
          </p:cNvPr>
          <p:cNvSpPr>
            <a:spLocks noGrp="1"/>
          </p:cNvSpPr>
          <p:nvPr>
            <p:ph type="sldNum" sz="quarter" idx="10"/>
          </p:nvPr>
        </p:nvSpPr>
        <p:spPr/>
        <p:txBody>
          <a:bodyPr/>
          <a:lstStyle/>
          <a:p>
            <a:pPr>
              <a:defRPr/>
            </a:pPr>
            <a:fld id="{528C3794-726F-4550-8CC0-0EFE50E39E23}" type="slidenum">
              <a:rPr lang="en-US"/>
              <a:pPr>
                <a:defRPr/>
              </a:pPr>
              <a:t>16</a:t>
            </a:fld>
            <a:endParaRPr lang="en-US" dirty="0"/>
          </a:p>
        </p:txBody>
      </p:sp>
    </p:spTree>
  </p:cSld>
  <p:clrMapOvr>
    <a:masterClrMapping/>
  </p:clrMapOvr>
  <p:transition spd="med">
    <p:pul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1"/>
          <p:cNvSpPr>
            <a:spLocks noGrp="1"/>
          </p:cNvSpPr>
          <p:nvPr>
            <p:ph idx="1"/>
          </p:nvPr>
        </p:nvSpPr>
        <p:spPr/>
        <p:txBody>
          <a:bodyPr/>
          <a:lstStyle/>
          <a:p>
            <a:pPr algn="just" eaLnBrk="1" hangingPunct="1">
              <a:buClr>
                <a:srgbClr val="000000"/>
              </a:buClr>
            </a:pPr>
            <a:r>
              <a:rPr lang="en-US" altLang="en-US" sz="2400" smtClean="0">
                <a:solidFill>
                  <a:srgbClr val="FF0000"/>
                </a:solidFill>
                <a:latin typeface="Times New Roman" panose="02020603050405020304" pitchFamily="18" charset="0"/>
                <a:cs typeface="Times New Roman" panose="02020603050405020304" pitchFamily="18" charset="0"/>
              </a:rPr>
              <a:t>**New** </a:t>
            </a:r>
            <a:r>
              <a:rPr lang="en-US" altLang="en-US" sz="2400" smtClean="0">
                <a:latin typeface="Times New Roman" panose="02020603050405020304" pitchFamily="18" charset="0"/>
                <a:cs typeface="Times New Roman" panose="02020603050405020304" pitchFamily="18" charset="0"/>
              </a:rPr>
              <a:t>Return to payment stratification sampling</a:t>
            </a:r>
          </a:p>
          <a:p>
            <a:pPr lvl="1" algn="just" eaLnBrk="1" hangingPunct="1"/>
            <a:r>
              <a:rPr lang="en-US" altLang="en-US" sz="2400" smtClean="0">
                <a:latin typeface="Times New Roman" panose="02020603050405020304" pitchFamily="18" charset="0"/>
                <a:cs typeface="Times New Roman" panose="02020603050405020304" pitchFamily="18" charset="0"/>
              </a:rPr>
              <a:t>In FY 2017, for FFS the SC sampling methodology used 10 payment based strata, one fixed payment stratum, and one zero/denied paid claim stratum; for managed care, there were 10 payment based strata</a:t>
            </a:r>
          </a:p>
          <a:p>
            <a:pPr lvl="1" algn="just" eaLnBrk="1" hangingPunct="1"/>
            <a:r>
              <a:rPr lang="en-US" altLang="en-US" sz="2400" smtClean="0">
                <a:latin typeface="Times New Roman" panose="02020603050405020304" pitchFamily="18" charset="0"/>
                <a:cs typeface="Times New Roman" panose="02020603050405020304" pitchFamily="18" charset="0"/>
              </a:rPr>
              <a:t>In RY 2021, for FFS the SC will use 5 payment strata and one stratum for claims that receive only a data processing review, including fixed, aggregate, and Medicare Crossover payments; for managed care, there will be 5 payment strata </a:t>
            </a:r>
          </a:p>
          <a:p>
            <a:pPr lvl="2" algn="just" eaLnBrk="1" hangingPunct="1">
              <a:buClr>
                <a:srgbClr val="000000"/>
              </a:buClr>
            </a:pPr>
            <a:r>
              <a:rPr lang="en-US" altLang="en-US" sz="2000" smtClean="0">
                <a:solidFill>
                  <a:srgbClr val="FF0000"/>
                </a:solidFill>
                <a:latin typeface="Times New Roman" panose="02020603050405020304" pitchFamily="18" charset="0"/>
                <a:cs typeface="Times New Roman" panose="02020603050405020304" pitchFamily="18" charset="0"/>
              </a:rPr>
              <a:t>**New** </a:t>
            </a:r>
            <a:r>
              <a:rPr lang="en-US" altLang="en-US" sz="2000" smtClean="0">
                <a:latin typeface="Times New Roman" panose="02020603050405020304" pitchFamily="18" charset="0"/>
                <a:cs typeface="Times New Roman" panose="02020603050405020304" pitchFamily="18" charset="0"/>
              </a:rPr>
              <a:t>FFS claims and managed care samples selected from PERM universes will be used for eligibility reviews</a:t>
            </a:r>
          </a:p>
        </p:txBody>
      </p:sp>
      <p:sp>
        <p:nvSpPr>
          <p:cNvPr id="50179" name="Title 11"/>
          <p:cNvSpPr>
            <a:spLocks noGrp="1"/>
          </p:cNvSpPr>
          <p:nvPr>
            <p:ph type="title"/>
          </p:nvPr>
        </p:nvSpPr>
        <p:spPr>
          <a:effectLst>
            <a:outerShdw dist="76200" dir="5639981" algn="tl" rotWithShape="0">
              <a:srgbClr val="084A9C"/>
            </a:outerShdw>
          </a:effectLst>
        </p:spPr>
        <p:txBody>
          <a:bodyPr lIns="68580" tIns="34290" rIns="68580" bIns="34290"/>
          <a:lstStyle/>
          <a:p>
            <a:r>
              <a:rPr lang="en-US" altLang="en-US" sz="3200" dirty="0" smtClean="0">
                <a:latin typeface="Times New Roman" panose="02020603050405020304" pitchFamily="18" charset="0"/>
                <a:cs typeface="Times New Roman" panose="02020603050405020304" pitchFamily="18" charset="0"/>
              </a:rPr>
              <a:t>SC: FFS and Managed Care Sampling (cont’d)</a:t>
            </a:r>
          </a:p>
        </p:txBody>
      </p:sp>
      <p:sp>
        <p:nvSpPr>
          <p:cNvPr id="3" name="Slide Number Placeholder 2">
            <a:extLst/>
          </p:cNvPr>
          <p:cNvSpPr>
            <a:spLocks noGrp="1"/>
          </p:cNvSpPr>
          <p:nvPr>
            <p:ph type="sldNum" sz="quarter" idx="10"/>
          </p:nvPr>
        </p:nvSpPr>
        <p:spPr/>
        <p:txBody>
          <a:bodyPr/>
          <a:lstStyle/>
          <a:p>
            <a:pPr>
              <a:defRPr/>
            </a:pPr>
            <a:fld id="{0CA39761-170B-4DEC-9A38-96F5C4ED8ECE}" type="slidenum">
              <a:rPr lang="en-US"/>
              <a:pPr>
                <a:defRPr/>
              </a:pPr>
              <a:t>17</a:t>
            </a:fld>
            <a:endParaRPr lang="en-US" dirty="0"/>
          </a:p>
        </p:txBody>
      </p:sp>
    </p:spTree>
  </p:cSld>
  <p:clrMapOvr>
    <a:masterClrMapping/>
  </p:clrMapOvr>
  <p:transition spd="slow">
    <p:cove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Content Placeholder 1"/>
          <p:cNvSpPr>
            <a:spLocks noGrp="1"/>
          </p:cNvSpPr>
          <p:nvPr>
            <p:ph idx="1"/>
          </p:nvPr>
        </p:nvSpPr>
        <p:spPr>
          <a:xfrm>
            <a:off x="381000" y="1676400"/>
            <a:ext cx="8458200" cy="4876800"/>
          </a:xfrm>
        </p:spPr>
        <p:txBody>
          <a:bodyPr/>
          <a:lstStyle/>
          <a:p>
            <a:pPr algn="just"/>
            <a:r>
              <a:rPr lang="en-US" altLang="en-US" sz="1800" smtClean="0">
                <a:latin typeface="Times New Roman" panose="02020603050405020304" pitchFamily="18" charset="0"/>
                <a:cs typeface="Times New Roman" panose="02020603050405020304" pitchFamily="18" charset="0"/>
              </a:rPr>
              <a:t>Details data is used to request medical records, conduct medical review, conduct data processing review, and conduct eligibility review for sampled FFS claims</a:t>
            </a:r>
          </a:p>
          <a:p>
            <a:pPr lvl="1" algn="just"/>
            <a:r>
              <a:rPr lang="en-US" altLang="en-US" sz="1800" smtClean="0">
                <a:latin typeface="Times New Roman" panose="02020603050405020304" pitchFamily="18" charset="0"/>
                <a:cs typeface="Times New Roman" panose="02020603050405020304" pitchFamily="18" charset="0"/>
              </a:rPr>
              <a:t>Submitted by routine PERM states</a:t>
            </a:r>
          </a:p>
          <a:p>
            <a:pPr lvl="1" algn="just"/>
            <a:r>
              <a:rPr lang="en-US" altLang="en-US" sz="1800" smtClean="0">
                <a:latin typeface="Times New Roman" panose="02020603050405020304" pitchFamily="18" charset="0"/>
                <a:cs typeface="Times New Roman" panose="02020603050405020304" pitchFamily="18" charset="0"/>
              </a:rPr>
              <a:t>SC creates details file for PERM+ states</a:t>
            </a:r>
          </a:p>
          <a:p>
            <a:pPr algn="just"/>
            <a:r>
              <a:rPr lang="en-US" altLang="en-US" sz="1800" smtClean="0">
                <a:latin typeface="Times New Roman" panose="02020603050405020304" pitchFamily="18" charset="0"/>
                <a:cs typeface="Times New Roman" panose="02020603050405020304" pitchFamily="18" charset="0"/>
              </a:rPr>
              <a:t>As in FY 2017, the SC will hold details intake meetings with each routine PERM state to:</a:t>
            </a:r>
          </a:p>
          <a:p>
            <a:pPr lvl="1" algn="just"/>
            <a:r>
              <a:rPr lang="en-US" altLang="en-US" sz="1800" smtClean="0">
                <a:latin typeface="Times New Roman" panose="02020603050405020304" pitchFamily="18" charset="0"/>
                <a:cs typeface="Times New Roman" panose="02020603050405020304" pitchFamily="18" charset="0"/>
              </a:rPr>
              <a:t>Provide an overview of the details data requirements</a:t>
            </a:r>
          </a:p>
          <a:p>
            <a:pPr lvl="1" algn="just"/>
            <a:r>
              <a:rPr lang="en-US" altLang="en-US" sz="1800" smtClean="0">
                <a:latin typeface="Times New Roman" panose="02020603050405020304" pitchFamily="18" charset="0"/>
                <a:cs typeface="Times New Roman" panose="02020603050405020304" pitchFamily="18" charset="0"/>
              </a:rPr>
              <a:t>Discuss details intake protocol</a:t>
            </a:r>
          </a:p>
          <a:p>
            <a:pPr algn="just">
              <a:buClr>
                <a:srgbClr val="000000"/>
              </a:buClr>
            </a:pPr>
            <a:r>
              <a:rPr lang="en-US" altLang="en-US" sz="1800" smtClean="0">
                <a:solidFill>
                  <a:srgbClr val="FF0000"/>
                </a:solidFill>
                <a:latin typeface="Times New Roman" panose="02020603050405020304" pitchFamily="18" charset="0"/>
                <a:cs typeface="Times New Roman" panose="02020603050405020304" pitchFamily="18" charset="0"/>
              </a:rPr>
              <a:t>**New** </a:t>
            </a:r>
            <a:r>
              <a:rPr lang="en-US" altLang="en-US" sz="1800" smtClean="0">
                <a:latin typeface="Times New Roman" panose="02020603050405020304" pitchFamily="18" charset="0"/>
                <a:cs typeface="Times New Roman" panose="02020603050405020304" pitchFamily="18" charset="0"/>
              </a:rPr>
              <a:t>Details intake meeting held with each PERM+ state to:</a:t>
            </a:r>
          </a:p>
          <a:p>
            <a:pPr lvl="1" algn="just"/>
            <a:r>
              <a:rPr lang="en-US" altLang="en-US" sz="1800" smtClean="0">
                <a:latin typeface="Times New Roman" panose="02020603050405020304" pitchFamily="18" charset="0"/>
                <a:cs typeface="Times New Roman" panose="02020603050405020304" pitchFamily="18" charset="0"/>
              </a:rPr>
              <a:t>Review details built by the SC</a:t>
            </a:r>
          </a:p>
          <a:p>
            <a:pPr lvl="1" algn="just"/>
            <a:r>
              <a:rPr lang="en-US" altLang="en-US" sz="1800" smtClean="0">
                <a:latin typeface="Times New Roman" panose="02020603050405020304" pitchFamily="18" charset="0"/>
                <a:cs typeface="Times New Roman" panose="02020603050405020304" pitchFamily="18" charset="0"/>
              </a:rPr>
              <a:t>Verify information to support medical record request and eligibility review</a:t>
            </a:r>
          </a:p>
          <a:p>
            <a:pPr algn="just"/>
            <a:r>
              <a:rPr lang="en-US" altLang="en-US" sz="1800" smtClean="0">
                <a:latin typeface="Times New Roman" panose="02020603050405020304" pitchFamily="18" charset="0"/>
                <a:cs typeface="Times New Roman" panose="02020603050405020304" pitchFamily="18" charset="0"/>
              </a:rPr>
              <a:t>The SC performs a series of quality control checks and sends questions on any missing/incomplete/invalid information to the states</a:t>
            </a:r>
          </a:p>
          <a:p>
            <a:pPr algn="just"/>
            <a:r>
              <a:rPr lang="en-US" altLang="en-US" sz="1800" smtClean="0">
                <a:latin typeface="Times New Roman" panose="02020603050405020304" pitchFamily="18" charset="0"/>
                <a:cs typeface="Times New Roman" panose="02020603050405020304" pitchFamily="18" charset="0"/>
              </a:rPr>
              <a:t>The SC may require regular meetings to resolve data issues if there are significant complications or delays</a:t>
            </a:r>
          </a:p>
        </p:txBody>
      </p:sp>
      <p:sp>
        <p:nvSpPr>
          <p:cNvPr id="52227" name="Title 11"/>
          <p:cNvSpPr>
            <a:spLocks noGrp="1"/>
          </p:cNvSpPr>
          <p:nvPr>
            <p:ph type="title"/>
          </p:nvPr>
        </p:nvSpPr>
        <p:spPr>
          <a:effectLst>
            <a:outerShdw dist="76200" dir="5639981" algn="tl" rotWithShape="0">
              <a:srgbClr val="084A9C"/>
            </a:outerShdw>
          </a:effectLst>
        </p:spPr>
        <p:txBody>
          <a:bodyPr lIns="68580" tIns="34290" rIns="68580" bIns="34290"/>
          <a:lstStyle/>
          <a:p>
            <a:r>
              <a:rPr lang="en-US" altLang="en-US" dirty="0" smtClean="0">
                <a:latin typeface="Times New Roman" panose="02020603050405020304" pitchFamily="18" charset="0"/>
                <a:cs typeface="Times New Roman" panose="02020603050405020304" pitchFamily="18" charset="0"/>
              </a:rPr>
              <a:t>SC: FFS Details Data</a:t>
            </a:r>
          </a:p>
        </p:txBody>
      </p:sp>
      <p:sp>
        <p:nvSpPr>
          <p:cNvPr id="3" name="Slide Number Placeholder 2">
            <a:extLst/>
          </p:cNvPr>
          <p:cNvSpPr>
            <a:spLocks noGrp="1"/>
          </p:cNvSpPr>
          <p:nvPr>
            <p:ph type="sldNum" sz="quarter" idx="10"/>
          </p:nvPr>
        </p:nvSpPr>
        <p:spPr/>
        <p:txBody>
          <a:bodyPr/>
          <a:lstStyle/>
          <a:p>
            <a:pPr>
              <a:defRPr/>
            </a:pPr>
            <a:fld id="{3D9C24AF-EA75-4849-BE0F-233E9334281A}" type="slidenum">
              <a:rPr lang="en-US"/>
              <a:pPr>
                <a:defRPr/>
              </a:pPr>
              <a:t>18</a:t>
            </a:fld>
            <a:endParaRPr lang="en-US" dirty="0"/>
          </a:p>
        </p:txBody>
      </p:sp>
    </p:spTree>
  </p:cSld>
  <p:clrMapOvr>
    <a:masterClrMapping/>
  </p:clrMapOvr>
  <p:transition spd="med">
    <p:pull/>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altLang="en-US" sz="3600" dirty="0" smtClean="0">
                <a:latin typeface="Times New Roman" panose="02020603050405020304" pitchFamily="18" charset="0"/>
                <a:cs typeface="Times New Roman" panose="02020603050405020304" pitchFamily="18" charset="0"/>
              </a:rPr>
              <a:t>Review Contractor (RC)</a:t>
            </a:r>
            <a:br>
              <a:rPr lang="en-US" altLang="en-US" sz="3600" dirty="0" smtClean="0">
                <a:latin typeface="Times New Roman" panose="02020603050405020304" pitchFamily="18" charset="0"/>
                <a:cs typeface="Times New Roman" panose="02020603050405020304" pitchFamily="18" charset="0"/>
              </a:rPr>
            </a:br>
            <a:r>
              <a:rPr lang="en-US" altLang="en-US" sz="3600" dirty="0" smtClean="0">
                <a:latin typeface="Times New Roman" panose="02020603050405020304" pitchFamily="18" charset="0"/>
                <a:cs typeface="Times New Roman" panose="02020603050405020304" pitchFamily="18" charset="0"/>
              </a:rPr>
              <a:t>AdvanceMed</a:t>
            </a:r>
          </a:p>
        </p:txBody>
      </p:sp>
      <p:sp>
        <p:nvSpPr>
          <p:cNvPr id="5" name="Slide Number Placeholder 4">
            <a:extLst/>
          </p:cNvPr>
          <p:cNvSpPr>
            <a:spLocks noGrp="1"/>
          </p:cNvSpPr>
          <p:nvPr>
            <p:ph type="sldNum" sz="quarter" idx="12"/>
          </p:nvPr>
        </p:nvSpPr>
        <p:spPr/>
        <p:txBody>
          <a:bodyPr/>
          <a:lstStyle/>
          <a:p>
            <a:pPr>
              <a:defRPr/>
            </a:pPr>
            <a:fld id="{5F818F45-790F-4A2E-B597-44558E4FC8EA}" type="slidenum">
              <a:rPr lang="en-US" smtClean="0">
                <a:solidFill>
                  <a:prstClr val="black">
                    <a:tint val="75000"/>
                  </a:prstClr>
                </a:solidFill>
              </a:rPr>
              <a:pPr>
                <a:defRPr/>
              </a:pPr>
              <a:t>19</a:t>
            </a:fld>
            <a:endParaRPr lang="en-US" dirty="0">
              <a:solidFill>
                <a:prstClr val="black">
                  <a:tint val="75000"/>
                </a:prstClr>
              </a:solidFill>
            </a:endParaRPr>
          </a:p>
        </p:txBody>
      </p:sp>
    </p:spTree>
  </p:cSld>
  <p:clrMapOvr>
    <a:masterClrMapping/>
  </p:clrMapOvr>
  <p:transition spd="slow">
    <p:cove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p:cNvPr>
          <p:cNvSpPr>
            <a:spLocks noGrp="1"/>
          </p:cNvSpPr>
          <p:nvPr>
            <p:ph type="sldNum" sz="quarter" idx="10"/>
          </p:nvPr>
        </p:nvSpPr>
        <p:spPr/>
        <p:txBody>
          <a:bodyPr/>
          <a:lstStyle/>
          <a:p>
            <a:pPr>
              <a:defRPr/>
            </a:pPr>
            <a:fld id="{32FD1AF7-1DEC-4C5E-82C2-AC3B0DEF1DF7}" type="slidenum">
              <a:rPr lang="en-US"/>
              <a:pPr>
                <a:defRPr/>
              </a:pPr>
              <a:t>2</a:t>
            </a:fld>
            <a:endParaRPr lang="en-US" dirty="0"/>
          </a:p>
        </p:txBody>
      </p:sp>
      <p:pic>
        <p:nvPicPr>
          <p:cNvPr id="21510" name="Picture 1" descr="Make e-Learning work: Outcome learning (4): the developers ..." title="Image: Objective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2647950"/>
            <a:ext cx="41910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6" name="Content Placeholder 1"/>
          <p:cNvSpPr>
            <a:spLocks noGrp="1"/>
          </p:cNvSpPr>
          <p:nvPr>
            <p:ph idx="1"/>
          </p:nvPr>
        </p:nvSpPr>
        <p:spPr>
          <a:xfrm>
            <a:off x="0" y="1524000"/>
            <a:ext cx="5257800" cy="5334000"/>
          </a:xfrm>
        </p:spPr>
        <p:txBody>
          <a:bodyPr/>
          <a:lstStyle/>
          <a:p>
            <a:pPr eaLnBrk="1" hangingPunct="1"/>
            <a:r>
              <a:rPr lang="en-US" altLang="en-US" sz="2000" b="1" dirty="0" smtClean="0">
                <a:latin typeface="Times New Roman" panose="02020603050405020304" pitchFamily="18" charset="0"/>
                <a:cs typeface="Times New Roman" panose="02020603050405020304" pitchFamily="18" charset="0"/>
              </a:rPr>
              <a:t>PERM Program Overview</a:t>
            </a:r>
          </a:p>
          <a:p>
            <a:pPr eaLnBrk="1" hangingPunct="1"/>
            <a:r>
              <a:rPr lang="en-US" altLang="en-US" sz="2000" b="1" dirty="0" smtClean="0">
                <a:latin typeface="Times New Roman" panose="02020603050405020304" pitchFamily="18" charset="0"/>
                <a:cs typeface="Times New Roman" panose="02020603050405020304" pitchFamily="18" charset="0"/>
              </a:rPr>
              <a:t>Statistical Contractor (SC) </a:t>
            </a:r>
          </a:p>
          <a:p>
            <a:pPr lvl="1" eaLnBrk="1" hangingPunct="1">
              <a:buFont typeface="Courier New" panose="02070309020205020404" pitchFamily="49" charset="0"/>
              <a:buChar char="o"/>
            </a:pPr>
            <a:r>
              <a:rPr lang="en-US" altLang="en-US" sz="1800" dirty="0" smtClean="0">
                <a:latin typeface="Times New Roman" panose="02020603050405020304" pitchFamily="18" charset="0"/>
                <a:cs typeface="Times New Roman" panose="02020603050405020304" pitchFamily="18" charset="0"/>
              </a:rPr>
              <a:t>Claims Data Submission</a:t>
            </a:r>
          </a:p>
          <a:p>
            <a:pPr lvl="1" eaLnBrk="1" hangingPunct="1">
              <a:buFont typeface="Courier New" panose="02070309020205020404" pitchFamily="49" charset="0"/>
              <a:buChar char="o"/>
            </a:pPr>
            <a:r>
              <a:rPr lang="en-US" altLang="en-US" sz="1800" dirty="0" smtClean="0">
                <a:latin typeface="Times New Roman" panose="02020603050405020304" pitchFamily="18" charset="0"/>
                <a:cs typeface="Times New Roman" panose="02020603050405020304" pitchFamily="18" charset="0"/>
              </a:rPr>
              <a:t>Fee-For-Service (FFS) and Managed Care (MC) Sampling</a:t>
            </a:r>
          </a:p>
          <a:p>
            <a:pPr lvl="1" eaLnBrk="1" hangingPunct="1">
              <a:buFont typeface="Courier New" panose="02070309020205020404" pitchFamily="49" charset="0"/>
              <a:buChar char="o"/>
            </a:pPr>
            <a:r>
              <a:rPr lang="en-US" altLang="en-US" sz="1800" dirty="0" smtClean="0">
                <a:latin typeface="Times New Roman" panose="02020603050405020304" pitchFamily="18" charset="0"/>
                <a:cs typeface="Times New Roman" panose="02020603050405020304" pitchFamily="18" charset="0"/>
              </a:rPr>
              <a:t>FFS Details Data</a:t>
            </a:r>
          </a:p>
          <a:p>
            <a:pPr eaLnBrk="1" hangingPunct="1"/>
            <a:r>
              <a:rPr lang="en-US" altLang="en-US" sz="2000" b="1" dirty="0" smtClean="0">
                <a:latin typeface="Times New Roman" panose="02020603050405020304" pitchFamily="18" charset="0"/>
                <a:cs typeface="Times New Roman" panose="02020603050405020304" pitchFamily="18" charset="0"/>
              </a:rPr>
              <a:t>Review Contractor (RC)</a:t>
            </a:r>
          </a:p>
          <a:p>
            <a:pPr lvl="1" eaLnBrk="1" hangingPunct="1">
              <a:buFont typeface="Courier New" panose="02070309020205020404" pitchFamily="49" charset="0"/>
              <a:buChar char="o"/>
            </a:pPr>
            <a:r>
              <a:rPr lang="en-US" altLang="en-US" sz="1800" dirty="0" smtClean="0">
                <a:latin typeface="Times New Roman" panose="02020603050405020304" pitchFamily="18" charset="0"/>
                <a:cs typeface="Times New Roman" panose="02020603050405020304" pitchFamily="18" charset="0"/>
              </a:rPr>
              <a:t>State Policy Collection</a:t>
            </a:r>
          </a:p>
          <a:p>
            <a:pPr lvl="1" eaLnBrk="1" hangingPunct="1">
              <a:buFont typeface="Courier New" panose="02070309020205020404" pitchFamily="49" charset="0"/>
              <a:buChar char="o"/>
            </a:pPr>
            <a:r>
              <a:rPr lang="en-US" altLang="en-US" sz="1800" dirty="0" smtClean="0">
                <a:latin typeface="Times New Roman" panose="02020603050405020304" pitchFamily="18" charset="0"/>
                <a:cs typeface="Times New Roman" panose="02020603050405020304" pitchFamily="18" charset="0"/>
              </a:rPr>
              <a:t>Data Processing (DP) Reviews</a:t>
            </a:r>
          </a:p>
          <a:p>
            <a:pPr lvl="1" eaLnBrk="1" hangingPunct="1">
              <a:buFont typeface="Courier New" panose="02070309020205020404" pitchFamily="49" charset="0"/>
              <a:buChar char="o"/>
            </a:pPr>
            <a:r>
              <a:rPr lang="en-US" altLang="en-US" sz="1800" dirty="0" smtClean="0">
                <a:latin typeface="Times New Roman" panose="02020603050405020304" pitchFamily="18" charset="0"/>
                <a:cs typeface="Times New Roman" panose="02020603050405020304" pitchFamily="18" charset="0"/>
              </a:rPr>
              <a:t>Medical Records Requests (MRR)</a:t>
            </a:r>
          </a:p>
          <a:p>
            <a:pPr lvl="1" eaLnBrk="1" hangingPunct="1">
              <a:buFont typeface="Courier New" panose="02070309020205020404" pitchFamily="49" charset="0"/>
              <a:buChar char="o"/>
            </a:pPr>
            <a:r>
              <a:rPr lang="en-US" altLang="en-US" sz="1800" dirty="0" smtClean="0">
                <a:latin typeface="Times New Roman" panose="02020603050405020304" pitchFamily="18" charset="0"/>
                <a:cs typeface="Times New Roman" panose="02020603050405020304" pitchFamily="18" charset="0"/>
              </a:rPr>
              <a:t>Medical Reviews (MR)</a:t>
            </a:r>
          </a:p>
          <a:p>
            <a:pPr eaLnBrk="1" hangingPunct="1"/>
            <a:r>
              <a:rPr lang="en-US" altLang="en-US" sz="2000" b="1" dirty="0" smtClean="0">
                <a:latin typeface="Times New Roman" panose="02020603050405020304" pitchFamily="18" charset="0"/>
                <a:cs typeface="Times New Roman" panose="02020603050405020304" pitchFamily="18" charset="0"/>
              </a:rPr>
              <a:t>Eligibility Review Contractor (ERC)</a:t>
            </a:r>
          </a:p>
          <a:p>
            <a:pPr lvl="1" eaLnBrk="1" hangingPunct="1">
              <a:buFont typeface="Courier New" panose="02070309020205020404" pitchFamily="49" charset="0"/>
              <a:buChar char="o"/>
            </a:pPr>
            <a:r>
              <a:rPr lang="en-US" altLang="en-US" sz="1800" dirty="0" smtClean="0">
                <a:latin typeface="Times New Roman" panose="02020603050405020304" pitchFamily="18" charset="0"/>
                <a:cs typeface="Times New Roman" panose="02020603050405020304" pitchFamily="18" charset="0"/>
              </a:rPr>
              <a:t>Introduction</a:t>
            </a:r>
          </a:p>
          <a:p>
            <a:pPr lvl="1" eaLnBrk="1" hangingPunct="1">
              <a:buFont typeface="Courier New" panose="02070309020205020404" pitchFamily="49" charset="0"/>
              <a:buChar char="o"/>
            </a:pPr>
            <a:r>
              <a:rPr lang="en-US" altLang="en-US" sz="1800" dirty="0" smtClean="0">
                <a:latin typeface="Times New Roman" panose="02020603050405020304" pitchFamily="18" charset="0"/>
                <a:cs typeface="Times New Roman" panose="02020603050405020304" pitchFamily="18" charset="0"/>
              </a:rPr>
              <a:t>State Policy Collection</a:t>
            </a:r>
          </a:p>
          <a:p>
            <a:pPr lvl="1" eaLnBrk="1" hangingPunct="1">
              <a:buFont typeface="Courier New" panose="02070309020205020404" pitchFamily="49" charset="0"/>
              <a:buChar char="o"/>
            </a:pPr>
            <a:r>
              <a:rPr lang="en-US" altLang="en-US" sz="1800" dirty="0" smtClean="0">
                <a:latin typeface="Times New Roman" panose="02020603050405020304" pitchFamily="18" charset="0"/>
                <a:cs typeface="Times New Roman" panose="02020603050405020304" pitchFamily="18" charset="0"/>
              </a:rPr>
              <a:t>Federal Medical Assistance Percentage (FMAP)</a:t>
            </a:r>
          </a:p>
        </p:txBody>
      </p:sp>
      <p:sp>
        <p:nvSpPr>
          <p:cNvPr id="21507" name="Title 11"/>
          <p:cNvSpPr>
            <a:spLocks noGrp="1"/>
          </p:cNvSpPr>
          <p:nvPr>
            <p:ph type="title"/>
          </p:nvPr>
        </p:nvSpPr>
        <p:spPr>
          <a:effectLst>
            <a:outerShdw dist="76200" dir="5639981" algn="tl" rotWithShape="0">
              <a:srgbClr val="084A9C"/>
            </a:outerShdw>
          </a:effectLst>
        </p:spPr>
        <p:txBody>
          <a:bodyPr/>
          <a:lstStyle/>
          <a:p>
            <a:pPr eaLnBrk="1" hangingPunct="1"/>
            <a:r>
              <a:rPr lang="en-US" altLang="en-US" dirty="0" smtClean="0">
                <a:latin typeface="Times New Roman" panose="02020603050405020304" pitchFamily="18" charset="0"/>
                <a:cs typeface="Times New Roman" panose="02020603050405020304" pitchFamily="18" charset="0"/>
              </a:rPr>
              <a:t>Learning Objectives</a:t>
            </a:r>
          </a:p>
        </p:txBody>
      </p:sp>
    </p:spTree>
  </p:cSld>
  <p:clrMapOvr>
    <a:masterClrMapping/>
  </p:clrMapOvr>
  <p:transition spd="med">
    <p:pul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Content Placeholder 1"/>
          <p:cNvSpPr>
            <a:spLocks noGrp="1"/>
          </p:cNvSpPr>
          <p:nvPr>
            <p:ph idx="1"/>
          </p:nvPr>
        </p:nvSpPr>
        <p:spPr>
          <a:xfrm>
            <a:off x="342900" y="1662113"/>
            <a:ext cx="8458200" cy="4876800"/>
          </a:xfrm>
        </p:spPr>
        <p:txBody>
          <a:bodyPr/>
          <a:lstStyle/>
          <a:p>
            <a:pPr algn="just">
              <a:spcBef>
                <a:spcPts val="300"/>
              </a:spcBef>
            </a:pPr>
            <a:r>
              <a:rPr lang="en-US" altLang="en-US" sz="2000" smtClean="0">
                <a:latin typeface="Times New Roman" panose="02020603050405020304" pitchFamily="18" charset="0"/>
                <a:cs typeface="Times New Roman" panose="02020603050405020304" pitchFamily="18" charset="0"/>
              </a:rPr>
              <a:t>AdvanceMed is the new PERM RC for RY 2021 </a:t>
            </a:r>
          </a:p>
          <a:p>
            <a:pPr algn="just">
              <a:spcBef>
                <a:spcPts val="300"/>
              </a:spcBef>
            </a:pPr>
            <a:r>
              <a:rPr lang="en-US" altLang="en-US" sz="2000" smtClean="0">
                <a:latin typeface="Times New Roman" panose="02020603050405020304" pitchFamily="18" charset="0"/>
                <a:cs typeface="Times New Roman" panose="02020603050405020304" pitchFamily="18" charset="0"/>
              </a:rPr>
              <a:t>AdvanceMed has experience working with the last two PERM cycles</a:t>
            </a:r>
          </a:p>
          <a:p>
            <a:pPr algn="just">
              <a:spcBef>
                <a:spcPts val="300"/>
              </a:spcBef>
            </a:pPr>
            <a:r>
              <a:rPr lang="en-US" altLang="en-US" sz="2000" smtClean="0">
                <a:latin typeface="Times New Roman" panose="02020603050405020304" pitchFamily="18" charset="0"/>
                <a:cs typeface="Times New Roman" panose="02020603050405020304" pitchFamily="18" charset="0"/>
              </a:rPr>
              <a:t>The RC is responsible for conducting DP reviews, MRR, and MR </a:t>
            </a:r>
          </a:p>
          <a:p>
            <a:pPr algn="just">
              <a:spcBef>
                <a:spcPts val="300"/>
              </a:spcBef>
            </a:pPr>
            <a:r>
              <a:rPr lang="en-US" altLang="en-US" sz="2000" smtClean="0">
                <a:latin typeface="Times New Roman" panose="02020603050405020304" pitchFamily="18" charset="0"/>
                <a:cs typeface="Times New Roman" panose="02020603050405020304" pitchFamily="18" charset="0"/>
              </a:rPr>
              <a:t>The RC will: </a:t>
            </a:r>
          </a:p>
          <a:p>
            <a:pPr marL="600075" lvl="1" indent="-257175" algn="just">
              <a:spcBef>
                <a:spcPct val="0"/>
              </a:spcBef>
              <a:buFont typeface="Times New Roman" panose="02020603050405020304" pitchFamily="18" charset="0"/>
              <a:buChar char="̶"/>
            </a:pPr>
            <a:r>
              <a:rPr lang="en-US" altLang="en-US" sz="1900" smtClean="0">
                <a:latin typeface="Times New Roman" panose="02020603050405020304" pitchFamily="18" charset="0"/>
                <a:cs typeface="Times New Roman" panose="02020603050405020304" pitchFamily="18" charset="0"/>
              </a:rPr>
              <a:t>Collect and request state Medicaid and CHIP medical and claims payment policies from the states</a:t>
            </a:r>
          </a:p>
          <a:p>
            <a:pPr marL="600075" lvl="1" indent="-257175" algn="just">
              <a:spcBef>
                <a:spcPct val="0"/>
              </a:spcBef>
              <a:buFont typeface="Times New Roman" panose="02020603050405020304" pitchFamily="18" charset="0"/>
              <a:buChar char="̶"/>
            </a:pPr>
            <a:r>
              <a:rPr lang="en-US" altLang="en-US" sz="1900" smtClean="0">
                <a:latin typeface="Times New Roman" panose="02020603050405020304" pitchFamily="18" charset="0"/>
                <a:cs typeface="Times New Roman" panose="02020603050405020304" pitchFamily="18" charset="0"/>
              </a:rPr>
              <a:t>Perform DP claims reviews (onsite or remote) to ensure adherence to state and federal Medicaid and CHIP policies</a:t>
            </a:r>
          </a:p>
          <a:p>
            <a:pPr marL="600075" lvl="1" indent="-257175" algn="just">
              <a:spcBef>
                <a:spcPct val="0"/>
              </a:spcBef>
              <a:buFont typeface="Times New Roman" panose="02020603050405020304" pitchFamily="18" charset="0"/>
              <a:buChar char="̶"/>
            </a:pPr>
            <a:r>
              <a:rPr lang="en-US" altLang="en-US" sz="1900" smtClean="0">
                <a:latin typeface="Times New Roman" panose="02020603050405020304" pitchFamily="18" charset="0"/>
                <a:cs typeface="Times New Roman" panose="02020603050405020304" pitchFamily="18" charset="0"/>
              </a:rPr>
              <a:t>Request medical records from providers </a:t>
            </a:r>
          </a:p>
          <a:p>
            <a:pPr marL="600075" lvl="1" indent="-257175" algn="just">
              <a:spcBef>
                <a:spcPct val="0"/>
              </a:spcBef>
              <a:buFont typeface="Times New Roman" panose="02020603050405020304" pitchFamily="18" charset="0"/>
              <a:buChar char="̶"/>
            </a:pPr>
            <a:r>
              <a:rPr lang="en-US" altLang="en-US" sz="1900" smtClean="0">
                <a:latin typeface="Times New Roman" panose="02020603050405020304" pitchFamily="18" charset="0"/>
                <a:cs typeface="Times New Roman" panose="02020603050405020304" pitchFamily="18" charset="0"/>
              </a:rPr>
              <a:t>Perform medical record reviews on sampled FFS and managed care claims using state and federal Medicaid and CHIP policy</a:t>
            </a:r>
          </a:p>
          <a:p>
            <a:pPr marL="600075" lvl="1" indent="-257175" algn="just">
              <a:spcBef>
                <a:spcPct val="0"/>
              </a:spcBef>
              <a:buFont typeface="Times New Roman" panose="02020603050405020304" pitchFamily="18" charset="0"/>
              <a:buChar char="̶"/>
            </a:pPr>
            <a:r>
              <a:rPr lang="en-US" altLang="en-US" sz="1900" smtClean="0">
                <a:latin typeface="Times New Roman" panose="02020603050405020304" pitchFamily="18" charset="0"/>
                <a:cs typeface="Times New Roman" panose="02020603050405020304" pitchFamily="18" charset="0"/>
              </a:rPr>
              <a:t>Communicate review findings to states</a:t>
            </a:r>
          </a:p>
          <a:p>
            <a:pPr marL="600075" lvl="1" indent="-257175" algn="just">
              <a:spcBef>
                <a:spcPct val="0"/>
              </a:spcBef>
              <a:buFont typeface="Times New Roman" panose="02020603050405020304" pitchFamily="18" charset="0"/>
              <a:buChar char="̶"/>
            </a:pPr>
            <a:r>
              <a:rPr lang="en-US" altLang="en-US" sz="1900" smtClean="0">
                <a:latin typeface="Times New Roman" panose="02020603050405020304" pitchFamily="18" charset="0"/>
                <a:cs typeface="Times New Roman" panose="02020603050405020304" pitchFamily="18" charset="0"/>
              </a:rPr>
              <a:t>Work with the states to resolve DR requests</a:t>
            </a:r>
          </a:p>
          <a:p>
            <a:pPr marL="600075" lvl="1" indent="-257175" algn="just">
              <a:spcBef>
                <a:spcPct val="0"/>
              </a:spcBef>
              <a:buFont typeface="Times New Roman" panose="02020603050405020304" pitchFamily="18" charset="0"/>
              <a:buChar char="̶"/>
            </a:pPr>
            <a:r>
              <a:rPr lang="en-US" altLang="en-US" sz="1900" smtClean="0">
                <a:latin typeface="Times New Roman" panose="02020603050405020304" pitchFamily="18" charset="0"/>
                <a:cs typeface="Times New Roman" panose="02020603050405020304" pitchFamily="18" charset="0"/>
              </a:rPr>
              <a:t>Provide medical and DP review findings to the SC</a:t>
            </a:r>
          </a:p>
          <a:p>
            <a:pPr algn="just"/>
            <a:endParaRPr lang="en-US" altLang="en-US" sz="1800" smtClean="0">
              <a:latin typeface="Times New Roman" panose="02020603050405020304" pitchFamily="18" charset="0"/>
              <a:cs typeface="Times New Roman" panose="02020603050405020304" pitchFamily="18" charset="0"/>
            </a:endParaRPr>
          </a:p>
          <a:p>
            <a:pPr algn="just"/>
            <a:endParaRPr lang="en-US" altLang="en-US" sz="1800" smtClean="0">
              <a:latin typeface="Times New Roman" panose="02020603050405020304" pitchFamily="18" charset="0"/>
              <a:cs typeface="Times New Roman" panose="02020603050405020304" pitchFamily="18" charset="0"/>
            </a:endParaRPr>
          </a:p>
          <a:p>
            <a:pPr algn="just"/>
            <a:endParaRPr lang="en-US" altLang="en-US" sz="1800" smtClean="0">
              <a:latin typeface="Times New Roman" panose="02020603050405020304" pitchFamily="18" charset="0"/>
              <a:cs typeface="Times New Roman" panose="02020603050405020304" pitchFamily="18" charset="0"/>
            </a:endParaRPr>
          </a:p>
          <a:p>
            <a:pPr algn="just"/>
            <a:endParaRPr lang="en-US" altLang="en-US" sz="1800" smtClean="0">
              <a:latin typeface="Times New Roman" panose="02020603050405020304" pitchFamily="18" charset="0"/>
              <a:cs typeface="Times New Roman" panose="02020603050405020304" pitchFamily="18" charset="0"/>
            </a:endParaRPr>
          </a:p>
          <a:p>
            <a:pPr algn="just"/>
            <a:endParaRPr lang="en-US" altLang="en-US" sz="1800" smtClean="0">
              <a:latin typeface="Times New Roman" panose="02020603050405020304" pitchFamily="18" charset="0"/>
              <a:cs typeface="Times New Roman" panose="02020603050405020304" pitchFamily="18" charset="0"/>
            </a:endParaRPr>
          </a:p>
          <a:p>
            <a:pPr algn="just"/>
            <a:endParaRPr lang="en-US" altLang="en-US" sz="1800" smtClean="0">
              <a:latin typeface="Times New Roman" panose="02020603050405020304" pitchFamily="18" charset="0"/>
              <a:cs typeface="Times New Roman" panose="02020603050405020304" pitchFamily="18" charset="0"/>
            </a:endParaRPr>
          </a:p>
          <a:p>
            <a:pPr algn="just"/>
            <a:endParaRPr lang="en-US" altLang="en-US" sz="1800" smtClean="0">
              <a:latin typeface="Times New Roman" panose="02020603050405020304" pitchFamily="18" charset="0"/>
              <a:cs typeface="Times New Roman" panose="02020603050405020304" pitchFamily="18" charset="0"/>
            </a:endParaRPr>
          </a:p>
          <a:p>
            <a:pPr algn="just"/>
            <a:endParaRPr lang="en-US" altLang="en-US" sz="1800" smtClean="0">
              <a:latin typeface="Times New Roman" panose="02020603050405020304" pitchFamily="18" charset="0"/>
              <a:cs typeface="Times New Roman" panose="02020603050405020304" pitchFamily="18" charset="0"/>
            </a:endParaRPr>
          </a:p>
          <a:p>
            <a:pPr algn="just"/>
            <a:endParaRPr lang="en-US" altLang="en-US" sz="1800" smtClean="0">
              <a:latin typeface="Times New Roman" panose="02020603050405020304" pitchFamily="18" charset="0"/>
              <a:cs typeface="Times New Roman" panose="02020603050405020304" pitchFamily="18" charset="0"/>
            </a:endParaRPr>
          </a:p>
        </p:txBody>
      </p:sp>
      <p:sp>
        <p:nvSpPr>
          <p:cNvPr id="56323" name="Title 11"/>
          <p:cNvSpPr>
            <a:spLocks noGrp="1"/>
          </p:cNvSpPr>
          <p:nvPr>
            <p:ph type="title"/>
          </p:nvPr>
        </p:nvSpPr>
        <p:spPr>
          <a:effectLst>
            <a:outerShdw dist="76200" dir="5639981" algn="tl" rotWithShape="0">
              <a:srgbClr val="084A9C"/>
            </a:outerShdw>
          </a:effectLst>
        </p:spPr>
        <p:txBody>
          <a:bodyPr lIns="68580" tIns="34290" rIns="68580" bIns="34290"/>
          <a:lstStyle/>
          <a:p>
            <a:r>
              <a:rPr lang="en-US" altLang="en-US" dirty="0" smtClean="0">
                <a:latin typeface="Times New Roman" panose="02020603050405020304" pitchFamily="18" charset="0"/>
                <a:cs typeface="Times New Roman" panose="02020603050405020304" pitchFamily="18" charset="0"/>
              </a:rPr>
              <a:t>RC</a:t>
            </a:r>
            <a:br>
              <a:rPr lang="en-US" altLang="en-US" dirty="0" smtClean="0">
                <a:latin typeface="Times New Roman" panose="02020603050405020304" pitchFamily="18" charset="0"/>
                <a:cs typeface="Times New Roman" panose="02020603050405020304" pitchFamily="18" charset="0"/>
              </a:rPr>
            </a:br>
            <a:r>
              <a:rPr lang="en-US" altLang="en-US" dirty="0" smtClean="0">
                <a:latin typeface="Times New Roman" panose="02020603050405020304" pitchFamily="18" charset="0"/>
                <a:cs typeface="Times New Roman" panose="02020603050405020304" pitchFamily="18" charset="0"/>
              </a:rPr>
              <a:t>AdvanceMed</a:t>
            </a:r>
          </a:p>
        </p:txBody>
      </p:sp>
      <p:sp>
        <p:nvSpPr>
          <p:cNvPr id="3" name="Slide Number Placeholder 2">
            <a:extLst/>
          </p:cNvPr>
          <p:cNvSpPr>
            <a:spLocks noGrp="1"/>
          </p:cNvSpPr>
          <p:nvPr>
            <p:ph type="sldNum" sz="quarter" idx="10"/>
          </p:nvPr>
        </p:nvSpPr>
        <p:spPr/>
        <p:txBody>
          <a:bodyPr/>
          <a:lstStyle/>
          <a:p>
            <a:pPr>
              <a:defRPr/>
            </a:pPr>
            <a:fld id="{A3AF7A04-62B3-4EDF-A89F-0EC91F103E07}" type="slidenum">
              <a:rPr lang="en-US"/>
              <a:pPr>
                <a:defRPr/>
              </a:pPr>
              <a:t>20</a:t>
            </a:fld>
            <a:endParaRPr lang="en-US" dirty="0"/>
          </a:p>
        </p:txBody>
      </p:sp>
    </p:spTree>
  </p:cSld>
  <p:clrMapOvr>
    <a:masterClrMapping/>
  </p:clrMapOvr>
  <p:transition spd="med">
    <p:pull/>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Content Placeholder 1"/>
          <p:cNvSpPr>
            <a:spLocks noGrp="1"/>
          </p:cNvSpPr>
          <p:nvPr>
            <p:ph idx="1"/>
          </p:nvPr>
        </p:nvSpPr>
        <p:spPr>
          <a:xfrm>
            <a:off x="457200" y="1524000"/>
            <a:ext cx="8229600" cy="5334000"/>
          </a:xfrm>
        </p:spPr>
        <p:txBody>
          <a:bodyPr/>
          <a:lstStyle/>
          <a:p>
            <a:r>
              <a:rPr lang="en-US" altLang="en-US" sz="2800" smtClean="0">
                <a:latin typeface="Times New Roman" panose="02020603050405020304" pitchFamily="18" charset="0"/>
                <a:cs typeface="Times New Roman" panose="02020603050405020304" pitchFamily="18" charset="0"/>
              </a:rPr>
              <a:t>SMERF will be hosted and maintained by AdvanceMed</a:t>
            </a:r>
          </a:p>
          <a:p>
            <a:r>
              <a:rPr lang="en-US" altLang="en-US" sz="2800" smtClean="0">
                <a:latin typeface="Times New Roman" panose="02020603050405020304" pitchFamily="18" charset="0"/>
                <a:cs typeface="Times New Roman" panose="02020603050405020304" pitchFamily="18" charset="0"/>
              </a:rPr>
              <a:t>New website address; same overall look and functionality</a:t>
            </a:r>
          </a:p>
          <a:p>
            <a:r>
              <a:rPr lang="en-US" altLang="en-US" sz="2800" smtClean="0">
                <a:latin typeface="Times New Roman" panose="02020603050405020304" pitchFamily="18" charset="0"/>
                <a:cs typeface="Times New Roman" panose="02020603050405020304" pitchFamily="18" charset="0"/>
              </a:rPr>
              <a:t>New state user accounts will need to be created</a:t>
            </a:r>
          </a:p>
          <a:p>
            <a:pPr>
              <a:buClr>
                <a:schemeClr val="tx1"/>
              </a:buClr>
            </a:pPr>
            <a:r>
              <a:rPr lang="en-US" altLang="en-US" sz="2800" smtClean="0">
                <a:solidFill>
                  <a:srgbClr val="FF0000"/>
                </a:solidFill>
                <a:latin typeface="Times New Roman" panose="02020603050405020304" pitchFamily="18" charset="0"/>
                <a:cs typeface="Times New Roman" panose="02020603050405020304" pitchFamily="18" charset="0"/>
              </a:rPr>
              <a:t>**Reminder**</a:t>
            </a:r>
            <a:r>
              <a:rPr lang="en-US" altLang="en-US" sz="2800" smtClean="0">
                <a:latin typeface="Times New Roman" panose="02020603050405020304" pitchFamily="18" charset="0"/>
                <a:cs typeface="Times New Roman" panose="02020603050405020304" pitchFamily="18" charset="0"/>
              </a:rPr>
              <a:t> Recommend that states create a new SMERF bookmark</a:t>
            </a:r>
          </a:p>
          <a:p>
            <a:r>
              <a:rPr lang="en-US" altLang="en-US" sz="2800" smtClean="0">
                <a:latin typeface="Times New Roman" panose="02020603050405020304" pitchFamily="18" charset="0"/>
                <a:cs typeface="Times New Roman" panose="02020603050405020304" pitchFamily="18" charset="0"/>
              </a:rPr>
              <a:t>SMERF Orientation will be held in early 2020</a:t>
            </a:r>
          </a:p>
        </p:txBody>
      </p:sp>
      <p:sp>
        <p:nvSpPr>
          <p:cNvPr id="58371" name="Title 2"/>
          <p:cNvSpPr>
            <a:spLocks noGrp="1"/>
          </p:cNvSpPr>
          <p:nvPr>
            <p:ph type="title"/>
          </p:nvPr>
        </p:nvSpPr>
        <p:spPr>
          <a:effectLst>
            <a:outerShdw dist="76200" dir="5639981" algn="tl" rotWithShape="0">
              <a:srgbClr val="084A9C"/>
            </a:outerShdw>
          </a:effectLst>
        </p:spPr>
        <p:txBody>
          <a:bodyPr/>
          <a:lstStyle/>
          <a:p>
            <a:r>
              <a:rPr lang="en-US" altLang="en-US" dirty="0" smtClean="0">
                <a:latin typeface="Times New Roman" panose="02020603050405020304" pitchFamily="18" charset="0"/>
                <a:cs typeface="Times New Roman" panose="02020603050405020304" pitchFamily="18" charset="0"/>
              </a:rPr>
              <a:t>RC: SMERF Updates</a:t>
            </a:r>
          </a:p>
        </p:txBody>
      </p:sp>
      <p:sp>
        <p:nvSpPr>
          <p:cNvPr id="4" name="Slide Number Placeholder 3"/>
          <p:cNvSpPr>
            <a:spLocks noGrp="1"/>
          </p:cNvSpPr>
          <p:nvPr>
            <p:ph type="sldNum" sz="quarter" idx="10"/>
          </p:nvPr>
        </p:nvSpPr>
        <p:spPr/>
        <p:txBody>
          <a:bodyPr/>
          <a:lstStyle/>
          <a:p>
            <a:pPr>
              <a:defRPr/>
            </a:pPr>
            <a:fld id="{B5415E92-82EC-4CD7-A605-3095484462D7}" type="slidenum">
              <a:rPr lang="en-US" smtClean="0"/>
              <a:pPr>
                <a:defRPr/>
              </a:pPr>
              <a:t>21</a:t>
            </a:fld>
            <a:endParaRPr lang="en-US" dirty="0"/>
          </a:p>
        </p:txBody>
      </p:sp>
    </p:spTree>
  </p:cSld>
  <p:clrMapOvr>
    <a:masterClrMapping/>
  </p:clrMapOvr>
  <p:transition spd="slow">
    <p:cove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1"/>
          <p:cNvSpPr>
            <a:spLocks noGrp="1"/>
          </p:cNvSpPr>
          <p:nvPr>
            <p:ph type="title"/>
          </p:nvPr>
        </p:nvSpPr>
        <p:spPr>
          <a:effectLst>
            <a:outerShdw dist="76200" dir="5639981" algn="tl" rotWithShape="0">
              <a:srgbClr val="084A9C"/>
            </a:outerShdw>
          </a:effectLst>
        </p:spPr>
        <p:txBody>
          <a:bodyPr/>
          <a:lstStyle/>
          <a:p>
            <a:pPr eaLnBrk="1" hangingPunct="1"/>
            <a:r>
              <a:rPr lang="en-US" altLang="en-US" sz="3600" dirty="0" smtClean="0">
                <a:latin typeface="Times New Roman" panose="02020603050405020304" pitchFamily="18" charset="0"/>
                <a:cs typeface="Times New Roman" panose="02020603050405020304" pitchFamily="18" charset="0"/>
              </a:rPr>
              <a:t>RC: State Policy Collection</a:t>
            </a:r>
          </a:p>
        </p:txBody>
      </p:sp>
      <p:sp>
        <p:nvSpPr>
          <p:cNvPr id="60420" name="Content Placeholder 1"/>
          <p:cNvSpPr>
            <a:spLocks noGrp="1"/>
          </p:cNvSpPr>
          <p:nvPr>
            <p:ph idx="1"/>
          </p:nvPr>
        </p:nvSpPr>
        <p:spPr>
          <a:xfrm>
            <a:off x="381000" y="1557338"/>
            <a:ext cx="8382000" cy="5164137"/>
          </a:xfrm>
        </p:spPr>
        <p:txBody>
          <a:bodyPr/>
          <a:lstStyle/>
          <a:p>
            <a:pPr algn="just"/>
            <a:r>
              <a:rPr lang="en-US" altLang="en-US" sz="1800" smtClean="0">
                <a:latin typeface="Times New Roman" panose="02020603050405020304" pitchFamily="18" charset="0"/>
                <a:cs typeface="Times New Roman" panose="02020603050405020304" pitchFamily="18" charset="0"/>
              </a:rPr>
              <a:t>The RC will collect state Medicaid and CHIP policies in order to conduct DP and MR reviews</a:t>
            </a:r>
          </a:p>
          <a:p>
            <a:pPr algn="just"/>
            <a:r>
              <a:rPr lang="en-US" altLang="en-US" sz="1800" smtClean="0">
                <a:latin typeface="Times New Roman" panose="02020603050405020304" pitchFamily="18" charset="0"/>
                <a:cs typeface="Times New Roman" panose="02020603050405020304" pitchFamily="18" charset="0"/>
              </a:rPr>
              <a:t>Policies may include state plans, rules/regulations, manuals, handbooks, bulletins, updates, notices, clarifications, reminders, fee schedules, codes, etc.</a:t>
            </a:r>
          </a:p>
          <a:p>
            <a:pPr algn="just"/>
            <a:r>
              <a:rPr lang="en-US" altLang="en-US" sz="1800" smtClean="0">
                <a:latin typeface="Times New Roman" panose="02020603050405020304" pitchFamily="18" charset="0"/>
                <a:cs typeface="Times New Roman" panose="02020603050405020304" pitchFamily="18" charset="0"/>
              </a:rPr>
              <a:t>The RC will request the state provide applicable policies that are not publicly available</a:t>
            </a:r>
          </a:p>
          <a:p>
            <a:pPr algn="just"/>
            <a:r>
              <a:rPr lang="en-US" altLang="en-US" sz="1800" smtClean="0">
                <a:latin typeface="Times New Roman" panose="02020603050405020304" pitchFamily="18" charset="0"/>
                <a:cs typeface="Times New Roman" panose="02020603050405020304" pitchFamily="18" charset="0"/>
              </a:rPr>
              <a:t>The RC will download all publicly available state policy documents relevant to the medical review of claims and create a master policy list for each state</a:t>
            </a:r>
          </a:p>
          <a:p>
            <a:pPr algn="just"/>
            <a:r>
              <a:rPr lang="en-US" altLang="en-US" sz="1800" smtClean="0">
                <a:latin typeface="Times New Roman" panose="02020603050405020304" pitchFamily="18" charset="0"/>
                <a:cs typeface="Times New Roman" panose="02020603050405020304" pitchFamily="18" charset="0"/>
              </a:rPr>
              <a:t>The RC submits policy documentation to each state for review and approval</a:t>
            </a:r>
          </a:p>
          <a:p>
            <a:pPr lvl="1" algn="just"/>
            <a:r>
              <a:rPr lang="en-US" altLang="en-US" sz="1600" smtClean="0">
                <a:latin typeface="Times New Roman" panose="02020603050405020304" pitchFamily="18" charset="0"/>
                <a:cs typeface="Times New Roman" panose="02020603050405020304" pitchFamily="18" charset="0"/>
              </a:rPr>
              <a:t>Medical Review/Policy Questionnaire</a:t>
            </a:r>
          </a:p>
          <a:p>
            <a:pPr lvl="1" algn="just"/>
            <a:r>
              <a:rPr lang="en-US" altLang="en-US" sz="1600" smtClean="0">
                <a:latin typeface="Times New Roman" panose="02020603050405020304" pitchFamily="18" charset="0"/>
                <a:cs typeface="Times New Roman" panose="02020603050405020304" pitchFamily="18" charset="0"/>
              </a:rPr>
              <a:t>Master policy list</a:t>
            </a:r>
          </a:p>
          <a:p>
            <a:pPr algn="just"/>
            <a:r>
              <a:rPr lang="en-US" altLang="en-US" sz="1800" smtClean="0">
                <a:latin typeface="Times New Roman" panose="02020603050405020304" pitchFamily="18" charset="0"/>
                <a:cs typeface="Times New Roman" panose="02020603050405020304" pitchFamily="18" charset="0"/>
              </a:rPr>
              <a:t>The RC continues policy collection throughout the measurement and incorporates updates as applicable</a:t>
            </a:r>
          </a:p>
          <a:p>
            <a:pPr algn="just"/>
            <a:r>
              <a:rPr lang="en-US" altLang="en-US" sz="1800" smtClean="0">
                <a:latin typeface="Times New Roman" panose="02020603050405020304" pitchFamily="18" charset="0"/>
                <a:cs typeface="Times New Roman" panose="02020603050405020304" pitchFamily="18" charset="0"/>
              </a:rPr>
              <a:t>All policies for medical review and policies/desk aids for DP review will be available to states and reviewers in the SMERF system to access policies used when an error is cited</a:t>
            </a:r>
          </a:p>
        </p:txBody>
      </p:sp>
      <p:sp>
        <p:nvSpPr>
          <p:cNvPr id="3" name="Slide Number Placeholder 2">
            <a:extLst/>
          </p:cNvPr>
          <p:cNvSpPr>
            <a:spLocks noGrp="1"/>
          </p:cNvSpPr>
          <p:nvPr>
            <p:ph type="sldNum" sz="quarter" idx="10"/>
          </p:nvPr>
        </p:nvSpPr>
        <p:spPr/>
        <p:txBody>
          <a:bodyPr/>
          <a:lstStyle/>
          <a:p>
            <a:pPr>
              <a:defRPr/>
            </a:pPr>
            <a:fld id="{1DF2999D-6DB7-4AE3-AFCD-608A43446FC8}" type="slidenum">
              <a:rPr lang="en-US"/>
              <a:pPr>
                <a:defRPr/>
              </a:pPr>
              <a:t>22</a:t>
            </a:fld>
            <a:endParaRPr lang="en-US" dirty="0"/>
          </a:p>
        </p:txBody>
      </p:sp>
    </p:spTree>
  </p:cSld>
  <p:clrMapOvr>
    <a:masterClrMapping/>
  </p:clrMapOvr>
  <p:transition spd="slow">
    <p:cove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p:cNvPr>
          <p:cNvSpPr>
            <a:spLocks noGrp="1"/>
          </p:cNvSpPr>
          <p:nvPr>
            <p:ph idx="1"/>
          </p:nvPr>
        </p:nvSpPr>
        <p:spPr>
          <a:xfrm>
            <a:off x="152400" y="1828800"/>
            <a:ext cx="8534400" cy="4648200"/>
          </a:xfrm>
        </p:spPr>
        <p:txBody>
          <a:bodyPr/>
          <a:lstStyle/>
          <a:p>
            <a:pPr algn="just">
              <a:defRPr/>
            </a:pPr>
            <a:r>
              <a:rPr lang="en-US" sz="2400" dirty="0" smtClean="0">
                <a:latin typeface="Times New Roman" panose="02020603050405020304" pitchFamily="18" charset="0"/>
                <a:cs typeface="Times New Roman" panose="02020603050405020304" pitchFamily="18" charset="0"/>
              </a:rPr>
              <a:t>DP orientation </a:t>
            </a:r>
            <a:r>
              <a:rPr lang="en-US" sz="2400" dirty="0">
                <a:latin typeface="Times New Roman" panose="02020603050405020304" pitchFamily="18" charset="0"/>
                <a:cs typeface="Times New Roman" panose="02020603050405020304" pitchFamily="18" charset="0"/>
              </a:rPr>
              <a:t>is scheduled with each state prior to reviews to:</a:t>
            </a:r>
          </a:p>
          <a:p>
            <a:pPr lvl="1" algn="just">
              <a:defRPr/>
            </a:pPr>
            <a:r>
              <a:rPr lang="en-US" sz="2400" dirty="0">
                <a:latin typeface="Times New Roman" panose="02020603050405020304" pitchFamily="18" charset="0"/>
                <a:cs typeface="Times New Roman" panose="02020603050405020304" pitchFamily="18" charset="0"/>
              </a:rPr>
              <a:t>Review state system(s) questionnaires completed by states</a:t>
            </a:r>
          </a:p>
          <a:p>
            <a:pPr lvl="1" algn="just">
              <a:defRPr/>
            </a:pPr>
            <a:r>
              <a:rPr lang="en-US" sz="2400" dirty="0">
                <a:latin typeface="Times New Roman" panose="02020603050405020304" pitchFamily="18" charset="0"/>
                <a:cs typeface="Times New Roman" panose="02020603050405020304" pitchFamily="18" charset="0"/>
              </a:rPr>
              <a:t>Review any special programs (waivers, etc.)</a:t>
            </a:r>
          </a:p>
          <a:p>
            <a:pPr lvl="1" algn="just">
              <a:defRPr/>
            </a:pPr>
            <a:r>
              <a:rPr lang="en-US" sz="2400" dirty="0">
                <a:latin typeface="Times New Roman" panose="02020603050405020304" pitchFamily="18" charset="0"/>
                <a:cs typeface="Times New Roman" panose="02020603050405020304" pitchFamily="18" charset="0"/>
              </a:rPr>
              <a:t>Demonstrate </a:t>
            </a:r>
            <a:r>
              <a:rPr lang="en-US" sz="2400" dirty="0" smtClean="0">
                <a:latin typeface="Times New Roman" panose="02020603050405020304" pitchFamily="18" charset="0"/>
                <a:cs typeface="Times New Roman" panose="02020603050405020304" pitchFamily="18" charset="0"/>
              </a:rPr>
              <a:t>systems access and screen shots for all systems</a:t>
            </a:r>
            <a:endParaRPr lang="en-US" sz="2400" dirty="0">
              <a:latin typeface="Times New Roman" panose="02020603050405020304" pitchFamily="18" charset="0"/>
              <a:cs typeface="Times New Roman" panose="02020603050405020304" pitchFamily="18" charset="0"/>
            </a:endParaRPr>
          </a:p>
          <a:p>
            <a:pPr lvl="1" algn="just">
              <a:defRPr/>
            </a:pPr>
            <a:r>
              <a:rPr lang="en-US" sz="2400" dirty="0">
                <a:latin typeface="Times New Roman" panose="02020603050405020304" pitchFamily="18" charset="0"/>
                <a:cs typeface="Times New Roman" panose="02020603050405020304" pitchFamily="18" charset="0"/>
              </a:rPr>
              <a:t>Determine and gather desk aids, manuals, and website links needed for training DP reviewers</a:t>
            </a:r>
          </a:p>
          <a:p>
            <a:pPr lvl="1" algn="just">
              <a:defRPr/>
            </a:pPr>
            <a:r>
              <a:rPr lang="en-US" sz="2400" dirty="0">
                <a:latin typeface="Times New Roman" panose="02020603050405020304" pitchFamily="18" charset="0"/>
                <a:cs typeface="Times New Roman" panose="02020603050405020304" pitchFamily="18" charset="0"/>
              </a:rPr>
              <a:t>Discuss remote vs. </a:t>
            </a:r>
            <a:r>
              <a:rPr lang="en-US" sz="2400" dirty="0" smtClean="0">
                <a:latin typeface="Times New Roman" panose="02020603050405020304" pitchFamily="18" charset="0"/>
                <a:cs typeface="Times New Roman" panose="02020603050405020304" pitchFamily="18" charset="0"/>
              </a:rPr>
              <a:t>onsite </a:t>
            </a:r>
            <a:r>
              <a:rPr lang="en-US" sz="2400" dirty="0">
                <a:latin typeface="Times New Roman" panose="02020603050405020304" pitchFamily="18" charset="0"/>
                <a:cs typeface="Times New Roman" panose="02020603050405020304" pitchFamily="18" charset="0"/>
              </a:rPr>
              <a:t>reviews and establish tentative dates to begin reviews</a:t>
            </a:r>
          </a:p>
          <a:p>
            <a:pPr lvl="1">
              <a:defRPr/>
            </a:pPr>
            <a:r>
              <a:rPr lang="en-US" sz="2400" dirty="0">
                <a:latin typeface="Times New Roman" panose="02020603050405020304" pitchFamily="18" charset="0"/>
                <a:cs typeface="Times New Roman" panose="02020603050405020304" pitchFamily="18" charset="0"/>
              </a:rPr>
              <a:t>States complete DP checklist in preparation for DP </a:t>
            </a:r>
            <a:r>
              <a:rPr lang="en-US" sz="2400" dirty="0" smtClean="0">
                <a:latin typeface="Times New Roman" panose="02020603050405020304" pitchFamily="18" charset="0"/>
                <a:cs typeface="Times New Roman" panose="02020603050405020304" pitchFamily="18" charset="0"/>
              </a:rPr>
              <a:t>reviews</a:t>
            </a:r>
          </a:p>
          <a:p>
            <a:pPr lvl="1">
              <a:defRPr/>
            </a:pPr>
            <a:r>
              <a:rPr lang="en-US" sz="2400" dirty="0">
                <a:latin typeface="Times New Roman" panose="02020603050405020304" pitchFamily="18" charset="0"/>
                <a:cs typeface="Times New Roman" panose="02020603050405020304" pitchFamily="18" charset="0"/>
              </a:rPr>
              <a:t>Provide information on the review elements needed to complete DP reviews</a:t>
            </a:r>
          </a:p>
          <a:p>
            <a:pPr lvl="1">
              <a:defRPr/>
            </a:pPr>
            <a:endParaRPr lang="en-US" sz="2400" dirty="0">
              <a:latin typeface="Times New Roman" panose="02020603050405020304" pitchFamily="18" charset="0"/>
              <a:cs typeface="Times New Roman" panose="02020603050405020304" pitchFamily="18" charset="0"/>
            </a:endParaRPr>
          </a:p>
          <a:p>
            <a:pPr marL="0" indent="0">
              <a:buFont typeface="Arial" panose="020B0604020202020204" pitchFamily="34" charset="0"/>
              <a:buNone/>
              <a:defRPr/>
            </a:pPr>
            <a:endParaRPr lang="en-US" sz="1800" dirty="0">
              <a:latin typeface="Times New Roman" panose="02020603050405020304" pitchFamily="18" charset="0"/>
              <a:cs typeface="Times New Roman" panose="02020603050405020304" pitchFamily="18" charset="0"/>
            </a:endParaRPr>
          </a:p>
        </p:txBody>
      </p:sp>
      <p:sp>
        <p:nvSpPr>
          <p:cNvPr id="62467" name="Title 2"/>
          <p:cNvSpPr>
            <a:spLocks noGrp="1"/>
          </p:cNvSpPr>
          <p:nvPr>
            <p:ph type="title"/>
          </p:nvPr>
        </p:nvSpPr>
        <p:spPr>
          <a:effectLst>
            <a:outerShdw dist="76200" dir="5639981" algn="tl" rotWithShape="0">
              <a:srgbClr val="084A9C"/>
            </a:outerShdw>
          </a:effectLst>
        </p:spPr>
        <p:txBody>
          <a:bodyPr/>
          <a:lstStyle/>
          <a:p>
            <a:r>
              <a:rPr lang="en-US" altLang="en-US" sz="4000" dirty="0" smtClean="0">
                <a:latin typeface="Times New Roman" panose="02020603050405020304" pitchFamily="18" charset="0"/>
                <a:cs typeface="Times New Roman" panose="02020603050405020304" pitchFamily="18" charset="0"/>
              </a:rPr>
              <a:t>RC: DP Reviews</a:t>
            </a:r>
            <a:endParaRPr lang="en-US" altLang="en-US" sz="4000" dirty="0" smtClean="0"/>
          </a:p>
        </p:txBody>
      </p:sp>
      <p:sp>
        <p:nvSpPr>
          <p:cNvPr id="4" name="Slide Number Placeholder 3">
            <a:extLst/>
          </p:cNvPr>
          <p:cNvSpPr>
            <a:spLocks noGrp="1"/>
          </p:cNvSpPr>
          <p:nvPr>
            <p:ph type="sldNum" sz="quarter" idx="10"/>
          </p:nvPr>
        </p:nvSpPr>
        <p:spPr/>
        <p:txBody>
          <a:bodyPr/>
          <a:lstStyle/>
          <a:p>
            <a:pPr>
              <a:defRPr/>
            </a:pPr>
            <a:fld id="{E7CC19E9-B44A-4ED7-BDBD-505B68B2958A}" type="slidenum">
              <a:rPr lang="en-US" smtClean="0"/>
              <a:pPr>
                <a:defRPr/>
              </a:pPr>
              <a:t>23</a:t>
            </a:fld>
            <a:endParaRPr lang="en-US" dirty="0"/>
          </a:p>
        </p:txBody>
      </p:sp>
    </p:spTree>
  </p:cSld>
  <p:clrMapOvr>
    <a:masterClrMapping/>
  </p:clrMapOvr>
  <p:transition spd="med">
    <p:pull/>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1"/>
          <p:cNvSpPr>
            <a:spLocks noGrp="1"/>
          </p:cNvSpPr>
          <p:nvPr>
            <p:ph type="title"/>
          </p:nvPr>
        </p:nvSpPr>
        <p:spPr>
          <a:xfrm>
            <a:off x="-9525" y="0"/>
            <a:ext cx="9144000" cy="1509713"/>
          </a:xfrm>
          <a:effectLst>
            <a:outerShdw dist="76200" dir="5639981" algn="tl" rotWithShape="0">
              <a:srgbClr val="084A9C"/>
            </a:outerShdw>
          </a:effectLst>
        </p:spPr>
        <p:txBody>
          <a:bodyPr/>
          <a:lstStyle/>
          <a:p>
            <a:pPr eaLnBrk="1" hangingPunct="1"/>
            <a:r>
              <a:rPr lang="en-US" altLang="en-US" sz="4000" dirty="0" smtClean="0">
                <a:latin typeface="Times New Roman" panose="02020603050405020304" pitchFamily="18" charset="0"/>
                <a:cs typeface="Times New Roman" panose="02020603050405020304" pitchFamily="18" charset="0"/>
              </a:rPr>
              <a:t>RC: DP Reviews </a:t>
            </a:r>
            <a:r>
              <a:rPr lang="en-US" altLang="en-US" sz="4000" dirty="0" smtClean="0">
                <a:latin typeface="Times New Roman" panose="02020603050405020304" pitchFamily="18" charset="0"/>
                <a:cs typeface="Times New Roman" panose="02020603050405020304" pitchFamily="18" charset="0"/>
              </a:rPr>
              <a:t>(cont’d)</a:t>
            </a:r>
            <a:endParaRPr lang="en-US" altLang="en-US" sz="4000" dirty="0" smtClean="0">
              <a:latin typeface="Times New Roman" panose="02020603050405020304" pitchFamily="18" charset="0"/>
              <a:cs typeface="Times New Roman" panose="02020603050405020304" pitchFamily="18" charset="0"/>
            </a:endParaRPr>
          </a:p>
        </p:txBody>
      </p:sp>
      <p:sp>
        <p:nvSpPr>
          <p:cNvPr id="2" name="Content Placeholder 1">
            <a:extLst/>
          </p:cNvPr>
          <p:cNvSpPr>
            <a:spLocks noGrp="1"/>
          </p:cNvSpPr>
          <p:nvPr>
            <p:ph idx="1"/>
          </p:nvPr>
        </p:nvSpPr>
        <p:spPr>
          <a:xfrm>
            <a:off x="306529" y="1752600"/>
            <a:ext cx="8380271" cy="4724400"/>
          </a:xfrm>
          <a:extLst/>
        </p:spPr>
        <p:txBody>
          <a:bodyPr rtlCol="0">
            <a:noAutofit/>
          </a:bodyPr>
          <a:lstStyle/>
          <a:p>
            <a:pPr algn="just">
              <a:defRPr/>
            </a:pPr>
            <a:r>
              <a:rPr lang="en-US" sz="2200" dirty="0" smtClean="0">
                <a:latin typeface="Times New Roman" panose="02020603050405020304" pitchFamily="18" charset="0"/>
                <a:cs typeface="Times New Roman" panose="02020603050405020304" pitchFamily="18" charset="0"/>
              </a:rPr>
              <a:t>DP </a:t>
            </a:r>
            <a:r>
              <a:rPr lang="en-US" sz="2200" dirty="0">
                <a:latin typeface="Times New Roman" panose="02020603050405020304" pitchFamily="18" charset="0"/>
                <a:cs typeface="Times New Roman" panose="02020603050405020304" pitchFamily="18" charset="0"/>
              </a:rPr>
              <a:t>reviews are conducted on each sampled FFS claim, fixed payment, and managed care payment</a:t>
            </a:r>
            <a:endParaRPr lang="en-US" sz="2200" strike="sngStrike" dirty="0">
              <a:latin typeface="Times New Roman" panose="02020603050405020304" pitchFamily="18" charset="0"/>
              <a:cs typeface="Times New Roman" panose="02020603050405020304" pitchFamily="18" charset="0"/>
            </a:endParaRPr>
          </a:p>
          <a:p>
            <a:pPr algn="just">
              <a:defRPr/>
            </a:pPr>
            <a:r>
              <a:rPr lang="en-US" sz="2200" dirty="0">
                <a:latin typeface="Times New Roman" panose="02020603050405020304" pitchFamily="18" charset="0"/>
                <a:cs typeface="Times New Roman" panose="02020603050405020304" pitchFamily="18" charset="0"/>
              </a:rPr>
              <a:t>The RC validates that the claim was processed correctly based on information found in the state’s claims processing system, state policies, and supporting documentation</a:t>
            </a:r>
            <a:endParaRPr lang="en-US" sz="2200" strike="sngStrike" dirty="0">
              <a:latin typeface="Times New Roman" panose="02020603050405020304" pitchFamily="18" charset="0"/>
              <a:cs typeface="Times New Roman" panose="02020603050405020304" pitchFamily="18" charset="0"/>
            </a:endParaRPr>
          </a:p>
          <a:p>
            <a:pPr algn="just">
              <a:defRPr/>
            </a:pPr>
            <a:r>
              <a:rPr lang="en-US" sz="2200" dirty="0">
                <a:latin typeface="Times New Roman" panose="02020603050405020304" pitchFamily="18" charset="0"/>
                <a:cs typeface="Times New Roman" panose="02020603050405020304" pitchFamily="18" charset="0"/>
              </a:rPr>
              <a:t>Reviews can take place </a:t>
            </a:r>
            <a:r>
              <a:rPr lang="en-US" sz="2200" dirty="0" smtClean="0">
                <a:latin typeface="Times New Roman" panose="02020603050405020304" pitchFamily="18" charset="0"/>
                <a:cs typeface="Times New Roman" panose="02020603050405020304" pitchFamily="18" charset="0"/>
              </a:rPr>
              <a:t>onsite </a:t>
            </a:r>
            <a:r>
              <a:rPr lang="en-US" sz="2200" dirty="0">
                <a:latin typeface="Times New Roman" panose="02020603050405020304" pitchFamily="18" charset="0"/>
                <a:cs typeface="Times New Roman" panose="02020603050405020304" pitchFamily="18" charset="0"/>
              </a:rPr>
              <a:t>at the state or remotely (preferred venue due to increased volume and complexity</a:t>
            </a:r>
            <a:r>
              <a:rPr lang="en-US" sz="2200" dirty="0" smtClean="0">
                <a:latin typeface="Times New Roman" panose="02020603050405020304" pitchFamily="18" charset="0"/>
                <a:cs typeface="Times New Roman" panose="02020603050405020304" pitchFamily="18" charset="0"/>
              </a:rPr>
              <a:t>)</a:t>
            </a:r>
            <a:r>
              <a:rPr lang="en-US" sz="2200" dirty="0">
                <a:latin typeface="Times New Roman" panose="02020603050405020304" pitchFamily="18" charset="0"/>
                <a:cs typeface="Times New Roman" panose="02020603050405020304" pitchFamily="18" charset="0"/>
              </a:rPr>
              <a:t> </a:t>
            </a:r>
            <a:endParaRPr lang="en-US" sz="2200" dirty="0" smtClean="0">
              <a:latin typeface="Times New Roman" panose="02020603050405020304" pitchFamily="18" charset="0"/>
              <a:cs typeface="Times New Roman" panose="02020603050405020304" pitchFamily="18" charset="0"/>
            </a:endParaRPr>
          </a:p>
          <a:p>
            <a:pPr lvl="1" algn="just">
              <a:defRPr/>
            </a:pPr>
            <a:r>
              <a:rPr lang="en-US" sz="1800" dirty="0" smtClean="0">
                <a:latin typeface="Times New Roman" panose="02020603050405020304" pitchFamily="18" charset="0"/>
                <a:cs typeface="Times New Roman" panose="02020603050405020304" pitchFamily="18" charset="0"/>
              </a:rPr>
              <a:t>Average onsite review time is 3-8 weeks</a:t>
            </a:r>
          </a:p>
          <a:p>
            <a:pPr algn="just">
              <a:defRPr/>
            </a:pPr>
            <a:r>
              <a:rPr lang="en-US" sz="2200" dirty="0" smtClean="0">
                <a:latin typeface="Times New Roman" panose="02020603050405020304" pitchFamily="18" charset="0"/>
                <a:cs typeface="Times New Roman" panose="02020603050405020304" pitchFamily="18" charset="0"/>
              </a:rPr>
              <a:t>The </a:t>
            </a:r>
            <a:r>
              <a:rPr lang="en-US" sz="2200" dirty="0">
                <a:latin typeface="Times New Roman" panose="02020603050405020304" pitchFamily="18" charset="0"/>
                <a:cs typeface="Times New Roman" panose="02020603050405020304" pitchFamily="18" charset="0"/>
              </a:rPr>
              <a:t>RC will have individual check-in calls with each state throughout the cycle, as </a:t>
            </a:r>
            <a:r>
              <a:rPr lang="en-US" sz="2200" dirty="0" smtClean="0">
                <a:latin typeface="Times New Roman" panose="02020603050405020304" pitchFamily="18" charset="0"/>
                <a:cs typeface="Times New Roman" panose="02020603050405020304" pitchFamily="18" charset="0"/>
              </a:rPr>
              <a:t>needed</a:t>
            </a:r>
            <a:endParaRPr lang="en-US" sz="2200" strike="sngStrike" dirty="0">
              <a:latin typeface="Times New Roman" panose="02020603050405020304" pitchFamily="18" charset="0"/>
              <a:cs typeface="Times New Roman" panose="02020603050405020304" pitchFamily="18" charset="0"/>
            </a:endParaRPr>
          </a:p>
        </p:txBody>
      </p:sp>
      <p:sp>
        <p:nvSpPr>
          <p:cNvPr id="3" name="Slide Number Placeholder 2">
            <a:extLst/>
          </p:cNvPr>
          <p:cNvSpPr>
            <a:spLocks noGrp="1"/>
          </p:cNvSpPr>
          <p:nvPr>
            <p:ph type="sldNum" sz="quarter" idx="10"/>
          </p:nvPr>
        </p:nvSpPr>
        <p:spPr/>
        <p:txBody>
          <a:bodyPr/>
          <a:lstStyle/>
          <a:p>
            <a:pPr>
              <a:defRPr/>
            </a:pPr>
            <a:fld id="{A1222156-A1BF-458C-9D61-B960EF272DEF}" type="slidenum">
              <a:rPr lang="en-US"/>
              <a:pPr>
                <a:defRPr/>
              </a:pPr>
              <a:t>24</a:t>
            </a:fld>
            <a:endParaRPr lang="en-US" dirty="0"/>
          </a:p>
        </p:txBody>
      </p:sp>
    </p:spTree>
  </p:cSld>
  <p:clrMapOvr>
    <a:masterClrMapping/>
  </p:clrMapOvr>
  <p:transition spd="slow">
    <p:cove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Content Placeholder 1"/>
          <p:cNvSpPr>
            <a:spLocks noGrp="1"/>
          </p:cNvSpPr>
          <p:nvPr>
            <p:ph idx="1"/>
          </p:nvPr>
        </p:nvSpPr>
        <p:spPr>
          <a:xfrm>
            <a:off x="460375" y="2114550"/>
            <a:ext cx="8301038" cy="3714750"/>
          </a:xfrm>
        </p:spPr>
        <p:txBody>
          <a:bodyPr/>
          <a:lstStyle/>
          <a:p>
            <a:pPr algn="just">
              <a:spcBef>
                <a:spcPts val="300"/>
              </a:spcBef>
              <a:spcAft>
                <a:spcPts val="300"/>
              </a:spcAft>
            </a:pPr>
            <a:r>
              <a:rPr lang="en-US" altLang="en-US" sz="2800" smtClean="0">
                <a:latin typeface="Times New Roman" panose="02020603050405020304" pitchFamily="18" charset="0"/>
                <a:cs typeface="Times New Roman" panose="02020603050405020304" pitchFamily="18" charset="0"/>
              </a:rPr>
              <a:t>States track pending (P1) DP reviews real time through SMERF and receive automated notices for overdue information </a:t>
            </a:r>
          </a:p>
          <a:p>
            <a:pPr algn="just">
              <a:spcBef>
                <a:spcPts val="300"/>
              </a:spcBef>
              <a:spcAft>
                <a:spcPts val="300"/>
              </a:spcAft>
              <a:buClr>
                <a:srgbClr val="000000"/>
              </a:buClr>
            </a:pPr>
            <a:r>
              <a:rPr lang="en-US" altLang="en-US" sz="280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**Reminder** </a:t>
            </a:r>
            <a:r>
              <a:rPr lang="en-US" altLang="en-US" sz="280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Claims on the P1 list may be converted to errors after the 30</a:t>
            </a:r>
            <a:r>
              <a:rPr lang="en-US" altLang="en-US" sz="2800" baseline="3000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a:t>
            </a:r>
            <a:r>
              <a:rPr lang="en-US" altLang="en-US" sz="280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day of pending with no response from the state</a:t>
            </a:r>
          </a:p>
          <a:p>
            <a:pPr algn="just">
              <a:spcBef>
                <a:spcPts val="300"/>
              </a:spcBef>
              <a:spcAft>
                <a:spcPts val="300"/>
              </a:spcAft>
              <a:buClr>
                <a:srgbClr val="000000"/>
              </a:buClr>
            </a:pPr>
            <a:r>
              <a:rPr lang="en-US" altLang="en-US" sz="280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**Reminder** </a:t>
            </a:r>
            <a:r>
              <a:rPr lang="en-US" altLang="en-US" sz="2800" smtClean="0">
                <a:latin typeface="Times New Roman" panose="02020603050405020304" pitchFamily="18" charset="0"/>
                <a:cs typeface="Times New Roman" panose="02020603050405020304" pitchFamily="18" charset="0"/>
              </a:rPr>
              <a:t>All errors identified and cited on each claim will be reported (multiple errors)</a:t>
            </a:r>
            <a:endParaRPr lang="en-US" altLang="en-US" sz="2800" smtClean="0">
              <a:solidFill>
                <a:srgbClr val="000000"/>
              </a:solidFill>
              <a:latin typeface="Times New Roman" panose="02020603050405020304" pitchFamily="18" charset="0"/>
              <a:cs typeface="Times New Roman" panose="02020603050405020304" pitchFamily="18" charset="0"/>
            </a:endParaRPr>
          </a:p>
        </p:txBody>
      </p:sp>
      <p:sp>
        <p:nvSpPr>
          <p:cNvPr id="65539" name="Title 2"/>
          <p:cNvSpPr>
            <a:spLocks noGrp="1"/>
          </p:cNvSpPr>
          <p:nvPr>
            <p:ph type="title"/>
          </p:nvPr>
        </p:nvSpPr>
        <p:spPr>
          <a:effectLst>
            <a:outerShdw dist="76200" dir="5639981" algn="tl" rotWithShape="0">
              <a:srgbClr val="084A9C"/>
            </a:outerShdw>
          </a:effectLst>
        </p:spPr>
        <p:txBody>
          <a:bodyPr/>
          <a:lstStyle/>
          <a:p>
            <a:r>
              <a:rPr lang="en-US" altLang="en-US" sz="4000" dirty="0" smtClean="0">
                <a:latin typeface="Times New Roman" panose="02020603050405020304" pitchFamily="18" charset="0"/>
                <a:cs typeface="Times New Roman" panose="02020603050405020304" pitchFamily="18" charset="0"/>
              </a:rPr>
              <a:t>RC: DP Reviews </a:t>
            </a:r>
            <a:r>
              <a:rPr lang="en-US" altLang="en-US" sz="4000" dirty="0" smtClean="0">
                <a:latin typeface="Times New Roman" panose="02020603050405020304" pitchFamily="18" charset="0"/>
                <a:cs typeface="Times New Roman" panose="02020603050405020304" pitchFamily="18" charset="0"/>
              </a:rPr>
              <a:t>(cont’d)</a:t>
            </a:r>
            <a:endParaRPr lang="en-US" altLang="en-US" sz="4000" dirty="0" smtClean="0"/>
          </a:p>
        </p:txBody>
      </p:sp>
      <p:sp>
        <p:nvSpPr>
          <p:cNvPr id="4" name="Slide Number Placeholder 3">
            <a:extLst/>
          </p:cNvPr>
          <p:cNvSpPr>
            <a:spLocks noGrp="1"/>
          </p:cNvSpPr>
          <p:nvPr>
            <p:ph type="sldNum" sz="quarter" idx="10"/>
          </p:nvPr>
        </p:nvSpPr>
        <p:spPr/>
        <p:txBody>
          <a:bodyPr/>
          <a:lstStyle/>
          <a:p>
            <a:pPr>
              <a:defRPr/>
            </a:pPr>
            <a:fld id="{E44B35B4-BCCE-45B2-9F76-D6C06573E459}" type="slidenum">
              <a:rPr lang="en-US" smtClean="0"/>
              <a:pPr>
                <a:defRPr/>
              </a:pPr>
              <a:t>25</a:t>
            </a:fld>
            <a:endParaRPr lang="en-US" dirty="0"/>
          </a:p>
        </p:txBody>
      </p:sp>
    </p:spTree>
  </p:cSld>
  <p:clrMapOvr>
    <a:masterClrMapping/>
  </p:clrMapOvr>
  <p:transition spd="med">
    <p:pull/>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1"/>
          <p:cNvSpPr>
            <a:spLocks noGrp="1"/>
          </p:cNvSpPr>
          <p:nvPr>
            <p:ph type="title"/>
          </p:nvPr>
        </p:nvSpPr>
        <p:spPr>
          <a:effectLst>
            <a:outerShdw dist="76200" dir="5639981" algn="tl" rotWithShape="0">
              <a:srgbClr val="084A9C"/>
            </a:outerShdw>
          </a:effectLst>
        </p:spPr>
        <p:txBody>
          <a:bodyPr/>
          <a:lstStyle/>
          <a:p>
            <a:pPr eaLnBrk="1" hangingPunct="1"/>
            <a:r>
              <a:rPr lang="en-US" altLang="en-US" sz="3600" dirty="0" smtClean="0">
                <a:latin typeface="Times New Roman" panose="02020603050405020304" pitchFamily="18" charset="0"/>
                <a:cs typeface="Times New Roman" panose="02020603050405020304" pitchFamily="18" charset="0"/>
              </a:rPr>
              <a:t>RC: DP Reviews:</a:t>
            </a:r>
            <a:br>
              <a:rPr lang="en-US" altLang="en-US" sz="3600" dirty="0" smtClean="0">
                <a:latin typeface="Times New Roman" panose="02020603050405020304" pitchFamily="18" charset="0"/>
                <a:cs typeface="Times New Roman" panose="02020603050405020304" pitchFamily="18" charset="0"/>
              </a:rPr>
            </a:br>
            <a:r>
              <a:rPr lang="en-US" altLang="en-US" sz="2800" dirty="0" smtClean="0">
                <a:latin typeface="Times New Roman" panose="02020603050405020304" pitchFamily="18" charset="0"/>
                <a:cs typeface="Times New Roman" panose="02020603050405020304" pitchFamily="18" charset="0"/>
              </a:rPr>
              <a:t>FFS Review Elements</a:t>
            </a:r>
          </a:p>
        </p:txBody>
      </p:sp>
      <p:sp>
        <p:nvSpPr>
          <p:cNvPr id="2" name="Slide Number Placeholder 1">
            <a:extLst/>
          </p:cNvPr>
          <p:cNvSpPr>
            <a:spLocks noGrp="1"/>
          </p:cNvSpPr>
          <p:nvPr>
            <p:ph type="sldNum" sz="quarter" idx="10"/>
          </p:nvPr>
        </p:nvSpPr>
        <p:spPr/>
        <p:txBody>
          <a:bodyPr/>
          <a:lstStyle/>
          <a:p>
            <a:pPr>
              <a:defRPr/>
            </a:pPr>
            <a:fld id="{5FFE8AE6-9183-480E-842A-18255EB45BD5}" type="slidenum">
              <a:rPr lang="en-US"/>
              <a:pPr>
                <a:defRPr/>
              </a:pPr>
              <a:t>26</a:t>
            </a:fld>
            <a:endParaRPr lang="en-US" dirty="0"/>
          </a:p>
        </p:txBody>
      </p:sp>
      <p:sp>
        <p:nvSpPr>
          <p:cNvPr id="8" name="Content Placeholder 1">
            <a:extLst/>
          </p:cNvPr>
          <p:cNvSpPr>
            <a:spLocks noGrp="1"/>
          </p:cNvSpPr>
          <p:nvPr>
            <p:ph idx="1"/>
          </p:nvPr>
        </p:nvSpPr>
        <p:spPr>
          <a:xfrm>
            <a:off x="50800" y="1676400"/>
            <a:ext cx="4064000" cy="5045075"/>
          </a:xfrm>
        </p:spPr>
        <p:txBody>
          <a:bodyPr rtlCol="0">
            <a:normAutofit/>
          </a:bodyPr>
          <a:lstStyle/>
          <a:p>
            <a:pPr>
              <a:spcBef>
                <a:spcPts val="300"/>
              </a:spcBef>
              <a:spcAft>
                <a:spcPts val="300"/>
              </a:spcAft>
              <a:defRPr/>
            </a:pPr>
            <a:r>
              <a:rPr lang="en-US" sz="2500" b="1" dirty="0">
                <a:solidFill>
                  <a:prstClr val="black"/>
                </a:solidFill>
                <a:latin typeface="Times New Roman" panose="02020603050405020304" pitchFamily="18" charset="0"/>
                <a:cs typeface="Times New Roman" panose="02020603050405020304" pitchFamily="18" charset="0"/>
              </a:rPr>
              <a:t>Beneficiary (verification from eligibility source system) </a:t>
            </a:r>
          </a:p>
          <a:p>
            <a:pPr marL="471488" lvl="1">
              <a:spcBef>
                <a:spcPts val="300"/>
              </a:spcBef>
              <a:spcAft>
                <a:spcPts val="300"/>
              </a:spcAft>
              <a:defRPr/>
            </a:pPr>
            <a:r>
              <a:rPr lang="en-US" sz="2200" dirty="0">
                <a:solidFill>
                  <a:prstClr val="black"/>
                </a:solidFill>
                <a:latin typeface="Times New Roman" panose="02020603050405020304" pitchFamily="18" charset="0"/>
                <a:cs typeface="Times New Roman" panose="02020603050405020304" pitchFamily="18" charset="0"/>
              </a:rPr>
              <a:t>Demographics</a:t>
            </a:r>
          </a:p>
          <a:p>
            <a:pPr marL="471488" lvl="1">
              <a:spcBef>
                <a:spcPts val="300"/>
              </a:spcBef>
              <a:spcAft>
                <a:spcPts val="300"/>
              </a:spcAft>
              <a:defRPr/>
            </a:pPr>
            <a:r>
              <a:rPr lang="en-US" sz="2200" dirty="0">
                <a:solidFill>
                  <a:prstClr val="black"/>
                </a:solidFill>
                <a:latin typeface="Times New Roman" panose="02020603050405020304" pitchFamily="18" charset="0"/>
                <a:cs typeface="Times New Roman" panose="02020603050405020304" pitchFamily="18" charset="0"/>
              </a:rPr>
              <a:t>Eligibility for service based on aid category and benefit plan</a:t>
            </a:r>
          </a:p>
          <a:p>
            <a:pPr marL="471488" lvl="1">
              <a:spcBef>
                <a:spcPts val="300"/>
              </a:spcBef>
              <a:spcAft>
                <a:spcPts val="300"/>
              </a:spcAft>
              <a:defRPr/>
            </a:pPr>
            <a:r>
              <a:rPr lang="en-US" sz="2200" dirty="0">
                <a:solidFill>
                  <a:prstClr val="black"/>
                </a:solidFill>
                <a:latin typeface="Times New Roman" panose="02020603050405020304" pitchFamily="18" charset="0"/>
                <a:cs typeface="Times New Roman" panose="02020603050405020304" pitchFamily="18" charset="0"/>
              </a:rPr>
              <a:t>Managed care participation</a:t>
            </a:r>
          </a:p>
          <a:p>
            <a:pPr marL="471488" lvl="1">
              <a:spcBef>
                <a:spcPts val="300"/>
              </a:spcBef>
              <a:spcAft>
                <a:spcPts val="300"/>
              </a:spcAft>
              <a:defRPr/>
            </a:pPr>
            <a:r>
              <a:rPr lang="en-US" sz="2200" dirty="0">
                <a:solidFill>
                  <a:prstClr val="black"/>
                </a:solidFill>
                <a:latin typeface="Times New Roman" panose="02020603050405020304" pitchFamily="18" charset="0"/>
                <a:cs typeface="Times New Roman" panose="02020603050405020304" pitchFamily="18" charset="0"/>
              </a:rPr>
              <a:t>Patient liability</a:t>
            </a:r>
          </a:p>
          <a:p>
            <a:pPr marL="471488" lvl="1">
              <a:spcBef>
                <a:spcPts val="300"/>
              </a:spcBef>
              <a:spcAft>
                <a:spcPts val="300"/>
              </a:spcAft>
              <a:defRPr/>
            </a:pPr>
            <a:r>
              <a:rPr lang="en-US" sz="2200" dirty="0">
                <a:solidFill>
                  <a:prstClr val="black"/>
                </a:solidFill>
                <a:latin typeface="Times New Roman" panose="02020603050405020304" pitchFamily="18" charset="0"/>
                <a:cs typeface="Times New Roman" panose="02020603050405020304" pitchFamily="18" charset="0"/>
              </a:rPr>
              <a:t>Medicare and/or other insurance coverage (TPL) </a:t>
            </a:r>
          </a:p>
          <a:p>
            <a:pPr marL="471488" lvl="1">
              <a:spcBef>
                <a:spcPts val="300"/>
              </a:spcBef>
              <a:spcAft>
                <a:spcPts val="300"/>
              </a:spcAft>
              <a:defRPr/>
            </a:pPr>
            <a:endParaRPr lang="en-US" dirty="0"/>
          </a:p>
          <a:p>
            <a:pPr>
              <a:spcBef>
                <a:spcPts val="300"/>
              </a:spcBef>
              <a:spcAft>
                <a:spcPts val="300"/>
              </a:spcAft>
              <a:defRPr/>
            </a:pPr>
            <a:endParaRPr lang="en-US" dirty="0"/>
          </a:p>
          <a:p>
            <a:pPr marL="0" indent="0">
              <a:spcBef>
                <a:spcPts val="300"/>
              </a:spcBef>
              <a:spcAft>
                <a:spcPts val="300"/>
              </a:spcAft>
              <a:buFont typeface="Arial" panose="020B0604020202020204" pitchFamily="34" charset="0"/>
              <a:buNone/>
              <a:defRPr/>
            </a:pPr>
            <a:endParaRPr lang="en-US" sz="1650" dirty="0"/>
          </a:p>
        </p:txBody>
      </p:sp>
      <p:sp>
        <p:nvSpPr>
          <p:cNvPr id="6" name="Content Placeholder 1">
            <a:extLst/>
          </p:cNvPr>
          <p:cNvSpPr txBox="1">
            <a:spLocks/>
          </p:cNvSpPr>
          <p:nvPr/>
        </p:nvSpPr>
        <p:spPr>
          <a:xfrm>
            <a:off x="4343400" y="1671638"/>
            <a:ext cx="4572000" cy="4881562"/>
          </a:xfrm>
          <a:prstGeom prst="rect">
            <a:avLst/>
          </a:prstGeom>
        </p:spPr>
        <p:txBody>
          <a:bodyPr lIns="68580" tIns="34290" rIns="68580" bIns="3429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0" hangingPunct="0">
              <a:lnSpc>
                <a:spcPct val="100000"/>
              </a:lnSpc>
              <a:spcBef>
                <a:spcPts val="300"/>
              </a:spcBef>
              <a:spcAft>
                <a:spcPts val="300"/>
              </a:spcAft>
              <a:defRPr/>
            </a:pPr>
            <a:r>
              <a:rPr lang="en-US" altLang="en-US" sz="2500" b="1" dirty="0">
                <a:solidFill>
                  <a:prstClr val="black"/>
                </a:solidFill>
                <a:latin typeface="Times New Roman" panose="02020603050405020304" pitchFamily="18" charset="0"/>
                <a:cs typeface="Times New Roman" panose="02020603050405020304" pitchFamily="18" charset="0"/>
              </a:rPr>
              <a:t>Provider enrollment</a:t>
            </a:r>
          </a:p>
          <a:p>
            <a:pPr marL="471488" lvl="1" indent="-285750" eaLnBrk="0" hangingPunct="0">
              <a:lnSpc>
                <a:spcPct val="100000"/>
              </a:lnSpc>
              <a:spcBef>
                <a:spcPts val="300"/>
              </a:spcBef>
              <a:spcAft>
                <a:spcPts val="300"/>
              </a:spcAft>
              <a:buFont typeface="Arial" panose="020B0604020202020204" pitchFamily="34" charset="0"/>
              <a:buChar char="–"/>
              <a:defRPr/>
            </a:pPr>
            <a:r>
              <a:rPr lang="en-US" altLang="en-US" sz="2200" dirty="0">
                <a:solidFill>
                  <a:prstClr val="black"/>
                </a:solidFill>
                <a:latin typeface="Times New Roman" panose="02020603050405020304" pitchFamily="18" charset="0"/>
                <a:cs typeface="Times New Roman" panose="02020603050405020304" pitchFamily="18" charset="0"/>
              </a:rPr>
              <a:t>Risk-based screening compliance</a:t>
            </a:r>
          </a:p>
          <a:p>
            <a:pPr marL="471488" lvl="1" indent="-285750" eaLnBrk="0" hangingPunct="0">
              <a:lnSpc>
                <a:spcPct val="100000"/>
              </a:lnSpc>
              <a:spcBef>
                <a:spcPts val="300"/>
              </a:spcBef>
              <a:spcAft>
                <a:spcPts val="300"/>
              </a:spcAft>
              <a:buFont typeface="Arial" panose="020B0604020202020204" pitchFamily="34" charset="0"/>
              <a:buChar char="–"/>
              <a:defRPr/>
            </a:pPr>
            <a:r>
              <a:rPr lang="en-US" altLang="en-US" sz="2200" dirty="0">
                <a:solidFill>
                  <a:prstClr val="black"/>
                </a:solidFill>
                <a:latin typeface="Times New Roman" panose="02020603050405020304" pitchFamily="18" charset="0"/>
                <a:cs typeface="Times New Roman" panose="02020603050405020304" pitchFamily="18" charset="0"/>
              </a:rPr>
              <a:t>Licensure verification</a:t>
            </a:r>
          </a:p>
          <a:p>
            <a:pPr marL="471488" lvl="1" indent="-285750" eaLnBrk="0" hangingPunct="0">
              <a:lnSpc>
                <a:spcPct val="100000"/>
              </a:lnSpc>
              <a:spcBef>
                <a:spcPts val="300"/>
              </a:spcBef>
              <a:spcAft>
                <a:spcPts val="300"/>
              </a:spcAft>
              <a:buFont typeface="Arial" panose="020B0604020202020204" pitchFamily="34" charset="0"/>
              <a:buChar char="–"/>
              <a:defRPr/>
            </a:pPr>
            <a:r>
              <a:rPr lang="en-US" altLang="en-US" sz="2200" dirty="0" smtClean="0">
                <a:solidFill>
                  <a:prstClr val="black"/>
                </a:solidFill>
                <a:latin typeface="Times New Roman" panose="02020603050405020304" pitchFamily="18" charset="0"/>
                <a:cs typeface="Times New Roman" panose="02020603050405020304" pitchFamily="18" charset="0"/>
              </a:rPr>
              <a:t>CLIA </a:t>
            </a:r>
            <a:r>
              <a:rPr lang="en-US" altLang="en-US" sz="2200" dirty="0">
                <a:solidFill>
                  <a:prstClr val="black"/>
                </a:solidFill>
                <a:latin typeface="Times New Roman" panose="02020603050405020304" pitchFamily="18" charset="0"/>
                <a:cs typeface="Times New Roman" panose="02020603050405020304" pitchFamily="18" charset="0"/>
              </a:rPr>
              <a:t>verification, as applicable</a:t>
            </a:r>
          </a:p>
          <a:p>
            <a:pPr eaLnBrk="0" hangingPunct="0">
              <a:lnSpc>
                <a:spcPct val="100000"/>
              </a:lnSpc>
              <a:spcBef>
                <a:spcPts val="300"/>
              </a:spcBef>
              <a:spcAft>
                <a:spcPts val="300"/>
              </a:spcAft>
              <a:defRPr/>
            </a:pPr>
            <a:r>
              <a:rPr lang="en-US" altLang="en-US" sz="2500" b="1" dirty="0">
                <a:solidFill>
                  <a:prstClr val="black"/>
                </a:solidFill>
                <a:latin typeface="Times New Roman" panose="02020603050405020304" pitchFamily="18" charset="0"/>
                <a:cs typeface="Times New Roman" panose="02020603050405020304" pitchFamily="18" charset="0"/>
              </a:rPr>
              <a:t>Payment accuracy</a:t>
            </a:r>
          </a:p>
          <a:p>
            <a:pPr marL="471488" lvl="1" indent="-285750" eaLnBrk="0" hangingPunct="0">
              <a:lnSpc>
                <a:spcPct val="100000"/>
              </a:lnSpc>
              <a:spcBef>
                <a:spcPts val="300"/>
              </a:spcBef>
              <a:spcAft>
                <a:spcPts val="300"/>
              </a:spcAft>
              <a:buFont typeface="Arial" panose="020B0604020202020204" pitchFamily="34" charset="0"/>
              <a:buChar char="–"/>
              <a:defRPr/>
            </a:pPr>
            <a:r>
              <a:rPr lang="en-US" altLang="en-US" sz="2200" dirty="0">
                <a:solidFill>
                  <a:prstClr val="black"/>
                </a:solidFill>
                <a:latin typeface="Times New Roman" panose="02020603050405020304" pitchFamily="18" charset="0"/>
                <a:cs typeface="Times New Roman" panose="02020603050405020304" pitchFamily="18" charset="0"/>
              </a:rPr>
              <a:t>Timely filing</a:t>
            </a:r>
          </a:p>
          <a:p>
            <a:pPr marL="471488" lvl="1" indent="-285750" eaLnBrk="0" hangingPunct="0">
              <a:lnSpc>
                <a:spcPct val="100000"/>
              </a:lnSpc>
              <a:spcBef>
                <a:spcPts val="300"/>
              </a:spcBef>
              <a:spcAft>
                <a:spcPts val="300"/>
              </a:spcAft>
              <a:buFont typeface="Arial" panose="020B0604020202020204" pitchFamily="34" charset="0"/>
              <a:buChar char="–"/>
              <a:defRPr/>
            </a:pPr>
            <a:r>
              <a:rPr lang="en-US" altLang="en-US" sz="2200" dirty="0">
                <a:solidFill>
                  <a:prstClr val="black"/>
                </a:solidFill>
                <a:latin typeface="Times New Roman" panose="02020603050405020304" pitchFamily="18" charset="0"/>
                <a:cs typeface="Times New Roman" panose="02020603050405020304" pitchFamily="18" charset="0"/>
              </a:rPr>
              <a:t>Pricing</a:t>
            </a:r>
          </a:p>
          <a:p>
            <a:pPr marL="471488" lvl="1" indent="-285750" eaLnBrk="0" hangingPunct="0">
              <a:lnSpc>
                <a:spcPct val="100000"/>
              </a:lnSpc>
              <a:spcBef>
                <a:spcPts val="300"/>
              </a:spcBef>
              <a:spcAft>
                <a:spcPts val="300"/>
              </a:spcAft>
              <a:buFont typeface="Arial" panose="020B0604020202020204" pitchFamily="34" charset="0"/>
              <a:buChar char="–"/>
              <a:defRPr/>
            </a:pPr>
            <a:r>
              <a:rPr lang="en-US" altLang="en-US" sz="2200" dirty="0">
                <a:solidFill>
                  <a:prstClr val="black"/>
                </a:solidFill>
                <a:latin typeface="Times New Roman" panose="02020603050405020304" pitchFamily="18" charset="0"/>
                <a:cs typeface="Times New Roman" panose="02020603050405020304" pitchFamily="18" charset="0"/>
              </a:rPr>
              <a:t>HIPAA 5010 adherence for DOS on/after 7/1/2012</a:t>
            </a:r>
          </a:p>
          <a:p>
            <a:pPr marL="471488" lvl="1" indent="-285750" eaLnBrk="0" hangingPunct="0">
              <a:lnSpc>
                <a:spcPct val="100000"/>
              </a:lnSpc>
              <a:spcBef>
                <a:spcPts val="300"/>
              </a:spcBef>
              <a:spcAft>
                <a:spcPts val="300"/>
              </a:spcAft>
              <a:buFont typeface="Arial" panose="020B0604020202020204" pitchFamily="34" charset="0"/>
              <a:buChar char="–"/>
              <a:defRPr/>
            </a:pPr>
            <a:r>
              <a:rPr lang="en-US" altLang="en-US" sz="2200" dirty="0">
                <a:solidFill>
                  <a:prstClr val="black"/>
                </a:solidFill>
                <a:latin typeface="Times New Roman" panose="02020603050405020304" pitchFamily="18" charset="0"/>
                <a:cs typeface="Times New Roman" panose="02020603050405020304" pitchFamily="18" charset="0"/>
              </a:rPr>
              <a:t>Claim is complete and accurate</a:t>
            </a:r>
          </a:p>
          <a:p>
            <a:pPr marL="471488" lvl="1" indent="-285750" eaLnBrk="0" hangingPunct="0">
              <a:lnSpc>
                <a:spcPct val="100000"/>
              </a:lnSpc>
              <a:spcBef>
                <a:spcPts val="300"/>
              </a:spcBef>
              <a:spcAft>
                <a:spcPts val="300"/>
              </a:spcAft>
              <a:buFont typeface="Arial" panose="020B0604020202020204" pitchFamily="34" charset="0"/>
              <a:buChar char="–"/>
              <a:defRPr/>
            </a:pPr>
            <a:r>
              <a:rPr lang="en-US" altLang="en-US" sz="2200" dirty="0">
                <a:solidFill>
                  <a:prstClr val="black"/>
                </a:solidFill>
                <a:latin typeface="Times New Roman" panose="02020603050405020304" pitchFamily="18" charset="0"/>
                <a:cs typeface="Times New Roman" panose="02020603050405020304" pitchFamily="18" charset="0"/>
              </a:rPr>
              <a:t>Prior authorization</a:t>
            </a:r>
          </a:p>
          <a:p>
            <a:pPr marL="0" indent="0">
              <a:spcBef>
                <a:spcPts val="300"/>
              </a:spcBef>
              <a:spcAft>
                <a:spcPts val="300"/>
              </a:spcAft>
              <a:buFont typeface="Arial" panose="020B0604020202020204" pitchFamily="34" charset="0"/>
              <a:buNone/>
              <a:defRPr/>
            </a:pPr>
            <a:endParaRPr lang="en-US" sz="2100" dirty="0">
              <a:latin typeface="Times New Roman" panose="02020603050405020304" pitchFamily="18" charset="0"/>
              <a:cs typeface="Times New Roman" panose="02020603050405020304" pitchFamily="18" charset="0"/>
            </a:endParaRPr>
          </a:p>
          <a:p>
            <a:pPr marL="471488" lvl="1">
              <a:spcBef>
                <a:spcPts val="300"/>
              </a:spcBef>
              <a:spcAft>
                <a:spcPts val="300"/>
              </a:spcAft>
              <a:defRPr/>
            </a:pPr>
            <a:endParaRPr lang="en-US" sz="1800" dirty="0"/>
          </a:p>
          <a:p>
            <a:pPr>
              <a:spcBef>
                <a:spcPts val="300"/>
              </a:spcBef>
              <a:spcAft>
                <a:spcPts val="300"/>
              </a:spcAft>
              <a:defRPr/>
            </a:pPr>
            <a:endParaRPr lang="en-US" sz="2100" dirty="0"/>
          </a:p>
          <a:p>
            <a:pPr marL="0" indent="0">
              <a:spcBef>
                <a:spcPts val="300"/>
              </a:spcBef>
              <a:spcAft>
                <a:spcPts val="300"/>
              </a:spcAft>
              <a:buFont typeface="Arial" panose="020B0604020202020204" pitchFamily="34" charset="0"/>
              <a:buNone/>
              <a:defRPr/>
            </a:pPr>
            <a:endParaRPr lang="en-US" sz="1650" dirty="0"/>
          </a:p>
        </p:txBody>
      </p:sp>
    </p:spTree>
  </p:cSld>
  <p:clrMapOvr>
    <a:masterClrMapping/>
  </p:clrMapOvr>
  <p:transition spd="slow">
    <p:cove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1"/>
          <p:cNvSpPr>
            <a:spLocks noGrp="1"/>
          </p:cNvSpPr>
          <p:nvPr>
            <p:ph type="title"/>
          </p:nvPr>
        </p:nvSpPr>
        <p:spPr>
          <a:effectLst>
            <a:outerShdw dist="76200" dir="5639981" algn="tl" rotWithShape="0">
              <a:srgbClr val="084A9C"/>
            </a:outerShdw>
          </a:effectLst>
        </p:spPr>
        <p:txBody>
          <a:bodyPr/>
          <a:lstStyle/>
          <a:p>
            <a:pPr eaLnBrk="1" hangingPunct="1"/>
            <a:r>
              <a:rPr lang="en-US" altLang="en-US" sz="3600" dirty="0" smtClean="0">
                <a:latin typeface="Times New Roman" panose="02020603050405020304" pitchFamily="18" charset="0"/>
                <a:cs typeface="Times New Roman" panose="02020603050405020304" pitchFamily="18" charset="0"/>
              </a:rPr>
              <a:t>RC: DP Reviews:</a:t>
            </a:r>
            <a:br>
              <a:rPr lang="en-US" altLang="en-US" sz="3600" dirty="0" smtClean="0">
                <a:latin typeface="Times New Roman" panose="02020603050405020304" pitchFamily="18" charset="0"/>
                <a:cs typeface="Times New Roman" panose="02020603050405020304" pitchFamily="18" charset="0"/>
              </a:rPr>
            </a:br>
            <a:r>
              <a:rPr lang="en-US" altLang="en-US" sz="2800" dirty="0" smtClean="0">
                <a:latin typeface="Times New Roman" panose="02020603050405020304" pitchFamily="18" charset="0"/>
                <a:cs typeface="Times New Roman" panose="02020603050405020304" pitchFamily="18" charset="0"/>
              </a:rPr>
              <a:t>Managed Care Review Elements</a:t>
            </a:r>
          </a:p>
        </p:txBody>
      </p:sp>
      <p:sp>
        <p:nvSpPr>
          <p:cNvPr id="2" name="Slide Number Placeholder 1">
            <a:extLst/>
          </p:cNvPr>
          <p:cNvSpPr>
            <a:spLocks noGrp="1"/>
          </p:cNvSpPr>
          <p:nvPr>
            <p:ph type="sldNum" sz="quarter" idx="10"/>
          </p:nvPr>
        </p:nvSpPr>
        <p:spPr/>
        <p:txBody>
          <a:bodyPr/>
          <a:lstStyle/>
          <a:p>
            <a:pPr>
              <a:defRPr/>
            </a:pPr>
            <a:fld id="{B9CDA41D-269C-44AE-B6A3-BCC3A9F59893}" type="slidenum">
              <a:rPr lang="en-US"/>
              <a:pPr>
                <a:defRPr/>
              </a:pPr>
              <a:t>27</a:t>
            </a:fld>
            <a:endParaRPr lang="en-US" dirty="0"/>
          </a:p>
        </p:txBody>
      </p:sp>
      <p:sp>
        <p:nvSpPr>
          <p:cNvPr id="8" name="Content Placeholder 1">
            <a:extLst/>
          </p:cNvPr>
          <p:cNvSpPr>
            <a:spLocks noGrp="1"/>
          </p:cNvSpPr>
          <p:nvPr>
            <p:ph idx="1"/>
          </p:nvPr>
        </p:nvSpPr>
        <p:spPr>
          <a:xfrm>
            <a:off x="304800" y="1828800"/>
            <a:ext cx="8382000" cy="4724400"/>
          </a:xfrm>
        </p:spPr>
        <p:txBody>
          <a:bodyPr rtlCol="0">
            <a:noAutofit/>
          </a:bodyPr>
          <a:lstStyle/>
          <a:p>
            <a:pPr marL="0" indent="0" algn="just">
              <a:spcBef>
                <a:spcPts val="300"/>
              </a:spcBef>
              <a:spcAft>
                <a:spcPts val="300"/>
              </a:spcAft>
              <a:buFont typeface="Arial" panose="020B0604020202020204" pitchFamily="34" charset="0"/>
              <a:buNone/>
              <a:defRPr/>
            </a:pPr>
            <a:r>
              <a:rPr lang="en-US" sz="2800" dirty="0">
                <a:latin typeface="Times New Roman" panose="02020603050405020304" pitchFamily="18" charset="0"/>
                <a:cs typeface="Times New Roman" panose="02020603050405020304" pitchFamily="18" charset="0"/>
              </a:rPr>
              <a:t>In addition to all beneficiary information examined under FFS review, reviewers will also need to examine:</a:t>
            </a:r>
          </a:p>
          <a:p>
            <a:pPr algn="just">
              <a:spcBef>
                <a:spcPts val="300"/>
              </a:spcBef>
              <a:spcAft>
                <a:spcPts val="300"/>
              </a:spcAft>
              <a:defRPr/>
            </a:pPr>
            <a:r>
              <a:rPr lang="en-US" sz="2400" dirty="0">
                <a:latin typeface="Times New Roman" panose="02020603050405020304" pitchFamily="18" charset="0"/>
                <a:cs typeface="Times New Roman" panose="02020603050405020304" pitchFamily="18" charset="0"/>
              </a:rPr>
              <a:t>Managed care sample contract</a:t>
            </a:r>
          </a:p>
          <a:p>
            <a:pPr algn="just">
              <a:spcBef>
                <a:spcPts val="300"/>
              </a:spcBef>
              <a:spcAft>
                <a:spcPts val="300"/>
              </a:spcAft>
              <a:defRPr/>
            </a:pPr>
            <a:r>
              <a:rPr lang="en-US" sz="2400" dirty="0">
                <a:latin typeface="Times New Roman" panose="02020603050405020304" pitchFamily="18" charset="0"/>
                <a:cs typeface="Times New Roman" panose="02020603050405020304" pitchFamily="18" charset="0"/>
              </a:rPr>
              <a:t>Health Plan information</a:t>
            </a:r>
          </a:p>
          <a:p>
            <a:pPr algn="just">
              <a:spcBef>
                <a:spcPts val="300"/>
              </a:spcBef>
              <a:spcAft>
                <a:spcPts val="300"/>
              </a:spcAft>
              <a:defRPr/>
            </a:pPr>
            <a:r>
              <a:rPr lang="en-US" sz="2400" dirty="0">
                <a:latin typeface="Times New Roman" panose="02020603050405020304" pitchFamily="18" charset="0"/>
                <a:cs typeface="Times New Roman" panose="02020603050405020304" pitchFamily="18" charset="0"/>
              </a:rPr>
              <a:t>Capitation rates and rate cells</a:t>
            </a:r>
          </a:p>
          <a:p>
            <a:pPr algn="just">
              <a:spcBef>
                <a:spcPts val="300"/>
              </a:spcBef>
              <a:spcAft>
                <a:spcPts val="300"/>
              </a:spcAft>
              <a:defRPr/>
            </a:pPr>
            <a:r>
              <a:rPr lang="en-US" sz="2400" dirty="0">
                <a:latin typeface="Times New Roman" panose="02020603050405020304" pitchFamily="18" charset="0"/>
                <a:cs typeface="Times New Roman" panose="02020603050405020304" pitchFamily="18" charset="0"/>
              </a:rPr>
              <a:t>Capitation payment history screens to check for duplicate payments/adjustments</a:t>
            </a:r>
          </a:p>
          <a:p>
            <a:pPr>
              <a:spcBef>
                <a:spcPts val="300"/>
              </a:spcBef>
              <a:spcAft>
                <a:spcPts val="300"/>
              </a:spcAft>
              <a:defRPr/>
            </a:pPr>
            <a:r>
              <a:rPr lang="en-US" sz="2400" dirty="0">
                <a:latin typeface="Times New Roman" panose="02020603050405020304" pitchFamily="18" charset="0"/>
                <a:cs typeface="Times New Roman" panose="02020603050405020304" pitchFamily="18" charset="0"/>
              </a:rPr>
              <a:t>Geographical service areas (counties, zip code)</a:t>
            </a:r>
          </a:p>
          <a:p>
            <a:pPr>
              <a:spcBef>
                <a:spcPts val="300"/>
              </a:spcBef>
              <a:spcAft>
                <a:spcPts val="300"/>
              </a:spcAft>
              <a:defRPr/>
            </a:pPr>
            <a:r>
              <a:rPr lang="en-US" sz="2400" dirty="0">
                <a:latin typeface="Times New Roman" panose="02020603050405020304" pitchFamily="18" charset="0"/>
                <a:cs typeface="Times New Roman" panose="02020603050405020304" pitchFamily="18" charset="0"/>
              </a:rPr>
              <a:t>Exclusions, Population and Service carve-outs</a:t>
            </a:r>
          </a:p>
          <a:p>
            <a:pPr>
              <a:spcBef>
                <a:spcPts val="300"/>
              </a:spcBef>
              <a:spcAft>
                <a:spcPts val="300"/>
              </a:spcAft>
              <a:defRPr/>
            </a:pPr>
            <a:r>
              <a:rPr lang="en-US" sz="2400" dirty="0">
                <a:latin typeface="Times New Roman" panose="02020603050405020304" pitchFamily="18" charset="0"/>
                <a:cs typeface="Times New Roman" panose="02020603050405020304" pitchFamily="18" charset="0"/>
              </a:rPr>
              <a:t>Adjustments to paid amount</a:t>
            </a:r>
          </a:p>
        </p:txBody>
      </p:sp>
    </p:spTree>
  </p:cSld>
  <p:clrMapOvr>
    <a:masterClrMapping/>
  </p:clrMapOvr>
  <p:transition spd="med">
    <p:pull/>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1"/>
          <p:cNvSpPr>
            <a:spLocks noGrp="1"/>
          </p:cNvSpPr>
          <p:nvPr>
            <p:ph type="title"/>
          </p:nvPr>
        </p:nvSpPr>
        <p:spPr>
          <a:effectLst>
            <a:outerShdw dist="76200" dir="5639981" algn="tl" rotWithShape="0">
              <a:srgbClr val="084A9C"/>
            </a:outerShdw>
          </a:effectLst>
        </p:spPr>
        <p:txBody>
          <a:bodyPr/>
          <a:lstStyle/>
          <a:p>
            <a:r>
              <a:rPr lang="en-US" altLang="en-US" sz="4000" dirty="0" smtClean="0">
                <a:latin typeface="Times New Roman" panose="02020603050405020304" pitchFamily="18" charset="0"/>
                <a:cs typeface="Times New Roman" panose="02020603050405020304" pitchFamily="18" charset="0"/>
              </a:rPr>
              <a:t>RC Systems</a:t>
            </a:r>
            <a:r>
              <a:rPr lang="en-US" altLang="en-US" sz="4000" dirty="0" smtClean="0">
                <a:solidFill>
                  <a:srgbClr val="FF0000"/>
                </a:solidFill>
                <a:latin typeface="Times New Roman" panose="02020603050405020304" pitchFamily="18" charset="0"/>
                <a:cs typeface="Times New Roman" panose="02020603050405020304" pitchFamily="18" charset="0"/>
              </a:rPr>
              <a:t> </a:t>
            </a:r>
            <a:r>
              <a:rPr lang="en-US" altLang="en-US" sz="4000" dirty="0" smtClean="0">
                <a:latin typeface="Times New Roman" panose="02020603050405020304" pitchFamily="18" charset="0"/>
                <a:cs typeface="Times New Roman" panose="02020603050405020304" pitchFamily="18" charset="0"/>
              </a:rPr>
              <a:t>Access</a:t>
            </a:r>
          </a:p>
        </p:txBody>
      </p:sp>
      <p:sp>
        <p:nvSpPr>
          <p:cNvPr id="7" name="Slide Number Placeholder 1">
            <a:extLst/>
          </p:cNvPr>
          <p:cNvSpPr>
            <a:spLocks noGrp="1"/>
          </p:cNvSpPr>
          <p:nvPr>
            <p:ph type="sldNum" sz="quarter" idx="10"/>
          </p:nvPr>
        </p:nvSpPr>
        <p:spPr>
          <a:xfrm>
            <a:off x="7162800" y="6400800"/>
            <a:ext cx="1600200" cy="274638"/>
          </a:xfrm>
        </p:spPr>
        <p:txBody>
          <a:bodyPr/>
          <a:lstStyle/>
          <a:p>
            <a:pPr>
              <a:defRPr/>
            </a:pPr>
            <a:fld id="{091102BD-EB3E-47C0-A7A6-060B94C5D277}" type="slidenum">
              <a:rPr lang="en-US"/>
              <a:pPr>
                <a:defRPr/>
              </a:pPr>
              <a:t>28</a:t>
            </a:fld>
            <a:endParaRPr lang="en-US"/>
          </a:p>
        </p:txBody>
      </p:sp>
      <p:sp>
        <p:nvSpPr>
          <p:cNvPr id="70661" name="Content Placeholder 1"/>
          <p:cNvSpPr>
            <a:spLocks noGrp="1"/>
          </p:cNvSpPr>
          <p:nvPr>
            <p:ph idx="1"/>
          </p:nvPr>
        </p:nvSpPr>
        <p:spPr>
          <a:xfrm>
            <a:off x="228600" y="1792288"/>
            <a:ext cx="8382000" cy="4608512"/>
          </a:xfrm>
        </p:spPr>
        <p:txBody>
          <a:bodyPr/>
          <a:lstStyle/>
          <a:p>
            <a:pPr algn="just">
              <a:spcBef>
                <a:spcPts val="300"/>
              </a:spcBef>
            </a:pPr>
            <a:r>
              <a:rPr lang="en-US" altLang="en-US" sz="2000" smtClean="0">
                <a:latin typeface="Times New Roman" panose="02020603050405020304" pitchFamily="18" charset="0"/>
                <a:cs typeface="Times New Roman" panose="02020603050405020304" pitchFamily="18" charset="0"/>
              </a:rPr>
              <a:t>The PERM Final Rule (published on July 5, 2017) requires states to grant federal contractors access to all systems that authorize payments, eligibility systems, systems that contain beneficiary demographics, and provider enrollment information to facilitate reviews</a:t>
            </a:r>
          </a:p>
          <a:p>
            <a:pPr algn="just">
              <a:spcBef>
                <a:spcPts val="300"/>
              </a:spcBef>
            </a:pPr>
            <a:r>
              <a:rPr lang="en-US" altLang="en-US" sz="2000" smtClean="0">
                <a:latin typeface="Times New Roman" panose="02020603050405020304" pitchFamily="18" charset="0"/>
                <a:cs typeface="Times New Roman" panose="02020603050405020304" pitchFamily="18" charset="0"/>
              </a:rPr>
              <a:t>The RC’s remote and onsite DP reviews will require that reviewers access state systems to obtain relevant claims payment information</a:t>
            </a:r>
          </a:p>
          <a:p>
            <a:pPr algn="just">
              <a:spcBef>
                <a:spcPts val="300"/>
              </a:spcBef>
            </a:pPr>
            <a:r>
              <a:rPr lang="en-US" altLang="en-US" sz="2000" smtClean="0">
                <a:latin typeface="Times New Roman" panose="02020603050405020304" pitchFamily="18" charset="0"/>
                <a:cs typeface="Times New Roman" panose="02020603050405020304" pitchFamily="18" charset="0"/>
              </a:rPr>
              <a:t>The RC will work with the states prior to conducting the DP reviews to execute necessary state agreements (e.g., DUAs, BAAs, NDAs, etc.), obtain systems training, and/or provide any additional information required by the states for access</a:t>
            </a:r>
          </a:p>
          <a:p>
            <a:pPr algn="just">
              <a:spcBef>
                <a:spcPts val="300"/>
              </a:spcBef>
            </a:pPr>
            <a:r>
              <a:rPr lang="en-US" altLang="en-US" sz="2000" smtClean="0">
                <a:latin typeface="Times New Roman" panose="02020603050405020304" pitchFamily="18" charset="0"/>
                <a:cs typeface="Times New Roman" panose="02020603050405020304" pitchFamily="18" charset="0"/>
              </a:rPr>
              <a:t>The RC requests coordination with the states on systems access begin as soon as possible to prevent delays in starting the DP reviews. Focusing on systems access early in the process reduces burden to the states </a:t>
            </a:r>
          </a:p>
          <a:p>
            <a:pPr lvl="1" algn="just">
              <a:spcBef>
                <a:spcPts val="300"/>
              </a:spcBef>
            </a:pPr>
            <a:endParaRPr lang="en-US" altLang="en-US" sz="1500" smtClean="0">
              <a:latin typeface="Times New Roman" panose="02020603050405020304" pitchFamily="18" charset="0"/>
              <a:cs typeface="Times New Roman" panose="02020603050405020304" pitchFamily="18" charset="0"/>
            </a:endParaRPr>
          </a:p>
        </p:txBody>
      </p:sp>
    </p:spTree>
  </p:cSld>
  <p:clrMapOvr>
    <a:masterClrMapping/>
  </p:clrMapOvr>
  <p:transition spd="slow">
    <p:cove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1"/>
          <p:cNvSpPr>
            <a:spLocks noGrp="1"/>
          </p:cNvSpPr>
          <p:nvPr>
            <p:ph type="title"/>
          </p:nvPr>
        </p:nvSpPr>
        <p:spPr>
          <a:effectLst>
            <a:outerShdw dist="76200" dir="5639981" algn="tl" rotWithShape="0">
              <a:srgbClr val="084A9C"/>
            </a:outerShdw>
          </a:effectLst>
        </p:spPr>
        <p:txBody>
          <a:bodyPr/>
          <a:lstStyle/>
          <a:p>
            <a:pPr eaLnBrk="1" hangingPunct="1"/>
            <a:r>
              <a:rPr lang="en-US" altLang="en-US" sz="3600" dirty="0" smtClean="0">
                <a:latin typeface="Times New Roman" panose="02020603050405020304" pitchFamily="18" charset="0"/>
                <a:cs typeface="Times New Roman" panose="02020603050405020304" pitchFamily="18" charset="0"/>
              </a:rPr>
              <a:t>RC: DP Reviews:</a:t>
            </a:r>
            <a:br>
              <a:rPr lang="en-US" altLang="en-US" sz="3600" dirty="0" smtClean="0">
                <a:latin typeface="Times New Roman" panose="02020603050405020304" pitchFamily="18" charset="0"/>
                <a:cs typeface="Times New Roman" panose="02020603050405020304" pitchFamily="18" charset="0"/>
              </a:rPr>
            </a:br>
            <a:r>
              <a:rPr lang="en-US" altLang="en-US" sz="3600" dirty="0" smtClean="0">
                <a:latin typeface="Times New Roman" panose="02020603050405020304" pitchFamily="18" charset="0"/>
                <a:cs typeface="Times New Roman" panose="02020603050405020304" pitchFamily="18" charset="0"/>
              </a:rPr>
              <a:t>Preliminary RY21 DP Finding Codes</a:t>
            </a:r>
          </a:p>
        </p:txBody>
      </p:sp>
      <p:sp>
        <p:nvSpPr>
          <p:cNvPr id="2" name="Slide Number Placeholder 1">
            <a:extLst/>
          </p:cNvPr>
          <p:cNvSpPr>
            <a:spLocks noGrp="1"/>
          </p:cNvSpPr>
          <p:nvPr>
            <p:ph type="sldNum" sz="quarter" idx="10"/>
          </p:nvPr>
        </p:nvSpPr>
        <p:spPr/>
        <p:txBody>
          <a:bodyPr/>
          <a:lstStyle/>
          <a:p>
            <a:pPr>
              <a:defRPr/>
            </a:pPr>
            <a:fld id="{34D074C6-BFA9-4BED-BF0B-D24E8DC39F66}" type="slidenum">
              <a:rPr lang="en-US"/>
              <a:pPr>
                <a:defRPr/>
              </a:pPr>
              <a:t>29</a:t>
            </a:fld>
            <a:endParaRPr lang="en-US" dirty="0"/>
          </a:p>
        </p:txBody>
      </p:sp>
      <p:graphicFrame>
        <p:nvGraphicFramePr>
          <p:cNvPr id="4" name="Table 3" descr="Preliminary RY21 PERM DP Finding Codes&#10;C1 – Correct  P1 – Pending Information from State&#10;DP1 – Duplication Claim Error DP7 – Data Entry Error&#10;DP2 – Not Covered Service/Beneficiary Error DP8 – Managed Care Rate Cell Error&#10;DP3 – FFS Payment for a Managed Care Service Error DP9 – Managed Care Payment Error&#10;DP4 – Third-Party Liability Error DP10 – Provider Information/Enrollment Error&#10;DP5 – Pricing Error DP11 – Claim Filed Untimely Error&#10;DP6 – System Logic Edit Error DP12 – Administrative/Other Error&#10;N/A DTD – Data Processing Technical Deficiency&#10;" title="Preliminary RY21 PERM DP Finding Codes"/>
          <p:cNvGraphicFramePr>
            <a:graphicFrameLocks noGrp="1"/>
          </p:cNvGraphicFramePr>
          <p:nvPr>
            <p:extLst>
              <p:ext uri="{D42A27DB-BD31-4B8C-83A1-F6EECF244321}">
                <p14:modId xmlns:p14="http://schemas.microsoft.com/office/powerpoint/2010/main" val="782933640"/>
              </p:ext>
            </p:extLst>
          </p:nvPr>
        </p:nvGraphicFramePr>
        <p:xfrm>
          <a:off x="457200" y="1727613"/>
          <a:ext cx="8229600" cy="4271137"/>
        </p:xfrm>
        <a:graphic>
          <a:graphicData uri="http://schemas.openxmlformats.org/drawingml/2006/table">
            <a:tbl>
              <a:tblPr firstRow="1" bandRow="1">
                <a:tableStyleId>{5C22544A-7EE6-4342-B048-85BDC9FD1C3A}</a:tableStyleId>
              </a:tblPr>
              <a:tblGrid>
                <a:gridCol w="4114800"/>
                <a:gridCol w="4114800"/>
              </a:tblGrid>
              <a:tr h="591185">
                <a:tc gridSpan="2">
                  <a:txBody>
                    <a:bodyPr/>
                    <a:lstStyle/>
                    <a:p>
                      <a:pPr marL="0" marR="0" algn="ctr">
                        <a:lnSpc>
                          <a:spcPct val="107000"/>
                        </a:lnSpc>
                        <a:spcBef>
                          <a:spcPts val="0"/>
                        </a:spcBef>
                        <a:spcAft>
                          <a:spcPts val="0"/>
                        </a:spcAft>
                      </a:pPr>
                      <a:r>
                        <a:rPr lang="en-US" sz="2800" kern="1200" dirty="0">
                          <a:effectLst/>
                        </a:rPr>
                        <a:t>Preliminary RY21 PERM DP Finding Codes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4290" marB="34290"/>
                </a:tc>
                <a:tc hMerge="1">
                  <a:txBody>
                    <a:bodyPr/>
                    <a:lstStyle/>
                    <a:p>
                      <a:endParaRPr lang="en-US"/>
                    </a:p>
                  </a:txBody>
                  <a:tcPr/>
                </a:tc>
              </a:tr>
              <a:tr h="556260">
                <a:tc>
                  <a:txBody>
                    <a:bodyPr/>
                    <a:lstStyle/>
                    <a:p>
                      <a:pPr marL="0" marR="0">
                        <a:lnSpc>
                          <a:spcPct val="107000"/>
                        </a:lnSpc>
                        <a:spcBef>
                          <a:spcPts val="0"/>
                        </a:spcBef>
                        <a:spcAft>
                          <a:spcPts val="0"/>
                        </a:spcAft>
                      </a:pPr>
                      <a:r>
                        <a:rPr lang="en-US" sz="1600" kern="1200">
                          <a:effectLst/>
                        </a:rPr>
                        <a:t>C1 – Correct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4290" marB="34290"/>
                </a:tc>
                <a:tc>
                  <a:txBody>
                    <a:bodyPr/>
                    <a:lstStyle/>
                    <a:p>
                      <a:pPr marL="0" marR="0">
                        <a:lnSpc>
                          <a:spcPct val="107000"/>
                        </a:lnSpc>
                        <a:spcBef>
                          <a:spcPts val="0"/>
                        </a:spcBef>
                        <a:spcAft>
                          <a:spcPts val="0"/>
                        </a:spcAft>
                      </a:pPr>
                      <a:r>
                        <a:rPr lang="en-US" sz="1600" kern="1200" dirty="0">
                          <a:effectLst/>
                        </a:rPr>
                        <a:t>P1 – Pending Information from State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4290" marB="34290"/>
                </a:tc>
              </a:tr>
              <a:tr h="351790">
                <a:tc>
                  <a:txBody>
                    <a:bodyPr/>
                    <a:lstStyle/>
                    <a:p>
                      <a:pPr marL="0" marR="0">
                        <a:lnSpc>
                          <a:spcPct val="107000"/>
                        </a:lnSpc>
                        <a:spcBef>
                          <a:spcPts val="0"/>
                        </a:spcBef>
                        <a:spcAft>
                          <a:spcPts val="0"/>
                        </a:spcAft>
                      </a:pPr>
                      <a:r>
                        <a:rPr lang="en-US" sz="1600" kern="1200" dirty="0">
                          <a:effectLst/>
                        </a:rPr>
                        <a:t>DP1 – Duplication Claim Error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4290" marB="34290"/>
                </a:tc>
                <a:tc>
                  <a:txBody>
                    <a:bodyPr/>
                    <a:lstStyle/>
                    <a:p>
                      <a:pPr marL="0" marR="0">
                        <a:lnSpc>
                          <a:spcPct val="107000"/>
                        </a:lnSpc>
                        <a:spcBef>
                          <a:spcPts val="0"/>
                        </a:spcBef>
                        <a:spcAft>
                          <a:spcPts val="0"/>
                        </a:spcAft>
                      </a:pPr>
                      <a:r>
                        <a:rPr lang="en-US" sz="1600" kern="1200" dirty="0">
                          <a:effectLst/>
                        </a:rPr>
                        <a:t>DP7 – Data Entry Error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4290" marB="34290"/>
                </a:tc>
              </a:tr>
              <a:tr h="473075">
                <a:tc>
                  <a:txBody>
                    <a:bodyPr/>
                    <a:lstStyle/>
                    <a:p>
                      <a:pPr marL="0" marR="0">
                        <a:lnSpc>
                          <a:spcPct val="107000"/>
                        </a:lnSpc>
                        <a:spcBef>
                          <a:spcPts val="0"/>
                        </a:spcBef>
                        <a:spcAft>
                          <a:spcPts val="0"/>
                        </a:spcAft>
                      </a:pPr>
                      <a:r>
                        <a:rPr lang="en-US" sz="1600" kern="1200">
                          <a:effectLst/>
                        </a:rPr>
                        <a:t>DP2 – Not Covered Service/Beneficiary Error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4290" marB="34290"/>
                </a:tc>
                <a:tc>
                  <a:txBody>
                    <a:bodyPr/>
                    <a:lstStyle/>
                    <a:p>
                      <a:pPr marL="0" marR="0">
                        <a:lnSpc>
                          <a:spcPct val="107000"/>
                        </a:lnSpc>
                        <a:spcBef>
                          <a:spcPts val="0"/>
                        </a:spcBef>
                        <a:spcAft>
                          <a:spcPts val="0"/>
                        </a:spcAft>
                      </a:pPr>
                      <a:r>
                        <a:rPr lang="en-US" sz="1600" kern="1200">
                          <a:effectLst/>
                        </a:rPr>
                        <a:t>DP8 – Managed Care Rate Cell Error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4290" marB="34290"/>
                </a:tc>
              </a:tr>
              <a:tr h="616585">
                <a:tc>
                  <a:txBody>
                    <a:bodyPr/>
                    <a:lstStyle/>
                    <a:p>
                      <a:pPr marL="0" marR="0">
                        <a:lnSpc>
                          <a:spcPct val="107000"/>
                        </a:lnSpc>
                        <a:spcBef>
                          <a:spcPts val="0"/>
                        </a:spcBef>
                        <a:spcAft>
                          <a:spcPts val="0"/>
                        </a:spcAft>
                      </a:pPr>
                      <a:r>
                        <a:rPr lang="en-US" sz="1600" kern="1200">
                          <a:effectLst/>
                        </a:rPr>
                        <a:t>DP3 – FFS Payment for a Managed Care Service Error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4290" marB="34290"/>
                </a:tc>
                <a:tc>
                  <a:txBody>
                    <a:bodyPr/>
                    <a:lstStyle/>
                    <a:p>
                      <a:pPr marL="0" marR="0">
                        <a:lnSpc>
                          <a:spcPct val="107000"/>
                        </a:lnSpc>
                        <a:spcBef>
                          <a:spcPts val="0"/>
                        </a:spcBef>
                        <a:spcAft>
                          <a:spcPts val="0"/>
                        </a:spcAft>
                      </a:pPr>
                      <a:r>
                        <a:rPr lang="en-US" sz="1600" kern="1200">
                          <a:effectLst/>
                        </a:rPr>
                        <a:t>DP9 – Managed Care Payment Error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4290" marB="34290"/>
                </a:tc>
              </a:tr>
              <a:tr h="616585">
                <a:tc>
                  <a:txBody>
                    <a:bodyPr/>
                    <a:lstStyle/>
                    <a:p>
                      <a:pPr marL="0" marR="0">
                        <a:lnSpc>
                          <a:spcPct val="107000"/>
                        </a:lnSpc>
                        <a:spcBef>
                          <a:spcPts val="0"/>
                        </a:spcBef>
                        <a:spcAft>
                          <a:spcPts val="0"/>
                        </a:spcAft>
                      </a:pPr>
                      <a:r>
                        <a:rPr lang="en-US" sz="1600" kern="1200">
                          <a:effectLst/>
                        </a:rPr>
                        <a:t>DP4 – Third-Party Liability Error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4290" marB="34290"/>
                </a:tc>
                <a:tc>
                  <a:txBody>
                    <a:bodyPr/>
                    <a:lstStyle/>
                    <a:p>
                      <a:pPr marL="0" marR="0">
                        <a:lnSpc>
                          <a:spcPct val="107000"/>
                        </a:lnSpc>
                        <a:spcBef>
                          <a:spcPts val="0"/>
                        </a:spcBef>
                        <a:spcAft>
                          <a:spcPts val="0"/>
                        </a:spcAft>
                      </a:pPr>
                      <a:r>
                        <a:rPr lang="en-US" sz="1600" kern="1200">
                          <a:effectLst/>
                        </a:rPr>
                        <a:t>DP10 – Provider Information/Enrollment Error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4290" marB="34290"/>
                </a:tc>
              </a:tr>
              <a:tr h="351790">
                <a:tc>
                  <a:txBody>
                    <a:bodyPr/>
                    <a:lstStyle/>
                    <a:p>
                      <a:pPr marL="0" marR="0">
                        <a:lnSpc>
                          <a:spcPct val="107000"/>
                        </a:lnSpc>
                        <a:spcBef>
                          <a:spcPts val="0"/>
                        </a:spcBef>
                        <a:spcAft>
                          <a:spcPts val="0"/>
                        </a:spcAft>
                      </a:pPr>
                      <a:r>
                        <a:rPr lang="en-US" sz="1600" kern="1200">
                          <a:effectLst/>
                        </a:rPr>
                        <a:t>DP5 – Pricing Error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4290" marB="34290"/>
                </a:tc>
                <a:tc>
                  <a:txBody>
                    <a:bodyPr/>
                    <a:lstStyle/>
                    <a:p>
                      <a:pPr marL="0" marR="0">
                        <a:lnSpc>
                          <a:spcPct val="107000"/>
                        </a:lnSpc>
                        <a:spcBef>
                          <a:spcPts val="0"/>
                        </a:spcBef>
                        <a:spcAft>
                          <a:spcPts val="0"/>
                        </a:spcAft>
                      </a:pPr>
                      <a:r>
                        <a:rPr lang="en-US" sz="1600" kern="1200">
                          <a:effectLst/>
                        </a:rPr>
                        <a:t>DP11 – Claim Filed Untimely Error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4290" marB="34290"/>
                </a:tc>
              </a:tr>
              <a:tr h="351790">
                <a:tc>
                  <a:txBody>
                    <a:bodyPr/>
                    <a:lstStyle/>
                    <a:p>
                      <a:pPr marL="0" marR="0">
                        <a:lnSpc>
                          <a:spcPct val="107000"/>
                        </a:lnSpc>
                        <a:spcBef>
                          <a:spcPts val="0"/>
                        </a:spcBef>
                        <a:spcAft>
                          <a:spcPts val="0"/>
                        </a:spcAft>
                      </a:pPr>
                      <a:r>
                        <a:rPr lang="en-US" sz="1600" kern="1200">
                          <a:effectLst/>
                        </a:rPr>
                        <a:t>DP6 – System Logic Edit Error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4290" marB="34290"/>
                </a:tc>
                <a:tc>
                  <a:txBody>
                    <a:bodyPr/>
                    <a:lstStyle/>
                    <a:p>
                      <a:pPr marL="0" marR="0">
                        <a:lnSpc>
                          <a:spcPct val="107000"/>
                        </a:lnSpc>
                        <a:spcBef>
                          <a:spcPts val="0"/>
                        </a:spcBef>
                        <a:spcAft>
                          <a:spcPts val="0"/>
                        </a:spcAft>
                      </a:pPr>
                      <a:r>
                        <a:rPr lang="en-US" sz="1600" kern="1200">
                          <a:effectLst/>
                        </a:rPr>
                        <a:t>DP12 – Administrative/Other Error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4290" marB="34290"/>
                </a:tc>
              </a:tr>
              <a:tr h="351790">
                <a:tc>
                  <a:txBody>
                    <a:bodyPr/>
                    <a:lstStyle/>
                    <a:p>
                      <a:pPr marL="0" marR="0">
                        <a:lnSpc>
                          <a:spcPct val="107000"/>
                        </a:lnSpc>
                        <a:spcBef>
                          <a:spcPts val="0"/>
                        </a:spcBef>
                        <a:spcAft>
                          <a:spcPts val="0"/>
                        </a:spcAft>
                      </a:pPr>
                      <a:r>
                        <a:rPr lang="en-US" sz="1800">
                          <a:effectLst/>
                        </a:rPr>
                        <a:t>N/A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4290" marB="34290"/>
                </a:tc>
                <a:tc>
                  <a:txBody>
                    <a:bodyPr/>
                    <a:lstStyle/>
                    <a:p>
                      <a:pPr marL="0" marR="0">
                        <a:lnSpc>
                          <a:spcPct val="107000"/>
                        </a:lnSpc>
                        <a:spcBef>
                          <a:spcPts val="0"/>
                        </a:spcBef>
                        <a:spcAft>
                          <a:spcPts val="0"/>
                        </a:spcAft>
                      </a:pPr>
                      <a:r>
                        <a:rPr lang="en-US" sz="1600" kern="1200" dirty="0">
                          <a:effectLst/>
                        </a:rPr>
                        <a:t>DTD – Data Processing Technical Deficiency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4290" marB="34290"/>
                </a:tc>
              </a:tr>
            </a:tbl>
          </a:graphicData>
        </a:graphic>
      </p:graphicFrame>
    </p:spTree>
  </p:cSld>
  <p:clrMapOvr>
    <a:masterClrMapping/>
  </p:clrMapOvr>
  <p:transition spd="slow">
    <p:cove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1"/>
          <p:cNvSpPr>
            <a:spLocks noGrp="1"/>
          </p:cNvSpPr>
          <p:nvPr>
            <p:ph idx="1"/>
          </p:nvPr>
        </p:nvSpPr>
        <p:spPr>
          <a:xfrm>
            <a:off x="4343400" y="1600200"/>
            <a:ext cx="4724400" cy="5338763"/>
          </a:xfrm>
        </p:spPr>
        <p:txBody>
          <a:bodyPr/>
          <a:lstStyle/>
          <a:p>
            <a:pPr eaLnBrk="1" hangingPunct="1"/>
            <a:r>
              <a:rPr lang="en-US" altLang="en-US" sz="2000" b="1" smtClean="0">
                <a:latin typeface="Times New Roman" panose="02020603050405020304" pitchFamily="18" charset="0"/>
                <a:cs typeface="Times New Roman" panose="02020603050405020304" pitchFamily="18" charset="0"/>
              </a:rPr>
              <a:t>Eligibility Review Contractor (ERC) (Cont’d)</a:t>
            </a:r>
          </a:p>
          <a:p>
            <a:pPr lvl="1" eaLnBrk="1" hangingPunct="1">
              <a:buFont typeface="Arial" panose="020B0604020202020204" pitchFamily="34" charset="0"/>
              <a:buChar char="•"/>
            </a:pPr>
            <a:r>
              <a:rPr lang="en-US" altLang="en-US" sz="1800" smtClean="0">
                <a:latin typeface="Times New Roman" panose="02020603050405020304" pitchFamily="18" charset="0"/>
                <a:cs typeface="Times New Roman" panose="02020603050405020304" pitchFamily="18" charset="0"/>
              </a:rPr>
              <a:t>Eligibility Review Elements</a:t>
            </a:r>
          </a:p>
          <a:p>
            <a:pPr lvl="1" eaLnBrk="1" hangingPunct="1">
              <a:buFont typeface="Arial" panose="020B0604020202020204" pitchFamily="34" charset="0"/>
              <a:buChar char="•"/>
            </a:pPr>
            <a:r>
              <a:rPr lang="en-US" altLang="en-US" sz="1800" smtClean="0">
                <a:latin typeface="Times New Roman" panose="02020603050405020304" pitchFamily="18" charset="0"/>
                <a:cs typeface="Times New Roman" panose="02020603050405020304" pitchFamily="18" charset="0"/>
              </a:rPr>
              <a:t>Systems Access</a:t>
            </a:r>
          </a:p>
          <a:p>
            <a:pPr lvl="1" eaLnBrk="1" hangingPunct="1">
              <a:buFont typeface="Arial" panose="020B0604020202020204" pitchFamily="34" charset="0"/>
              <a:buChar char="•"/>
            </a:pPr>
            <a:r>
              <a:rPr lang="en-US" altLang="en-US" sz="1800" smtClean="0">
                <a:latin typeface="Times New Roman" panose="02020603050405020304" pitchFamily="18" charset="0"/>
                <a:cs typeface="Times New Roman" panose="02020603050405020304" pitchFamily="18" charset="0"/>
              </a:rPr>
              <a:t>Documentation Collection/Record Requests</a:t>
            </a:r>
          </a:p>
          <a:p>
            <a:pPr lvl="1" eaLnBrk="1" hangingPunct="1">
              <a:buFont typeface="Arial" panose="020B0604020202020204" pitchFamily="34" charset="0"/>
              <a:buChar char="•"/>
            </a:pPr>
            <a:r>
              <a:rPr lang="en-US" altLang="en-US" sz="1800" smtClean="0">
                <a:latin typeface="Times New Roman" panose="02020603050405020304" pitchFamily="18" charset="0"/>
                <a:cs typeface="Times New Roman" panose="02020603050405020304" pitchFamily="18" charset="0"/>
              </a:rPr>
              <a:t>Eligibility Review Finding Codes</a:t>
            </a:r>
          </a:p>
          <a:p>
            <a:pPr eaLnBrk="1" hangingPunct="1"/>
            <a:r>
              <a:rPr lang="en-US" altLang="en-US" sz="2000" b="1" smtClean="0">
                <a:latin typeface="Times New Roman" panose="02020603050405020304" pitchFamily="18" charset="0"/>
                <a:cs typeface="Times New Roman" panose="02020603050405020304" pitchFamily="18" charset="0"/>
              </a:rPr>
              <a:t>Tracking Errors and Responding to Findings</a:t>
            </a:r>
          </a:p>
          <a:p>
            <a:pPr eaLnBrk="1" hangingPunct="1"/>
            <a:r>
              <a:rPr lang="en-US" altLang="en-US" sz="2000" b="1" smtClean="0">
                <a:latin typeface="Times New Roman" panose="02020603050405020304" pitchFamily="18" charset="0"/>
                <a:cs typeface="Times New Roman" panose="02020603050405020304" pitchFamily="18" charset="0"/>
              </a:rPr>
              <a:t>Improper Payment Rate Reporting</a:t>
            </a:r>
          </a:p>
          <a:p>
            <a:pPr eaLnBrk="1" hangingPunct="1"/>
            <a:r>
              <a:rPr lang="en-US" altLang="en-US" sz="2000" b="1" smtClean="0">
                <a:latin typeface="Times New Roman" panose="02020603050405020304" pitchFamily="18" charset="0"/>
                <a:cs typeface="Times New Roman" panose="02020603050405020304" pitchFamily="18" charset="0"/>
              </a:rPr>
              <a:t>Next Steps</a:t>
            </a:r>
          </a:p>
          <a:p>
            <a:pPr eaLnBrk="1" hangingPunct="1"/>
            <a:r>
              <a:rPr lang="en-US" altLang="en-US" sz="2000" b="1" smtClean="0">
                <a:latin typeface="Times New Roman" panose="02020603050405020304" pitchFamily="18" charset="0"/>
                <a:cs typeface="Times New Roman" panose="02020603050405020304" pitchFamily="18" charset="0"/>
              </a:rPr>
              <a:t>Communication and Collaboration</a:t>
            </a:r>
          </a:p>
          <a:p>
            <a:pPr eaLnBrk="1" hangingPunct="1"/>
            <a:r>
              <a:rPr lang="en-US" altLang="en-US" sz="2000" b="1" smtClean="0">
                <a:latin typeface="Times New Roman" panose="02020603050405020304" pitchFamily="18" charset="0"/>
                <a:cs typeface="Times New Roman" panose="02020603050405020304" pitchFamily="18" charset="0"/>
              </a:rPr>
              <a:t>Available Resources</a:t>
            </a:r>
          </a:p>
          <a:p>
            <a:pPr eaLnBrk="1" hangingPunct="1"/>
            <a:r>
              <a:rPr lang="en-US" altLang="en-US" sz="2000" b="1" smtClean="0">
                <a:latin typeface="Times New Roman" panose="02020603050405020304" pitchFamily="18" charset="0"/>
                <a:cs typeface="Times New Roman" panose="02020603050405020304" pitchFamily="18" charset="0"/>
              </a:rPr>
              <a:t>Contact Information</a:t>
            </a:r>
          </a:p>
        </p:txBody>
      </p:sp>
      <p:sp>
        <p:nvSpPr>
          <p:cNvPr id="23555" name="Title 11"/>
          <p:cNvSpPr>
            <a:spLocks noGrp="1"/>
          </p:cNvSpPr>
          <p:nvPr>
            <p:ph type="title"/>
          </p:nvPr>
        </p:nvSpPr>
        <p:spPr>
          <a:effectLst>
            <a:outerShdw dist="76200" dir="5639981" algn="tl" rotWithShape="0">
              <a:srgbClr val="084A9C"/>
            </a:outerShdw>
          </a:effectLst>
        </p:spPr>
        <p:txBody>
          <a:bodyPr/>
          <a:lstStyle/>
          <a:p>
            <a:pPr eaLnBrk="1" hangingPunct="1"/>
            <a:r>
              <a:rPr lang="en-US" altLang="en-US" dirty="0" smtClean="0">
                <a:latin typeface="Times New Roman" panose="02020603050405020304" pitchFamily="18" charset="0"/>
                <a:cs typeface="Times New Roman" panose="02020603050405020304" pitchFamily="18" charset="0"/>
              </a:rPr>
              <a:t>Learning Objectives (</a:t>
            </a:r>
            <a:r>
              <a:rPr lang="en-US" altLang="en-US" dirty="0" smtClean="0">
                <a:latin typeface="Times New Roman" panose="02020603050405020304" pitchFamily="18" charset="0"/>
                <a:cs typeface="Times New Roman" panose="02020603050405020304" pitchFamily="18" charset="0"/>
              </a:rPr>
              <a:t>cont’d)</a:t>
            </a:r>
            <a:endParaRPr lang="en-US" altLang="en-US" dirty="0" smtClean="0">
              <a:latin typeface="Times New Roman" panose="02020603050405020304" pitchFamily="18" charset="0"/>
              <a:cs typeface="Times New Roman" panose="02020603050405020304" pitchFamily="18" charset="0"/>
            </a:endParaRPr>
          </a:p>
        </p:txBody>
      </p:sp>
      <p:sp>
        <p:nvSpPr>
          <p:cNvPr id="3" name="Slide Number Placeholder 2">
            <a:extLst/>
          </p:cNvPr>
          <p:cNvSpPr>
            <a:spLocks noGrp="1"/>
          </p:cNvSpPr>
          <p:nvPr>
            <p:ph type="sldNum" sz="quarter" idx="10"/>
          </p:nvPr>
        </p:nvSpPr>
        <p:spPr/>
        <p:txBody>
          <a:bodyPr/>
          <a:lstStyle/>
          <a:p>
            <a:pPr>
              <a:defRPr/>
            </a:pPr>
            <a:fld id="{27707217-CB7D-47F6-BF00-AB3C8CC1CDE4}" type="slidenum">
              <a:rPr lang="en-US"/>
              <a:pPr>
                <a:defRPr/>
              </a:pPr>
              <a:t>3</a:t>
            </a:fld>
            <a:endParaRPr lang="en-US" dirty="0"/>
          </a:p>
        </p:txBody>
      </p:sp>
      <p:pic>
        <p:nvPicPr>
          <p:cNvPr id="23558" name="Picture 5" descr="Make e-Learning work: Outcome learning (4): the developers ..."/>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725738"/>
            <a:ext cx="41910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ove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1"/>
          <p:cNvSpPr>
            <a:spLocks noGrp="1"/>
          </p:cNvSpPr>
          <p:nvPr>
            <p:ph type="title"/>
          </p:nvPr>
        </p:nvSpPr>
        <p:spPr>
          <a:effectLst>
            <a:outerShdw dist="76200" dir="5639981" algn="tl" rotWithShape="0">
              <a:srgbClr val="084A9C"/>
            </a:outerShdw>
          </a:effectLst>
        </p:spPr>
        <p:txBody>
          <a:bodyPr/>
          <a:lstStyle/>
          <a:p>
            <a:pPr eaLnBrk="1" hangingPunct="1"/>
            <a:r>
              <a:rPr lang="en-US" altLang="en-US" sz="3600" dirty="0" smtClean="0">
                <a:latin typeface="Times New Roman" panose="02020603050405020304" pitchFamily="18" charset="0"/>
                <a:cs typeface="Times New Roman" panose="02020603050405020304" pitchFamily="18" charset="0"/>
              </a:rPr>
              <a:t>RC: Medical Records Requests</a:t>
            </a:r>
          </a:p>
        </p:txBody>
      </p:sp>
      <p:sp>
        <p:nvSpPr>
          <p:cNvPr id="2" name="TextBox 1">
            <a:extLst/>
          </p:cNvPr>
          <p:cNvSpPr txBox="1"/>
          <p:nvPr/>
        </p:nvSpPr>
        <p:spPr>
          <a:xfrm>
            <a:off x="304800" y="1828800"/>
            <a:ext cx="8305800" cy="5016500"/>
          </a:xfrm>
          <a:prstGeom prst="rect">
            <a:avLst/>
          </a:prstGeom>
          <a:noFill/>
        </p:spPr>
        <p:txBody>
          <a:bodyPr>
            <a:spAutoFit/>
          </a:bodyPr>
          <a:lstStyle/>
          <a:p>
            <a:pPr marL="214313" indent="-214313" algn="just">
              <a:buFont typeface="Arial" pitchFamily="34" charset="0"/>
              <a:buChar char="•"/>
              <a:defRPr/>
            </a:pPr>
            <a:r>
              <a:rPr lang="en-US" sz="2000" dirty="0">
                <a:latin typeface="Times New Roman" panose="02020603050405020304" pitchFamily="18" charset="0"/>
                <a:cs typeface="Times New Roman" panose="02020603050405020304" pitchFamily="18" charset="0"/>
              </a:rPr>
              <a:t>The RC makes initial calls to providers to verify provider information upon receipt of details files from the SC and notifies state PERM representatives prior to starting calls to providers</a:t>
            </a:r>
          </a:p>
          <a:p>
            <a:pPr marL="214313" indent="-214313" algn="just">
              <a:buFont typeface="Arial" pitchFamily="34" charset="0"/>
              <a:buChar char="•"/>
              <a:defRPr/>
            </a:pPr>
            <a:r>
              <a:rPr lang="en-US" sz="2000" dirty="0">
                <a:latin typeface="Times New Roman" panose="02020603050405020304" pitchFamily="18" charset="0"/>
                <a:cs typeface="Times New Roman" panose="02020603050405020304" pitchFamily="18" charset="0"/>
              </a:rPr>
              <a:t>The RC establishes a point of contact with providers and sends record requests</a:t>
            </a:r>
          </a:p>
          <a:p>
            <a:pPr marL="600075" lvl="1" indent="-257175" algn="just">
              <a:buFont typeface="Times New Roman" panose="02020603050405020304" pitchFamily="18" charset="0"/>
              <a:buChar char="̶"/>
              <a:defRPr/>
            </a:pPr>
            <a:r>
              <a:rPr lang="en-US" sz="2000" dirty="0">
                <a:latin typeface="Times New Roman" panose="02020603050405020304" pitchFamily="18" charset="0"/>
                <a:cs typeface="Times New Roman" panose="02020603050405020304" pitchFamily="18" charset="0"/>
              </a:rPr>
              <a:t>Providers have </a:t>
            </a:r>
            <a:r>
              <a:rPr lang="en-US" sz="2000" b="1" dirty="0">
                <a:latin typeface="Times New Roman" panose="02020603050405020304" pitchFamily="18" charset="0"/>
                <a:cs typeface="Times New Roman" panose="02020603050405020304" pitchFamily="18" charset="0"/>
              </a:rPr>
              <a:t>75 days</a:t>
            </a:r>
            <a:r>
              <a:rPr lang="en-US" sz="2000" dirty="0">
                <a:latin typeface="Times New Roman" panose="02020603050405020304" pitchFamily="18" charset="0"/>
                <a:cs typeface="Times New Roman" panose="02020603050405020304" pitchFamily="18" charset="0"/>
              </a:rPr>
              <a:t> to submit documentation</a:t>
            </a:r>
          </a:p>
          <a:p>
            <a:pPr marL="257175" indent="-257175" algn="just">
              <a:buFont typeface="Arial" panose="020B0604020202020204" pitchFamily="34" charset="0"/>
              <a:buChar char="•"/>
              <a:defRPr/>
            </a:pPr>
            <a:r>
              <a:rPr lang="en-US" sz="2000" dirty="0">
                <a:latin typeface="Times New Roman" panose="02020603050405020304" pitchFamily="18" charset="0"/>
                <a:cs typeface="Times New Roman" panose="02020603050405020304" pitchFamily="18" charset="0"/>
              </a:rPr>
              <a:t>The RC makes reminder calls and sends reminder letters on day 30, 45, and 60 until the record is received</a:t>
            </a:r>
          </a:p>
          <a:p>
            <a:pPr marL="600075" lvl="1" indent="-257175" algn="just">
              <a:buFont typeface="Times New Roman" panose="02020603050405020304" pitchFamily="18" charset="0"/>
              <a:buChar char="̶"/>
              <a:defRPr/>
            </a:pPr>
            <a:r>
              <a:rPr lang="en-US" sz="2000" dirty="0">
                <a:latin typeface="Times New Roman" panose="02020603050405020304" pitchFamily="18" charset="0"/>
                <a:cs typeface="Times New Roman" panose="02020603050405020304" pitchFamily="18" charset="0"/>
              </a:rPr>
              <a:t>If the provider does not respond, the RC sends a non-response letter on day 75 (copied to states in weekly batches)</a:t>
            </a:r>
          </a:p>
          <a:p>
            <a:pPr marL="257175" indent="-257175" algn="just">
              <a:buFont typeface="Arial" panose="020B0604020202020204" pitchFamily="34" charset="0"/>
              <a:buChar char="•"/>
              <a:defRPr/>
            </a:pPr>
            <a:r>
              <a:rPr lang="en-US" sz="2000" dirty="0">
                <a:latin typeface="Times New Roman" panose="02020603050405020304" pitchFamily="18" charset="0"/>
                <a:cs typeface="Times New Roman" panose="02020603050405020304" pitchFamily="18" charset="0"/>
              </a:rPr>
              <a:t>If submitted documentation is incomplete, the RC requests additional documentation</a:t>
            </a:r>
          </a:p>
          <a:p>
            <a:pPr marL="600075" lvl="1" indent="-257175" algn="just">
              <a:buFont typeface="Times New Roman" panose="02020603050405020304" pitchFamily="18" charset="0"/>
              <a:buChar char="̶"/>
              <a:defRPr/>
            </a:pPr>
            <a:r>
              <a:rPr lang="en-US" sz="2000" dirty="0">
                <a:latin typeface="Times New Roman" panose="02020603050405020304" pitchFamily="18" charset="0"/>
                <a:cs typeface="Times New Roman" panose="02020603050405020304" pitchFamily="18" charset="0"/>
              </a:rPr>
              <a:t>The provider has </a:t>
            </a:r>
            <a:r>
              <a:rPr lang="en-US" sz="2000" b="1" dirty="0">
                <a:latin typeface="Times New Roman" pitchFamily="18" charset="0"/>
                <a:cs typeface="Times New Roman" pitchFamily="18" charset="0"/>
              </a:rPr>
              <a:t>14 days </a:t>
            </a:r>
            <a:r>
              <a:rPr lang="en-US" sz="2000" dirty="0">
                <a:latin typeface="Times New Roman" pitchFamily="18" charset="0"/>
                <a:cs typeface="Times New Roman" pitchFamily="18" charset="0"/>
              </a:rPr>
              <a:t>to submit additional documentation</a:t>
            </a:r>
          </a:p>
          <a:p>
            <a:pPr marL="600075" lvl="1" indent="-257175" algn="just">
              <a:buFont typeface="Times New Roman" panose="02020603050405020304" pitchFamily="18" charset="0"/>
              <a:buChar char="̶"/>
              <a:defRPr/>
            </a:pPr>
            <a:r>
              <a:rPr lang="en-US" sz="2000" dirty="0">
                <a:latin typeface="Times New Roman" pitchFamily="18" charset="0"/>
                <a:cs typeface="Times New Roman" pitchFamily="18" charset="0"/>
              </a:rPr>
              <a:t>A reminder call is made and a letter is sent on day 7</a:t>
            </a:r>
          </a:p>
          <a:p>
            <a:pPr marL="600075" lvl="1" indent="-257175" algn="just">
              <a:buFont typeface="Times New Roman" panose="02020603050405020304" pitchFamily="18" charset="0"/>
              <a:buChar char="̶"/>
              <a:defRPr/>
            </a:pPr>
            <a:r>
              <a:rPr lang="en-US" sz="2000" dirty="0">
                <a:latin typeface="Times New Roman" pitchFamily="18" charset="0"/>
                <a:cs typeface="Times New Roman" pitchFamily="18" charset="0"/>
              </a:rPr>
              <a:t>If the provider does not respond, the RC sends a non-response letter after 14 days (copied to states in weekly batches)</a:t>
            </a:r>
          </a:p>
        </p:txBody>
      </p:sp>
      <p:sp>
        <p:nvSpPr>
          <p:cNvPr id="3" name="Slide Number Placeholder 2">
            <a:extLst/>
          </p:cNvPr>
          <p:cNvSpPr>
            <a:spLocks noGrp="1"/>
          </p:cNvSpPr>
          <p:nvPr>
            <p:ph type="sldNum" sz="quarter" idx="10"/>
          </p:nvPr>
        </p:nvSpPr>
        <p:spPr/>
        <p:txBody>
          <a:bodyPr/>
          <a:lstStyle/>
          <a:p>
            <a:pPr>
              <a:defRPr/>
            </a:pPr>
            <a:fld id="{CE8B4664-637E-4A8E-95D5-5A4C06A0A989}" type="slidenum">
              <a:rPr lang="en-US"/>
              <a:pPr>
                <a:defRPr/>
              </a:pPr>
              <a:t>30</a:t>
            </a:fld>
            <a:endParaRPr lang="en-US" dirty="0"/>
          </a:p>
        </p:txBody>
      </p:sp>
    </p:spTree>
  </p:cSld>
  <p:clrMapOvr>
    <a:masterClrMapping/>
  </p:clrMapOvr>
  <p:transition spd="med">
    <p:pull/>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1"/>
          <p:cNvSpPr>
            <a:spLocks noGrp="1"/>
          </p:cNvSpPr>
          <p:nvPr>
            <p:ph type="title"/>
          </p:nvPr>
        </p:nvSpPr>
        <p:spPr>
          <a:effectLst>
            <a:outerShdw dist="76200" dir="5639981" algn="tl" rotWithShape="0">
              <a:srgbClr val="084A9C"/>
            </a:outerShdw>
          </a:effectLst>
        </p:spPr>
        <p:txBody>
          <a:bodyPr/>
          <a:lstStyle/>
          <a:p>
            <a:pPr eaLnBrk="1" hangingPunct="1"/>
            <a:r>
              <a:rPr lang="en-US" altLang="en-US" sz="3600" dirty="0" smtClean="0">
                <a:latin typeface="Times New Roman" panose="02020603050405020304" pitchFamily="18" charset="0"/>
                <a:cs typeface="Times New Roman" panose="02020603050405020304" pitchFamily="18" charset="0"/>
              </a:rPr>
              <a:t>RC: Medical Records Requests (cont’d)</a:t>
            </a:r>
          </a:p>
        </p:txBody>
      </p:sp>
      <p:sp>
        <p:nvSpPr>
          <p:cNvPr id="76804" name="TextBox 1"/>
          <p:cNvSpPr txBox="1">
            <a:spLocks noChangeArrowheads="1"/>
          </p:cNvSpPr>
          <p:nvPr/>
        </p:nvSpPr>
        <p:spPr bwMode="auto">
          <a:xfrm>
            <a:off x="371475" y="1752600"/>
            <a:ext cx="8315325" cy="492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pPr>
            <a:r>
              <a:rPr lang="en-US" altLang="en-US" sz="2200">
                <a:latin typeface="Times New Roman" panose="02020603050405020304" pitchFamily="18" charset="0"/>
                <a:cs typeface="Times New Roman" panose="02020603050405020304" pitchFamily="18" charset="0"/>
              </a:rPr>
              <a:t>Two letters are sent to providers, when needed</a:t>
            </a:r>
          </a:p>
          <a:p>
            <a:pPr lvl="1" eaLnBrk="1" hangingPunct="1">
              <a:spcBef>
                <a:spcPct val="0"/>
              </a:spcBef>
              <a:buFont typeface="Times New Roman" panose="02020603050405020304" pitchFamily="18" charset="0"/>
              <a:buChar char="̶"/>
            </a:pPr>
            <a:r>
              <a:rPr lang="en-US" altLang="en-US" sz="2200">
                <a:latin typeface="Times New Roman" panose="02020603050405020304" pitchFamily="18" charset="0"/>
                <a:cs typeface="Times New Roman" panose="02020603050405020304" pitchFamily="18" charset="0"/>
              </a:rPr>
              <a:t>Receipt of Incomplete Information letter</a:t>
            </a:r>
          </a:p>
          <a:p>
            <a:pPr lvl="1" eaLnBrk="1" hangingPunct="1">
              <a:spcBef>
                <a:spcPct val="0"/>
              </a:spcBef>
              <a:buFont typeface="Times New Roman" panose="02020603050405020304" pitchFamily="18" charset="0"/>
              <a:buChar char="̶"/>
            </a:pPr>
            <a:r>
              <a:rPr lang="en-US" altLang="en-US" sz="2200">
                <a:latin typeface="Times New Roman" panose="02020603050405020304" pitchFamily="18" charset="0"/>
                <a:cs typeface="Times New Roman" panose="02020603050405020304" pitchFamily="18" charset="0"/>
              </a:rPr>
              <a:t>Resubmission letter</a:t>
            </a:r>
          </a:p>
          <a:p>
            <a:pPr algn="just" eaLnBrk="1" hangingPunct="1">
              <a:spcBef>
                <a:spcPct val="0"/>
              </a:spcBef>
            </a:pPr>
            <a:r>
              <a:rPr lang="en-US" altLang="en-US" sz="2200">
                <a:latin typeface="Times New Roman" panose="02020603050405020304" pitchFamily="18" charset="0"/>
                <a:cs typeface="Times New Roman" panose="02020603050405020304" pitchFamily="18" charset="0"/>
              </a:rPr>
              <a:t>All medical record request letters have been made standard to match all other CMS request letters sent to providers</a:t>
            </a:r>
          </a:p>
          <a:p>
            <a:pPr algn="just" eaLnBrk="1" hangingPunct="1">
              <a:spcBef>
                <a:spcPct val="0"/>
              </a:spcBef>
            </a:pPr>
            <a:r>
              <a:rPr lang="en-US" altLang="en-US" sz="2200">
                <a:latin typeface="Times New Roman" panose="02020603050405020304" pitchFamily="18" charset="0"/>
                <a:cs typeface="Times New Roman" panose="02020603050405020304" pitchFamily="18" charset="0"/>
              </a:rPr>
              <a:t>The RC will establish a new SFTP account for each state in order to facilitate submission of PHI and make record submission easier overall</a:t>
            </a:r>
          </a:p>
          <a:p>
            <a:pPr algn="just" eaLnBrk="1" hangingPunct="1">
              <a:spcBef>
                <a:spcPct val="0"/>
              </a:spcBef>
              <a:buClr>
                <a:srgbClr val="000000"/>
              </a:buClr>
            </a:pPr>
            <a:r>
              <a:rPr lang="en-US" altLang="en-US" sz="2200">
                <a:solidFill>
                  <a:srgbClr val="FF0000"/>
                </a:solidFill>
                <a:latin typeface="Times New Roman" panose="02020603050405020304" pitchFamily="18" charset="0"/>
                <a:cs typeface="Times New Roman" panose="02020603050405020304" pitchFamily="18" charset="0"/>
              </a:rPr>
              <a:t>**New** </a:t>
            </a:r>
            <a:r>
              <a:rPr lang="en-US" altLang="en-US" sz="2200">
                <a:latin typeface="Times New Roman" panose="02020603050405020304" pitchFamily="18" charset="0"/>
                <a:cs typeface="Times New Roman" panose="02020603050405020304" pitchFamily="18" charset="0"/>
              </a:rPr>
              <a:t>All letters sent to providers are copied to the RC’s SFTP site and made available for each state</a:t>
            </a:r>
          </a:p>
          <a:p>
            <a:pPr algn="just" eaLnBrk="1" hangingPunct="1">
              <a:spcBef>
                <a:spcPct val="0"/>
              </a:spcBef>
            </a:pPr>
            <a:r>
              <a:rPr lang="en-US" altLang="en-US" sz="2200">
                <a:latin typeface="Times New Roman" panose="02020603050405020304" pitchFamily="18" charset="0"/>
                <a:cs typeface="Times New Roman" panose="02020603050405020304" pitchFamily="18" charset="0"/>
              </a:rPr>
              <a:t>The RC will accept and review late documentation (submitted past the 75 day and 14 day timeframe) until the cycle cut-off date </a:t>
            </a:r>
          </a:p>
          <a:p>
            <a:pPr eaLnBrk="1" hangingPunct="1">
              <a:spcBef>
                <a:spcPct val="0"/>
              </a:spcBef>
              <a:buClr>
                <a:schemeClr val="tx1"/>
              </a:buClr>
            </a:pPr>
            <a:r>
              <a:rPr lang="en-US" altLang="en-US" sz="2200">
                <a:solidFill>
                  <a:srgbClr val="FF0000"/>
                </a:solidFill>
                <a:latin typeface="Times New Roman" panose="02020603050405020304" pitchFamily="18" charset="0"/>
                <a:cs typeface="Times New Roman" panose="02020603050405020304" pitchFamily="18" charset="0"/>
              </a:rPr>
              <a:t>**Reminder** </a:t>
            </a:r>
            <a:r>
              <a:rPr lang="en-US" altLang="en-US" sz="2200">
                <a:latin typeface="Times New Roman" panose="02020603050405020304" pitchFamily="18" charset="0"/>
                <a:cs typeface="Times New Roman" panose="02020603050405020304" pitchFamily="18" charset="0"/>
              </a:rPr>
              <a:t>State involvement is essential in obtaining necessary documentation from providers</a:t>
            </a:r>
          </a:p>
          <a:p>
            <a:pPr eaLnBrk="1" hangingPunct="1">
              <a:spcBef>
                <a:spcPct val="0"/>
              </a:spcBef>
            </a:pPr>
            <a:endParaRPr lang="en-US" altLang="en-US" sz="600">
              <a:latin typeface="Times New Roman" panose="02020603050405020304" pitchFamily="18" charset="0"/>
              <a:cs typeface="Times New Roman" panose="02020603050405020304" pitchFamily="18" charset="0"/>
            </a:endParaRPr>
          </a:p>
        </p:txBody>
      </p:sp>
      <p:sp>
        <p:nvSpPr>
          <p:cNvPr id="3" name="Slide Number Placeholder 2">
            <a:extLst/>
          </p:cNvPr>
          <p:cNvSpPr>
            <a:spLocks noGrp="1"/>
          </p:cNvSpPr>
          <p:nvPr>
            <p:ph type="sldNum" sz="quarter" idx="10"/>
          </p:nvPr>
        </p:nvSpPr>
        <p:spPr/>
        <p:txBody>
          <a:bodyPr/>
          <a:lstStyle/>
          <a:p>
            <a:pPr>
              <a:defRPr/>
            </a:pPr>
            <a:fld id="{0DADCFF6-4AA2-4CE9-A3C4-E413FBC6F689}" type="slidenum">
              <a:rPr lang="en-US"/>
              <a:pPr>
                <a:defRPr/>
              </a:pPr>
              <a:t>31</a:t>
            </a:fld>
            <a:endParaRPr lang="en-US" dirty="0"/>
          </a:p>
        </p:txBody>
      </p:sp>
    </p:spTree>
  </p:cSld>
  <p:clrMapOvr>
    <a:masterClrMapping/>
  </p:clrMapOvr>
  <p:transition spd="slow">
    <p:cove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1"/>
          <p:cNvSpPr>
            <a:spLocks noGrp="1"/>
          </p:cNvSpPr>
          <p:nvPr>
            <p:ph type="title"/>
          </p:nvPr>
        </p:nvSpPr>
        <p:spPr>
          <a:effectLst>
            <a:outerShdw dist="76200" dir="5639981" algn="tl" rotWithShape="0">
              <a:srgbClr val="084A9C"/>
            </a:outerShdw>
          </a:effectLst>
        </p:spPr>
        <p:txBody>
          <a:bodyPr/>
          <a:lstStyle/>
          <a:p>
            <a:pPr eaLnBrk="1" hangingPunct="1"/>
            <a:r>
              <a:rPr lang="en-US" altLang="en-US" sz="3600" dirty="0" smtClean="0">
                <a:latin typeface="Times New Roman" panose="02020603050405020304" pitchFamily="18" charset="0"/>
                <a:cs typeface="Times New Roman" panose="02020603050405020304" pitchFamily="18" charset="0"/>
              </a:rPr>
              <a:t>RC: Medical Reviews</a:t>
            </a:r>
          </a:p>
        </p:txBody>
      </p:sp>
      <p:sp>
        <p:nvSpPr>
          <p:cNvPr id="78852" name="TextBox 1"/>
          <p:cNvSpPr txBox="1">
            <a:spLocks noChangeArrowheads="1"/>
          </p:cNvSpPr>
          <p:nvPr/>
        </p:nvSpPr>
        <p:spPr bwMode="auto">
          <a:xfrm>
            <a:off x="304800" y="1828800"/>
            <a:ext cx="8067675"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7175" indent="-257175">
              <a:spcBef>
                <a:spcPct val="20000"/>
              </a:spcBef>
              <a:buFont typeface="Arial" panose="020B0604020202020204" pitchFamily="34" charset="0"/>
              <a:buChar char="•"/>
              <a:defRPr sz="3200">
                <a:solidFill>
                  <a:schemeClr val="tx1"/>
                </a:solidFill>
                <a:latin typeface="Calibri" panose="020F0502020204030204" pitchFamily="34" charset="0"/>
              </a:defRPr>
            </a:lvl1pPr>
            <a:lvl2pPr marL="600075" indent="-257175">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pPr>
            <a:r>
              <a:rPr lang="en-US" altLang="en-US" sz="2000">
                <a:latin typeface="Times New Roman" panose="02020603050405020304" pitchFamily="18" charset="0"/>
                <a:cs typeface="Times New Roman" panose="02020603050405020304" pitchFamily="18" charset="0"/>
              </a:rPr>
              <a:t>MR orientations are held for all cycle states to include:</a:t>
            </a:r>
          </a:p>
          <a:p>
            <a:pPr lvl="1" algn="just">
              <a:spcBef>
                <a:spcPct val="0"/>
              </a:spcBef>
              <a:buFont typeface="Times New Roman" panose="02020603050405020304" pitchFamily="18" charset="0"/>
              <a:buChar char="̶"/>
            </a:pPr>
            <a:r>
              <a:rPr lang="en-US" altLang="en-US" sz="2000">
                <a:latin typeface="Times New Roman" panose="02020603050405020304" pitchFamily="18" charset="0"/>
                <a:cs typeface="Times New Roman" panose="02020603050405020304" pitchFamily="18" charset="0"/>
              </a:rPr>
              <a:t>MR process</a:t>
            </a:r>
          </a:p>
          <a:p>
            <a:pPr lvl="1" algn="just">
              <a:spcBef>
                <a:spcPct val="0"/>
              </a:spcBef>
              <a:buFont typeface="Times New Roman" panose="02020603050405020304" pitchFamily="18" charset="0"/>
              <a:buChar char="̶"/>
            </a:pPr>
            <a:r>
              <a:rPr lang="en-US" altLang="en-US" sz="2000">
                <a:latin typeface="Times New Roman" panose="02020603050405020304" pitchFamily="18" charset="0"/>
                <a:cs typeface="Times New Roman" panose="02020603050405020304" pitchFamily="18" charset="0"/>
              </a:rPr>
              <a:t>MRR process</a:t>
            </a:r>
          </a:p>
          <a:p>
            <a:pPr lvl="1" algn="just">
              <a:spcBef>
                <a:spcPct val="0"/>
              </a:spcBef>
              <a:buFont typeface="Times New Roman" panose="02020603050405020304" pitchFamily="18" charset="0"/>
              <a:buChar char="̶"/>
            </a:pPr>
            <a:r>
              <a:rPr lang="en-US" altLang="en-US" sz="2000">
                <a:latin typeface="Times New Roman" panose="02020603050405020304" pitchFamily="18" charset="0"/>
                <a:cs typeface="Times New Roman" panose="02020603050405020304" pitchFamily="18" charset="0"/>
              </a:rPr>
              <a:t>DR/Appeals process</a:t>
            </a:r>
          </a:p>
          <a:p>
            <a:pPr lvl="1" algn="just">
              <a:spcBef>
                <a:spcPct val="0"/>
              </a:spcBef>
              <a:buFont typeface="Times New Roman" panose="02020603050405020304" pitchFamily="18" charset="0"/>
              <a:buChar char="̶"/>
            </a:pPr>
            <a:r>
              <a:rPr lang="en-US" altLang="en-US" sz="2000">
                <a:latin typeface="Times New Roman" panose="02020603050405020304" pitchFamily="18" charset="0"/>
                <a:cs typeface="Times New Roman" panose="02020603050405020304" pitchFamily="18" charset="0"/>
              </a:rPr>
              <a:t>MR policy questionnaire</a:t>
            </a:r>
          </a:p>
          <a:p>
            <a:pPr algn="just">
              <a:spcBef>
                <a:spcPct val="0"/>
              </a:spcBef>
            </a:pPr>
            <a:r>
              <a:rPr lang="en-US" altLang="en-US" sz="2000">
                <a:latin typeface="Times New Roman" panose="02020603050405020304" pitchFamily="18" charset="0"/>
                <a:cs typeface="Times New Roman" panose="02020603050405020304" pitchFamily="18" charset="0"/>
              </a:rPr>
              <a:t>Conducted only on sampled FFS claims</a:t>
            </a:r>
          </a:p>
          <a:p>
            <a:pPr algn="just">
              <a:spcBef>
                <a:spcPct val="0"/>
              </a:spcBef>
            </a:pPr>
            <a:r>
              <a:rPr lang="en-US" altLang="en-US" sz="2000">
                <a:latin typeface="Times New Roman" panose="02020603050405020304" pitchFamily="18" charset="0"/>
                <a:cs typeface="Times New Roman" panose="02020603050405020304" pitchFamily="18" charset="0"/>
              </a:rPr>
              <a:t>Utilizes claims data submitted by states, records submitted by providers, and collected state policies</a:t>
            </a:r>
          </a:p>
          <a:p>
            <a:pPr algn="just">
              <a:spcBef>
                <a:spcPct val="0"/>
              </a:spcBef>
            </a:pPr>
            <a:r>
              <a:rPr lang="en-US" altLang="en-US" sz="2000">
                <a:latin typeface="Times New Roman" panose="02020603050405020304" pitchFamily="18" charset="0"/>
                <a:cs typeface="Times New Roman" panose="02020603050405020304" pitchFamily="18" charset="0"/>
              </a:rPr>
              <a:t>Validates whether the claim was paid correctly by assessing the following</a:t>
            </a:r>
          </a:p>
          <a:p>
            <a:pPr lvl="1" algn="just">
              <a:spcBef>
                <a:spcPct val="0"/>
              </a:spcBef>
              <a:buFont typeface="Times New Roman" panose="02020603050405020304" pitchFamily="18" charset="0"/>
              <a:buChar char="̶"/>
            </a:pPr>
            <a:r>
              <a:rPr lang="en-US" altLang="en-US" sz="2000">
                <a:latin typeface="Times New Roman" panose="02020603050405020304" pitchFamily="18" charset="0"/>
                <a:cs typeface="Times New Roman" panose="02020603050405020304" pitchFamily="18" charset="0"/>
              </a:rPr>
              <a:t>Adherence to states’ guidelines and policies related to the service type</a:t>
            </a:r>
          </a:p>
          <a:p>
            <a:pPr lvl="1" algn="just">
              <a:spcBef>
                <a:spcPct val="0"/>
              </a:spcBef>
              <a:buFont typeface="Times New Roman" panose="02020603050405020304" pitchFamily="18" charset="0"/>
              <a:buChar char="̶"/>
            </a:pPr>
            <a:r>
              <a:rPr lang="en-US" altLang="en-US" sz="2000">
                <a:latin typeface="Times New Roman" panose="02020603050405020304" pitchFamily="18" charset="0"/>
                <a:cs typeface="Times New Roman" panose="02020603050405020304" pitchFamily="18" charset="0"/>
              </a:rPr>
              <a:t>Completeness of medical record documentation to substantiate the claim</a:t>
            </a:r>
          </a:p>
          <a:p>
            <a:pPr lvl="1" algn="just">
              <a:spcBef>
                <a:spcPct val="0"/>
              </a:spcBef>
              <a:buFont typeface="Times New Roman" panose="02020603050405020304" pitchFamily="18" charset="0"/>
              <a:buChar char="̶"/>
            </a:pPr>
            <a:r>
              <a:rPr lang="en-US" altLang="en-US" sz="2000">
                <a:latin typeface="Times New Roman" panose="02020603050405020304" pitchFamily="18" charset="0"/>
                <a:cs typeface="Times New Roman" panose="02020603050405020304" pitchFamily="18" charset="0"/>
              </a:rPr>
              <a:t>Medical necessity of the service provided</a:t>
            </a:r>
          </a:p>
          <a:p>
            <a:pPr lvl="1" algn="just">
              <a:spcBef>
                <a:spcPct val="0"/>
              </a:spcBef>
              <a:buFont typeface="Times New Roman" panose="02020603050405020304" pitchFamily="18" charset="0"/>
              <a:buChar char="̶"/>
            </a:pPr>
            <a:r>
              <a:rPr lang="en-US" altLang="en-US" sz="2000">
                <a:latin typeface="Times New Roman" panose="02020603050405020304" pitchFamily="18" charset="0"/>
                <a:cs typeface="Times New Roman" panose="02020603050405020304" pitchFamily="18" charset="0"/>
              </a:rPr>
              <a:t>Validation that the service was provided as ordered and billed</a:t>
            </a:r>
          </a:p>
          <a:p>
            <a:pPr lvl="1" algn="just">
              <a:spcBef>
                <a:spcPct val="0"/>
              </a:spcBef>
              <a:buFont typeface="Times New Roman" panose="02020603050405020304" pitchFamily="18" charset="0"/>
              <a:buChar char="̶"/>
            </a:pPr>
            <a:r>
              <a:rPr lang="en-US" altLang="en-US" sz="2000">
                <a:latin typeface="Times New Roman" panose="02020603050405020304" pitchFamily="18" charset="0"/>
                <a:cs typeface="Times New Roman" panose="02020603050405020304" pitchFamily="18" charset="0"/>
              </a:rPr>
              <a:t>Claim was correctly coded</a:t>
            </a:r>
          </a:p>
        </p:txBody>
      </p:sp>
      <p:sp>
        <p:nvSpPr>
          <p:cNvPr id="3" name="Slide Number Placeholder 2">
            <a:extLst/>
          </p:cNvPr>
          <p:cNvSpPr>
            <a:spLocks noGrp="1"/>
          </p:cNvSpPr>
          <p:nvPr>
            <p:ph type="sldNum" sz="quarter" idx="10"/>
          </p:nvPr>
        </p:nvSpPr>
        <p:spPr/>
        <p:txBody>
          <a:bodyPr/>
          <a:lstStyle/>
          <a:p>
            <a:pPr>
              <a:defRPr/>
            </a:pPr>
            <a:fld id="{B049D66F-EC6D-458D-8158-E13314414866}" type="slidenum">
              <a:rPr lang="en-US"/>
              <a:pPr>
                <a:defRPr/>
              </a:pPr>
              <a:t>32</a:t>
            </a:fld>
            <a:endParaRPr lang="en-US" dirty="0"/>
          </a:p>
        </p:txBody>
      </p:sp>
    </p:spTree>
  </p:cSld>
  <p:clrMapOvr>
    <a:masterClrMapping/>
  </p:clrMapOvr>
  <p:transition spd="med">
    <p:pull/>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RC: Medical Reviews (cont’d)</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55F11071-BB20-46EE-876B-F1D0369E74A9}" type="slidenum">
              <a:rPr lang="en-US" smtClean="0"/>
              <a:pPr>
                <a:defRPr/>
              </a:pPr>
              <a:t>33</a:t>
            </a:fld>
            <a:endParaRPr lang="en-US" dirty="0"/>
          </a:p>
        </p:txBody>
      </p:sp>
      <p:graphicFrame>
        <p:nvGraphicFramePr>
          <p:cNvPr id="5" name="Table 4" title="Table: Preliminary RY21 PERM Medical Review Error Codes">
            <a:extLst/>
          </p:cNvPr>
          <p:cNvGraphicFramePr>
            <a:graphicFrameLocks noGrp="1"/>
          </p:cNvGraphicFramePr>
          <p:nvPr>
            <p:extLst>
              <p:ext uri="{D42A27DB-BD31-4B8C-83A1-F6EECF244321}">
                <p14:modId xmlns:p14="http://schemas.microsoft.com/office/powerpoint/2010/main" val="3031006888"/>
              </p:ext>
            </p:extLst>
          </p:nvPr>
        </p:nvGraphicFramePr>
        <p:xfrm>
          <a:off x="731837" y="1645355"/>
          <a:ext cx="7680326" cy="4654551"/>
        </p:xfrm>
        <a:graphic>
          <a:graphicData uri="http://schemas.openxmlformats.org/drawingml/2006/table">
            <a:tbl>
              <a:tblPr firstRow="1" bandRow="1">
                <a:tableStyleId>{5C22544A-7EE6-4342-B048-85BDC9FD1C3A}</a:tableStyleId>
              </a:tblPr>
              <a:tblGrid>
                <a:gridCol w="3840163">
                  <a:extLst>
                    <a:ext uri="{9D8B030D-6E8A-4147-A177-3AD203B41FA5}">
                      <a16:colId xmlns:a16="http://schemas.microsoft.com/office/drawing/2014/main" xmlns="" val="20000"/>
                    </a:ext>
                  </a:extLst>
                </a:gridCol>
                <a:gridCol w="3840163">
                  <a:extLst>
                    <a:ext uri="{9D8B030D-6E8A-4147-A177-3AD203B41FA5}">
                      <a16:colId xmlns:a16="http://schemas.microsoft.com/office/drawing/2014/main" xmlns="" val="20001"/>
                    </a:ext>
                  </a:extLst>
                </a:gridCol>
              </a:tblGrid>
              <a:tr h="933202">
                <a:tc gridSpan="2">
                  <a:txBody>
                    <a:bodyPr/>
                    <a:lstStyle/>
                    <a:p>
                      <a:pPr algn="ctr"/>
                      <a:r>
                        <a:rPr lang="en-US" sz="2800" dirty="0">
                          <a:latin typeface="Times New Roman" panose="02020603050405020304" pitchFamily="18" charset="0"/>
                          <a:cs typeface="Times New Roman" panose="02020603050405020304" pitchFamily="18" charset="0"/>
                        </a:rPr>
                        <a:t>Preliminary</a:t>
                      </a:r>
                      <a:r>
                        <a:rPr lang="en-US" sz="2800" baseline="0" dirty="0">
                          <a:latin typeface="Times New Roman" panose="02020603050405020304" pitchFamily="18" charset="0"/>
                          <a:cs typeface="Times New Roman" panose="02020603050405020304" pitchFamily="18" charset="0"/>
                        </a:rPr>
                        <a:t> RY2</a:t>
                      </a:r>
                      <a:r>
                        <a:rPr lang="en-US" sz="2800" baseline="0" dirty="0">
                          <a:solidFill>
                            <a:schemeClr val="bg1"/>
                          </a:solidFill>
                          <a:latin typeface="Times New Roman" panose="02020603050405020304" pitchFamily="18" charset="0"/>
                          <a:cs typeface="Times New Roman" panose="02020603050405020304" pitchFamily="18" charset="0"/>
                        </a:rPr>
                        <a:t>1</a:t>
                      </a:r>
                      <a:r>
                        <a:rPr lang="en-US" sz="2800" baseline="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PERM Medical Review Error Codes</a:t>
                      </a:r>
                    </a:p>
                  </a:txBody>
                  <a:tcPr marL="68573" marR="68573" marT="34285" marB="34285"/>
                </a:tc>
                <a:tc hMerge="1">
                  <a:txBody>
                    <a:bodyPr/>
                    <a:lstStyle/>
                    <a:p>
                      <a:endParaRPr lang="en-US" dirty="0"/>
                    </a:p>
                  </a:txBody>
                  <a:tcPr/>
                </a:tc>
                <a:extLst>
                  <a:ext uri="{0D108BD9-81ED-4DB2-BD59-A6C34878D82A}">
                    <a16:rowId xmlns:a16="http://schemas.microsoft.com/office/drawing/2014/main" xmlns="" val="10000"/>
                  </a:ext>
                </a:extLst>
              </a:tr>
              <a:tr h="625145">
                <a:tc>
                  <a:txBody>
                    <a:bodyPr/>
                    <a:lstStyle/>
                    <a:p>
                      <a:r>
                        <a:rPr lang="en-US" sz="1800" b="1" dirty="0">
                          <a:solidFill>
                            <a:schemeClr val="tx1"/>
                          </a:solidFill>
                          <a:latin typeface="Times New Roman" panose="02020603050405020304" pitchFamily="18" charset="0"/>
                          <a:cs typeface="Times New Roman" panose="02020603050405020304" pitchFamily="18" charset="0"/>
                        </a:rPr>
                        <a:t>C1</a:t>
                      </a:r>
                      <a:r>
                        <a:rPr lang="en-US" sz="1800" dirty="0">
                          <a:solidFill>
                            <a:schemeClr val="tx1"/>
                          </a:solidFill>
                          <a:latin typeface="Times New Roman" panose="02020603050405020304" pitchFamily="18" charset="0"/>
                          <a:cs typeface="Times New Roman" panose="02020603050405020304" pitchFamily="18" charset="0"/>
                        </a:rPr>
                        <a:t> - Correct</a:t>
                      </a:r>
                    </a:p>
                  </a:txBody>
                  <a:tcPr marL="68573" marR="68573" marT="34285" marB="3428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dk1"/>
                          </a:solidFill>
                          <a:effectLst/>
                          <a:latin typeface="Times New Roman" panose="02020603050405020304" pitchFamily="18" charset="0"/>
                          <a:ea typeface="+mn-ea"/>
                          <a:cs typeface="Times New Roman" panose="02020603050405020304" pitchFamily="18" charset="0"/>
                        </a:rPr>
                        <a:t>MR 6 – </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Number of Unit(s) Error</a:t>
                      </a:r>
                      <a:endParaRPr lang="en-US" sz="1800" dirty="0">
                        <a:latin typeface="Times New Roman" panose="02020603050405020304" pitchFamily="18" charset="0"/>
                        <a:cs typeface="Times New Roman" panose="02020603050405020304" pitchFamily="18" charset="0"/>
                      </a:endParaRPr>
                    </a:p>
                    <a:p>
                      <a:endParaRPr lang="en-US" sz="1800" dirty="0">
                        <a:solidFill>
                          <a:schemeClr val="tx1"/>
                        </a:solidFill>
                        <a:latin typeface="Times New Roman" panose="02020603050405020304" pitchFamily="18" charset="0"/>
                        <a:cs typeface="Times New Roman" panose="02020603050405020304" pitchFamily="18" charset="0"/>
                      </a:endParaRPr>
                    </a:p>
                  </a:txBody>
                  <a:tcPr marL="68573" marR="68573" marT="34285" marB="34285"/>
                </a:tc>
                <a:extLst>
                  <a:ext uri="{0D108BD9-81ED-4DB2-BD59-A6C34878D82A}">
                    <a16:rowId xmlns:a16="http://schemas.microsoft.com/office/drawing/2014/main" xmlns="" val="10001"/>
                  </a:ext>
                </a:extLst>
              </a:tr>
              <a:tr h="625145">
                <a:tc>
                  <a:txBody>
                    <a:bodyPr/>
                    <a:lstStyle/>
                    <a:p>
                      <a:r>
                        <a:rPr lang="en-US" sz="1800" b="1" kern="1200" dirty="0">
                          <a:solidFill>
                            <a:schemeClr val="dk1"/>
                          </a:solidFill>
                          <a:effectLst/>
                          <a:latin typeface="Times New Roman" panose="02020603050405020304" pitchFamily="18" charset="0"/>
                          <a:ea typeface="+mn-ea"/>
                          <a:cs typeface="Times New Roman" panose="02020603050405020304" pitchFamily="18" charset="0"/>
                        </a:rPr>
                        <a:t>MR 1 – </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No </a:t>
                      </a:r>
                      <a:r>
                        <a:rPr lang="en-US" sz="1800" kern="1200" dirty="0">
                          <a:solidFill>
                            <a:schemeClr val="tx1"/>
                          </a:solidFill>
                          <a:effectLst/>
                          <a:latin typeface="Times New Roman" panose="02020603050405020304" pitchFamily="18" charset="0"/>
                          <a:ea typeface="+mn-ea"/>
                          <a:cs typeface="Times New Roman" panose="02020603050405020304" pitchFamily="18" charset="0"/>
                        </a:rPr>
                        <a:t>Documentation</a:t>
                      </a:r>
                      <a:r>
                        <a:rPr lang="en-US" sz="1800" kern="1200" baseline="0" dirty="0">
                          <a:solidFill>
                            <a:schemeClr val="tx1"/>
                          </a:solidFill>
                          <a:effectLst/>
                          <a:latin typeface="Times New Roman" panose="02020603050405020304" pitchFamily="18" charset="0"/>
                          <a:ea typeface="+mn-ea"/>
                          <a:cs typeface="Times New Roman" panose="02020603050405020304" pitchFamily="18" charset="0"/>
                        </a:rPr>
                        <a:t> Error</a:t>
                      </a:r>
                      <a:endParaRPr lang="en-US" sz="1800" dirty="0">
                        <a:solidFill>
                          <a:schemeClr val="tx1"/>
                        </a:solidFill>
                        <a:latin typeface="Times New Roman" panose="02020603050405020304" pitchFamily="18" charset="0"/>
                        <a:cs typeface="Times New Roman" panose="02020603050405020304" pitchFamily="18" charset="0"/>
                      </a:endParaRPr>
                    </a:p>
                  </a:txBody>
                  <a:tcPr marL="68573" marR="68573" marT="34285" marB="34285"/>
                </a:tc>
                <a:tc>
                  <a:txBody>
                    <a:bodyPr/>
                    <a:lstStyle/>
                    <a:p>
                      <a:r>
                        <a:rPr lang="en-US" sz="1800" b="1" kern="1200" dirty="0">
                          <a:solidFill>
                            <a:schemeClr val="tx1"/>
                          </a:solidFill>
                          <a:effectLst/>
                          <a:latin typeface="Times New Roman" panose="02020603050405020304" pitchFamily="18" charset="0"/>
                          <a:ea typeface="+mn-ea"/>
                          <a:cs typeface="Times New Roman" panose="02020603050405020304" pitchFamily="18" charset="0"/>
                        </a:rPr>
                        <a:t>MR 7 – </a:t>
                      </a:r>
                      <a:r>
                        <a:rPr lang="en-US" sz="1800" kern="1200" dirty="0">
                          <a:solidFill>
                            <a:schemeClr val="tx1"/>
                          </a:solidFill>
                          <a:effectLst/>
                          <a:latin typeface="Times New Roman" panose="02020603050405020304" pitchFamily="18" charset="0"/>
                          <a:ea typeface="+mn-ea"/>
                          <a:cs typeface="Times New Roman" panose="02020603050405020304" pitchFamily="18" charset="0"/>
                        </a:rPr>
                        <a:t>Medically Unnecessary Service Error</a:t>
                      </a:r>
                      <a:endParaRPr lang="en-US" sz="1800" dirty="0">
                        <a:solidFill>
                          <a:schemeClr val="tx1"/>
                        </a:solidFill>
                        <a:latin typeface="Times New Roman" panose="02020603050405020304" pitchFamily="18" charset="0"/>
                        <a:cs typeface="Times New Roman" panose="02020603050405020304" pitchFamily="18" charset="0"/>
                      </a:endParaRPr>
                    </a:p>
                  </a:txBody>
                  <a:tcPr marL="68573" marR="68573" marT="34285" marB="34285"/>
                </a:tc>
                <a:extLst>
                  <a:ext uri="{0D108BD9-81ED-4DB2-BD59-A6C34878D82A}">
                    <a16:rowId xmlns:a16="http://schemas.microsoft.com/office/drawing/2014/main" xmlns="" val="10002"/>
                  </a:ext>
                </a:extLst>
              </a:tr>
              <a:tr h="62514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dk1"/>
                          </a:solidFill>
                          <a:effectLst/>
                          <a:latin typeface="Times New Roman" panose="02020603050405020304" pitchFamily="18" charset="0"/>
                          <a:ea typeface="+mn-ea"/>
                          <a:cs typeface="Times New Roman" panose="02020603050405020304" pitchFamily="18" charset="0"/>
                        </a:rPr>
                        <a:t>MR 2 – </a:t>
                      </a:r>
                      <a:r>
                        <a:rPr lang="en-US" sz="1800" b="0" kern="1200" baseline="0" dirty="0">
                          <a:solidFill>
                            <a:schemeClr val="tx1"/>
                          </a:solidFill>
                          <a:effectLst/>
                          <a:latin typeface="Times New Roman" panose="02020603050405020304" pitchFamily="18" charset="0"/>
                          <a:ea typeface="+mn-ea"/>
                          <a:cs typeface="Times New Roman" panose="02020603050405020304" pitchFamily="18" charset="0"/>
                        </a:rPr>
                        <a:t>Document(s) Absent from Record Error</a:t>
                      </a:r>
                      <a:endParaRPr lang="en-US" sz="1800" dirty="0">
                        <a:solidFill>
                          <a:schemeClr val="tx1"/>
                        </a:solidFill>
                        <a:latin typeface="Times New Roman" panose="02020603050405020304" pitchFamily="18" charset="0"/>
                        <a:cs typeface="Times New Roman" panose="02020603050405020304" pitchFamily="18" charset="0"/>
                      </a:endParaRPr>
                    </a:p>
                  </a:txBody>
                  <a:tcPr marL="68573" marR="68573" marT="34285" marB="3428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effectLst/>
                          <a:latin typeface="Times New Roman" panose="02020603050405020304" pitchFamily="18" charset="0"/>
                          <a:ea typeface="+mn-ea"/>
                          <a:cs typeface="Times New Roman" panose="02020603050405020304" pitchFamily="18" charset="0"/>
                        </a:rPr>
                        <a:t>MR 8 – </a:t>
                      </a:r>
                      <a:r>
                        <a:rPr lang="en-US" sz="1800" kern="1200" dirty="0">
                          <a:solidFill>
                            <a:schemeClr val="tx1"/>
                          </a:solidFill>
                          <a:effectLst/>
                          <a:latin typeface="Times New Roman" panose="02020603050405020304" pitchFamily="18" charset="0"/>
                          <a:ea typeface="+mn-ea"/>
                          <a:cs typeface="Times New Roman" panose="02020603050405020304" pitchFamily="18" charset="0"/>
                        </a:rPr>
                        <a:t>Policy Violation Error</a:t>
                      </a:r>
                      <a:endParaRPr lang="en-US" sz="1800" dirty="0">
                        <a:solidFill>
                          <a:schemeClr val="tx1"/>
                        </a:solidFill>
                        <a:latin typeface="Times New Roman" panose="02020603050405020304" pitchFamily="18" charset="0"/>
                        <a:cs typeface="Times New Roman" panose="02020603050405020304" pitchFamily="18" charset="0"/>
                      </a:endParaRPr>
                    </a:p>
                  </a:txBody>
                  <a:tcPr marL="68573" marR="68573" marT="34285" marB="34285"/>
                </a:tc>
                <a:extLst>
                  <a:ext uri="{0D108BD9-81ED-4DB2-BD59-A6C34878D82A}">
                    <a16:rowId xmlns:a16="http://schemas.microsoft.com/office/drawing/2014/main" xmlns="" val="10003"/>
                  </a:ext>
                </a:extLst>
              </a:tr>
              <a:tr h="624701">
                <a:tc>
                  <a:txBody>
                    <a:bodyPr/>
                    <a:lstStyle/>
                    <a:p>
                      <a:r>
                        <a:rPr lang="en-US" sz="1800" b="1" kern="1200" dirty="0">
                          <a:solidFill>
                            <a:schemeClr val="dk1"/>
                          </a:solidFill>
                          <a:effectLst/>
                          <a:latin typeface="Times New Roman" panose="02020603050405020304" pitchFamily="18" charset="0"/>
                          <a:ea typeface="+mn-ea"/>
                          <a:cs typeface="Times New Roman" panose="02020603050405020304" pitchFamily="18" charset="0"/>
                        </a:rPr>
                        <a:t>MR 3 – </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Procedure Coding Error</a:t>
                      </a:r>
                      <a:endParaRPr lang="en-US" sz="1800" dirty="0">
                        <a:latin typeface="Times New Roman" panose="02020603050405020304" pitchFamily="18" charset="0"/>
                        <a:cs typeface="Times New Roman" panose="02020603050405020304" pitchFamily="18" charset="0"/>
                      </a:endParaRPr>
                    </a:p>
                  </a:txBody>
                  <a:tcPr marL="68573" marR="68573" marT="34285" marB="3428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effectLst/>
                          <a:latin typeface="Times New Roman" panose="02020603050405020304" pitchFamily="18" charset="0"/>
                          <a:ea typeface="+mn-ea"/>
                          <a:cs typeface="Times New Roman" panose="02020603050405020304" pitchFamily="18" charset="0"/>
                        </a:rPr>
                        <a:t>MR 9 – </a:t>
                      </a:r>
                      <a:r>
                        <a:rPr lang="en-US" sz="1800" b="0" kern="1200" dirty="0">
                          <a:solidFill>
                            <a:schemeClr val="tx1"/>
                          </a:solidFill>
                          <a:effectLst/>
                          <a:latin typeface="Times New Roman" panose="02020603050405020304" pitchFamily="18" charset="0"/>
                          <a:ea typeface="+mn-ea"/>
                          <a:cs typeface="Times New Roman" panose="02020603050405020304" pitchFamily="18" charset="0"/>
                        </a:rPr>
                        <a:t>Improperly</a:t>
                      </a:r>
                      <a:r>
                        <a:rPr lang="en-US" sz="1800" b="0" kern="1200" baseline="0" dirty="0">
                          <a:solidFill>
                            <a:schemeClr val="tx1"/>
                          </a:solidFill>
                          <a:effectLst/>
                          <a:latin typeface="Times New Roman" panose="02020603050405020304" pitchFamily="18" charset="0"/>
                          <a:ea typeface="+mn-ea"/>
                          <a:cs typeface="Times New Roman" panose="02020603050405020304" pitchFamily="18" charset="0"/>
                        </a:rPr>
                        <a:t> Completed Documentation Error</a:t>
                      </a:r>
                      <a:endParaRPr lang="en-US" sz="1800" dirty="0">
                        <a:solidFill>
                          <a:schemeClr val="tx1"/>
                        </a:solidFill>
                        <a:latin typeface="Times New Roman" panose="02020603050405020304" pitchFamily="18" charset="0"/>
                        <a:cs typeface="Times New Roman" panose="02020603050405020304" pitchFamily="18" charset="0"/>
                      </a:endParaRPr>
                    </a:p>
                  </a:txBody>
                  <a:tcPr marL="68573" marR="68573" marT="34285" marB="34285"/>
                </a:tc>
                <a:extLst>
                  <a:ext uri="{0D108BD9-81ED-4DB2-BD59-A6C34878D82A}">
                    <a16:rowId xmlns:a16="http://schemas.microsoft.com/office/drawing/2014/main" xmlns="" val="10004"/>
                  </a:ext>
                </a:extLst>
              </a:tr>
              <a:tr h="596068">
                <a:tc>
                  <a:txBody>
                    <a:bodyPr/>
                    <a:lstStyle/>
                    <a:p>
                      <a:r>
                        <a:rPr lang="en-US" sz="1800" b="1" kern="1200" dirty="0">
                          <a:solidFill>
                            <a:schemeClr val="dk1"/>
                          </a:solidFill>
                          <a:effectLst/>
                          <a:latin typeface="Times New Roman" panose="02020603050405020304" pitchFamily="18" charset="0"/>
                          <a:ea typeface="+mn-ea"/>
                          <a:cs typeface="Times New Roman" panose="02020603050405020304" pitchFamily="18" charset="0"/>
                        </a:rPr>
                        <a:t>MR 4 – </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Diagnosis Coding Error</a:t>
                      </a:r>
                      <a:endParaRPr lang="en-US" sz="1800" dirty="0">
                        <a:latin typeface="Times New Roman" panose="02020603050405020304" pitchFamily="18" charset="0"/>
                        <a:cs typeface="Times New Roman" panose="02020603050405020304" pitchFamily="18" charset="0"/>
                      </a:endParaRPr>
                    </a:p>
                  </a:txBody>
                  <a:tcPr marL="68573" marR="68573" marT="34285" marB="34285"/>
                </a:tc>
                <a:tc>
                  <a:txBody>
                    <a:bodyPr/>
                    <a:lstStyle/>
                    <a:p>
                      <a:r>
                        <a:rPr lang="en-US" sz="1800" b="1" kern="1200" dirty="0">
                          <a:solidFill>
                            <a:schemeClr val="dk1"/>
                          </a:solidFill>
                          <a:effectLst/>
                          <a:latin typeface="Times New Roman" panose="02020603050405020304" pitchFamily="18" charset="0"/>
                          <a:ea typeface="+mn-ea"/>
                          <a:cs typeface="Times New Roman" panose="02020603050405020304" pitchFamily="18" charset="0"/>
                        </a:rPr>
                        <a:t>MR10 – </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Administrative/</a:t>
                      </a:r>
                      <a:r>
                        <a:rPr lang="en-US" sz="1800" kern="1200" baseline="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a:solidFill>
                            <a:schemeClr val="tx1"/>
                          </a:solidFill>
                          <a:effectLst/>
                          <a:latin typeface="Times New Roman" panose="02020603050405020304" pitchFamily="18" charset="0"/>
                          <a:ea typeface="+mn-ea"/>
                          <a:cs typeface="Times New Roman" panose="02020603050405020304" pitchFamily="18" charset="0"/>
                        </a:rPr>
                        <a:t>Other Error</a:t>
                      </a:r>
                      <a:endParaRPr lang="en-US" sz="1800" dirty="0">
                        <a:solidFill>
                          <a:schemeClr val="tx1"/>
                        </a:solidFill>
                        <a:latin typeface="Times New Roman" panose="02020603050405020304" pitchFamily="18" charset="0"/>
                        <a:cs typeface="Times New Roman" panose="02020603050405020304" pitchFamily="18" charset="0"/>
                      </a:endParaRPr>
                    </a:p>
                  </a:txBody>
                  <a:tcPr marL="68573" marR="68573" marT="34285" marB="34285"/>
                </a:tc>
                <a:extLst>
                  <a:ext uri="{0D108BD9-81ED-4DB2-BD59-A6C34878D82A}">
                    <a16:rowId xmlns:a16="http://schemas.microsoft.com/office/drawing/2014/main" xmlns="" val="10005"/>
                  </a:ext>
                </a:extLst>
              </a:tr>
              <a:tr h="625145">
                <a:tc>
                  <a:txBody>
                    <a:bodyPr/>
                    <a:lstStyle/>
                    <a:p>
                      <a:r>
                        <a:rPr lang="en-US" sz="1800" b="1" kern="1200" dirty="0">
                          <a:solidFill>
                            <a:schemeClr val="dk1"/>
                          </a:solidFill>
                          <a:effectLst/>
                          <a:latin typeface="Times New Roman" panose="02020603050405020304" pitchFamily="18" charset="0"/>
                          <a:ea typeface="+mn-ea"/>
                          <a:cs typeface="Times New Roman" panose="02020603050405020304" pitchFamily="18" charset="0"/>
                        </a:rPr>
                        <a:t>MR 5 – </a:t>
                      </a:r>
                      <a:r>
                        <a:rPr lang="en-US" sz="1800" kern="1200" dirty="0">
                          <a:solidFill>
                            <a:schemeClr val="tx1"/>
                          </a:solidFill>
                          <a:effectLst/>
                          <a:latin typeface="Times New Roman" panose="02020603050405020304" pitchFamily="18" charset="0"/>
                          <a:ea typeface="+mn-ea"/>
                          <a:cs typeface="Times New Roman" panose="02020603050405020304" pitchFamily="18" charset="0"/>
                        </a:rPr>
                        <a:t>Unbundling Error</a:t>
                      </a:r>
                      <a:endParaRPr lang="en-US" sz="1800" dirty="0">
                        <a:solidFill>
                          <a:schemeClr val="tx1"/>
                        </a:solidFill>
                        <a:latin typeface="Times New Roman" panose="02020603050405020304" pitchFamily="18" charset="0"/>
                        <a:cs typeface="Times New Roman" panose="02020603050405020304" pitchFamily="18" charset="0"/>
                      </a:endParaRPr>
                    </a:p>
                  </a:txBody>
                  <a:tcPr marL="68573" marR="68573" marT="34285" marB="34285"/>
                </a:tc>
                <a:tc>
                  <a:txBody>
                    <a:bodyPr/>
                    <a:lstStyle/>
                    <a:p>
                      <a:r>
                        <a:rPr lang="en-US" sz="1800" b="1" kern="1200" dirty="0">
                          <a:solidFill>
                            <a:schemeClr val="dk1"/>
                          </a:solidFill>
                          <a:effectLst/>
                          <a:latin typeface="Times New Roman" panose="02020603050405020304" pitchFamily="18" charset="0"/>
                          <a:ea typeface="+mn-ea"/>
                          <a:cs typeface="Times New Roman" panose="02020603050405020304" pitchFamily="18" charset="0"/>
                        </a:rPr>
                        <a:t>MTD </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Medical Technical Deficiency</a:t>
                      </a:r>
                      <a:endParaRPr lang="en-US" sz="1800" dirty="0">
                        <a:latin typeface="Times New Roman" panose="02020603050405020304" pitchFamily="18" charset="0"/>
                        <a:cs typeface="Times New Roman" panose="02020603050405020304" pitchFamily="18" charset="0"/>
                      </a:endParaRPr>
                    </a:p>
                  </a:txBody>
                  <a:tcPr marL="68573" marR="68573" marT="34285" marB="34285"/>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1649329577"/>
      </p:ext>
    </p:extLst>
  </p:cSld>
  <p:clrMapOvr>
    <a:masterClrMapping/>
  </p:clrMapOvr>
  <p:transition spd="slow">
    <p:cove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lstStyle/>
          <a:p>
            <a:r>
              <a:rPr lang="en-US" altLang="en-US" sz="3600" dirty="0" smtClean="0">
                <a:latin typeface="Times New Roman" panose="02020603050405020304" pitchFamily="18" charset="0"/>
                <a:cs typeface="Times New Roman" panose="02020603050405020304" pitchFamily="18" charset="0"/>
              </a:rPr>
              <a:t>Eligibility Review Contractor (ERC)</a:t>
            </a:r>
            <a:br>
              <a:rPr lang="en-US" altLang="en-US" sz="3600" dirty="0" smtClean="0">
                <a:latin typeface="Times New Roman" panose="02020603050405020304" pitchFamily="18" charset="0"/>
                <a:cs typeface="Times New Roman" panose="02020603050405020304" pitchFamily="18" charset="0"/>
              </a:rPr>
            </a:br>
            <a:r>
              <a:rPr lang="en-US" altLang="en-US" sz="3600" dirty="0" smtClean="0">
                <a:latin typeface="Times New Roman" panose="02020603050405020304" pitchFamily="18" charset="0"/>
                <a:cs typeface="Times New Roman" panose="02020603050405020304" pitchFamily="18" charset="0"/>
              </a:rPr>
              <a:t>Booz Allen Hamilton</a:t>
            </a:r>
          </a:p>
        </p:txBody>
      </p:sp>
      <p:sp>
        <p:nvSpPr>
          <p:cNvPr id="5" name="Slide Number Placeholder 4">
            <a:extLst/>
          </p:cNvPr>
          <p:cNvSpPr>
            <a:spLocks noGrp="1"/>
          </p:cNvSpPr>
          <p:nvPr>
            <p:ph type="sldNum" sz="quarter" idx="12"/>
          </p:nvPr>
        </p:nvSpPr>
        <p:spPr/>
        <p:txBody>
          <a:bodyPr/>
          <a:lstStyle/>
          <a:p>
            <a:pPr>
              <a:defRPr/>
            </a:pPr>
            <a:fld id="{C60A65B9-B453-4F23-AB83-3C77FD1C930A}" type="slidenum">
              <a:rPr lang="en-US" smtClean="0">
                <a:solidFill>
                  <a:prstClr val="black">
                    <a:tint val="75000"/>
                  </a:prstClr>
                </a:solidFill>
              </a:rPr>
              <a:pPr>
                <a:defRPr/>
              </a:pPr>
              <a:t>34</a:t>
            </a:fld>
            <a:endParaRPr lang="en-US" dirty="0">
              <a:solidFill>
                <a:prstClr val="black">
                  <a:tint val="75000"/>
                </a:prstClr>
              </a:solidFill>
            </a:endParaRPr>
          </a:p>
        </p:txBody>
      </p:sp>
    </p:spTree>
  </p:cSld>
  <p:clrMapOvr>
    <a:masterClrMapping/>
  </p:clrMapOvr>
  <p:transition spd="slow">
    <p:cove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1"/>
          <p:cNvSpPr>
            <a:spLocks noGrp="1"/>
          </p:cNvSpPr>
          <p:nvPr>
            <p:ph type="title"/>
          </p:nvPr>
        </p:nvSpPr>
        <p:spPr>
          <a:effectLst>
            <a:outerShdw dist="76200" dir="5639981" algn="tl" rotWithShape="0">
              <a:srgbClr val="084A9C"/>
            </a:outerShdw>
          </a:effectLst>
        </p:spPr>
        <p:txBody>
          <a:bodyPr/>
          <a:lstStyle/>
          <a:p>
            <a:pPr eaLnBrk="1" hangingPunct="1"/>
            <a:r>
              <a:rPr lang="en-US" altLang="en-US" sz="3600" dirty="0" smtClean="0">
                <a:latin typeface="Times New Roman" panose="02020603050405020304" pitchFamily="18" charset="0"/>
                <a:cs typeface="Times New Roman" panose="02020603050405020304" pitchFamily="18" charset="0"/>
              </a:rPr>
              <a:t>Eligibility Review Contractor (ERC)</a:t>
            </a:r>
          </a:p>
        </p:txBody>
      </p:sp>
      <p:sp>
        <p:nvSpPr>
          <p:cNvPr id="2" name="Content Placeholder 1">
            <a:extLst/>
          </p:cNvPr>
          <p:cNvSpPr>
            <a:spLocks noGrp="1"/>
          </p:cNvSpPr>
          <p:nvPr>
            <p:ph idx="1"/>
          </p:nvPr>
        </p:nvSpPr>
        <p:spPr>
          <a:xfrm>
            <a:off x="304800" y="1828800"/>
            <a:ext cx="8382000" cy="4527550"/>
          </a:xfrm>
          <a:extLst/>
        </p:spPr>
        <p:txBody>
          <a:bodyPr lIns="68580" tIns="34290" rIns="68580" bIns="34290" rtlCol="0">
            <a:normAutofit/>
          </a:bodyPr>
          <a:lstStyle/>
          <a:p>
            <a:pPr algn="just">
              <a:spcBef>
                <a:spcPts val="300"/>
              </a:spcBef>
              <a:defRPr/>
            </a:pPr>
            <a:r>
              <a:rPr lang="en-US" altLang="en-US" sz="1800" dirty="0">
                <a:latin typeface="Times New Roman" panose="02020603050405020304" pitchFamily="18" charset="0"/>
                <a:cs typeface="Times New Roman" panose="02020603050405020304" pitchFamily="18" charset="0"/>
              </a:rPr>
              <a:t>Booz Allen Hamilton, along with Myers and Stauffer LC and The Rushmore Group, constitute the PERM Eligibility Review Contractor (ERC) team</a:t>
            </a:r>
          </a:p>
          <a:p>
            <a:pPr algn="just">
              <a:spcBef>
                <a:spcPts val="300"/>
              </a:spcBef>
              <a:defRPr/>
            </a:pPr>
            <a:r>
              <a:rPr lang="en-US" altLang="en-US" sz="1800" dirty="0">
                <a:latin typeface="Times New Roman" panose="02020603050405020304" pitchFamily="18" charset="0"/>
                <a:cs typeface="Times New Roman" panose="02020603050405020304" pitchFamily="18" charset="0"/>
              </a:rPr>
              <a:t>The ERC has:</a:t>
            </a:r>
            <a:endParaRPr lang="en-US" altLang="en-US" sz="1800" strike="sngStrike" dirty="0">
              <a:latin typeface="Times New Roman" panose="02020603050405020304" pitchFamily="18" charset="0"/>
              <a:cs typeface="Times New Roman" panose="02020603050405020304" pitchFamily="18" charset="0"/>
            </a:endParaRPr>
          </a:p>
          <a:p>
            <a:pPr marL="600075" lvl="1" indent="-257175" algn="just">
              <a:spcBef>
                <a:spcPct val="0"/>
              </a:spcBef>
              <a:buFont typeface="Times New Roman" panose="02020603050405020304" pitchFamily="18" charset="0"/>
              <a:buChar char="̶"/>
              <a:defRPr/>
            </a:pPr>
            <a:r>
              <a:rPr lang="en-US" altLang="en-US" sz="1900" dirty="0">
                <a:latin typeface="Times New Roman" panose="02020603050405020304" pitchFamily="18" charset="0"/>
                <a:cs typeface="Times New Roman" panose="02020603050405020304" pitchFamily="18" charset="0"/>
              </a:rPr>
              <a:t>Performed eligibility reviews for all states and brings state-specific knowledge of eligibility systems and processes, while being well-versed in state and federal Medicaid and CHIP eligibility policy</a:t>
            </a:r>
          </a:p>
          <a:p>
            <a:pPr marL="600075" lvl="1" indent="-257175" algn="just">
              <a:spcBef>
                <a:spcPct val="0"/>
              </a:spcBef>
              <a:buFont typeface="Times New Roman" panose="02020603050405020304" pitchFamily="18" charset="0"/>
              <a:buChar char="̶"/>
              <a:defRPr/>
            </a:pPr>
            <a:r>
              <a:rPr lang="en-US" altLang="en-US" sz="1900" dirty="0">
                <a:latin typeface="Times New Roman" panose="02020603050405020304" pitchFamily="18" charset="0"/>
                <a:cs typeface="Times New Roman" panose="02020603050405020304" pitchFamily="18" charset="0"/>
              </a:rPr>
              <a:t>Supported CMS and the Cycle 3 states during the Round 5 Pilot</a:t>
            </a:r>
          </a:p>
          <a:p>
            <a:pPr marL="600075" lvl="1" indent="-257175" algn="just">
              <a:spcBef>
                <a:spcPct val="0"/>
              </a:spcBef>
              <a:buFont typeface="Times New Roman" panose="02020603050405020304" pitchFamily="18" charset="0"/>
              <a:buChar char="̶"/>
              <a:defRPr/>
            </a:pPr>
            <a:r>
              <a:rPr lang="en-US" altLang="en-US" sz="1900" dirty="0">
                <a:latin typeface="Times New Roman" panose="02020603050405020304" pitchFamily="18" charset="0"/>
                <a:cs typeface="Times New Roman" panose="02020603050405020304" pitchFamily="18" charset="0"/>
              </a:rPr>
              <a:t>Conducted PERM eligibility reviews for the Cycle 1 states in RY 2019 and is currently conducting PERM eligibility reviews for the Cycle 2 states in RY 2020</a:t>
            </a:r>
          </a:p>
          <a:p>
            <a:pPr marL="600075" lvl="1" indent="-257175" algn="just">
              <a:spcBef>
                <a:spcPct val="0"/>
              </a:spcBef>
              <a:buFont typeface="Times New Roman" panose="02020603050405020304" pitchFamily="18" charset="0"/>
              <a:buChar char="̶"/>
              <a:defRPr/>
            </a:pPr>
            <a:r>
              <a:rPr lang="en-US" altLang="en-US" sz="1900" dirty="0">
                <a:latin typeface="Times New Roman" panose="02020603050405020304" pitchFamily="18" charset="0"/>
                <a:cs typeface="Times New Roman" panose="02020603050405020304" pitchFamily="18" charset="0"/>
              </a:rPr>
              <a:t>Provided eligibility data to support the RC in DP reviews</a:t>
            </a:r>
          </a:p>
          <a:p>
            <a:pPr marL="342900" lvl="1" indent="-342900" algn="just">
              <a:spcBef>
                <a:spcPts val="300"/>
              </a:spcBef>
              <a:buFont typeface="Arial" panose="020B0604020202020204" pitchFamily="34" charset="0"/>
              <a:buChar char="•"/>
              <a:defRPr/>
            </a:pPr>
            <a:r>
              <a:rPr lang="en-US" altLang="en-US" sz="1800" dirty="0">
                <a:latin typeface="Times New Roman" panose="02020603050405020304" pitchFamily="18" charset="0"/>
                <a:cs typeface="Times New Roman" panose="02020603050405020304" pitchFamily="18" charset="0"/>
              </a:rPr>
              <a:t>The ERC will:</a:t>
            </a:r>
          </a:p>
          <a:p>
            <a:pPr marL="600075" lvl="1" indent="-257175" algn="just">
              <a:spcBef>
                <a:spcPct val="0"/>
              </a:spcBef>
              <a:buFont typeface="Times New Roman" panose="02020603050405020304" pitchFamily="18" charset="0"/>
              <a:buChar char="̶"/>
              <a:defRPr/>
            </a:pPr>
            <a:r>
              <a:rPr lang="en-US" altLang="en-US" sz="1900" dirty="0">
                <a:latin typeface="Times New Roman" panose="02020603050405020304" pitchFamily="18" charset="0"/>
                <a:cs typeface="Times New Roman" panose="02020603050405020304" pitchFamily="18" charset="0"/>
              </a:rPr>
              <a:t>Conduct PERM eligibility reviews for the Cycle 3 states in RY 2021</a:t>
            </a:r>
          </a:p>
          <a:p>
            <a:pPr marL="600075" lvl="1" indent="-257175" algn="just">
              <a:spcBef>
                <a:spcPct val="0"/>
              </a:spcBef>
              <a:buFont typeface="Times New Roman" panose="02020603050405020304" pitchFamily="18" charset="0"/>
              <a:buChar char="̶"/>
              <a:defRPr/>
            </a:pPr>
            <a:r>
              <a:rPr lang="en-US" altLang="en-US" sz="1900" dirty="0">
                <a:latin typeface="Times New Roman" panose="02020603050405020304" pitchFamily="18" charset="0"/>
                <a:cs typeface="Times New Roman" panose="02020603050405020304" pitchFamily="18" charset="0"/>
              </a:rPr>
              <a:t>Provide eligibility data to support the RC in DP reviews</a:t>
            </a:r>
          </a:p>
        </p:txBody>
      </p:sp>
      <p:sp>
        <p:nvSpPr>
          <p:cNvPr id="3" name="Slide Number Placeholder 2">
            <a:extLst/>
          </p:cNvPr>
          <p:cNvSpPr>
            <a:spLocks noGrp="1"/>
          </p:cNvSpPr>
          <p:nvPr>
            <p:ph type="sldNum" sz="quarter" idx="10"/>
          </p:nvPr>
        </p:nvSpPr>
        <p:spPr/>
        <p:txBody>
          <a:bodyPr/>
          <a:lstStyle/>
          <a:p>
            <a:pPr>
              <a:defRPr/>
            </a:pPr>
            <a:fld id="{589103AE-A4D8-49D5-AD6E-A7B141466915}" type="slidenum">
              <a:rPr lang="en-US"/>
              <a:pPr>
                <a:defRPr/>
              </a:pPr>
              <a:t>35</a:t>
            </a:fld>
            <a:endParaRPr lang="en-US"/>
          </a:p>
        </p:txBody>
      </p:sp>
    </p:spTree>
  </p:cSld>
  <p:clrMapOvr>
    <a:masterClrMapping/>
  </p:clrMapOvr>
  <p:transition spd="med">
    <p:pull/>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1"/>
          <p:cNvSpPr>
            <a:spLocks noGrp="1"/>
          </p:cNvSpPr>
          <p:nvPr>
            <p:ph type="title"/>
          </p:nvPr>
        </p:nvSpPr>
        <p:spPr>
          <a:effectLst>
            <a:outerShdw dist="76200" dir="5639981" algn="tl" rotWithShape="0">
              <a:srgbClr val="084A9C"/>
            </a:outerShdw>
          </a:effectLst>
        </p:spPr>
        <p:txBody>
          <a:bodyPr/>
          <a:lstStyle/>
          <a:p>
            <a:r>
              <a:rPr lang="en-US" altLang="en-US" sz="3600" dirty="0" smtClean="0">
                <a:latin typeface="Times New Roman" panose="02020603050405020304" pitchFamily="18" charset="0"/>
                <a:cs typeface="Times New Roman" panose="02020603050405020304" pitchFamily="18" charset="0"/>
              </a:rPr>
              <a:t>Overview of Eligibility Reviews</a:t>
            </a:r>
          </a:p>
        </p:txBody>
      </p:sp>
      <p:sp>
        <p:nvSpPr>
          <p:cNvPr id="87044" name="Content Placeholder 1"/>
          <p:cNvSpPr>
            <a:spLocks noGrp="1"/>
          </p:cNvSpPr>
          <p:nvPr>
            <p:ph idx="1"/>
          </p:nvPr>
        </p:nvSpPr>
        <p:spPr>
          <a:xfrm>
            <a:off x="209550" y="1606550"/>
            <a:ext cx="8458200" cy="5251450"/>
          </a:xfrm>
        </p:spPr>
        <p:txBody>
          <a:bodyPr/>
          <a:lstStyle/>
          <a:p>
            <a:pPr algn="just">
              <a:spcBef>
                <a:spcPts val="300"/>
              </a:spcBef>
            </a:pPr>
            <a:r>
              <a:rPr lang="en-US" altLang="en-US" sz="1900" smtClean="0">
                <a:latin typeface="Times New Roman" panose="02020603050405020304" pitchFamily="18" charset="0"/>
                <a:cs typeface="Times New Roman" panose="02020603050405020304" pitchFamily="18" charset="0"/>
              </a:rPr>
              <a:t>The eligibility case review focuses on whether a determination – a new application or renewal – was processed correctly based on federal and state eligibility policies; the most recent action on a case that made the individual eligible on the sampled claim’s DOS is the action under review </a:t>
            </a:r>
          </a:p>
          <a:p>
            <a:pPr algn="just">
              <a:spcBef>
                <a:spcPts val="300"/>
              </a:spcBef>
            </a:pPr>
            <a:r>
              <a:rPr lang="en-US" altLang="en-US" sz="1900" smtClean="0">
                <a:latin typeface="Times New Roman" panose="02020603050405020304" pitchFamily="18" charset="0"/>
                <a:cs typeface="Times New Roman" panose="02020603050405020304" pitchFamily="18" charset="0"/>
              </a:rPr>
              <a:t>The ERC will:</a:t>
            </a:r>
          </a:p>
          <a:p>
            <a:pPr lvl="1" algn="just">
              <a:spcBef>
                <a:spcPts val="300"/>
              </a:spcBef>
            </a:pPr>
            <a:r>
              <a:rPr lang="en-US" altLang="en-US" sz="1900" smtClean="0">
                <a:latin typeface="Times New Roman" panose="02020603050405020304" pitchFamily="18" charset="0"/>
                <a:cs typeface="Times New Roman" panose="02020603050405020304" pitchFamily="18" charset="0"/>
              </a:rPr>
              <a:t>Research federal and state Medicaid and CHIP policies and procedures</a:t>
            </a:r>
          </a:p>
          <a:p>
            <a:pPr lvl="1" algn="just">
              <a:spcBef>
                <a:spcPts val="300"/>
              </a:spcBef>
            </a:pPr>
            <a:r>
              <a:rPr lang="en-US" altLang="en-US" sz="1900" smtClean="0">
                <a:latin typeface="Times New Roman" panose="02020603050405020304" pitchFamily="18" charset="0"/>
                <a:cs typeface="Times New Roman" panose="02020603050405020304" pitchFamily="18" charset="0"/>
              </a:rPr>
              <a:t>Coordinate with the state to obtain access to eligibility systems</a:t>
            </a:r>
          </a:p>
          <a:p>
            <a:pPr lvl="1" algn="just">
              <a:spcBef>
                <a:spcPts val="300"/>
              </a:spcBef>
            </a:pPr>
            <a:r>
              <a:rPr lang="en-US" altLang="en-US" sz="1900" smtClean="0">
                <a:latin typeface="Times New Roman" panose="02020603050405020304" pitchFamily="18" charset="0"/>
                <a:ea typeface="Calibri" panose="020F0502020204030204" pitchFamily="34" charset="0"/>
                <a:cs typeface="Times New Roman" panose="02020603050405020304" pitchFamily="18" charset="0"/>
              </a:rPr>
              <a:t>Access and review information used by the state to process the case, including system screen prints and case documents that support the eligibility determination</a:t>
            </a:r>
          </a:p>
          <a:p>
            <a:pPr lvl="1" algn="just">
              <a:spcBef>
                <a:spcPts val="300"/>
              </a:spcBef>
            </a:pPr>
            <a:r>
              <a:rPr lang="en-US" altLang="en-US" sz="1900" smtClean="0">
                <a:latin typeface="Times New Roman" panose="02020603050405020304" pitchFamily="18" charset="0"/>
                <a:ea typeface="Calibri" panose="020F0502020204030204" pitchFamily="34" charset="0"/>
                <a:cs typeface="Times New Roman" panose="02020603050405020304" pitchFamily="18" charset="0"/>
              </a:rPr>
              <a:t>Review eligibility elements against federal and state policies to determine if the case is correct or if a payment error or technical deficiency should be cited</a:t>
            </a:r>
          </a:p>
          <a:p>
            <a:pPr lvl="1" algn="just">
              <a:spcBef>
                <a:spcPts val="300"/>
              </a:spcBef>
            </a:pPr>
            <a:r>
              <a:rPr lang="en-US" altLang="en-US" sz="1900" smtClean="0">
                <a:latin typeface="Times New Roman" panose="02020603050405020304" pitchFamily="18" charset="0"/>
                <a:ea typeface="Calibri" panose="020F0502020204030204" pitchFamily="34" charset="0"/>
                <a:cs typeface="Times New Roman" panose="02020603050405020304" pitchFamily="18" charset="0"/>
              </a:rPr>
              <a:t>Report findings to the state via SMERF; SMERF will include pending documentation requests, eligibility review findings, and DR/appeals</a:t>
            </a:r>
          </a:p>
        </p:txBody>
      </p:sp>
      <p:sp>
        <p:nvSpPr>
          <p:cNvPr id="3" name="Slide Number Placeholder 2">
            <a:extLst/>
          </p:cNvPr>
          <p:cNvSpPr>
            <a:spLocks noGrp="1"/>
          </p:cNvSpPr>
          <p:nvPr>
            <p:ph type="sldNum" sz="quarter" idx="10"/>
          </p:nvPr>
        </p:nvSpPr>
        <p:spPr/>
        <p:txBody>
          <a:bodyPr/>
          <a:lstStyle/>
          <a:p>
            <a:pPr>
              <a:defRPr/>
            </a:pPr>
            <a:fld id="{E85FAE39-EC56-420C-86A0-88203FA9390A}" type="slidenum">
              <a:rPr lang="en-US"/>
              <a:pPr>
                <a:defRPr/>
              </a:pPr>
              <a:t>36</a:t>
            </a:fld>
            <a:endParaRPr lang="en-US" dirty="0"/>
          </a:p>
        </p:txBody>
      </p:sp>
    </p:spTree>
  </p:cSld>
  <p:clrMapOvr>
    <a:masterClrMapping/>
  </p:clrMapOvr>
  <p:transition spd="slow">
    <p:cove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1"/>
          <p:cNvSpPr>
            <a:spLocks noGrp="1"/>
          </p:cNvSpPr>
          <p:nvPr>
            <p:ph type="title"/>
          </p:nvPr>
        </p:nvSpPr>
        <p:spPr>
          <a:effectLst>
            <a:outerShdw dist="76200" dir="5639981" algn="tl" rotWithShape="0">
              <a:srgbClr val="084A9C"/>
            </a:outerShdw>
          </a:effectLst>
        </p:spPr>
        <p:txBody>
          <a:bodyPr/>
          <a:lstStyle/>
          <a:p>
            <a:r>
              <a:rPr lang="en-US" altLang="en-US" sz="3600" dirty="0" smtClean="0">
                <a:latin typeface="Times New Roman" panose="02020603050405020304" pitchFamily="18" charset="0"/>
                <a:cs typeface="Times New Roman" panose="02020603050405020304" pitchFamily="18" charset="0"/>
              </a:rPr>
              <a:t>ERC</a:t>
            </a:r>
            <a:r>
              <a:rPr lang="en-US" altLang="en-US" sz="3600" dirty="0" smtClean="0">
                <a:solidFill>
                  <a:srgbClr val="800080"/>
                </a:solidFill>
                <a:latin typeface="Times New Roman" panose="02020603050405020304" pitchFamily="18" charset="0"/>
                <a:cs typeface="Times New Roman" panose="02020603050405020304" pitchFamily="18" charset="0"/>
              </a:rPr>
              <a:t> </a:t>
            </a:r>
            <a:r>
              <a:rPr lang="en-US" altLang="en-US" sz="3600" dirty="0" smtClean="0">
                <a:latin typeface="Times New Roman" panose="02020603050405020304" pitchFamily="18" charset="0"/>
                <a:cs typeface="Times New Roman" panose="02020603050405020304" pitchFamily="18" charset="0"/>
              </a:rPr>
              <a:t>State Eligibility Policy Collection</a:t>
            </a:r>
            <a:endParaRPr lang="en-US" altLang="en-US" sz="2700" dirty="0" smtClean="0">
              <a:latin typeface="Times New Roman" panose="02020603050405020304" pitchFamily="18" charset="0"/>
              <a:cs typeface="Times New Roman" panose="02020603050405020304" pitchFamily="18" charset="0"/>
            </a:endParaRPr>
          </a:p>
        </p:txBody>
      </p:sp>
      <p:sp>
        <p:nvSpPr>
          <p:cNvPr id="89092" name="Content Placeholder 1"/>
          <p:cNvSpPr>
            <a:spLocks noGrp="1"/>
          </p:cNvSpPr>
          <p:nvPr>
            <p:ph idx="1"/>
          </p:nvPr>
        </p:nvSpPr>
        <p:spPr>
          <a:xfrm>
            <a:off x="228600" y="1676400"/>
            <a:ext cx="8305800" cy="4679950"/>
          </a:xfrm>
        </p:spPr>
        <p:txBody>
          <a:bodyPr/>
          <a:lstStyle/>
          <a:p>
            <a:pPr>
              <a:spcBef>
                <a:spcPts val="300"/>
              </a:spcBef>
            </a:pPr>
            <a:r>
              <a:rPr lang="en-US" altLang="en-US" sz="2800" smtClean="0">
                <a:latin typeface="Times New Roman" panose="02020603050405020304" pitchFamily="18" charset="0"/>
                <a:cs typeface="Times New Roman" panose="02020603050405020304" pitchFamily="18" charset="0"/>
              </a:rPr>
              <a:t>Download eligibility policies from public websites, when available</a:t>
            </a:r>
          </a:p>
          <a:p>
            <a:pPr algn="just">
              <a:spcBef>
                <a:spcPts val="300"/>
              </a:spcBef>
            </a:pPr>
            <a:r>
              <a:rPr lang="en-US" altLang="en-US" sz="2800" smtClean="0">
                <a:latin typeface="Times New Roman" panose="02020603050405020304" pitchFamily="18" charset="0"/>
                <a:cs typeface="Times New Roman" panose="02020603050405020304" pitchFamily="18" charset="0"/>
              </a:rPr>
              <a:t>Request from the state any eligibility policies that are not publicly available</a:t>
            </a:r>
          </a:p>
          <a:p>
            <a:pPr>
              <a:spcBef>
                <a:spcPts val="300"/>
              </a:spcBef>
            </a:pPr>
            <a:r>
              <a:rPr lang="en-US" altLang="en-US" sz="2800" smtClean="0">
                <a:latin typeface="Times New Roman" panose="02020603050405020304" pitchFamily="18" charset="0"/>
                <a:cs typeface="Times New Roman" panose="02020603050405020304" pitchFamily="18" charset="0"/>
              </a:rPr>
              <a:t>Use information gathered to populate the Eligibility Policy Survey</a:t>
            </a:r>
          </a:p>
          <a:p>
            <a:pPr>
              <a:spcBef>
                <a:spcPts val="300"/>
              </a:spcBef>
            </a:pPr>
            <a:r>
              <a:rPr lang="en-US" altLang="en-US" sz="2800" smtClean="0">
                <a:latin typeface="Times New Roman" panose="02020603050405020304" pitchFamily="18" charset="0"/>
                <a:cs typeface="Times New Roman" panose="02020603050405020304" pitchFamily="18" charset="0"/>
              </a:rPr>
              <a:t>Submit the Eligibility Policy Survey to the state for review</a:t>
            </a:r>
          </a:p>
          <a:p>
            <a:pPr>
              <a:spcBef>
                <a:spcPts val="300"/>
              </a:spcBef>
            </a:pPr>
            <a:r>
              <a:rPr lang="en-US" altLang="en-US" sz="2800" smtClean="0">
                <a:latin typeface="Times New Roman" panose="02020603050405020304" pitchFamily="18" charset="0"/>
                <a:cs typeface="Times New Roman" panose="02020603050405020304" pitchFamily="18" charset="0"/>
              </a:rPr>
              <a:t>Provide policy updates as soon as possible throughout the cycle to avoid delays</a:t>
            </a:r>
          </a:p>
        </p:txBody>
      </p:sp>
      <p:sp>
        <p:nvSpPr>
          <p:cNvPr id="3" name="Slide Number Placeholder 2">
            <a:extLst/>
          </p:cNvPr>
          <p:cNvSpPr>
            <a:spLocks noGrp="1"/>
          </p:cNvSpPr>
          <p:nvPr>
            <p:ph type="sldNum" sz="quarter" idx="10"/>
          </p:nvPr>
        </p:nvSpPr>
        <p:spPr/>
        <p:txBody>
          <a:bodyPr/>
          <a:lstStyle/>
          <a:p>
            <a:pPr>
              <a:defRPr/>
            </a:pPr>
            <a:fld id="{8ABF92D2-4C78-4217-BFC2-1E6201F521BC}" type="slidenum">
              <a:rPr lang="en-US"/>
              <a:pPr>
                <a:defRPr/>
              </a:pPr>
              <a:t>37</a:t>
            </a:fld>
            <a:endParaRPr lang="en-US"/>
          </a:p>
        </p:txBody>
      </p:sp>
    </p:spTree>
  </p:cSld>
  <p:clrMapOvr>
    <a:masterClrMapping/>
  </p:clrMapOvr>
  <p:transition spd="med">
    <p:pull/>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1"/>
          <p:cNvSpPr>
            <a:spLocks noGrp="1"/>
          </p:cNvSpPr>
          <p:nvPr>
            <p:ph type="title"/>
          </p:nvPr>
        </p:nvSpPr>
        <p:spPr>
          <a:effectLst>
            <a:outerShdw dist="76200" dir="5639981" algn="tl" rotWithShape="0">
              <a:srgbClr val="084A9C"/>
            </a:outerShdw>
          </a:effectLst>
        </p:spPr>
        <p:txBody>
          <a:bodyPr/>
          <a:lstStyle/>
          <a:p>
            <a:pPr eaLnBrk="1" hangingPunct="1"/>
            <a:r>
              <a:rPr lang="en-US" altLang="en-US" sz="3600" dirty="0" smtClean="0">
                <a:latin typeface="Times New Roman" panose="02020603050405020304" pitchFamily="18" charset="0"/>
                <a:cs typeface="Times New Roman" panose="02020603050405020304" pitchFamily="18" charset="0"/>
              </a:rPr>
              <a:t>Federal Medical Assistance Percentage </a:t>
            </a:r>
            <a:br>
              <a:rPr lang="en-US" altLang="en-US" sz="3600" dirty="0" smtClean="0">
                <a:latin typeface="Times New Roman" panose="02020603050405020304" pitchFamily="18" charset="0"/>
                <a:cs typeface="Times New Roman" panose="02020603050405020304" pitchFamily="18" charset="0"/>
              </a:rPr>
            </a:br>
            <a:r>
              <a:rPr lang="en-US" altLang="en-US" sz="3600" dirty="0" smtClean="0">
                <a:latin typeface="Times New Roman" panose="02020603050405020304" pitchFamily="18" charset="0"/>
                <a:cs typeface="Times New Roman" panose="02020603050405020304" pitchFamily="18" charset="0"/>
              </a:rPr>
              <a:t>(FMAP)</a:t>
            </a:r>
          </a:p>
        </p:txBody>
      </p:sp>
      <p:sp>
        <p:nvSpPr>
          <p:cNvPr id="91140" name="TextBox 1"/>
          <p:cNvSpPr txBox="1">
            <a:spLocks noChangeArrowheads="1"/>
          </p:cNvSpPr>
          <p:nvPr/>
        </p:nvSpPr>
        <p:spPr bwMode="auto">
          <a:xfrm>
            <a:off x="414338" y="2295525"/>
            <a:ext cx="8215312"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14313" indent="-214313">
              <a:spcBef>
                <a:spcPct val="20000"/>
              </a:spcBef>
              <a:buFont typeface="Arial" panose="020B0604020202020204" pitchFamily="34" charset="0"/>
              <a:buChar char="•"/>
              <a:defRPr sz="3200">
                <a:solidFill>
                  <a:schemeClr val="tx1"/>
                </a:solidFill>
                <a:latin typeface="Calibri" panose="020F0502020204030204" pitchFamily="34" charset="0"/>
              </a:defRPr>
            </a:lvl1pPr>
            <a:lvl2pPr marL="685800" indent="-3429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pPr>
            <a:r>
              <a:rPr lang="en-US" altLang="en-US" sz="2800">
                <a:latin typeface="Times New Roman" panose="02020603050405020304" pitchFamily="18" charset="0"/>
                <a:cs typeface="Times New Roman" panose="02020603050405020304" pitchFamily="18" charset="0"/>
              </a:rPr>
              <a:t>The FMAP rate will be collected by the ERC to identify federal dollars assigned to a claim for each type of PERM review based on the following</a:t>
            </a:r>
          </a:p>
          <a:p>
            <a:pPr lvl="1">
              <a:spcBef>
                <a:spcPct val="0"/>
              </a:spcBef>
              <a:buFont typeface="Times New Roman" panose="02020603050405020304" pitchFamily="18" charset="0"/>
              <a:buChar char="̶"/>
            </a:pPr>
            <a:r>
              <a:rPr lang="en-US" altLang="en-US">
                <a:latin typeface="Times New Roman" panose="02020603050405020304" pitchFamily="18" charset="0"/>
                <a:cs typeface="Times New Roman" panose="02020603050405020304" pitchFamily="18" charset="0"/>
              </a:rPr>
              <a:t>Category of eligibility</a:t>
            </a:r>
          </a:p>
          <a:p>
            <a:pPr lvl="1">
              <a:spcBef>
                <a:spcPct val="0"/>
              </a:spcBef>
              <a:buFont typeface="Times New Roman" panose="02020603050405020304" pitchFamily="18" charset="0"/>
              <a:buChar char="̶"/>
            </a:pPr>
            <a:r>
              <a:rPr lang="en-US" altLang="en-US">
                <a:latin typeface="Times New Roman" panose="02020603050405020304" pitchFamily="18" charset="0"/>
                <a:cs typeface="Times New Roman" panose="02020603050405020304" pitchFamily="18" charset="0"/>
              </a:rPr>
              <a:t>Date of Payment (DOP)</a:t>
            </a:r>
          </a:p>
        </p:txBody>
      </p:sp>
      <p:sp>
        <p:nvSpPr>
          <p:cNvPr id="3" name="Slide Number Placeholder 2">
            <a:extLst/>
          </p:cNvPr>
          <p:cNvSpPr>
            <a:spLocks noGrp="1"/>
          </p:cNvSpPr>
          <p:nvPr>
            <p:ph type="sldNum" sz="quarter" idx="10"/>
          </p:nvPr>
        </p:nvSpPr>
        <p:spPr>
          <a:xfrm>
            <a:off x="6553200" y="6324600"/>
            <a:ext cx="2133600" cy="365125"/>
          </a:xfrm>
        </p:spPr>
        <p:txBody>
          <a:bodyPr/>
          <a:lstStyle/>
          <a:p>
            <a:pPr>
              <a:defRPr/>
            </a:pPr>
            <a:fld id="{52337FF1-24F6-4FDC-AB71-D4BE54781646}" type="slidenum">
              <a:rPr lang="en-US"/>
              <a:pPr>
                <a:defRPr/>
              </a:pPr>
              <a:t>38</a:t>
            </a:fld>
            <a:endParaRPr lang="en-US"/>
          </a:p>
        </p:txBody>
      </p:sp>
    </p:spTree>
  </p:cSld>
  <p:clrMapOvr>
    <a:masterClrMapping/>
  </p:clrMapOvr>
  <p:transition spd="slow">
    <p:cove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1"/>
          <p:cNvSpPr>
            <a:spLocks noGrp="1"/>
          </p:cNvSpPr>
          <p:nvPr>
            <p:ph type="title"/>
          </p:nvPr>
        </p:nvSpPr>
        <p:spPr>
          <a:effectLst>
            <a:outerShdw dist="76200" dir="5639981" algn="tl" rotWithShape="0">
              <a:srgbClr val="084A9C"/>
            </a:outerShdw>
          </a:effectLst>
        </p:spPr>
        <p:txBody>
          <a:bodyPr/>
          <a:lstStyle/>
          <a:p>
            <a:r>
              <a:rPr lang="en-US" altLang="en-US" sz="3600" dirty="0" smtClean="0">
                <a:latin typeface="Times New Roman" panose="02020603050405020304" pitchFamily="18" charset="0"/>
                <a:cs typeface="Times New Roman" panose="02020603050405020304" pitchFamily="18" charset="0"/>
              </a:rPr>
              <a:t>Example of Eligibility Review Elements </a:t>
            </a:r>
            <a:endParaRPr lang="en-US" altLang="en-US" sz="2700" dirty="0" smtClean="0">
              <a:latin typeface="Times New Roman" panose="02020603050405020304" pitchFamily="18" charset="0"/>
              <a:cs typeface="Times New Roman" panose="02020603050405020304" pitchFamily="18" charset="0"/>
            </a:endParaRPr>
          </a:p>
        </p:txBody>
      </p:sp>
      <p:sp>
        <p:nvSpPr>
          <p:cNvPr id="93187" name="Content Placeholder 2"/>
          <p:cNvSpPr txBox="1">
            <a:spLocks/>
          </p:cNvSpPr>
          <p:nvPr/>
        </p:nvSpPr>
        <p:spPr bwMode="auto">
          <a:xfrm>
            <a:off x="838200" y="1898650"/>
            <a:ext cx="3219450" cy="447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085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40000"/>
              </a:lnSpc>
              <a:buClr>
                <a:schemeClr val="tx1"/>
              </a:buClr>
            </a:pPr>
            <a:r>
              <a:rPr lang="en-US" altLang="en-US" sz="2000">
                <a:latin typeface="Times New Roman" panose="02020603050405020304" pitchFamily="18" charset="0"/>
                <a:cs typeface="Times New Roman" panose="02020603050405020304" pitchFamily="18" charset="0"/>
              </a:rPr>
              <a:t>Age</a:t>
            </a:r>
          </a:p>
          <a:p>
            <a:pPr eaLnBrk="1" hangingPunct="1">
              <a:lnSpc>
                <a:spcPct val="140000"/>
              </a:lnSpc>
              <a:buClr>
                <a:schemeClr val="tx1"/>
              </a:buClr>
            </a:pPr>
            <a:r>
              <a:rPr lang="en-US" altLang="en-US" sz="2000">
                <a:latin typeface="Times New Roman" panose="02020603050405020304" pitchFamily="18" charset="0"/>
                <a:cs typeface="Times New Roman" panose="02020603050405020304" pitchFamily="18" charset="0"/>
              </a:rPr>
              <a:t>Citizenship</a:t>
            </a:r>
          </a:p>
          <a:p>
            <a:pPr eaLnBrk="1" hangingPunct="1">
              <a:lnSpc>
                <a:spcPct val="140000"/>
              </a:lnSpc>
              <a:buClr>
                <a:schemeClr val="tx1"/>
              </a:buClr>
            </a:pPr>
            <a:r>
              <a:rPr lang="en-US" altLang="en-US" sz="2000">
                <a:latin typeface="Times New Roman" panose="02020603050405020304" pitchFamily="18" charset="0"/>
                <a:cs typeface="Times New Roman" panose="02020603050405020304" pitchFamily="18" charset="0"/>
              </a:rPr>
              <a:t>Immigration Status</a:t>
            </a:r>
          </a:p>
          <a:p>
            <a:pPr eaLnBrk="1" hangingPunct="1">
              <a:lnSpc>
                <a:spcPct val="140000"/>
              </a:lnSpc>
              <a:buClr>
                <a:schemeClr val="tx1"/>
              </a:buClr>
            </a:pPr>
            <a:r>
              <a:rPr lang="en-US" altLang="en-US" sz="2000">
                <a:latin typeface="Times New Roman" panose="02020603050405020304" pitchFamily="18" charset="0"/>
                <a:cs typeface="Times New Roman" panose="02020603050405020304" pitchFamily="18" charset="0"/>
              </a:rPr>
              <a:t>State Residency</a:t>
            </a:r>
          </a:p>
          <a:p>
            <a:pPr eaLnBrk="1" hangingPunct="1">
              <a:lnSpc>
                <a:spcPct val="140000"/>
              </a:lnSpc>
              <a:buClr>
                <a:schemeClr val="tx1"/>
              </a:buClr>
            </a:pPr>
            <a:r>
              <a:rPr lang="en-US" altLang="en-US" sz="2000">
                <a:latin typeface="Times New Roman" panose="02020603050405020304" pitchFamily="18" charset="0"/>
                <a:cs typeface="Times New Roman" panose="02020603050405020304" pitchFamily="18" charset="0"/>
              </a:rPr>
              <a:t>Social Security Number</a:t>
            </a:r>
          </a:p>
          <a:p>
            <a:pPr>
              <a:lnSpc>
                <a:spcPct val="140000"/>
              </a:lnSpc>
              <a:buClr>
                <a:schemeClr val="tx1"/>
              </a:buClr>
            </a:pPr>
            <a:r>
              <a:rPr lang="en-US" altLang="en-US" sz="2000">
                <a:latin typeface="Times New Roman" panose="02020603050405020304" pitchFamily="18" charset="0"/>
                <a:cs typeface="Times New Roman" panose="02020603050405020304" pitchFamily="18" charset="0"/>
              </a:rPr>
              <a:t>Pregnancy</a:t>
            </a:r>
          </a:p>
          <a:p>
            <a:pPr eaLnBrk="1" hangingPunct="1">
              <a:lnSpc>
                <a:spcPct val="140000"/>
              </a:lnSpc>
              <a:buClr>
                <a:schemeClr val="tx1"/>
              </a:buClr>
            </a:pPr>
            <a:r>
              <a:rPr lang="en-US" altLang="en-US" sz="2000">
                <a:latin typeface="Times New Roman" panose="02020603050405020304" pitchFamily="18" charset="0"/>
                <a:cs typeface="Times New Roman" panose="02020603050405020304" pitchFamily="18" charset="0"/>
              </a:rPr>
              <a:t>Household Size</a:t>
            </a:r>
          </a:p>
          <a:p>
            <a:pPr eaLnBrk="1" hangingPunct="1">
              <a:lnSpc>
                <a:spcPct val="140000"/>
              </a:lnSpc>
              <a:buClr>
                <a:schemeClr val="tx1"/>
              </a:buClr>
            </a:pPr>
            <a:r>
              <a:rPr lang="en-US" altLang="en-US" sz="2000">
                <a:latin typeface="Times New Roman" panose="02020603050405020304" pitchFamily="18" charset="0"/>
                <a:cs typeface="Times New Roman" panose="02020603050405020304" pitchFamily="18" charset="0"/>
              </a:rPr>
              <a:t>Tax Filer Status</a:t>
            </a:r>
            <a:endParaRPr lang="en-US" altLang="en-US" sz="2000"/>
          </a:p>
          <a:p>
            <a:pPr eaLnBrk="1" hangingPunct="1">
              <a:lnSpc>
                <a:spcPct val="140000"/>
              </a:lnSpc>
              <a:buClr>
                <a:schemeClr val="tx1"/>
              </a:buClr>
            </a:pPr>
            <a:endParaRPr lang="en-US" altLang="en-US" sz="1500">
              <a:latin typeface="Times New Roman" panose="02020603050405020304" pitchFamily="18" charset="0"/>
              <a:cs typeface="Times New Roman" panose="02020603050405020304" pitchFamily="18" charset="0"/>
            </a:endParaRPr>
          </a:p>
        </p:txBody>
      </p:sp>
      <p:sp>
        <p:nvSpPr>
          <p:cNvPr id="93188" name="Content Placeholder 4"/>
          <p:cNvSpPr txBox="1">
            <a:spLocks/>
          </p:cNvSpPr>
          <p:nvPr/>
        </p:nvSpPr>
        <p:spPr bwMode="auto">
          <a:xfrm>
            <a:off x="4056063" y="1884363"/>
            <a:ext cx="3279775" cy="447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7675"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40000"/>
              </a:lnSpc>
            </a:pPr>
            <a:r>
              <a:rPr lang="en-US" altLang="en-US" sz="2000">
                <a:latin typeface="Times New Roman" panose="02020603050405020304" pitchFamily="18" charset="0"/>
                <a:cs typeface="Times New Roman" panose="02020603050405020304" pitchFamily="18" charset="0"/>
              </a:rPr>
              <a:t>Income</a:t>
            </a:r>
          </a:p>
          <a:p>
            <a:pPr eaLnBrk="1" hangingPunct="1">
              <a:lnSpc>
                <a:spcPct val="140000"/>
              </a:lnSpc>
            </a:pPr>
            <a:r>
              <a:rPr lang="en-US" altLang="en-US" sz="2000">
                <a:latin typeface="Times New Roman" panose="02020603050405020304" pitchFamily="18" charset="0"/>
                <a:cs typeface="Times New Roman" panose="02020603050405020304" pitchFamily="18" charset="0"/>
              </a:rPr>
              <a:t>Resources/Assets (Non-MAGI)</a:t>
            </a:r>
          </a:p>
          <a:p>
            <a:pPr eaLnBrk="1" hangingPunct="1">
              <a:lnSpc>
                <a:spcPct val="140000"/>
              </a:lnSpc>
              <a:buClr>
                <a:schemeClr val="tx1"/>
              </a:buClr>
            </a:pPr>
            <a:r>
              <a:rPr lang="en-US" altLang="en-US" sz="2000">
                <a:latin typeface="Times New Roman" panose="02020603050405020304" pitchFamily="18" charset="0"/>
                <a:cs typeface="Times New Roman" panose="02020603050405020304" pitchFamily="18" charset="0"/>
              </a:rPr>
              <a:t>Blindness, Disability, Medical Eligibility</a:t>
            </a:r>
          </a:p>
          <a:p>
            <a:pPr>
              <a:lnSpc>
                <a:spcPct val="140000"/>
              </a:lnSpc>
            </a:pPr>
            <a:r>
              <a:rPr lang="en-US" altLang="en-US" sz="2000">
                <a:latin typeface="Times New Roman" panose="02020603050405020304" pitchFamily="18" charset="0"/>
                <a:cs typeface="Times New Roman" panose="02020603050405020304" pitchFamily="18" charset="0"/>
              </a:rPr>
              <a:t>Health Insurance (CHIP)</a:t>
            </a:r>
          </a:p>
          <a:p>
            <a:pPr>
              <a:lnSpc>
                <a:spcPct val="140000"/>
              </a:lnSpc>
            </a:pPr>
            <a:r>
              <a:rPr lang="en-US" altLang="en-US" sz="2000">
                <a:latin typeface="Times New Roman" panose="02020603050405020304" pitchFamily="18" charset="0"/>
                <a:cs typeface="Times New Roman" panose="02020603050405020304" pitchFamily="18" charset="0"/>
              </a:rPr>
              <a:t>Penalty of Perjury Signature on Application/Renewal </a:t>
            </a:r>
          </a:p>
        </p:txBody>
      </p:sp>
      <p:sp>
        <p:nvSpPr>
          <p:cNvPr id="7" name="Slide Number Placeholder 1">
            <a:extLst/>
          </p:cNvPr>
          <p:cNvSpPr>
            <a:spLocks noGrp="1"/>
          </p:cNvSpPr>
          <p:nvPr>
            <p:ph type="sldNum" sz="quarter" idx="10"/>
          </p:nvPr>
        </p:nvSpPr>
        <p:spPr>
          <a:xfrm>
            <a:off x="7239000" y="6386513"/>
            <a:ext cx="1600200" cy="273050"/>
          </a:xfrm>
        </p:spPr>
        <p:txBody>
          <a:bodyPr/>
          <a:lstStyle/>
          <a:p>
            <a:pPr>
              <a:defRPr/>
            </a:pPr>
            <a:fld id="{AAD56777-82A6-4519-9E60-A119963CE63D}" type="slidenum">
              <a:rPr lang="en-US"/>
              <a:pPr>
                <a:defRPr/>
              </a:pPr>
              <a:t>39</a:t>
            </a:fld>
            <a:endParaRPr lang="en-US"/>
          </a:p>
        </p:txBody>
      </p:sp>
    </p:spTree>
  </p:cSld>
  <p:clrMapOvr>
    <a:masterClrMapping/>
  </p:clrMapOvr>
  <p:transition spd="med">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1"/>
          <p:cNvSpPr>
            <a:spLocks noGrp="1"/>
          </p:cNvSpPr>
          <p:nvPr>
            <p:ph type="title"/>
          </p:nvPr>
        </p:nvSpPr>
        <p:spPr>
          <a:effectLst>
            <a:outerShdw dist="76200" dir="5639981" algn="tl" rotWithShape="0">
              <a:srgbClr val="084A9C"/>
            </a:outerShdw>
          </a:effectLst>
        </p:spPr>
        <p:txBody>
          <a:bodyPr/>
          <a:lstStyle/>
          <a:p>
            <a:pPr eaLnBrk="1" hangingPunct="1"/>
            <a:r>
              <a:rPr lang="en-US" altLang="en-US" sz="3600" dirty="0" smtClean="0">
                <a:latin typeface="Times New Roman" panose="02020603050405020304" pitchFamily="18" charset="0"/>
                <a:cs typeface="Times New Roman" panose="02020603050405020304" pitchFamily="18" charset="0"/>
              </a:rPr>
              <a:t>PERM Program Overview</a:t>
            </a:r>
          </a:p>
        </p:txBody>
      </p:sp>
      <p:sp>
        <p:nvSpPr>
          <p:cNvPr id="2" name="Content Placeholder 1">
            <a:extLst/>
          </p:cNvPr>
          <p:cNvSpPr>
            <a:spLocks noGrp="1"/>
          </p:cNvSpPr>
          <p:nvPr>
            <p:ph idx="1"/>
          </p:nvPr>
        </p:nvSpPr>
        <p:spPr>
          <a:xfrm>
            <a:off x="457200" y="1676400"/>
            <a:ext cx="8229600" cy="5029200"/>
          </a:xfrm>
        </p:spPr>
        <p:txBody>
          <a:bodyPr rtlCol="0">
            <a:normAutofit fontScale="85000" lnSpcReduction="10000"/>
          </a:bodyPr>
          <a:lstStyle/>
          <a:p>
            <a:pPr algn="just" eaLnBrk="1" fontAlgn="auto" hangingPunct="1">
              <a:spcAft>
                <a:spcPts val="0"/>
              </a:spcAft>
              <a:defRPr/>
            </a:pPr>
            <a:r>
              <a:rPr lang="en-US" sz="2400" dirty="0">
                <a:latin typeface="Times New Roman" panose="02020603050405020304" pitchFamily="18" charset="0"/>
                <a:cs typeface="Times New Roman" panose="02020603050405020304" pitchFamily="18" charset="0"/>
              </a:rPr>
              <a:t>CMS is required to estimate the amount of improper payments in Medicaid and the Children’s Health Insurance Program (CHIP) annually, as required by the IPIA (now amended by IPERA and IPERIA)</a:t>
            </a:r>
          </a:p>
          <a:p>
            <a:pPr algn="just" eaLnBrk="1" fontAlgn="auto" hangingPunct="1">
              <a:spcAft>
                <a:spcPts val="0"/>
              </a:spcAft>
              <a:defRPr/>
            </a:pPr>
            <a:endParaRPr lang="en-US" sz="900" dirty="0">
              <a:latin typeface="Times New Roman" panose="02020603050405020304" pitchFamily="18" charset="0"/>
              <a:cs typeface="Times New Roman" panose="02020603050405020304" pitchFamily="18" charset="0"/>
            </a:endParaRPr>
          </a:p>
          <a:p>
            <a:pPr algn="just" eaLnBrk="1" fontAlgn="auto" hangingPunct="1">
              <a:spcAft>
                <a:spcPts val="0"/>
              </a:spcAft>
              <a:defRPr/>
            </a:pPr>
            <a:r>
              <a:rPr lang="en-US" sz="2400" dirty="0">
                <a:latin typeface="Times New Roman" panose="02020603050405020304" pitchFamily="18" charset="0"/>
                <a:cs typeface="Times New Roman" panose="02020603050405020304" pitchFamily="18" charset="0"/>
              </a:rPr>
              <a:t>The goal of PERM is to measure and report an unbiased estimate of the true improper payment rate for Medicaid and CHIP</a:t>
            </a:r>
          </a:p>
          <a:p>
            <a:pPr algn="just" eaLnBrk="1" fontAlgn="auto" hangingPunct="1">
              <a:spcAft>
                <a:spcPts val="0"/>
              </a:spcAft>
              <a:defRPr/>
            </a:pPr>
            <a:endParaRPr lang="en-US" sz="900" dirty="0">
              <a:latin typeface="Times New Roman" panose="02020603050405020304" pitchFamily="18" charset="0"/>
              <a:cs typeface="Times New Roman" panose="02020603050405020304" pitchFamily="18" charset="0"/>
            </a:endParaRPr>
          </a:p>
          <a:p>
            <a:pPr algn="just" eaLnBrk="1" fontAlgn="auto" hangingPunct="1">
              <a:spcAft>
                <a:spcPts val="0"/>
              </a:spcAft>
              <a:defRPr/>
            </a:pPr>
            <a:r>
              <a:rPr lang="en-US" sz="2400" dirty="0">
                <a:latin typeface="Times New Roman" panose="02020603050405020304" pitchFamily="18" charset="0"/>
                <a:cs typeface="Times New Roman" panose="02020603050405020304" pitchFamily="18" charset="0"/>
              </a:rPr>
              <a:t>Because it is not feasible to verify the accuracy of every Medicaid and CHIP payment, CMS samples a small subset of payments for review and extrapolates the results to the “universe” of payments</a:t>
            </a:r>
          </a:p>
          <a:p>
            <a:pPr algn="just" eaLnBrk="1" fontAlgn="auto" hangingPunct="1">
              <a:spcAft>
                <a:spcPts val="0"/>
              </a:spcAft>
              <a:defRPr/>
            </a:pPr>
            <a:endParaRPr lang="en-US" sz="900" dirty="0">
              <a:latin typeface="Times New Roman" panose="02020603050405020304" pitchFamily="18" charset="0"/>
              <a:cs typeface="Times New Roman" panose="02020603050405020304" pitchFamily="18" charset="0"/>
            </a:endParaRPr>
          </a:p>
          <a:p>
            <a:pPr algn="just" eaLnBrk="1" fontAlgn="auto" hangingPunct="1">
              <a:spcAft>
                <a:spcPts val="0"/>
              </a:spcAft>
              <a:defRPr/>
            </a:pPr>
            <a:r>
              <a:rPr lang="en-US" sz="2400" dirty="0">
                <a:latin typeface="Times New Roman" panose="02020603050405020304" pitchFamily="18" charset="0"/>
                <a:cs typeface="Times New Roman" panose="02020603050405020304" pitchFamily="18" charset="0"/>
              </a:rPr>
              <a:t>The program is operating under the PERM final regulation published on July 5, 2017</a:t>
            </a:r>
          </a:p>
          <a:p>
            <a:pPr algn="just" eaLnBrk="1" fontAlgn="auto" hangingPunct="1">
              <a:spcAft>
                <a:spcPts val="0"/>
              </a:spcAft>
              <a:defRPr/>
            </a:pPr>
            <a:endParaRPr lang="en-US" sz="900" dirty="0">
              <a:latin typeface="Times New Roman" panose="02020603050405020304" pitchFamily="18" charset="0"/>
              <a:cs typeface="Times New Roman" panose="02020603050405020304" pitchFamily="18" charset="0"/>
            </a:endParaRPr>
          </a:p>
          <a:p>
            <a:pPr algn="just" eaLnBrk="1" fontAlgn="auto" hangingPunct="1">
              <a:spcAft>
                <a:spcPts val="0"/>
              </a:spcAft>
              <a:defRPr/>
            </a:pPr>
            <a:r>
              <a:rPr lang="en-US" sz="2400" dirty="0">
                <a:latin typeface="Times New Roman" panose="02020603050405020304" pitchFamily="18" charset="0"/>
                <a:cs typeface="Times New Roman" panose="02020603050405020304" pitchFamily="18" charset="0"/>
              </a:rPr>
              <a:t>This cycle will review Medicaid and CHIP payments made in Reporting Year (RY) 2021 (</a:t>
            </a:r>
            <a:r>
              <a:rPr lang="en-US" sz="2400" b="1" dirty="0">
                <a:latin typeface="Times New Roman" panose="02020603050405020304" pitchFamily="18" charset="0"/>
                <a:cs typeface="Times New Roman" panose="02020603050405020304" pitchFamily="18" charset="0"/>
              </a:rPr>
              <a:t>July 1, 2019 through June 30, 2020</a:t>
            </a:r>
            <a:r>
              <a:rPr lang="en-US" sz="2400" dirty="0">
                <a:latin typeface="Times New Roman" panose="02020603050405020304" pitchFamily="18" charset="0"/>
                <a:cs typeface="Times New Roman" panose="02020603050405020304" pitchFamily="18" charset="0"/>
              </a:rPr>
              <a:t>)</a:t>
            </a:r>
          </a:p>
          <a:p>
            <a:pPr algn="just" eaLnBrk="1" fontAlgn="auto" hangingPunct="1">
              <a:spcAft>
                <a:spcPts val="0"/>
              </a:spcAft>
              <a:defRPr/>
            </a:pPr>
            <a:endParaRPr lang="en-US" sz="900" dirty="0">
              <a:latin typeface="Times New Roman" panose="02020603050405020304" pitchFamily="18" charset="0"/>
              <a:cs typeface="Times New Roman" panose="02020603050405020304" pitchFamily="18" charset="0"/>
            </a:endParaRPr>
          </a:p>
          <a:p>
            <a:pPr algn="just" eaLnBrk="1" fontAlgn="auto" hangingPunct="1">
              <a:spcAft>
                <a:spcPts val="0"/>
              </a:spcAft>
              <a:defRPr/>
            </a:pPr>
            <a:r>
              <a:rPr lang="en-US" sz="2400" dirty="0">
                <a:latin typeface="Times New Roman" panose="02020603050405020304" pitchFamily="18" charset="0"/>
                <a:cs typeface="Times New Roman" panose="02020603050405020304" pitchFamily="18" charset="0"/>
              </a:rPr>
              <a:t>The RY 2021 improper payment rates will be reported in the AFR published in November 2021</a:t>
            </a:r>
          </a:p>
        </p:txBody>
      </p:sp>
      <p:sp>
        <p:nvSpPr>
          <p:cNvPr id="3" name="Slide Number Placeholder 2">
            <a:extLst/>
          </p:cNvPr>
          <p:cNvSpPr>
            <a:spLocks noGrp="1"/>
          </p:cNvSpPr>
          <p:nvPr>
            <p:ph type="sldNum" sz="quarter" idx="10"/>
          </p:nvPr>
        </p:nvSpPr>
        <p:spPr/>
        <p:txBody>
          <a:bodyPr/>
          <a:lstStyle/>
          <a:p>
            <a:pPr>
              <a:defRPr/>
            </a:pPr>
            <a:fld id="{BCA2E8E8-7272-46D9-804E-11C64242DC00}" type="slidenum">
              <a:rPr lang="en-US"/>
              <a:pPr>
                <a:defRPr/>
              </a:pPr>
              <a:t>4</a:t>
            </a:fld>
            <a:endParaRPr lang="en-US" dirty="0"/>
          </a:p>
        </p:txBody>
      </p:sp>
    </p:spTree>
  </p:cSld>
  <p:clrMapOvr>
    <a:masterClrMapping/>
  </p:clrMapOvr>
  <p:transition spd="med">
    <p:pull/>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1"/>
          <p:cNvSpPr>
            <a:spLocks noGrp="1"/>
          </p:cNvSpPr>
          <p:nvPr>
            <p:ph type="title"/>
          </p:nvPr>
        </p:nvSpPr>
        <p:spPr>
          <a:effectLst>
            <a:outerShdw dist="76200" dir="5639981" algn="tl" rotWithShape="0">
              <a:srgbClr val="084A9C"/>
            </a:outerShdw>
          </a:effectLst>
        </p:spPr>
        <p:txBody>
          <a:bodyPr/>
          <a:lstStyle/>
          <a:p>
            <a:r>
              <a:rPr lang="en-US" altLang="en-US" sz="4000" dirty="0" smtClean="0">
                <a:latin typeface="Times New Roman" panose="02020603050405020304" pitchFamily="18" charset="0"/>
                <a:cs typeface="Times New Roman" panose="02020603050405020304" pitchFamily="18" charset="0"/>
              </a:rPr>
              <a:t>Systems</a:t>
            </a:r>
            <a:r>
              <a:rPr lang="en-US" altLang="en-US" sz="4000" dirty="0" smtClean="0">
                <a:solidFill>
                  <a:srgbClr val="FF0000"/>
                </a:solidFill>
                <a:latin typeface="Times New Roman" panose="02020603050405020304" pitchFamily="18" charset="0"/>
                <a:cs typeface="Times New Roman" panose="02020603050405020304" pitchFamily="18" charset="0"/>
              </a:rPr>
              <a:t> </a:t>
            </a:r>
            <a:r>
              <a:rPr lang="en-US" altLang="en-US" sz="4000" dirty="0" smtClean="0">
                <a:latin typeface="Times New Roman" panose="02020603050405020304" pitchFamily="18" charset="0"/>
                <a:cs typeface="Times New Roman" panose="02020603050405020304" pitchFamily="18" charset="0"/>
              </a:rPr>
              <a:t>Access</a:t>
            </a:r>
          </a:p>
        </p:txBody>
      </p:sp>
      <p:sp>
        <p:nvSpPr>
          <p:cNvPr id="7" name="Slide Number Placeholder 1">
            <a:extLst/>
          </p:cNvPr>
          <p:cNvSpPr>
            <a:spLocks noGrp="1"/>
          </p:cNvSpPr>
          <p:nvPr>
            <p:ph type="sldNum" sz="quarter" idx="10"/>
          </p:nvPr>
        </p:nvSpPr>
        <p:spPr>
          <a:xfrm>
            <a:off x="7162800" y="6400800"/>
            <a:ext cx="1600200" cy="274638"/>
          </a:xfrm>
        </p:spPr>
        <p:txBody>
          <a:bodyPr/>
          <a:lstStyle/>
          <a:p>
            <a:pPr>
              <a:defRPr/>
            </a:pPr>
            <a:fld id="{7D855ACE-8DFF-4901-A3A2-4176C6A57DB0}" type="slidenum">
              <a:rPr lang="en-US"/>
              <a:pPr>
                <a:defRPr/>
              </a:pPr>
              <a:t>40</a:t>
            </a:fld>
            <a:endParaRPr lang="en-US"/>
          </a:p>
        </p:txBody>
      </p:sp>
      <p:sp>
        <p:nvSpPr>
          <p:cNvPr id="8" name="Content Placeholder 1">
            <a:extLst/>
          </p:cNvPr>
          <p:cNvSpPr>
            <a:spLocks noGrp="1"/>
          </p:cNvSpPr>
          <p:nvPr>
            <p:ph idx="1"/>
          </p:nvPr>
        </p:nvSpPr>
        <p:spPr>
          <a:xfrm>
            <a:off x="228600" y="1792288"/>
            <a:ext cx="8382000" cy="4608512"/>
          </a:xfrm>
        </p:spPr>
        <p:txBody>
          <a:bodyPr>
            <a:normAutofit fontScale="92500" lnSpcReduction="10000"/>
          </a:bodyPr>
          <a:lstStyle/>
          <a:p>
            <a:pPr algn="just">
              <a:spcBef>
                <a:spcPts val="300"/>
              </a:spcBef>
              <a:defRPr/>
            </a:pPr>
            <a:r>
              <a:rPr lang="en-US" altLang="en-US" sz="1900" dirty="0">
                <a:latin typeface="Times New Roman"/>
                <a:cs typeface="Times New Roman"/>
              </a:rPr>
              <a:t>The PERM Final Rule (published on July 5, 2017) requires states to grant federal contractors access to all systems that authorize payments, eligibility systems, systems that contain beneficiary demographics, and provider enrollment information to facilitate reviews</a:t>
            </a:r>
          </a:p>
          <a:p>
            <a:pPr algn="just">
              <a:spcBef>
                <a:spcPts val="300"/>
              </a:spcBef>
              <a:defRPr/>
            </a:pPr>
            <a:r>
              <a:rPr lang="en-US" altLang="en-US" sz="1900" dirty="0">
                <a:latin typeface="Times New Roman"/>
                <a:cs typeface="Times New Roman"/>
              </a:rPr>
              <a:t>The ERC will access state eligibility and documentation management systems </a:t>
            </a:r>
            <a:r>
              <a:rPr lang="en-US" sz="1900" dirty="0">
                <a:latin typeface="Times New Roman"/>
                <a:cs typeface="Times New Roman"/>
              </a:rPr>
              <a:t>to facilitate reviews with the goal of reducing </a:t>
            </a:r>
            <a:r>
              <a:rPr lang="en-US" altLang="en-US" sz="1900" dirty="0">
                <a:latin typeface="Times New Roman"/>
                <a:cs typeface="Times New Roman"/>
              </a:rPr>
              <a:t>state burden </a:t>
            </a:r>
            <a:endParaRPr lang="en-US" altLang="en-US" sz="1900" dirty="0">
              <a:latin typeface="Times New Roman" panose="02020603050405020304" pitchFamily="18" charset="0"/>
              <a:cs typeface="Times New Roman" panose="02020603050405020304" pitchFamily="18" charset="0"/>
            </a:endParaRPr>
          </a:p>
          <a:p>
            <a:pPr algn="just">
              <a:spcBef>
                <a:spcPts val="300"/>
              </a:spcBef>
              <a:defRPr/>
            </a:pPr>
            <a:r>
              <a:rPr lang="en-US" altLang="en-US" sz="1900" dirty="0">
                <a:latin typeface="Times New Roman" panose="02020603050405020304" pitchFamily="18" charset="0"/>
                <a:cs typeface="Times New Roman" panose="02020603050405020304" pitchFamily="18" charset="0"/>
              </a:rPr>
              <a:t>The ERC will collect case documentation through direct access to the state systems</a:t>
            </a:r>
          </a:p>
          <a:p>
            <a:pPr lvl="1" algn="just">
              <a:spcBef>
                <a:spcPts val="300"/>
              </a:spcBef>
              <a:defRPr/>
            </a:pPr>
            <a:r>
              <a:rPr lang="en-US" altLang="en-US" sz="1900" dirty="0">
                <a:latin typeface="Times New Roman" panose="02020603050405020304" pitchFamily="18" charset="0"/>
                <a:cs typeface="Times New Roman" panose="02020603050405020304" pitchFamily="18" charset="0"/>
              </a:rPr>
              <a:t>The state may have to provide additional documentation securely, if all necessary documentation is not available via system access (e.g., paper files)</a:t>
            </a:r>
          </a:p>
          <a:p>
            <a:pPr algn="just">
              <a:spcBef>
                <a:spcPts val="300"/>
              </a:spcBef>
              <a:defRPr/>
            </a:pPr>
            <a:r>
              <a:rPr lang="en-US" altLang="en-US" sz="1900" dirty="0">
                <a:latin typeface="Times New Roman" panose="02020603050405020304" pitchFamily="18" charset="0"/>
                <a:cs typeface="Times New Roman" panose="02020603050405020304" pitchFamily="18" charset="0"/>
              </a:rPr>
              <a:t>During the next few months, the ERC will coordinate with the state directly to obtain system access; the ERC will: </a:t>
            </a:r>
          </a:p>
          <a:p>
            <a:pPr lvl="1" algn="just">
              <a:spcBef>
                <a:spcPts val="300"/>
              </a:spcBef>
              <a:defRPr/>
            </a:pPr>
            <a:r>
              <a:rPr lang="en-US" altLang="en-US" sz="1900" dirty="0">
                <a:latin typeface="Times New Roman" panose="02020603050405020304" pitchFamily="18" charset="0"/>
                <a:cs typeface="Times New Roman" panose="02020603050405020304" pitchFamily="18" charset="0"/>
              </a:rPr>
              <a:t>Gather information for each system from the state</a:t>
            </a:r>
          </a:p>
          <a:p>
            <a:pPr lvl="1" algn="just">
              <a:spcBef>
                <a:spcPts val="300"/>
              </a:spcBef>
              <a:defRPr/>
            </a:pPr>
            <a:r>
              <a:rPr lang="en-US" altLang="en-US" sz="1900" dirty="0">
                <a:latin typeface="Times New Roman" panose="02020603050405020304" pitchFamily="18" charset="0"/>
                <a:cs typeface="Times New Roman" panose="02020603050405020304" pitchFamily="18" charset="0"/>
              </a:rPr>
              <a:t>Execute any Data Use </a:t>
            </a:r>
            <a:r>
              <a:rPr lang="en-US" altLang="en-US" sz="1900" dirty="0" smtClean="0">
                <a:latin typeface="Times New Roman" panose="02020603050405020304" pitchFamily="18" charset="0"/>
                <a:cs typeface="Times New Roman" panose="02020603050405020304" pitchFamily="18" charset="0"/>
              </a:rPr>
              <a:t>Agreements </a:t>
            </a:r>
            <a:r>
              <a:rPr lang="en-US" altLang="en-US" sz="1900" dirty="0">
                <a:latin typeface="Times New Roman" panose="02020603050405020304" pitchFamily="18" charset="0"/>
                <a:cs typeface="Times New Roman" panose="02020603050405020304" pitchFamily="18" charset="0"/>
              </a:rPr>
              <a:t>(</a:t>
            </a:r>
            <a:r>
              <a:rPr lang="en-US" altLang="en-US" sz="1900" dirty="0" smtClean="0">
                <a:latin typeface="Times New Roman" panose="02020603050405020304" pitchFamily="18" charset="0"/>
                <a:cs typeface="Times New Roman" panose="02020603050405020304" pitchFamily="18" charset="0"/>
              </a:rPr>
              <a:t>DUAs) or other agreements that are necessary </a:t>
            </a:r>
            <a:r>
              <a:rPr lang="en-US" altLang="en-US" sz="1900" dirty="0">
                <a:latin typeface="Times New Roman" panose="02020603050405020304" pitchFamily="18" charset="0"/>
                <a:cs typeface="Times New Roman" panose="02020603050405020304" pitchFamily="18" charset="0"/>
              </a:rPr>
              <a:t>to access the state systems</a:t>
            </a:r>
          </a:p>
          <a:p>
            <a:pPr lvl="1" algn="just">
              <a:spcBef>
                <a:spcPts val="300"/>
              </a:spcBef>
              <a:defRPr/>
            </a:pPr>
            <a:r>
              <a:rPr lang="en-US" altLang="en-US" sz="1900" dirty="0">
                <a:latin typeface="Times New Roman" panose="02020603050405020304" pitchFamily="18" charset="0"/>
                <a:cs typeface="Times New Roman" panose="02020603050405020304" pitchFamily="18" charset="0"/>
              </a:rPr>
              <a:t>Take any required training</a:t>
            </a:r>
          </a:p>
          <a:p>
            <a:pPr lvl="1" algn="just">
              <a:spcBef>
                <a:spcPts val="300"/>
              </a:spcBef>
              <a:defRPr/>
            </a:pPr>
            <a:r>
              <a:rPr lang="en-US" altLang="en-US" sz="1900" dirty="0">
                <a:latin typeface="Times New Roman" panose="02020603050405020304" pitchFamily="18" charset="0"/>
                <a:cs typeface="Times New Roman" panose="02020603050405020304" pitchFamily="18" charset="0"/>
              </a:rPr>
              <a:t>Coordinate onsite visit details, as needed </a:t>
            </a:r>
          </a:p>
          <a:p>
            <a:pPr lvl="1" algn="just">
              <a:spcBef>
                <a:spcPts val="300"/>
              </a:spcBef>
              <a:defRPr/>
            </a:pPr>
            <a:endParaRPr lang="en-US" altLang="en-US" sz="1500" dirty="0">
              <a:latin typeface="Times New Roman" panose="02020603050405020304" pitchFamily="18" charset="0"/>
              <a:cs typeface="Times New Roman" panose="02020603050405020304" pitchFamily="18" charset="0"/>
            </a:endParaRPr>
          </a:p>
        </p:txBody>
      </p:sp>
    </p:spTree>
  </p:cSld>
  <p:clrMapOvr>
    <a:masterClrMapping/>
  </p:clrMapOvr>
  <p:transition spd="slow">
    <p:cove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Content Placeholder 1"/>
          <p:cNvSpPr>
            <a:spLocks noGrp="1"/>
          </p:cNvSpPr>
          <p:nvPr>
            <p:ph idx="1"/>
          </p:nvPr>
        </p:nvSpPr>
        <p:spPr/>
        <p:txBody>
          <a:bodyPr/>
          <a:lstStyle/>
          <a:p>
            <a:pPr algn="just"/>
            <a:r>
              <a:rPr lang="en-US" altLang="en-US" sz="2400" smtClean="0">
                <a:latin typeface="Times New Roman" panose="02020603050405020304" pitchFamily="18" charset="0"/>
                <a:cs typeface="Times New Roman" panose="02020603050405020304" pitchFamily="18" charset="0"/>
              </a:rPr>
              <a:t>Upon the ERC’s initial review of the information collected, the ERC may identify cases with missing information or incorrect timeframes and will use the SMERF system to request documentation from the state, which can be tracked through the eligibility pending (EP1) list</a:t>
            </a:r>
          </a:p>
          <a:p>
            <a:pPr lvl="1" algn="just"/>
            <a:r>
              <a:rPr lang="en-US" altLang="en-US" sz="2400" smtClean="0">
                <a:latin typeface="Times New Roman" panose="02020603050405020304" pitchFamily="18" charset="0"/>
                <a:cs typeface="Times New Roman" panose="02020603050405020304" pitchFamily="18" charset="0"/>
              </a:rPr>
              <a:t>The ERC will answer any questions about the request during the regularly scheduled check-in calls  </a:t>
            </a:r>
          </a:p>
          <a:p>
            <a:pPr algn="just"/>
            <a:r>
              <a:rPr lang="en-US" altLang="en-US" sz="2400" smtClean="0">
                <a:latin typeface="Times New Roman" panose="02020603050405020304" pitchFamily="18" charset="0"/>
                <a:cs typeface="Times New Roman" panose="02020603050405020304" pitchFamily="18" charset="0"/>
              </a:rPr>
              <a:t>The state will have 30 calendar days to submit the requested documentation to the ERC via SFTP</a:t>
            </a:r>
          </a:p>
          <a:p>
            <a:pPr algn="just"/>
            <a:r>
              <a:rPr lang="en-US" altLang="en-US" sz="2400" smtClean="0">
                <a:latin typeface="Times New Roman" panose="02020603050405020304" pitchFamily="18" charset="0"/>
                <a:cs typeface="Times New Roman" panose="02020603050405020304" pitchFamily="18" charset="0"/>
              </a:rPr>
              <a:t>The ERC will provide more detail on this process following the intake meeting</a:t>
            </a:r>
          </a:p>
          <a:p>
            <a:endParaRPr lang="en-US" altLang="en-US" smtClean="0"/>
          </a:p>
        </p:txBody>
      </p:sp>
      <p:sp>
        <p:nvSpPr>
          <p:cNvPr id="97283" name="Title 2"/>
          <p:cNvSpPr>
            <a:spLocks noGrp="1"/>
          </p:cNvSpPr>
          <p:nvPr>
            <p:ph type="title"/>
          </p:nvPr>
        </p:nvSpPr>
        <p:spPr>
          <a:effectLst>
            <a:outerShdw dist="76200" dir="5639981" algn="tl" rotWithShape="0">
              <a:srgbClr val="084A9C"/>
            </a:outerShdw>
          </a:effectLst>
        </p:spPr>
        <p:txBody>
          <a:bodyPr/>
          <a:lstStyle/>
          <a:p>
            <a:r>
              <a:rPr lang="en-US" altLang="en-US" dirty="0" smtClean="0">
                <a:latin typeface="Times New Roman" panose="02020603050405020304" pitchFamily="18" charset="0"/>
                <a:cs typeface="Times New Roman" panose="02020603050405020304" pitchFamily="18" charset="0"/>
              </a:rPr>
              <a:t>Pending Documentation Requests</a:t>
            </a:r>
            <a:endParaRPr lang="en-US" altLang="en-US" dirty="0" smtClean="0"/>
          </a:p>
        </p:txBody>
      </p:sp>
      <p:sp>
        <p:nvSpPr>
          <p:cNvPr id="4" name="Slide Number Placeholder 3">
            <a:extLst/>
          </p:cNvPr>
          <p:cNvSpPr>
            <a:spLocks noGrp="1"/>
          </p:cNvSpPr>
          <p:nvPr>
            <p:ph type="sldNum" sz="quarter" idx="10"/>
          </p:nvPr>
        </p:nvSpPr>
        <p:spPr/>
        <p:txBody>
          <a:bodyPr/>
          <a:lstStyle/>
          <a:p>
            <a:pPr>
              <a:defRPr/>
            </a:pPr>
            <a:fld id="{9DF7D7CD-C4FE-411D-A21C-C7A1BE195188}" type="slidenum">
              <a:rPr lang="en-US" smtClean="0"/>
              <a:pPr>
                <a:defRPr/>
              </a:pPr>
              <a:t>41</a:t>
            </a:fld>
            <a:endParaRPr lang="en-US"/>
          </a:p>
        </p:txBody>
      </p:sp>
    </p:spTree>
  </p:cSld>
  <p:clrMapOvr>
    <a:masterClrMapping/>
  </p:clrMapOvr>
  <p:transition spd="slow">
    <p:cove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dirty="0">
                <a:latin typeface="Times New Roman" panose="02020603050405020304" pitchFamily="18" charset="0"/>
                <a:cs typeface="Times New Roman" panose="02020603050405020304" pitchFamily="18" charset="0"/>
              </a:rPr>
              <a:t>Eligibility Reviews</a:t>
            </a:r>
            <a:br>
              <a:rPr lang="en-US" altLang="en-US" dirty="0">
                <a:latin typeface="Times New Roman" panose="02020603050405020304" pitchFamily="18" charset="0"/>
                <a:cs typeface="Times New Roman" panose="02020603050405020304" pitchFamily="18" charset="0"/>
              </a:rPr>
            </a:br>
            <a:r>
              <a:rPr lang="en-US" altLang="en-US" sz="2400" dirty="0">
                <a:latin typeface="Times New Roman" panose="02020603050405020304" pitchFamily="18" charset="0"/>
                <a:cs typeface="Times New Roman" panose="02020603050405020304" pitchFamily="18" charset="0"/>
              </a:rPr>
              <a:t>Preliminary RY21 Eligibility Finding Codes</a:t>
            </a:r>
            <a:endParaRPr lang="en-US" sz="2400" dirty="0"/>
          </a:p>
        </p:txBody>
      </p:sp>
      <p:sp>
        <p:nvSpPr>
          <p:cNvPr id="4" name="Slide Number Placeholder 3"/>
          <p:cNvSpPr>
            <a:spLocks noGrp="1"/>
          </p:cNvSpPr>
          <p:nvPr>
            <p:ph type="sldNum" sz="quarter" idx="10"/>
          </p:nvPr>
        </p:nvSpPr>
        <p:spPr/>
        <p:txBody>
          <a:bodyPr/>
          <a:lstStyle/>
          <a:p>
            <a:pPr>
              <a:defRPr/>
            </a:pPr>
            <a:fld id="{55F11071-BB20-46EE-876B-F1D0369E74A9}" type="slidenum">
              <a:rPr lang="en-US" smtClean="0"/>
              <a:pPr>
                <a:defRPr/>
              </a:pPr>
              <a:t>42</a:t>
            </a:fld>
            <a:endParaRPr lang="en-US" dirty="0"/>
          </a:p>
        </p:txBody>
      </p:sp>
      <p:graphicFrame>
        <p:nvGraphicFramePr>
          <p:cNvPr id="5" name="Table 4" title="Table: Preliminary RY21 PERM ERC Findings Codes"/>
          <p:cNvGraphicFramePr>
            <a:graphicFrameLocks noGrp="1"/>
          </p:cNvGraphicFramePr>
          <p:nvPr>
            <p:extLst>
              <p:ext uri="{D42A27DB-BD31-4B8C-83A1-F6EECF244321}">
                <p14:modId xmlns:p14="http://schemas.microsoft.com/office/powerpoint/2010/main" val="2295503844"/>
              </p:ext>
            </p:extLst>
          </p:nvPr>
        </p:nvGraphicFramePr>
        <p:xfrm>
          <a:off x="342900" y="1852824"/>
          <a:ext cx="8458200" cy="4211955"/>
        </p:xfrm>
        <a:graphic>
          <a:graphicData uri="http://schemas.openxmlformats.org/drawingml/2006/table">
            <a:tbl>
              <a:tblPr firstRow="1" bandRow="1">
                <a:tableStyleId>{5C22544A-7EE6-4342-B048-85BDC9FD1C3A}</a:tableStyleId>
              </a:tblPr>
              <a:tblGrid>
                <a:gridCol w="4229100"/>
                <a:gridCol w="4229100"/>
              </a:tblGrid>
              <a:tr h="370840">
                <a:tc gridSpan="2">
                  <a:txBody>
                    <a:bodyPr/>
                    <a:lstStyle/>
                    <a:p>
                      <a:pPr algn="ctr"/>
                      <a:r>
                        <a:rPr lang="en-US" sz="2800" dirty="0" smtClean="0">
                          <a:latin typeface="Times New Roman" panose="02020603050405020304" pitchFamily="18" charset="0"/>
                          <a:cs typeface="Times New Roman" panose="02020603050405020304" pitchFamily="18" charset="0"/>
                        </a:rPr>
                        <a:t>Preliminary</a:t>
                      </a:r>
                      <a:r>
                        <a:rPr lang="en-US" sz="2800" baseline="0" dirty="0" smtClean="0">
                          <a:latin typeface="Times New Roman" panose="02020603050405020304" pitchFamily="18" charset="0"/>
                          <a:cs typeface="Times New Roman" panose="02020603050405020304" pitchFamily="18" charset="0"/>
                        </a:rPr>
                        <a:t> RY21 PERM ERC Finding Codes</a:t>
                      </a:r>
                      <a:endParaRPr lang="en-US" sz="2800" dirty="0">
                        <a:latin typeface="Times New Roman" panose="02020603050405020304" pitchFamily="18" charset="0"/>
                        <a:cs typeface="Times New Roman" panose="02020603050405020304" pitchFamily="18" charset="0"/>
                      </a:endParaRPr>
                    </a:p>
                  </a:txBody>
                  <a:tcPr/>
                </a:tc>
                <a:tc hMerge="1">
                  <a:txBody>
                    <a:bodyPr/>
                    <a:lstStyle/>
                    <a:p>
                      <a:endParaRPr lang="en-US" dirty="0"/>
                    </a:p>
                  </a:txBody>
                  <a:tcPr/>
                </a:tc>
              </a:tr>
              <a:tr h="370840">
                <a:tc>
                  <a:txBody>
                    <a:bodyPr/>
                    <a:lstStyle/>
                    <a:p>
                      <a:pPr marL="0" marR="0">
                        <a:lnSpc>
                          <a:spcPct val="107000"/>
                        </a:lnSpc>
                        <a:spcBef>
                          <a:spcPts val="0"/>
                        </a:spcBef>
                        <a:spcAft>
                          <a:spcPts val="0"/>
                        </a:spcAft>
                      </a:pPr>
                      <a:r>
                        <a:rPr lang="en-US" sz="16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C1 – </a:t>
                      </a:r>
                      <a:r>
                        <a:rPr lang="en-US" sz="16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Correct</a:t>
                      </a:r>
                      <a:r>
                        <a:rPr lang="en-US" sz="16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4290" marB="34290"/>
                </a:tc>
                <a:tc>
                  <a:txBody>
                    <a:bodyPr/>
                    <a:lstStyle/>
                    <a:p>
                      <a:pPr marL="0" marR="0">
                        <a:lnSpc>
                          <a:spcPct val="107000"/>
                        </a:lnSpc>
                        <a:spcBef>
                          <a:spcPts val="0"/>
                        </a:spcBef>
                        <a:spcAft>
                          <a:spcPts val="0"/>
                        </a:spcAft>
                      </a:pPr>
                      <a:r>
                        <a:rPr lang="en-US" sz="16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EP1 – </a:t>
                      </a:r>
                      <a:r>
                        <a:rPr lang="en-US" sz="16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Pending Information from State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4290" marB="34290"/>
                </a:tc>
              </a:tr>
              <a:tr h="370840">
                <a:tc>
                  <a:txBody>
                    <a:bodyPr/>
                    <a:lstStyle/>
                    <a:p>
                      <a:pPr marL="0" marR="0">
                        <a:lnSpc>
                          <a:spcPct val="107000"/>
                        </a:lnSpc>
                        <a:spcBef>
                          <a:spcPts val="0"/>
                        </a:spcBef>
                        <a:spcAft>
                          <a:spcPts val="0"/>
                        </a:spcAft>
                      </a:pPr>
                      <a:r>
                        <a:rPr lang="en-US" sz="16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ER1 – </a:t>
                      </a:r>
                      <a:r>
                        <a:rPr lang="en-US" sz="16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Documentation to support eligibility determination not maintained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4290" marB="34290"/>
                </a:tc>
                <a:tc>
                  <a:txBody>
                    <a:bodyPr/>
                    <a:lstStyle/>
                    <a:p>
                      <a:pPr marL="0" marR="0">
                        <a:lnSpc>
                          <a:spcPct val="107000"/>
                        </a:lnSpc>
                        <a:spcBef>
                          <a:spcPts val="0"/>
                        </a:spcBef>
                        <a:spcAft>
                          <a:spcPts val="0"/>
                        </a:spcAft>
                      </a:pPr>
                      <a:r>
                        <a:rPr lang="en-US" sz="16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ER7 - </a:t>
                      </a:r>
                      <a:r>
                        <a:rPr lang="en-US" sz="16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Not eligible for enrolled eligibility category; resulting in incorrect FMAP assignment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4290" marB="34290"/>
                </a:tc>
              </a:tr>
              <a:tr h="370840">
                <a:tc>
                  <a:txBody>
                    <a:bodyPr/>
                    <a:lstStyle/>
                    <a:p>
                      <a:pPr marL="0" marR="0">
                        <a:lnSpc>
                          <a:spcPct val="107000"/>
                        </a:lnSpc>
                        <a:spcBef>
                          <a:spcPts val="0"/>
                        </a:spcBef>
                        <a:spcAft>
                          <a:spcPts val="0"/>
                        </a:spcAft>
                      </a:pPr>
                      <a:r>
                        <a:rPr lang="en-US" sz="16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ER2 – </a:t>
                      </a:r>
                      <a:r>
                        <a:rPr lang="en-US" sz="16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Verification / Documentation not done / collected at the time of determination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4290" marB="34290"/>
                </a:tc>
                <a:tc>
                  <a:txBody>
                    <a:bodyPr/>
                    <a:lstStyle/>
                    <a:p>
                      <a:pPr marL="0" marR="0">
                        <a:lnSpc>
                          <a:spcPct val="107000"/>
                        </a:lnSpc>
                        <a:spcBef>
                          <a:spcPts val="0"/>
                        </a:spcBef>
                        <a:spcAft>
                          <a:spcPts val="0"/>
                        </a:spcAft>
                      </a:pPr>
                      <a:r>
                        <a:rPr lang="en-US" sz="16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ER8 – </a:t>
                      </a:r>
                      <a:r>
                        <a:rPr lang="en-US" sz="16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Not eligible for enrolled eligibility category; ineligible for service provided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4290" marB="34290"/>
                </a:tc>
              </a:tr>
              <a:tr h="370840">
                <a:tc>
                  <a:txBody>
                    <a:bodyPr/>
                    <a:lstStyle/>
                    <a:p>
                      <a:pPr marL="0" marR="0">
                        <a:lnSpc>
                          <a:spcPct val="107000"/>
                        </a:lnSpc>
                        <a:spcBef>
                          <a:spcPts val="0"/>
                        </a:spcBef>
                        <a:spcAft>
                          <a:spcPts val="0"/>
                        </a:spcAft>
                      </a:pPr>
                      <a:r>
                        <a:rPr lang="en-US" sz="16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ER3 </a:t>
                      </a:r>
                      <a:r>
                        <a:rPr lang="en-US" sz="16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Determination not conducted as required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4290" marB="34290"/>
                </a:tc>
                <a:tc>
                  <a:txBody>
                    <a:bodyPr/>
                    <a:lstStyle/>
                    <a:p>
                      <a:pPr marL="0" marR="0">
                        <a:lnSpc>
                          <a:spcPct val="107000"/>
                        </a:lnSpc>
                        <a:spcBef>
                          <a:spcPts val="0"/>
                        </a:spcBef>
                        <a:spcAft>
                          <a:spcPts val="0"/>
                        </a:spcAft>
                      </a:pPr>
                      <a:r>
                        <a:rPr lang="en-US" sz="16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ER9 – </a:t>
                      </a:r>
                      <a:r>
                        <a:rPr lang="en-US" sz="16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FFE-D Error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4290" marB="34290"/>
                </a:tc>
              </a:tr>
              <a:tr h="370840">
                <a:tc>
                  <a:txBody>
                    <a:bodyPr/>
                    <a:lstStyle/>
                    <a:p>
                      <a:pPr marL="0" marR="0">
                        <a:lnSpc>
                          <a:spcPct val="107000"/>
                        </a:lnSpc>
                        <a:spcBef>
                          <a:spcPts val="0"/>
                        </a:spcBef>
                        <a:spcAft>
                          <a:spcPts val="0"/>
                        </a:spcAft>
                      </a:pPr>
                      <a:r>
                        <a:rPr lang="en-US" sz="16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ER4 </a:t>
                      </a:r>
                      <a:r>
                        <a:rPr lang="en-US" sz="16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Not eligible for enrolled program (Medicaid or CHIP) – financial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4290" marB="34290"/>
                </a:tc>
                <a:tc>
                  <a:txBody>
                    <a:bodyPr/>
                    <a:lstStyle/>
                    <a:p>
                      <a:pPr marL="0" marR="0">
                        <a:lnSpc>
                          <a:spcPct val="107000"/>
                        </a:lnSpc>
                        <a:spcBef>
                          <a:spcPts val="0"/>
                        </a:spcBef>
                        <a:spcAft>
                          <a:spcPts val="0"/>
                        </a:spcAft>
                      </a:pPr>
                      <a:r>
                        <a:rPr lang="en-US" sz="16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ER10 – </a:t>
                      </a:r>
                      <a:r>
                        <a:rPr lang="en-US" sz="16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Other Error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4290" marB="34290"/>
                </a:tc>
              </a:tr>
              <a:tr h="370840">
                <a:tc>
                  <a:txBody>
                    <a:bodyPr/>
                    <a:lstStyle/>
                    <a:p>
                      <a:pPr marL="0" marR="0">
                        <a:lnSpc>
                          <a:spcPct val="107000"/>
                        </a:lnSpc>
                        <a:spcBef>
                          <a:spcPts val="0"/>
                        </a:spcBef>
                        <a:spcAft>
                          <a:spcPts val="0"/>
                        </a:spcAft>
                      </a:pPr>
                      <a:r>
                        <a:rPr lang="en-US" sz="16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ER5</a:t>
                      </a:r>
                      <a:r>
                        <a:rPr lang="en-US" sz="16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Not eligible for enrolled program (Medicaid or CHIP) – non-financial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4290" marB="34290"/>
                </a:tc>
                <a:tc>
                  <a:txBody>
                    <a:bodyPr/>
                    <a:lstStyle/>
                    <a:p>
                      <a:pPr marL="0" marR="0">
                        <a:lnSpc>
                          <a:spcPct val="107000"/>
                        </a:lnSpc>
                        <a:spcBef>
                          <a:spcPts val="0"/>
                        </a:spcBef>
                        <a:spcAft>
                          <a:spcPts val="0"/>
                        </a:spcAft>
                      </a:pPr>
                      <a:r>
                        <a:rPr lang="en-US" sz="16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ERDT1 </a:t>
                      </a:r>
                      <a:r>
                        <a:rPr lang="en-US" sz="16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Incorrect case determination, but there was no payment on claim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4290" marB="34290"/>
                </a:tc>
              </a:tr>
              <a:tr h="370840">
                <a:tc>
                  <a:txBody>
                    <a:bodyPr/>
                    <a:lstStyle/>
                    <a:p>
                      <a:pPr marL="0" marR="0">
                        <a:lnSpc>
                          <a:spcPct val="107000"/>
                        </a:lnSpc>
                        <a:spcBef>
                          <a:spcPts val="0"/>
                        </a:spcBef>
                        <a:spcAft>
                          <a:spcPts val="0"/>
                        </a:spcAft>
                      </a:pPr>
                      <a:r>
                        <a:rPr lang="en-US" sz="16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ER6 – </a:t>
                      </a:r>
                      <a:r>
                        <a:rPr lang="en-US" sz="16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Should have been enrolled in a different program (Medicaid or CHIP)</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4290" marB="34290"/>
                </a:tc>
                <a:tc>
                  <a:txBody>
                    <a:bodyPr/>
                    <a:lstStyle/>
                    <a:p>
                      <a:pPr marL="0" marR="0">
                        <a:lnSpc>
                          <a:spcPct val="107000"/>
                        </a:lnSpc>
                        <a:spcBef>
                          <a:spcPts val="0"/>
                        </a:spcBef>
                        <a:spcAft>
                          <a:spcPts val="0"/>
                        </a:spcAft>
                      </a:pPr>
                      <a:r>
                        <a:rPr lang="en-US" sz="16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ERDT2</a:t>
                      </a:r>
                      <a:r>
                        <a:rPr lang="en-US" sz="16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Finding noted with case, but did not affect case determination or payment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4290" marB="34290"/>
                </a:tc>
              </a:tr>
            </a:tbl>
          </a:graphicData>
        </a:graphic>
      </p:graphicFrame>
    </p:spTree>
    <p:extLst>
      <p:ext uri="{BB962C8B-B14F-4D97-AF65-F5344CB8AC3E}">
        <p14:creationId xmlns:p14="http://schemas.microsoft.com/office/powerpoint/2010/main" val="2383216097"/>
      </p:ext>
    </p:extLst>
  </p:cSld>
  <p:clrMapOvr>
    <a:masterClrMapping/>
  </p:clrMapOvr>
  <p:transition spd="slow">
    <p:cove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p:cNvSpPr>
          <p:nvPr>
            <p:ph type="title"/>
          </p:nvPr>
        </p:nvSpPr>
        <p:spPr/>
        <p:txBody>
          <a:bodyPr/>
          <a:lstStyle/>
          <a:p>
            <a:r>
              <a:rPr lang="en-US" altLang="en-US" sz="3600" dirty="0" smtClean="0">
                <a:latin typeface="Times New Roman" panose="02020603050405020304" pitchFamily="18" charset="0"/>
                <a:cs typeface="Times New Roman" panose="02020603050405020304" pitchFamily="18" charset="0"/>
              </a:rPr>
              <a:t>Tracking Errors, Improper Payment Reporting, Next Steps, Contacts</a:t>
            </a:r>
          </a:p>
        </p:txBody>
      </p:sp>
      <p:sp>
        <p:nvSpPr>
          <p:cNvPr id="5" name="Slide Number Placeholder 4">
            <a:extLst/>
          </p:cNvPr>
          <p:cNvSpPr>
            <a:spLocks noGrp="1"/>
          </p:cNvSpPr>
          <p:nvPr>
            <p:ph type="sldNum" sz="quarter" idx="12"/>
          </p:nvPr>
        </p:nvSpPr>
        <p:spPr/>
        <p:txBody>
          <a:bodyPr/>
          <a:lstStyle/>
          <a:p>
            <a:pPr>
              <a:defRPr/>
            </a:pPr>
            <a:fld id="{061B96FB-6B2B-4CAA-AD96-F7DB2E3C7C7F}" type="slidenum">
              <a:rPr lang="en-US" smtClean="0">
                <a:solidFill>
                  <a:prstClr val="black">
                    <a:tint val="75000"/>
                  </a:prstClr>
                </a:solidFill>
              </a:rPr>
              <a:pPr>
                <a:defRPr/>
              </a:pPr>
              <a:t>43</a:t>
            </a:fld>
            <a:endParaRPr lang="en-US" dirty="0">
              <a:solidFill>
                <a:prstClr val="black">
                  <a:tint val="75000"/>
                </a:prstClr>
              </a:solidFill>
            </a:endParaRPr>
          </a:p>
        </p:txBody>
      </p:sp>
    </p:spTree>
  </p:cSld>
  <p:clrMapOvr>
    <a:masterClrMapping/>
  </p:clrMapOvr>
  <p:transition spd="slow">
    <p:cove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1"/>
          <p:cNvSpPr>
            <a:spLocks noGrp="1"/>
          </p:cNvSpPr>
          <p:nvPr>
            <p:ph type="title"/>
          </p:nvPr>
        </p:nvSpPr>
        <p:spPr>
          <a:effectLst>
            <a:outerShdw dist="76200" dir="5639981" algn="tl" rotWithShape="0">
              <a:srgbClr val="084A9C"/>
            </a:outerShdw>
          </a:effectLst>
        </p:spPr>
        <p:txBody>
          <a:bodyPr/>
          <a:lstStyle/>
          <a:p>
            <a:pPr eaLnBrk="1" hangingPunct="1"/>
            <a:r>
              <a:rPr lang="en-US" altLang="en-US" sz="3600" dirty="0" smtClean="0">
                <a:latin typeface="Times New Roman" panose="02020603050405020304" pitchFamily="18" charset="0"/>
                <a:cs typeface="Times New Roman" panose="02020603050405020304" pitchFamily="18" charset="0"/>
              </a:rPr>
              <a:t>Tracking Errors and </a:t>
            </a:r>
            <a:br>
              <a:rPr lang="en-US" altLang="en-US" sz="3600" dirty="0" smtClean="0">
                <a:latin typeface="Times New Roman" panose="02020603050405020304" pitchFamily="18" charset="0"/>
                <a:cs typeface="Times New Roman" panose="02020603050405020304" pitchFamily="18" charset="0"/>
              </a:rPr>
            </a:br>
            <a:r>
              <a:rPr lang="en-US" altLang="en-US" sz="3600" dirty="0" smtClean="0">
                <a:latin typeface="Times New Roman" panose="02020603050405020304" pitchFamily="18" charset="0"/>
                <a:cs typeface="Times New Roman" panose="02020603050405020304" pitchFamily="18" charset="0"/>
              </a:rPr>
              <a:t>Responding to Findings</a:t>
            </a:r>
          </a:p>
        </p:txBody>
      </p:sp>
      <p:sp>
        <p:nvSpPr>
          <p:cNvPr id="102404" name="Content Placeholder 1"/>
          <p:cNvSpPr>
            <a:spLocks noGrp="1"/>
          </p:cNvSpPr>
          <p:nvPr>
            <p:ph idx="1"/>
          </p:nvPr>
        </p:nvSpPr>
        <p:spPr>
          <a:xfrm>
            <a:off x="425450" y="1455738"/>
            <a:ext cx="8229600" cy="5402262"/>
          </a:xfrm>
        </p:spPr>
        <p:txBody>
          <a:bodyPr/>
          <a:lstStyle/>
          <a:p>
            <a:pPr eaLnBrk="1" hangingPunct="1"/>
            <a:endParaRPr lang="en-US" altLang="en-US" sz="900" smtClean="0">
              <a:solidFill>
                <a:srgbClr val="000000"/>
              </a:solidFill>
              <a:latin typeface="Times New Roman" panose="02020603050405020304" pitchFamily="18" charset="0"/>
              <a:cs typeface="Times New Roman" panose="02020603050405020304" pitchFamily="18" charset="0"/>
            </a:endParaRPr>
          </a:p>
          <a:p>
            <a:pPr algn="just" eaLnBrk="1" hangingPunct="1">
              <a:spcBef>
                <a:spcPct val="0"/>
              </a:spcBef>
            </a:pPr>
            <a:r>
              <a:rPr lang="en-US" altLang="en-US" sz="2800" smtClean="0">
                <a:latin typeface="Times New Roman" panose="02020603050405020304" pitchFamily="18" charset="0"/>
                <a:cs typeface="Times New Roman" panose="02020603050405020304" pitchFamily="18" charset="0"/>
              </a:rPr>
              <a:t>SMERF system</a:t>
            </a:r>
          </a:p>
          <a:p>
            <a:pPr lvl="1" algn="just" eaLnBrk="1" hangingPunct="1">
              <a:spcBef>
                <a:spcPct val="0"/>
              </a:spcBef>
              <a:buFont typeface="Times New Roman" panose="02020603050405020304" pitchFamily="18" charset="0"/>
              <a:buChar char="̶"/>
            </a:pPr>
            <a:r>
              <a:rPr lang="en-US" altLang="en-US" sz="2400" smtClean="0">
                <a:latin typeface="Times New Roman" panose="02020603050405020304" pitchFamily="18" charset="0"/>
                <a:cs typeface="Times New Roman" panose="02020603050405020304" pitchFamily="18" charset="0"/>
              </a:rPr>
              <a:t>Track documentation requests</a:t>
            </a:r>
          </a:p>
          <a:p>
            <a:pPr lvl="1" algn="just" eaLnBrk="1" hangingPunct="1">
              <a:spcBef>
                <a:spcPct val="0"/>
              </a:spcBef>
              <a:buFont typeface="Times New Roman" panose="02020603050405020304" pitchFamily="18" charset="0"/>
              <a:buChar char="̶"/>
            </a:pPr>
            <a:r>
              <a:rPr lang="en-US" altLang="en-US" sz="2400" smtClean="0">
                <a:latin typeface="Times New Roman" panose="02020603050405020304" pitchFamily="18" charset="0"/>
                <a:cs typeface="Times New Roman" panose="02020603050405020304" pitchFamily="18" charset="0"/>
              </a:rPr>
              <a:t>Track eligibility, medical, and data processing findings</a:t>
            </a:r>
          </a:p>
          <a:p>
            <a:pPr lvl="1" algn="just" eaLnBrk="1" hangingPunct="1">
              <a:spcBef>
                <a:spcPct val="0"/>
              </a:spcBef>
              <a:buFont typeface="Times New Roman" panose="02020603050405020304" pitchFamily="18" charset="0"/>
              <a:buChar char="̶"/>
            </a:pPr>
            <a:r>
              <a:rPr lang="en-US" altLang="en-US" sz="2400" smtClean="0">
                <a:latin typeface="Times New Roman" panose="02020603050405020304" pitchFamily="18" charset="0"/>
                <a:cs typeface="Times New Roman" panose="02020603050405020304" pitchFamily="18" charset="0"/>
              </a:rPr>
              <a:t>Access Sampling Unit Disposition (SUD), YTD Errors, and Final Errors for Recovery reports</a:t>
            </a:r>
          </a:p>
          <a:p>
            <a:pPr lvl="1" algn="just" eaLnBrk="1" hangingPunct="1">
              <a:spcBef>
                <a:spcPct val="0"/>
              </a:spcBef>
              <a:buFont typeface="Times New Roman" panose="02020603050405020304" pitchFamily="18" charset="0"/>
              <a:buChar char="̶"/>
            </a:pPr>
            <a:r>
              <a:rPr lang="en-US" altLang="en-US" sz="2400" smtClean="0">
                <a:latin typeface="Times New Roman" panose="02020603050405020304" pitchFamily="18" charset="0"/>
                <a:cs typeface="Times New Roman" panose="02020603050405020304" pitchFamily="18" charset="0"/>
              </a:rPr>
              <a:t>Request DR and appeals for DP and MR</a:t>
            </a:r>
          </a:p>
          <a:p>
            <a:pPr lvl="1" algn="just" eaLnBrk="1" hangingPunct="1">
              <a:spcBef>
                <a:spcPct val="0"/>
              </a:spcBef>
              <a:buClr>
                <a:srgbClr val="000000"/>
              </a:buClr>
              <a:buFont typeface="Times New Roman" panose="02020603050405020304" pitchFamily="18" charset="0"/>
              <a:buChar char="̶"/>
            </a:pPr>
            <a:r>
              <a:rPr lang="en-US" altLang="en-US" sz="2400" smtClean="0">
                <a:solidFill>
                  <a:srgbClr val="FF0000"/>
                </a:solidFill>
                <a:latin typeface="Times New Roman" panose="02020603050405020304" pitchFamily="18" charset="0"/>
                <a:cs typeface="Times New Roman" panose="02020603050405020304" pitchFamily="18" charset="0"/>
              </a:rPr>
              <a:t>**New** </a:t>
            </a:r>
            <a:r>
              <a:rPr lang="en-US" altLang="en-US" sz="2400" smtClean="0">
                <a:latin typeface="Times New Roman" panose="02020603050405020304" pitchFamily="18" charset="0"/>
                <a:cs typeface="Times New Roman" panose="02020603050405020304" pitchFamily="18" charset="0"/>
              </a:rPr>
              <a:t>Request DR and appeals for eligibility</a:t>
            </a:r>
          </a:p>
          <a:p>
            <a:pPr lvl="1" algn="just" eaLnBrk="1" hangingPunct="1">
              <a:spcBef>
                <a:spcPct val="0"/>
              </a:spcBef>
              <a:buFont typeface="Times New Roman" panose="02020603050405020304" pitchFamily="18" charset="0"/>
              <a:buChar char="̶"/>
            </a:pPr>
            <a:r>
              <a:rPr lang="en-US" altLang="en-US" sz="2400" smtClean="0">
                <a:latin typeface="Times New Roman" panose="02020603050405020304" pitchFamily="18" charset="0"/>
                <a:cs typeface="Times New Roman" panose="02020603050405020304" pitchFamily="18" charset="0"/>
              </a:rPr>
              <a:t>Access improper payment rates and final findings</a:t>
            </a:r>
          </a:p>
          <a:p>
            <a:pPr lvl="1" algn="just" eaLnBrk="1" hangingPunct="1">
              <a:spcBef>
                <a:spcPct val="0"/>
              </a:spcBef>
              <a:buFont typeface="Times New Roman" panose="02020603050405020304" pitchFamily="18" charset="0"/>
              <a:buChar char="̶"/>
            </a:pPr>
            <a:endParaRPr lang="en-US" altLang="en-US" sz="2400" smtClean="0">
              <a:latin typeface="Times New Roman" panose="02020603050405020304" pitchFamily="18" charset="0"/>
              <a:cs typeface="Times New Roman" panose="02020603050405020304" pitchFamily="18" charset="0"/>
            </a:endParaRPr>
          </a:p>
          <a:p>
            <a:pPr algn="just" eaLnBrk="1" hangingPunct="1">
              <a:spcBef>
                <a:spcPct val="0"/>
              </a:spcBef>
            </a:pPr>
            <a:r>
              <a:rPr lang="en-US" altLang="en-US" sz="2800" smtClean="0">
                <a:latin typeface="Times New Roman" panose="02020603050405020304" pitchFamily="18" charset="0"/>
                <a:cs typeface="Times New Roman" panose="02020603050405020304" pitchFamily="18" charset="0"/>
              </a:rPr>
              <a:t>SMERF system orientations are held for all states before records are requested, including eligibility, data processing</a:t>
            </a:r>
            <a:r>
              <a:rPr lang="en-US" altLang="en-US" sz="2800" smtClean="0">
                <a:solidFill>
                  <a:srgbClr val="800080"/>
                </a:solidFill>
                <a:latin typeface="Times New Roman" panose="02020603050405020304" pitchFamily="18" charset="0"/>
                <a:cs typeface="Times New Roman" panose="02020603050405020304" pitchFamily="18" charset="0"/>
              </a:rPr>
              <a:t>,</a:t>
            </a:r>
            <a:r>
              <a:rPr lang="en-US" altLang="en-US" sz="2800" smtClean="0">
                <a:latin typeface="Times New Roman" panose="02020603050405020304" pitchFamily="18" charset="0"/>
                <a:cs typeface="Times New Roman" panose="02020603050405020304" pitchFamily="18" charset="0"/>
              </a:rPr>
              <a:t> and medical review</a:t>
            </a:r>
          </a:p>
          <a:p>
            <a:pPr eaLnBrk="1" hangingPunct="1"/>
            <a:endParaRPr lang="en-US" altLang="en-US" sz="2400" smtClean="0">
              <a:latin typeface="Times New Roman" panose="02020603050405020304" pitchFamily="18" charset="0"/>
              <a:cs typeface="Times New Roman" panose="02020603050405020304" pitchFamily="18" charset="0"/>
            </a:endParaRPr>
          </a:p>
          <a:p>
            <a:pPr eaLnBrk="1" hangingPunct="1"/>
            <a:endParaRPr lang="en-US" altLang="en-US" sz="900" b="1" smtClean="0">
              <a:latin typeface="Times New Roman" panose="02020603050405020304" pitchFamily="18" charset="0"/>
              <a:cs typeface="Times New Roman" panose="02020603050405020304" pitchFamily="18" charset="0"/>
            </a:endParaRPr>
          </a:p>
        </p:txBody>
      </p:sp>
      <p:sp>
        <p:nvSpPr>
          <p:cNvPr id="3" name="Slide Number Placeholder 2">
            <a:extLst/>
          </p:cNvPr>
          <p:cNvSpPr>
            <a:spLocks noGrp="1"/>
          </p:cNvSpPr>
          <p:nvPr>
            <p:ph type="sldNum" sz="quarter" idx="10"/>
          </p:nvPr>
        </p:nvSpPr>
        <p:spPr/>
        <p:txBody>
          <a:bodyPr/>
          <a:lstStyle/>
          <a:p>
            <a:pPr>
              <a:defRPr/>
            </a:pPr>
            <a:fld id="{29FDD31E-4633-46CD-A31F-602142251726}" type="slidenum">
              <a:rPr lang="en-US"/>
              <a:pPr>
                <a:defRPr/>
              </a:pPr>
              <a:t>44</a:t>
            </a:fld>
            <a:endParaRPr lang="en-US" dirty="0"/>
          </a:p>
        </p:txBody>
      </p:sp>
    </p:spTree>
  </p:cSld>
  <p:clrMapOvr>
    <a:masterClrMapping/>
  </p:clrMapOvr>
  <p:transition spd="slow">
    <p:cove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1"/>
          <p:cNvSpPr>
            <a:spLocks noGrp="1"/>
          </p:cNvSpPr>
          <p:nvPr>
            <p:ph type="title"/>
          </p:nvPr>
        </p:nvSpPr>
        <p:spPr>
          <a:effectLst>
            <a:outerShdw dist="76200" dir="5639981" algn="tl" rotWithShape="0">
              <a:srgbClr val="084A9C"/>
            </a:outerShdw>
          </a:effectLst>
        </p:spPr>
        <p:txBody>
          <a:bodyPr/>
          <a:lstStyle/>
          <a:p>
            <a:pPr eaLnBrk="1" hangingPunct="1"/>
            <a:r>
              <a:rPr lang="en-US" altLang="en-US" sz="3600" dirty="0" smtClean="0">
                <a:latin typeface="Times New Roman" panose="02020603050405020304" pitchFamily="18" charset="0"/>
                <a:cs typeface="Times New Roman" panose="02020603050405020304" pitchFamily="18" charset="0"/>
              </a:rPr>
              <a:t>Tracking Errors and </a:t>
            </a:r>
            <a:br>
              <a:rPr lang="en-US" altLang="en-US" sz="3600" dirty="0" smtClean="0">
                <a:latin typeface="Times New Roman" panose="02020603050405020304" pitchFamily="18" charset="0"/>
                <a:cs typeface="Times New Roman" panose="02020603050405020304" pitchFamily="18" charset="0"/>
              </a:rPr>
            </a:br>
            <a:r>
              <a:rPr lang="en-US" altLang="en-US" sz="3600" dirty="0" smtClean="0">
                <a:latin typeface="Times New Roman" panose="02020603050405020304" pitchFamily="18" charset="0"/>
                <a:cs typeface="Times New Roman" panose="02020603050405020304" pitchFamily="18" charset="0"/>
              </a:rPr>
              <a:t>Responding to Findings (cont’d)</a:t>
            </a:r>
          </a:p>
        </p:txBody>
      </p:sp>
      <p:sp>
        <p:nvSpPr>
          <p:cNvPr id="104452" name="Content Placeholder 1"/>
          <p:cNvSpPr>
            <a:spLocks noGrp="1"/>
          </p:cNvSpPr>
          <p:nvPr>
            <p:ph idx="1"/>
          </p:nvPr>
        </p:nvSpPr>
        <p:spPr>
          <a:xfrm>
            <a:off x="457200" y="1676400"/>
            <a:ext cx="8229600" cy="4679950"/>
          </a:xfrm>
        </p:spPr>
        <p:txBody>
          <a:bodyPr/>
          <a:lstStyle/>
          <a:p>
            <a:pPr eaLnBrk="1" hangingPunct="1"/>
            <a:endParaRPr lang="en-US" altLang="en-US" sz="900" smtClean="0">
              <a:solidFill>
                <a:srgbClr val="000000"/>
              </a:solidFill>
              <a:latin typeface="Times New Roman" panose="02020603050405020304" pitchFamily="18" charset="0"/>
              <a:cs typeface="Times New Roman" panose="02020603050405020304" pitchFamily="18" charset="0"/>
            </a:endParaRPr>
          </a:p>
          <a:p>
            <a:pPr eaLnBrk="1" hangingPunct="1"/>
            <a:r>
              <a:rPr lang="en-US" altLang="en-US" sz="2800" smtClean="0">
                <a:latin typeface="Times New Roman" panose="02020603050405020304" pitchFamily="18" charset="0"/>
                <a:cs typeface="Times New Roman" panose="02020603050405020304" pitchFamily="18" charset="0"/>
              </a:rPr>
              <a:t>SMERF Functionality</a:t>
            </a:r>
          </a:p>
          <a:p>
            <a:pPr marL="800100" lvl="1" indent="-342900" algn="just" eaLnBrk="1" hangingPunct="1">
              <a:buFont typeface="Times New Roman" panose="02020603050405020304" pitchFamily="18" charset="0"/>
              <a:buChar char="̶"/>
            </a:pPr>
            <a:r>
              <a:rPr lang="en-US" altLang="en-US" sz="2000" smtClean="0">
                <a:latin typeface="Times New Roman" panose="02020603050405020304" pitchFamily="18" charset="0"/>
                <a:cs typeface="Times New Roman" panose="02020603050405020304" pitchFamily="18" charset="0"/>
              </a:rPr>
              <a:t>Claims Detail Screen: Enhanced view of providers by type on the provider tab; realigned Medical Records information on claim look-up in descending order, with the most recent communication listed at the top of the page</a:t>
            </a:r>
          </a:p>
          <a:p>
            <a:pPr marL="800100" lvl="1" indent="-342900" algn="just" eaLnBrk="1" hangingPunct="1">
              <a:buFont typeface="Times New Roman" panose="02020603050405020304" pitchFamily="18" charset="0"/>
              <a:buChar char="̶"/>
            </a:pPr>
            <a:r>
              <a:rPr lang="en-US" altLang="en-US" sz="2000" smtClean="0">
                <a:latin typeface="Times New Roman" panose="02020603050405020304" pitchFamily="18" charset="0"/>
                <a:cs typeface="Times New Roman" panose="02020603050405020304" pitchFamily="18" charset="0"/>
              </a:rPr>
              <a:t>Policy Menu: Policies collected and displayed were enhanced to include access to DP desk aids, Federal Regulation citations, and eligibility policies used by reviewers and states</a:t>
            </a:r>
          </a:p>
          <a:p>
            <a:pPr marL="800100" lvl="1" indent="-342900" algn="just" eaLnBrk="1" hangingPunct="1">
              <a:buFont typeface="Times New Roman" panose="02020603050405020304" pitchFamily="18" charset="0"/>
              <a:buChar char="̶"/>
            </a:pPr>
            <a:r>
              <a:rPr lang="en-US" altLang="en-US" sz="2000" smtClean="0">
                <a:latin typeface="Times New Roman" panose="02020603050405020304" pitchFamily="18" charset="0"/>
                <a:cs typeface="Times New Roman" panose="02020603050405020304" pitchFamily="18" charset="0"/>
              </a:rPr>
              <a:t>Reports Menu: Expanded to include EP1 reports that are updated real time to communicate with states on information needed to complete reviews; PERM alerts will be sent from SMERF to advise states when pended reviews are past the 14 day response time</a:t>
            </a:r>
          </a:p>
          <a:p>
            <a:pPr eaLnBrk="1" hangingPunct="1"/>
            <a:endParaRPr lang="en-US" altLang="en-US" sz="2400" smtClean="0">
              <a:latin typeface="Times New Roman" panose="02020603050405020304" pitchFamily="18" charset="0"/>
              <a:cs typeface="Times New Roman" panose="02020603050405020304" pitchFamily="18" charset="0"/>
            </a:endParaRPr>
          </a:p>
          <a:p>
            <a:pPr eaLnBrk="1" hangingPunct="1"/>
            <a:endParaRPr lang="en-US" altLang="en-US" sz="900" b="1" smtClean="0">
              <a:latin typeface="Times New Roman" panose="02020603050405020304" pitchFamily="18" charset="0"/>
              <a:cs typeface="Times New Roman" panose="02020603050405020304" pitchFamily="18" charset="0"/>
            </a:endParaRPr>
          </a:p>
        </p:txBody>
      </p:sp>
      <p:sp>
        <p:nvSpPr>
          <p:cNvPr id="3" name="Slide Number Placeholder 2">
            <a:extLst/>
          </p:cNvPr>
          <p:cNvSpPr>
            <a:spLocks noGrp="1"/>
          </p:cNvSpPr>
          <p:nvPr>
            <p:ph type="sldNum" sz="quarter" idx="10"/>
          </p:nvPr>
        </p:nvSpPr>
        <p:spPr/>
        <p:txBody>
          <a:bodyPr/>
          <a:lstStyle/>
          <a:p>
            <a:pPr>
              <a:defRPr/>
            </a:pPr>
            <a:fld id="{C9F2E860-D2DF-4C5F-959A-CD66B5F0A5BD}" type="slidenum">
              <a:rPr lang="en-US"/>
              <a:pPr>
                <a:defRPr/>
              </a:pPr>
              <a:t>45</a:t>
            </a:fld>
            <a:endParaRPr lang="en-US" dirty="0"/>
          </a:p>
        </p:txBody>
      </p:sp>
    </p:spTree>
  </p:cSld>
  <p:clrMapOvr>
    <a:masterClrMapping/>
  </p:clrMapOvr>
  <p:transition spd="med">
    <p:pull/>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1"/>
          <p:cNvSpPr>
            <a:spLocks noGrp="1"/>
          </p:cNvSpPr>
          <p:nvPr>
            <p:ph type="title"/>
          </p:nvPr>
        </p:nvSpPr>
        <p:spPr>
          <a:effectLst>
            <a:outerShdw dist="76200" dir="5639981" algn="tl" rotWithShape="0">
              <a:srgbClr val="084A9C"/>
            </a:outerShdw>
          </a:effectLst>
        </p:spPr>
        <p:txBody>
          <a:bodyPr/>
          <a:lstStyle/>
          <a:p>
            <a:pPr eaLnBrk="1" hangingPunct="1"/>
            <a:r>
              <a:rPr lang="en-US" altLang="en-US" sz="3600" dirty="0" smtClean="0">
                <a:latin typeface="Times New Roman" panose="02020603050405020304" pitchFamily="18" charset="0"/>
                <a:cs typeface="Times New Roman" panose="02020603050405020304" pitchFamily="18" charset="0"/>
              </a:rPr>
              <a:t>Tracking Errors and </a:t>
            </a:r>
            <a:br>
              <a:rPr lang="en-US" altLang="en-US" sz="3600" dirty="0" smtClean="0">
                <a:latin typeface="Times New Roman" panose="02020603050405020304" pitchFamily="18" charset="0"/>
                <a:cs typeface="Times New Roman" panose="02020603050405020304" pitchFamily="18" charset="0"/>
              </a:rPr>
            </a:br>
            <a:r>
              <a:rPr lang="en-US" altLang="en-US" sz="3600" dirty="0" smtClean="0">
                <a:latin typeface="Times New Roman" panose="02020603050405020304" pitchFamily="18" charset="0"/>
                <a:cs typeface="Times New Roman" panose="02020603050405020304" pitchFamily="18" charset="0"/>
              </a:rPr>
              <a:t>Responding to Findings </a:t>
            </a:r>
            <a:r>
              <a:rPr lang="en-US" altLang="en-US" sz="3600" dirty="0" smtClean="0">
                <a:latin typeface="Times New Roman" panose="02020603050405020304" pitchFamily="18" charset="0"/>
                <a:cs typeface="Times New Roman" panose="02020603050405020304" pitchFamily="18" charset="0"/>
              </a:rPr>
              <a:t>(</a:t>
            </a:r>
            <a:r>
              <a:rPr lang="en-US" altLang="en-US" sz="3600" dirty="0" smtClean="0">
                <a:latin typeface="Times New Roman" panose="02020603050405020304" pitchFamily="18" charset="0"/>
                <a:cs typeface="Times New Roman" panose="02020603050405020304" pitchFamily="18" charset="0"/>
              </a:rPr>
              <a:t>cont’d)</a:t>
            </a:r>
          </a:p>
        </p:txBody>
      </p:sp>
      <p:sp>
        <p:nvSpPr>
          <p:cNvPr id="106500" name="Content Placeholder 1"/>
          <p:cNvSpPr>
            <a:spLocks noGrp="1"/>
          </p:cNvSpPr>
          <p:nvPr>
            <p:ph idx="1"/>
          </p:nvPr>
        </p:nvSpPr>
        <p:spPr>
          <a:xfrm>
            <a:off x="457200" y="1676400"/>
            <a:ext cx="8229600" cy="4572000"/>
          </a:xfrm>
          <a:solidFill>
            <a:schemeClr val="bg1"/>
          </a:solidFill>
        </p:spPr>
        <p:txBody>
          <a:bodyPr/>
          <a:lstStyle/>
          <a:p>
            <a:pPr marL="800100" lvl="1" indent="-342900" algn="just" eaLnBrk="1" hangingPunct="1">
              <a:buFont typeface="Times New Roman" panose="02020603050405020304" pitchFamily="18" charset="0"/>
              <a:buChar char="̶"/>
            </a:pPr>
            <a:r>
              <a:rPr lang="en-US" altLang="en-US" sz="1800" smtClean="0">
                <a:latin typeface="Times New Roman" panose="02020603050405020304" pitchFamily="18" charset="0"/>
                <a:cs typeface="Times New Roman" panose="02020603050405020304" pitchFamily="18" charset="0"/>
              </a:rPr>
              <a:t>CAP analysis tab: Provides first level access to Medical Review Error Analysis and DP Error Analysis; enables users to filter and group Medical Review errors by search results by Year, Program, Claim Category, Error Code, and Qualifiers; and DP errors by search results by Year, Program, Component, Error Code, and Qualifier</a:t>
            </a:r>
          </a:p>
          <a:p>
            <a:pPr marL="800100" lvl="1" indent="-342900" algn="just" eaLnBrk="1" hangingPunct="1">
              <a:buFont typeface="Times New Roman" panose="02020603050405020304" pitchFamily="18" charset="0"/>
              <a:buChar char="̶"/>
            </a:pPr>
            <a:r>
              <a:rPr lang="en-US" altLang="en-US" sz="1800" smtClean="0">
                <a:latin typeface="Times New Roman" panose="02020603050405020304" pitchFamily="18" charset="0"/>
                <a:cs typeface="Times New Roman" panose="02020603050405020304" pitchFamily="18" charset="0"/>
              </a:rPr>
              <a:t>Individualized reports: States can select from data elements available which data are needed for their reports by selecting needed fields in the drop down menu; standard reports can still be provided as default, if needed</a:t>
            </a:r>
          </a:p>
          <a:p>
            <a:pPr algn="just" eaLnBrk="1" hangingPunct="1"/>
            <a:endParaRPr lang="en-US" altLang="en-US" sz="900" smtClean="0">
              <a:solidFill>
                <a:srgbClr val="000000"/>
              </a:solidFill>
              <a:latin typeface="Times New Roman" panose="02020603050405020304" pitchFamily="18" charset="0"/>
              <a:cs typeface="Times New Roman" panose="02020603050405020304" pitchFamily="18" charset="0"/>
            </a:endParaRPr>
          </a:p>
          <a:p>
            <a:pPr algn="just" eaLnBrk="1" hangingPunct="1">
              <a:buClr>
                <a:srgbClr val="000000"/>
              </a:buClr>
            </a:pPr>
            <a:r>
              <a:rPr lang="en-US" altLang="en-US" sz="2000" smtClean="0">
                <a:solidFill>
                  <a:srgbClr val="FF0000"/>
                </a:solidFill>
                <a:latin typeface="Times New Roman" panose="02020603050405020304" pitchFamily="18" charset="0"/>
                <a:cs typeface="Times New Roman" panose="02020603050405020304" pitchFamily="18" charset="0"/>
              </a:rPr>
              <a:t>**New** </a:t>
            </a:r>
            <a:r>
              <a:rPr lang="en-US" altLang="en-US" sz="2000" smtClean="0">
                <a:latin typeface="Times New Roman" panose="02020603050405020304" pitchFamily="18" charset="0"/>
                <a:cs typeface="Times New Roman" panose="02020603050405020304" pitchFamily="18" charset="0"/>
              </a:rPr>
              <a:t>Eligibility tab to display eligibility findings </a:t>
            </a:r>
          </a:p>
          <a:p>
            <a:pPr algn="just" eaLnBrk="1" hangingPunct="1"/>
            <a:r>
              <a:rPr lang="en-US" altLang="en-US" sz="2000" smtClean="0">
                <a:latin typeface="Times New Roman" panose="02020603050405020304" pitchFamily="18" charset="0"/>
                <a:cs typeface="Times New Roman" panose="02020603050405020304" pitchFamily="18" charset="0"/>
              </a:rPr>
              <a:t>States receive advanced notice of every eligibility, DP and MR error identified</a:t>
            </a:r>
          </a:p>
          <a:p>
            <a:pPr algn="just" eaLnBrk="1" hangingPunct="1"/>
            <a:r>
              <a:rPr lang="en-US" altLang="en-US" sz="2000" smtClean="0">
                <a:latin typeface="Times New Roman" panose="02020603050405020304" pitchFamily="18" charset="0"/>
                <a:cs typeface="Times New Roman" panose="02020603050405020304" pitchFamily="18" charset="0"/>
              </a:rPr>
              <a:t>Errors are officially reported to states through SUD reports on the 15th and 30th of each month</a:t>
            </a:r>
          </a:p>
          <a:p>
            <a:pPr eaLnBrk="1" hangingPunct="1"/>
            <a:endParaRPr lang="en-US" altLang="en-US" sz="2400" smtClean="0">
              <a:latin typeface="Times New Roman" panose="02020603050405020304" pitchFamily="18" charset="0"/>
              <a:cs typeface="Times New Roman" panose="02020603050405020304" pitchFamily="18" charset="0"/>
            </a:endParaRPr>
          </a:p>
          <a:p>
            <a:pPr eaLnBrk="1" hangingPunct="1"/>
            <a:endParaRPr lang="en-US" altLang="en-US" sz="900" b="1" smtClean="0">
              <a:latin typeface="Times New Roman" panose="02020603050405020304" pitchFamily="18" charset="0"/>
              <a:cs typeface="Times New Roman" panose="02020603050405020304" pitchFamily="18" charset="0"/>
            </a:endParaRPr>
          </a:p>
        </p:txBody>
      </p:sp>
      <p:sp>
        <p:nvSpPr>
          <p:cNvPr id="3" name="Slide Number Placeholder 2">
            <a:extLst/>
          </p:cNvPr>
          <p:cNvSpPr>
            <a:spLocks noGrp="1"/>
          </p:cNvSpPr>
          <p:nvPr>
            <p:ph type="sldNum" sz="quarter" idx="10"/>
          </p:nvPr>
        </p:nvSpPr>
        <p:spPr/>
        <p:txBody>
          <a:bodyPr/>
          <a:lstStyle/>
          <a:p>
            <a:pPr>
              <a:defRPr/>
            </a:pPr>
            <a:fld id="{312AC5F6-2CE1-4893-868B-46404B7B5F31}" type="slidenum">
              <a:rPr lang="en-US"/>
              <a:pPr>
                <a:defRPr/>
              </a:pPr>
              <a:t>46</a:t>
            </a:fld>
            <a:endParaRPr lang="en-US" dirty="0"/>
          </a:p>
        </p:txBody>
      </p:sp>
    </p:spTree>
  </p:cSld>
  <p:clrMapOvr>
    <a:masterClrMapping/>
  </p:clrMapOvr>
  <p:transition spd="slow">
    <p:cove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1"/>
          <p:cNvSpPr>
            <a:spLocks noGrp="1"/>
          </p:cNvSpPr>
          <p:nvPr>
            <p:ph type="title"/>
          </p:nvPr>
        </p:nvSpPr>
        <p:spPr>
          <a:xfrm>
            <a:off x="0" y="-63500"/>
            <a:ext cx="9144000" cy="1447800"/>
          </a:xfrm>
          <a:effectLst>
            <a:outerShdw dist="76200" dir="5639981" algn="tl" rotWithShape="0">
              <a:srgbClr val="084A9C"/>
            </a:outerShdw>
          </a:effectLst>
        </p:spPr>
        <p:txBody>
          <a:bodyPr/>
          <a:lstStyle/>
          <a:p>
            <a:pPr eaLnBrk="1" hangingPunct="1"/>
            <a:r>
              <a:rPr lang="en-US" altLang="en-US" sz="3600" dirty="0" smtClean="0">
                <a:latin typeface="Times New Roman" panose="02020603050405020304" pitchFamily="18" charset="0"/>
                <a:cs typeface="Times New Roman" panose="02020603050405020304" pitchFamily="18" charset="0"/>
              </a:rPr>
              <a:t>Tracking Errors and </a:t>
            </a:r>
            <a:br>
              <a:rPr lang="en-US" altLang="en-US" sz="3600" dirty="0" smtClean="0">
                <a:latin typeface="Times New Roman" panose="02020603050405020304" pitchFamily="18" charset="0"/>
                <a:cs typeface="Times New Roman" panose="02020603050405020304" pitchFamily="18" charset="0"/>
              </a:rPr>
            </a:br>
            <a:r>
              <a:rPr lang="en-US" altLang="en-US" sz="3600" dirty="0" smtClean="0">
                <a:latin typeface="Times New Roman" panose="02020603050405020304" pitchFamily="18" charset="0"/>
                <a:cs typeface="Times New Roman" panose="02020603050405020304" pitchFamily="18" charset="0"/>
              </a:rPr>
              <a:t>Responding to </a:t>
            </a:r>
            <a:r>
              <a:rPr lang="en-US" altLang="en-US" sz="3600" dirty="0" smtClean="0">
                <a:latin typeface="Times New Roman" panose="02020603050405020304" pitchFamily="18" charset="0"/>
                <a:cs typeface="Times New Roman" panose="02020603050405020304" pitchFamily="18" charset="0"/>
              </a:rPr>
              <a:t>Findings </a:t>
            </a:r>
            <a:r>
              <a:rPr lang="en-US" altLang="en-US" sz="3600" dirty="0" smtClean="0">
                <a:latin typeface="Times New Roman" panose="02020603050405020304" pitchFamily="18" charset="0"/>
                <a:cs typeface="Times New Roman" panose="02020603050405020304" pitchFamily="18" charset="0"/>
              </a:rPr>
              <a:t>(cont’d)</a:t>
            </a:r>
          </a:p>
        </p:txBody>
      </p:sp>
      <p:sp>
        <p:nvSpPr>
          <p:cNvPr id="2" name="Content Placeholder 1">
            <a:extLst/>
          </p:cNvPr>
          <p:cNvSpPr>
            <a:spLocks noGrp="1"/>
          </p:cNvSpPr>
          <p:nvPr>
            <p:ph idx="1"/>
          </p:nvPr>
        </p:nvSpPr>
        <p:spPr>
          <a:xfrm>
            <a:off x="457200" y="1676400"/>
            <a:ext cx="8229600" cy="5029200"/>
          </a:xfrm>
          <a:extLst/>
        </p:spPr>
        <p:txBody>
          <a:bodyPr rtlCol="0">
            <a:normAutofit/>
          </a:bodyPr>
          <a:lstStyle/>
          <a:p>
            <a:pPr eaLnBrk="1" fontAlgn="auto" hangingPunct="1">
              <a:spcAft>
                <a:spcPts val="0"/>
              </a:spcAft>
              <a:defRPr/>
            </a:pPr>
            <a:endParaRPr lang="en-US" sz="2000" dirty="0">
              <a:solidFill>
                <a:prstClr val="black"/>
              </a:solidFill>
              <a:latin typeface="Times New Roman" panose="02020603050405020304" pitchFamily="18" charset="0"/>
              <a:cs typeface="Times New Roman" panose="02020603050405020304" pitchFamily="18" charset="0"/>
            </a:endParaRPr>
          </a:p>
          <a:p>
            <a:pPr marL="285750" lvl="1" algn="just" eaLnBrk="1" hangingPunct="1">
              <a:spcBef>
                <a:spcPct val="0"/>
              </a:spcBef>
              <a:buFont typeface="Arial" panose="020B0604020202020204" pitchFamily="34" charset="0"/>
              <a:buChar char="•"/>
              <a:defRPr/>
            </a:pPr>
            <a:r>
              <a:rPr lang="en-US" altLang="en-US" sz="2000" dirty="0">
                <a:latin typeface="Times New Roman" panose="02020603050405020304" pitchFamily="18" charset="0"/>
                <a:cs typeface="Times New Roman" panose="02020603050405020304" pitchFamily="18" charset="0"/>
              </a:rPr>
              <a:t> All eligibility, DP and </a:t>
            </a:r>
            <a:r>
              <a:rPr lang="en-US" altLang="en-US" sz="2000" dirty="0" smtClean="0">
                <a:latin typeface="Times New Roman" panose="02020603050405020304" pitchFamily="18" charset="0"/>
                <a:cs typeface="Times New Roman" panose="02020603050405020304" pitchFamily="18" charset="0"/>
              </a:rPr>
              <a:t>MR errors </a:t>
            </a:r>
            <a:r>
              <a:rPr lang="en-US" altLang="en-US" sz="2000" dirty="0">
                <a:latin typeface="Times New Roman" panose="02020603050405020304" pitchFamily="18" charset="0"/>
                <a:cs typeface="Times New Roman" panose="02020603050405020304" pitchFamily="18" charset="0"/>
              </a:rPr>
              <a:t>will be cited, increasing the opportunity for states to identify and correct any issues</a:t>
            </a:r>
          </a:p>
          <a:p>
            <a:pPr algn="just" eaLnBrk="1" hangingPunct="1">
              <a:spcBef>
                <a:spcPct val="0"/>
              </a:spcBef>
              <a:buClr>
                <a:srgbClr val="000000"/>
              </a:buClr>
              <a:defRPr/>
            </a:pPr>
            <a:r>
              <a:rPr lang="en-US" altLang="en-US" sz="2000" dirty="0">
                <a:solidFill>
                  <a:srgbClr val="FF0000"/>
                </a:solidFill>
                <a:latin typeface="Times New Roman" panose="02020603050405020304" pitchFamily="18" charset="0"/>
                <a:cs typeface="Times New Roman" panose="02020603050405020304" pitchFamily="18" charset="0"/>
              </a:rPr>
              <a:t>**New** </a:t>
            </a:r>
            <a:r>
              <a:rPr lang="en-US" altLang="en-US" sz="2000" dirty="0">
                <a:latin typeface="Times New Roman" panose="02020603050405020304" pitchFamily="18" charset="0"/>
                <a:cs typeface="Times New Roman" panose="02020603050405020304" pitchFamily="18" charset="0"/>
              </a:rPr>
              <a:t>The state has 25 business days from the SUD report date to request </a:t>
            </a:r>
            <a:r>
              <a:rPr lang="en-US" altLang="en-US" sz="2000" dirty="0" smtClean="0">
                <a:latin typeface="Times New Roman" panose="02020603050405020304" pitchFamily="18" charset="0"/>
                <a:cs typeface="Times New Roman" panose="02020603050405020304" pitchFamily="18" charset="0"/>
              </a:rPr>
              <a:t>DR</a:t>
            </a:r>
            <a:endParaRPr lang="en-US" altLang="en-US" sz="2000" strike="sngStrike" dirty="0">
              <a:latin typeface="Times New Roman" panose="02020603050405020304" pitchFamily="18" charset="0"/>
              <a:cs typeface="Times New Roman" panose="02020603050405020304" pitchFamily="18" charset="0"/>
            </a:endParaRPr>
          </a:p>
          <a:p>
            <a:pPr lvl="1" algn="just" eaLnBrk="1" hangingPunct="1">
              <a:spcBef>
                <a:spcPct val="0"/>
              </a:spcBef>
              <a:buFont typeface="Times New Roman" panose="02020603050405020304" pitchFamily="18" charset="0"/>
              <a:buChar char="̶"/>
              <a:defRPr/>
            </a:pPr>
            <a:r>
              <a:rPr lang="en-US" altLang="en-US" sz="2000" b="1" dirty="0">
                <a:latin typeface="Times New Roman" panose="02020603050405020304" pitchFamily="18" charset="0"/>
                <a:cs typeface="Times New Roman" panose="02020603050405020304" pitchFamily="18" charset="0"/>
              </a:rPr>
              <a:t>States must request </a:t>
            </a:r>
            <a:r>
              <a:rPr lang="en-US" altLang="en-US" sz="2000" b="1" dirty="0" smtClean="0">
                <a:latin typeface="Times New Roman" panose="02020603050405020304" pitchFamily="18" charset="0"/>
                <a:cs typeface="Times New Roman" panose="02020603050405020304" pitchFamily="18" charset="0"/>
              </a:rPr>
              <a:t>DR to </a:t>
            </a:r>
            <a:r>
              <a:rPr lang="en-US" altLang="en-US" sz="2000" b="1" dirty="0">
                <a:latin typeface="Times New Roman" panose="02020603050405020304" pitchFamily="18" charset="0"/>
                <a:cs typeface="Times New Roman" panose="02020603050405020304" pitchFamily="18" charset="0"/>
              </a:rPr>
              <a:t>re-price partial errors</a:t>
            </a:r>
            <a:endParaRPr lang="en-US" altLang="en-US" sz="2000" dirty="0">
              <a:latin typeface="Times New Roman" panose="02020603050405020304" pitchFamily="18" charset="0"/>
              <a:cs typeface="Times New Roman" panose="02020603050405020304" pitchFamily="18" charset="0"/>
            </a:endParaRPr>
          </a:p>
          <a:p>
            <a:pPr algn="just" eaLnBrk="1" hangingPunct="1">
              <a:spcBef>
                <a:spcPct val="0"/>
              </a:spcBef>
              <a:buClr>
                <a:srgbClr val="000000"/>
              </a:buClr>
              <a:defRPr/>
            </a:pPr>
            <a:r>
              <a:rPr lang="en-US" altLang="en-US" sz="2000" dirty="0">
                <a:solidFill>
                  <a:srgbClr val="FF0000"/>
                </a:solidFill>
                <a:latin typeface="Times New Roman" panose="02020603050405020304" pitchFamily="18" charset="0"/>
                <a:cs typeface="Times New Roman" panose="02020603050405020304" pitchFamily="18" charset="0"/>
              </a:rPr>
              <a:t>**New** </a:t>
            </a:r>
            <a:r>
              <a:rPr lang="en-US" altLang="en-US" sz="2000" dirty="0">
                <a:latin typeface="Times New Roman" panose="02020603050405020304" pitchFamily="18" charset="0"/>
                <a:cs typeface="Times New Roman" panose="02020603050405020304" pitchFamily="18" charset="0"/>
              </a:rPr>
              <a:t>States have 15 business days from </a:t>
            </a:r>
            <a:r>
              <a:rPr lang="en-US" altLang="en-US" sz="2000" dirty="0" smtClean="0">
                <a:latin typeface="Times New Roman" panose="02020603050405020304" pitchFamily="18" charset="0"/>
                <a:cs typeface="Times New Roman" panose="02020603050405020304" pitchFamily="18" charset="0"/>
              </a:rPr>
              <a:t>DR decision </a:t>
            </a:r>
            <a:r>
              <a:rPr lang="en-US" altLang="en-US" sz="2000" dirty="0">
                <a:latin typeface="Times New Roman" panose="02020603050405020304" pitchFamily="18" charset="0"/>
                <a:cs typeface="Times New Roman" panose="02020603050405020304" pitchFamily="18" charset="0"/>
              </a:rPr>
              <a:t>to appeal errors to CMS</a:t>
            </a:r>
          </a:p>
          <a:p>
            <a:pPr algn="just" eaLnBrk="1" hangingPunct="1">
              <a:spcBef>
                <a:spcPct val="0"/>
              </a:spcBef>
              <a:defRPr/>
            </a:pPr>
            <a:r>
              <a:rPr lang="en-US" altLang="en-US" sz="2000" dirty="0">
                <a:latin typeface="Times New Roman" panose="02020603050405020304" pitchFamily="18" charset="0"/>
                <a:cs typeface="Times New Roman" panose="02020603050405020304" pitchFamily="18" charset="0"/>
              </a:rPr>
              <a:t>States are required to return the federal share of overpayments identified on sampled FFS </a:t>
            </a:r>
            <a:r>
              <a:rPr lang="en-US" altLang="en-US" sz="2000">
                <a:latin typeface="Times New Roman" panose="02020603050405020304" pitchFamily="18" charset="0"/>
                <a:cs typeface="Times New Roman" panose="02020603050405020304" pitchFamily="18" charset="0"/>
              </a:rPr>
              <a:t>and </a:t>
            </a:r>
            <a:r>
              <a:rPr lang="en-US" altLang="en-US" sz="2000" smtClean="0">
                <a:latin typeface="Times New Roman" panose="02020603050405020304" pitchFamily="18" charset="0"/>
                <a:cs typeface="Times New Roman" panose="02020603050405020304" pitchFamily="18" charset="0"/>
              </a:rPr>
              <a:t>MC payments</a:t>
            </a:r>
            <a:endParaRPr lang="en-US" altLang="en-US" sz="2000" dirty="0">
              <a:latin typeface="Times New Roman" panose="02020603050405020304" pitchFamily="18" charset="0"/>
              <a:cs typeface="Times New Roman" panose="02020603050405020304" pitchFamily="18" charset="0"/>
            </a:endParaRPr>
          </a:p>
          <a:p>
            <a:pPr algn="just" eaLnBrk="1" hangingPunct="1">
              <a:spcBef>
                <a:spcPct val="0"/>
              </a:spcBef>
              <a:defRPr/>
            </a:pPr>
            <a:r>
              <a:rPr lang="en-US" altLang="en-US" sz="2000" dirty="0">
                <a:latin typeface="Times New Roman" panose="02020603050405020304" pitchFamily="18" charset="0"/>
                <a:cs typeface="Times New Roman" panose="02020603050405020304" pitchFamily="18" charset="0"/>
              </a:rPr>
              <a:t>States will receive a Final Errors For Recovery report that lists all claims with an overpayment error</a:t>
            </a:r>
          </a:p>
          <a:p>
            <a:pPr algn="just" eaLnBrk="1" hangingPunct="1">
              <a:spcBef>
                <a:spcPct val="0"/>
              </a:spcBef>
              <a:defRPr/>
            </a:pPr>
            <a:r>
              <a:rPr lang="en-US" altLang="en-US" sz="2000" dirty="0">
                <a:latin typeface="Times New Roman" panose="02020603050405020304" pitchFamily="18" charset="0"/>
                <a:cs typeface="Times New Roman" panose="02020603050405020304" pitchFamily="18" charset="0"/>
              </a:rPr>
              <a:t>States are required to develop a Corrective Action Plan (CAP) to address each error</a:t>
            </a:r>
          </a:p>
          <a:p>
            <a:pPr eaLnBrk="1" fontAlgn="auto" hangingPunct="1">
              <a:spcAft>
                <a:spcPts val="0"/>
              </a:spcAft>
              <a:defRPr/>
            </a:pPr>
            <a:endParaRPr lang="en-US" sz="2400" dirty="0">
              <a:latin typeface="Times New Roman" panose="02020603050405020304" pitchFamily="18" charset="0"/>
              <a:cs typeface="Times New Roman" panose="02020603050405020304" pitchFamily="18" charset="0"/>
            </a:endParaRPr>
          </a:p>
          <a:p>
            <a:pPr eaLnBrk="1" fontAlgn="auto" hangingPunct="1">
              <a:spcAft>
                <a:spcPts val="0"/>
              </a:spcAft>
              <a:defRPr/>
            </a:pPr>
            <a:endParaRPr lang="en-US" sz="2400" dirty="0">
              <a:latin typeface="Times New Roman" panose="02020603050405020304" pitchFamily="18" charset="0"/>
              <a:cs typeface="Times New Roman" panose="02020603050405020304" pitchFamily="18" charset="0"/>
            </a:endParaRPr>
          </a:p>
          <a:p>
            <a:pPr eaLnBrk="1" fontAlgn="auto" hangingPunct="1">
              <a:spcAft>
                <a:spcPts val="0"/>
              </a:spcAft>
              <a:defRPr/>
            </a:pPr>
            <a:endParaRPr lang="en-US" sz="900" b="1" dirty="0">
              <a:latin typeface="Times New Roman" panose="02020603050405020304" pitchFamily="18" charset="0"/>
              <a:cs typeface="Times New Roman" panose="02020603050405020304" pitchFamily="18" charset="0"/>
            </a:endParaRPr>
          </a:p>
        </p:txBody>
      </p:sp>
      <p:sp>
        <p:nvSpPr>
          <p:cNvPr id="3" name="Slide Number Placeholder 2">
            <a:extLst/>
          </p:cNvPr>
          <p:cNvSpPr>
            <a:spLocks noGrp="1"/>
          </p:cNvSpPr>
          <p:nvPr>
            <p:ph type="sldNum" sz="quarter" idx="10"/>
          </p:nvPr>
        </p:nvSpPr>
        <p:spPr/>
        <p:txBody>
          <a:bodyPr/>
          <a:lstStyle/>
          <a:p>
            <a:pPr>
              <a:defRPr/>
            </a:pPr>
            <a:fld id="{C8256BC0-5F48-4537-8E74-77B733A5DA11}" type="slidenum">
              <a:rPr lang="en-US"/>
              <a:pPr>
                <a:defRPr/>
              </a:pPr>
              <a:t>47</a:t>
            </a:fld>
            <a:endParaRPr lang="en-US" dirty="0"/>
          </a:p>
        </p:txBody>
      </p:sp>
    </p:spTree>
  </p:cSld>
  <p:clrMapOvr>
    <a:masterClrMapping/>
  </p:clrMapOvr>
  <p:transition spd="med">
    <p:pull/>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1"/>
          <p:cNvSpPr>
            <a:spLocks noGrp="1"/>
          </p:cNvSpPr>
          <p:nvPr>
            <p:ph type="title"/>
          </p:nvPr>
        </p:nvSpPr>
        <p:spPr>
          <a:effectLst>
            <a:outerShdw dist="76200" dir="5639981" algn="tl" rotWithShape="0">
              <a:srgbClr val="084A9C"/>
            </a:outerShdw>
          </a:effectLst>
        </p:spPr>
        <p:txBody>
          <a:bodyPr/>
          <a:lstStyle/>
          <a:p>
            <a:pPr eaLnBrk="1" hangingPunct="1"/>
            <a:r>
              <a:rPr lang="en-US" altLang="en-US" sz="3600" dirty="0" smtClean="0">
                <a:latin typeface="Times New Roman" panose="02020603050405020304" pitchFamily="18" charset="0"/>
                <a:cs typeface="Times New Roman" panose="02020603050405020304" pitchFamily="18" charset="0"/>
              </a:rPr>
              <a:t>Improper Payment </a:t>
            </a:r>
            <a:br>
              <a:rPr lang="en-US" altLang="en-US" sz="3600" dirty="0" smtClean="0">
                <a:latin typeface="Times New Roman" panose="02020603050405020304" pitchFamily="18" charset="0"/>
                <a:cs typeface="Times New Roman" panose="02020603050405020304" pitchFamily="18" charset="0"/>
              </a:rPr>
            </a:br>
            <a:r>
              <a:rPr lang="en-US" altLang="en-US" sz="3600" dirty="0" smtClean="0">
                <a:latin typeface="Times New Roman" panose="02020603050405020304" pitchFamily="18" charset="0"/>
                <a:cs typeface="Times New Roman" panose="02020603050405020304" pitchFamily="18" charset="0"/>
              </a:rPr>
              <a:t>Rate Reporting</a:t>
            </a:r>
          </a:p>
        </p:txBody>
      </p:sp>
      <p:sp>
        <p:nvSpPr>
          <p:cNvPr id="110596" name="Content Placeholder 1"/>
          <p:cNvSpPr>
            <a:spLocks noGrp="1"/>
          </p:cNvSpPr>
          <p:nvPr>
            <p:ph idx="1"/>
          </p:nvPr>
        </p:nvSpPr>
        <p:spPr>
          <a:xfrm>
            <a:off x="457200" y="1676400"/>
            <a:ext cx="8229600" cy="5029200"/>
          </a:xfrm>
        </p:spPr>
        <p:txBody>
          <a:bodyPr/>
          <a:lstStyle/>
          <a:p>
            <a:pPr eaLnBrk="1" hangingPunct="1"/>
            <a:endParaRPr lang="en-US" altLang="en-US" sz="900" smtClean="0">
              <a:solidFill>
                <a:srgbClr val="000000"/>
              </a:solidFill>
              <a:latin typeface="Times New Roman" panose="02020603050405020304" pitchFamily="18" charset="0"/>
              <a:cs typeface="Times New Roman" panose="02020603050405020304" pitchFamily="18" charset="0"/>
            </a:endParaRPr>
          </a:p>
          <a:p>
            <a:pPr algn="just" eaLnBrk="1" hangingPunct="1">
              <a:spcBef>
                <a:spcPct val="0"/>
              </a:spcBef>
            </a:pPr>
            <a:r>
              <a:rPr lang="en-US" altLang="en-US" sz="2000" smtClean="0">
                <a:latin typeface="Times New Roman" panose="02020603050405020304" pitchFamily="18" charset="0"/>
                <a:cs typeface="Times New Roman" panose="02020603050405020304" pitchFamily="18" charset="0"/>
              </a:rPr>
              <a:t>The official Medicaid and CHIP national rolling improper rates are reported annually in the CMS Agency Financial Report (AFR) each November</a:t>
            </a:r>
          </a:p>
          <a:p>
            <a:pPr algn="just" eaLnBrk="1" hangingPunct="1">
              <a:spcBef>
                <a:spcPct val="0"/>
              </a:spcBef>
            </a:pPr>
            <a:endParaRPr lang="en-US" altLang="en-US" sz="2000" smtClean="0">
              <a:latin typeface="Times New Roman" panose="02020603050405020304" pitchFamily="18" charset="0"/>
              <a:cs typeface="Times New Roman" panose="02020603050405020304" pitchFamily="18" charset="0"/>
            </a:endParaRPr>
          </a:p>
          <a:p>
            <a:pPr algn="just" eaLnBrk="1" hangingPunct="1">
              <a:spcBef>
                <a:spcPct val="0"/>
              </a:spcBef>
            </a:pPr>
            <a:r>
              <a:rPr lang="en-US" altLang="en-US" sz="2000" smtClean="0">
                <a:latin typeface="Times New Roman" panose="02020603050405020304" pitchFamily="18" charset="0"/>
                <a:cs typeface="Times New Roman" panose="02020603050405020304" pitchFamily="18" charset="0"/>
              </a:rPr>
              <a:t>Following the posting of the AFR, each state receives its state-specific improper payment rates and findings through the Error Rate Notifications, Cycle Summary Reports, and CAP Templates</a:t>
            </a:r>
          </a:p>
          <a:p>
            <a:pPr algn="just" eaLnBrk="1" hangingPunct="1">
              <a:spcBef>
                <a:spcPct val="0"/>
              </a:spcBef>
            </a:pPr>
            <a:endParaRPr lang="en-US" altLang="en-US" sz="2000" smtClean="0">
              <a:latin typeface="Times New Roman" panose="02020603050405020304" pitchFamily="18" charset="0"/>
              <a:cs typeface="Times New Roman" panose="02020603050405020304" pitchFamily="18" charset="0"/>
            </a:endParaRPr>
          </a:p>
          <a:p>
            <a:pPr algn="just" eaLnBrk="1" hangingPunct="1">
              <a:spcBef>
                <a:spcPct val="0"/>
              </a:spcBef>
            </a:pPr>
            <a:r>
              <a:rPr lang="en-US" altLang="en-US" sz="2000" smtClean="0">
                <a:latin typeface="Times New Roman" panose="02020603050405020304" pitchFamily="18" charset="0"/>
                <a:cs typeface="Times New Roman" panose="02020603050405020304" pitchFamily="18" charset="0"/>
              </a:rPr>
              <a:t>This release of official improper payment rates marks the beginning of the corrective action process</a:t>
            </a:r>
          </a:p>
          <a:p>
            <a:pPr eaLnBrk="1" hangingPunct="1">
              <a:spcBef>
                <a:spcPct val="0"/>
              </a:spcBef>
            </a:pPr>
            <a:endParaRPr lang="en-US" altLang="en-US" sz="2000" smtClean="0">
              <a:latin typeface="Times New Roman" panose="02020603050405020304" pitchFamily="18" charset="0"/>
              <a:cs typeface="Times New Roman" panose="02020603050405020304" pitchFamily="18" charset="0"/>
            </a:endParaRPr>
          </a:p>
          <a:p>
            <a:pPr eaLnBrk="1" hangingPunct="1"/>
            <a:endParaRPr lang="en-US" altLang="en-US" sz="2400" smtClean="0">
              <a:latin typeface="Times New Roman" panose="02020603050405020304" pitchFamily="18" charset="0"/>
              <a:cs typeface="Times New Roman" panose="02020603050405020304" pitchFamily="18" charset="0"/>
            </a:endParaRPr>
          </a:p>
          <a:p>
            <a:pPr eaLnBrk="1" hangingPunct="1"/>
            <a:endParaRPr lang="en-US" altLang="en-US" sz="2400" smtClean="0">
              <a:latin typeface="Times New Roman" panose="02020603050405020304" pitchFamily="18" charset="0"/>
              <a:cs typeface="Times New Roman" panose="02020603050405020304" pitchFamily="18" charset="0"/>
            </a:endParaRPr>
          </a:p>
          <a:p>
            <a:pPr eaLnBrk="1" hangingPunct="1"/>
            <a:endParaRPr lang="en-US" altLang="en-US" sz="900" b="1" smtClean="0">
              <a:latin typeface="Times New Roman" panose="02020603050405020304" pitchFamily="18" charset="0"/>
              <a:cs typeface="Times New Roman" panose="02020603050405020304" pitchFamily="18" charset="0"/>
            </a:endParaRPr>
          </a:p>
        </p:txBody>
      </p:sp>
      <p:sp>
        <p:nvSpPr>
          <p:cNvPr id="3" name="Slide Number Placeholder 2">
            <a:extLst/>
          </p:cNvPr>
          <p:cNvSpPr>
            <a:spLocks noGrp="1"/>
          </p:cNvSpPr>
          <p:nvPr>
            <p:ph type="sldNum" sz="quarter" idx="10"/>
          </p:nvPr>
        </p:nvSpPr>
        <p:spPr/>
        <p:txBody>
          <a:bodyPr/>
          <a:lstStyle/>
          <a:p>
            <a:pPr>
              <a:defRPr/>
            </a:pPr>
            <a:fld id="{8F3B8015-CBC1-408D-9347-CC7DD496DE4A}" type="slidenum">
              <a:rPr lang="en-US"/>
              <a:pPr>
                <a:defRPr/>
              </a:pPr>
              <a:t>48</a:t>
            </a:fld>
            <a:endParaRPr lang="en-US" dirty="0"/>
          </a:p>
        </p:txBody>
      </p:sp>
    </p:spTree>
  </p:cSld>
  <p:clrMapOvr>
    <a:masterClrMapping/>
  </p:clrMapOvr>
  <p:transition spd="slow">
    <p:cove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1"/>
          <p:cNvSpPr>
            <a:spLocks noGrp="1"/>
          </p:cNvSpPr>
          <p:nvPr>
            <p:ph type="title"/>
          </p:nvPr>
        </p:nvSpPr>
        <p:spPr>
          <a:effectLst>
            <a:outerShdw dist="76200" dir="5639981" algn="tl" rotWithShape="0">
              <a:srgbClr val="084A9C"/>
            </a:outerShdw>
          </a:effectLst>
        </p:spPr>
        <p:txBody>
          <a:bodyPr/>
          <a:lstStyle/>
          <a:p>
            <a:pPr eaLnBrk="1" hangingPunct="1"/>
            <a:r>
              <a:rPr lang="en-US" altLang="en-US" sz="3600" dirty="0" smtClean="0">
                <a:latin typeface="Times New Roman" panose="02020603050405020304" pitchFamily="18" charset="0"/>
                <a:cs typeface="Times New Roman" panose="02020603050405020304" pitchFamily="18" charset="0"/>
              </a:rPr>
              <a:t>Next Steps</a:t>
            </a:r>
          </a:p>
        </p:txBody>
      </p:sp>
      <p:sp>
        <p:nvSpPr>
          <p:cNvPr id="2" name="Content Placeholder 1">
            <a:extLst/>
          </p:cNvPr>
          <p:cNvSpPr>
            <a:spLocks noGrp="1"/>
          </p:cNvSpPr>
          <p:nvPr>
            <p:ph idx="1"/>
          </p:nvPr>
        </p:nvSpPr>
        <p:spPr>
          <a:xfrm>
            <a:off x="457200" y="1676400"/>
            <a:ext cx="8229600" cy="4679950"/>
          </a:xfrm>
          <a:extLst/>
        </p:spPr>
        <p:txBody>
          <a:bodyPr rtlCol="0">
            <a:normAutofit/>
          </a:bodyPr>
          <a:lstStyle/>
          <a:p>
            <a:pPr eaLnBrk="1" hangingPunct="1">
              <a:spcBef>
                <a:spcPct val="0"/>
              </a:spcBef>
              <a:defRPr/>
            </a:pPr>
            <a:r>
              <a:rPr lang="en-US" altLang="en-US" sz="2400" b="1" dirty="0">
                <a:latin typeface="Times New Roman" panose="02020603050405020304" pitchFamily="18" charset="0"/>
                <a:cs typeface="Times New Roman" panose="02020603050405020304" pitchFamily="18" charset="0"/>
              </a:rPr>
              <a:t>May/June 2019</a:t>
            </a:r>
          </a:p>
          <a:p>
            <a:pPr lvl="1" eaLnBrk="1" hangingPunct="1">
              <a:spcBef>
                <a:spcPct val="0"/>
              </a:spcBef>
              <a:defRPr/>
            </a:pPr>
            <a:r>
              <a:rPr lang="en-US" altLang="en-US" sz="1800" dirty="0">
                <a:latin typeface="Times New Roman" panose="02020603050405020304" pitchFamily="18" charset="0"/>
                <a:cs typeface="Times New Roman" panose="02020603050405020304" pitchFamily="18" charset="0"/>
              </a:rPr>
              <a:t>Complete universe data submission survey by May 15</a:t>
            </a:r>
          </a:p>
          <a:p>
            <a:pPr lvl="1" eaLnBrk="1" hangingPunct="1">
              <a:spcBef>
                <a:spcPct val="0"/>
              </a:spcBef>
              <a:defRPr/>
            </a:pPr>
            <a:r>
              <a:rPr lang="en-US" altLang="en-US" sz="1800" dirty="0">
                <a:latin typeface="Times New Roman" panose="02020603050405020304" pitchFamily="18" charset="0"/>
                <a:cs typeface="Times New Roman" panose="02020603050405020304" pitchFamily="18" charset="0"/>
              </a:rPr>
              <a:t>FFS and managed care sample sizes sent to states June 7</a:t>
            </a:r>
            <a:endParaRPr lang="en-US" altLang="en-US" sz="1800" b="1" dirty="0">
              <a:latin typeface="Times New Roman" panose="02020603050405020304" pitchFamily="18" charset="0"/>
              <a:cs typeface="Times New Roman" panose="02020603050405020304" pitchFamily="18" charset="0"/>
            </a:endParaRPr>
          </a:p>
          <a:p>
            <a:pPr lvl="1" eaLnBrk="1" hangingPunct="1">
              <a:spcBef>
                <a:spcPct val="0"/>
              </a:spcBef>
              <a:defRPr/>
            </a:pPr>
            <a:r>
              <a:rPr lang="en-US" altLang="en-US" sz="1800" dirty="0">
                <a:latin typeface="Times New Roman" panose="02020603050405020304" pitchFamily="18" charset="0"/>
                <a:cs typeface="Times New Roman" panose="02020603050405020304" pitchFamily="18" charset="0"/>
              </a:rPr>
              <a:t>ERC Eligibility Welcome Webinars begin (June 12-June 19)</a:t>
            </a:r>
          </a:p>
          <a:p>
            <a:pPr lvl="1" eaLnBrk="1" hangingPunct="1">
              <a:spcBef>
                <a:spcPct val="0"/>
              </a:spcBef>
              <a:defRPr/>
            </a:pPr>
            <a:r>
              <a:rPr lang="en-US" altLang="en-US" sz="1800" dirty="0">
                <a:latin typeface="Times New Roman" panose="02020603050405020304" pitchFamily="18" charset="0"/>
                <a:cs typeface="Times New Roman" panose="02020603050405020304" pitchFamily="18" charset="0"/>
              </a:rPr>
              <a:t>Attend PERM General Education Webinar (June </a:t>
            </a:r>
            <a:r>
              <a:rPr lang="en-US" altLang="en-US" sz="1800" dirty="0" smtClean="0">
                <a:latin typeface="Times New Roman" panose="02020603050405020304" pitchFamily="18" charset="0"/>
                <a:cs typeface="Times New Roman" panose="02020603050405020304" pitchFamily="18" charset="0"/>
              </a:rPr>
              <a:t>11-June 13) </a:t>
            </a:r>
            <a:endParaRPr lang="en-US" altLang="en-US" sz="1800" dirty="0">
              <a:latin typeface="Times New Roman" panose="02020603050405020304" pitchFamily="18" charset="0"/>
              <a:cs typeface="Times New Roman" panose="02020603050405020304" pitchFamily="18" charset="0"/>
            </a:endParaRPr>
          </a:p>
          <a:p>
            <a:pPr lvl="1" eaLnBrk="1" hangingPunct="1">
              <a:spcBef>
                <a:spcPct val="0"/>
              </a:spcBef>
              <a:defRPr/>
            </a:pPr>
            <a:r>
              <a:rPr lang="en-US" altLang="en-US" sz="1800" dirty="0">
                <a:latin typeface="Times New Roman" panose="02020603050405020304" pitchFamily="18" charset="0"/>
                <a:cs typeface="Times New Roman" panose="02020603050405020304" pitchFamily="18" charset="0"/>
              </a:rPr>
              <a:t>Data submission instructions distributed to states (early June)</a:t>
            </a:r>
          </a:p>
          <a:p>
            <a:pPr lvl="1" eaLnBrk="1" hangingPunct="1">
              <a:spcBef>
                <a:spcPct val="0"/>
              </a:spcBef>
              <a:defRPr/>
            </a:pPr>
            <a:r>
              <a:rPr lang="en-US" altLang="en-US" sz="1800" dirty="0">
                <a:latin typeface="Times New Roman" panose="02020603050405020304" pitchFamily="18" charset="0"/>
                <a:cs typeface="Times New Roman" panose="02020603050405020304" pitchFamily="18" charset="0"/>
              </a:rPr>
              <a:t>Data submission instruction meetings held </a:t>
            </a:r>
            <a:r>
              <a:rPr lang="en-US" altLang="en-US" sz="1800" dirty="0" smtClean="0">
                <a:latin typeface="Times New Roman" panose="02020603050405020304" pitchFamily="18" charset="0"/>
                <a:cs typeface="Times New Roman" panose="02020603050405020304" pitchFamily="18" charset="0"/>
              </a:rPr>
              <a:t>(mid-June)</a:t>
            </a:r>
            <a:endParaRPr lang="en-US" altLang="en-US" sz="1800" dirty="0">
              <a:latin typeface="Times New Roman" panose="02020603050405020304" pitchFamily="18" charset="0"/>
              <a:cs typeface="Times New Roman" panose="02020603050405020304" pitchFamily="18" charset="0"/>
            </a:endParaRPr>
          </a:p>
          <a:p>
            <a:pPr lvl="1" eaLnBrk="1" hangingPunct="1">
              <a:spcBef>
                <a:spcPct val="0"/>
              </a:spcBef>
              <a:defRPr/>
            </a:pPr>
            <a:r>
              <a:rPr lang="en-US" altLang="en-US" sz="1800" dirty="0">
                <a:latin typeface="Times New Roman" panose="02020603050405020304" pitchFamily="18" charset="0"/>
                <a:cs typeface="Times New Roman" panose="02020603050405020304" pitchFamily="18" charset="0"/>
              </a:rPr>
              <a:t>PERM + presentations offered</a:t>
            </a:r>
            <a:endParaRPr lang="en-US" altLang="en-US" sz="1800" strike="sngStrike" dirty="0">
              <a:latin typeface="Times New Roman" panose="02020603050405020304" pitchFamily="18" charset="0"/>
              <a:cs typeface="Times New Roman" panose="02020603050405020304" pitchFamily="18" charset="0"/>
            </a:endParaRPr>
          </a:p>
          <a:p>
            <a:pPr lvl="1" eaLnBrk="1" hangingPunct="1">
              <a:spcBef>
                <a:spcPct val="0"/>
              </a:spcBef>
              <a:defRPr/>
            </a:pPr>
            <a:r>
              <a:rPr lang="en-US" altLang="en-US" sz="1800" dirty="0">
                <a:latin typeface="Times New Roman" panose="02020603050405020304" pitchFamily="18" charset="0"/>
                <a:cs typeface="Times New Roman" panose="02020603050405020304" pitchFamily="18" charset="0"/>
              </a:rPr>
              <a:t>Communicate decision between PERM+ and routine PERM by June 19</a:t>
            </a:r>
          </a:p>
          <a:p>
            <a:pPr lvl="1" eaLnBrk="1" hangingPunct="1">
              <a:spcBef>
                <a:spcPct val="0"/>
              </a:spcBef>
              <a:defRPr/>
            </a:pPr>
            <a:r>
              <a:rPr lang="en-US" altLang="en-US" sz="1800" dirty="0">
                <a:latin typeface="Times New Roman" panose="02020603050405020304" pitchFamily="18" charset="0"/>
                <a:cs typeface="Times New Roman" panose="02020603050405020304" pitchFamily="18" charset="0"/>
              </a:rPr>
              <a:t>Claims orientations/intake sessions begin (June/July)</a:t>
            </a:r>
          </a:p>
          <a:p>
            <a:pPr lvl="1" eaLnBrk="1" hangingPunct="1">
              <a:spcBef>
                <a:spcPct val="0"/>
              </a:spcBef>
              <a:defRPr/>
            </a:pPr>
            <a:r>
              <a:rPr lang="en-US" altLang="en-US" sz="1800" dirty="0">
                <a:latin typeface="Times New Roman" panose="02020603050405020304" pitchFamily="18" charset="0"/>
                <a:cs typeface="Times New Roman" panose="02020603050405020304" pitchFamily="18" charset="0"/>
              </a:rPr>
              <a:t>CMS 64/21 intake meetings (June-August)</a:t>
            </a:r>
          </a:p>
          <a:p>
            <a:pPr lvl="1" eaLnBrk="1" hangingPunct="1">
              <a:spcBef>
                <a:spcPct val="0"/>
              </a:spcBef>
              <a:defRPr/>
            </a:pPr>
            <a:r>
              <a:rPr lang="en-US" altLang="en-US" sz="1800" dirty="0">
                <a:latin typeface="Times New Roman" panose="02020603050405020304" pitchFamily="18" charset="0"/>
                <a:cs typeface="Times New Roman" panose="02020603050405020304" pitchFamily="18" charset="0"/>
              </a:rPr>
              <a:t>Assist in the collection on non-publicly available state policies (May-July)</a:t>
            </a:r>
          </a:p>
          <a:p>
            <a:pPr lvl="1" eaLnBrk="1" hangingPunct="1">
              <a:spcBef>
                <a:spcPct val="0"/>
              </a:spcBef>
              <a:defRPr/>
            </a:pPr>
            <a:endParaRPr lang="en-US" altLang="en-US" sz="1800" b="1" dirty="0">
              <a:latin typeface="Times New Roman" panose="02020603050405020304" pitchFamily="18" charset="0"/>
              <a:cs typeface="Times New Roman" panose="02020603050405020304" pitchFamily="18" charset="0"/>
            </a:endParaRPr>
          </a:p>
          <a:p>
            <a:pPr eaLnBrk="1" hangingPunct="1">
              <a:spcBef>
                <a:spcPct val="0"/>
              </a:spcBef>
              <a:defRPr/>
            </a:pPr>
            <a:r>
              <a:rPr lang="en-US" altLang="en-US" sz="2400" b="1" dirty="0">
                <a:latin typeface="Times New Roman" panose="02020603050405020304" pitchFamily="18" charset="0"/>
                <a:cs typeface="Times New Roman" panose="02020603050405020304" pitchFamily="18" charset="0"/>
              </a:rPr>
              <a:t>July 2019 </a:t>
            </a:r>
          </a:p>
          <a:p>
            <a:pPr lvl="1" eaLnBrk="1" hangingPunct="1">
              <a:spcBef>
                <a:spcPct val="0"/>
              </a:spcBef>
              <a:defRPr/>
            </a:pPr>
            <a:r>
              <a:rPr lang="en-US" altLang="en-US" sz="1800" dirty="0">
                <a:latin typeface="Times New Roman" panose="02020603050405020304" pitchFamily="18" charset="0"/>
                <a:cs typeface="Times New Roman" panose="02020603050405020304" pitchFamily="18" charset="0"/>
              </a:rPr>
              <a:t>Continue claims orientations/intake sessions </a:t>
            </a:r>
          </a:p>
          <a:p>
            <a:pPr lvl="1" algn="just" eaLnBrk="1" hangingPunct="1">
              <a:spcBef>
                <a:spcPct val="0"/>
              </a:spcBef>
              <a:defRPr/>
            </a:pPr>
            <a:r>
              <a:rPr lang="en-US" altLang="en-US" sz="1800" dirty="0">
                <a:latin typeface="Times New Roman" panose="02020603050405020304" pitchFamily="18" charset="0"/>
                <a:cs typeface="Times New Roman" panose="02020603050405020304" pitchFamily="18" charset="0"/>
              </a:rPr>
              <a:t>Provide all necessary DUAs and system access forms (July-October)</a:t>
            </a:r>
          </a:p>
          <a:p>
            <a:pPr eaLnBrk="1" fontAlgn="auto" hangingPunct="1">
              <a:spcAft>
                <a:spcPts val="0"/>
              </a:spcAft>
              <a:defRPr/>
            </a:pPr>
            <a:endParaRPr lang="en-US" sz="2400" dirty="0">
              <a:solidFill>
                <a:prstClr val="black"/>
              </a:solidFill>
              <a:latin typeface="Times New Roman" panose="02020603050405020304" pitchFamily="18" charset="0"/>
              <a:cs typeface="Times New Roman" panose="02020603050405020304" pitchFamily="18" charset="0"/>
            </a:endParaRPr>
          </a:p>
        </p:txBody>
      </p:sp>
      <p:sp>
        <p:nvSpPr>
          <p:cNvPr id="3" name="Slide Number Placeholder 2">
            <a:extLst/>
          </p:cNvPr>
          <p:cNvSpPr>
            <a:spLocks noGrp="1"/>
          </p:cNvSpPr>
          <p:nvPr>
            <p:ph type="sldNum" sz="quarter" idx="10"/>
          </p:nvPr>
        </p:nvSpPr>
        <p:spPr/>
        <p:txBody>
          <a:bodyPr/>
          <a:lstStyle/>
          <a:p>
            <a:pPr>
              <a:defRPr/>
            </a:pPr>
            <a:fld id="{99AA02A8-C868-45B5-BF73-79F76EB52FA4}" type="slidenum">
              <a:rPr lang="en-US"/>
              <a:pPr>
                <a:defRPr/>
              </a:pPr>
              <a:t>49</a:t>
            </a:fld>
            <a:endParaRPr lang="en-US" dirty="0"/>
          </a:p>
        </p:txBody>
      </p:sp>
    </p:spTree>
  </p:cSld>
  <p:clrMapOvr>
    <a:masterClrMapping/>
  </p:clrMapOvr>
  <p:transition spd="med">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1"/>
          <p:cNvSpPr>
            <a:spLocks noGrp="1"/>
          </p:cNvSpPr>
          <p:nvPr>
            <p:ph type="title"/>
          </p:nvPr>
        </p:nvSpPr>
        <p:spPr>
          <a:effectLst>
            <a:outerShdw dist="76200" dir="5639981" algn="tl" rotWithShape="0">
              <a:srgbClr val="084A9C"/>
            </a:outerShdw>
          </a:effectLst>
        </p:spPr>
        <p:txBody>
          <a:bodyPr/>
          <a:lstStyle/>
          <a:p>
            <a:pPr eaLnBrk="1" hangingPunct="1"/>
            <a:r>
              <a:rPr lang="en-US" altLang="en-US" sz="3600" dirty="0" smtClean="0">
                <a:latin typeface="Times New Roman" panose="02020603050405020304" pitchFamily="18" charset="0"/>
                <a:cs typeface="Times New Roman" panose="02020603050405020304" pitchFamily="18" charset="0"/>
              </a:rPr>
              <a:t>Summary of PERM 2017 Final Rule</a:t>
            </a:r>
          </a:p>
        </p:txBody>
      </p:sp>
      <p:sp>
        <p:nvSpPr>
          <p:cNvPr id="2" name="Content Placeholder 1">
            <a:extLst/>
          </p:cNvPr>
          <p:cNvSpPr>
            <a:spLocks noGrp="1"/>
          </p:cNvSpPr>
          <p:nvPr>
            <p:ph idx="1"/>
          </p:nvPr>
        </p:nvSpPr>
        <p:spPr>
          <a:xfrm>
            <a:off x="457200" y="1676400"/>
            <a:ext cx="8229600" cy="5029200"/>
          </a:xfrm>
        </p:spPr>
        <p:txBody>
          <a:bodyPr rtlCol="0">
            <a:normAutofit fontScale="85000" lnSpcReduction="10000"/>
          </a:bodyPr>
          <a:lstStyle/>
          <a:p>
            <a:pPr algn="just" eaLnBrk="1" fontAlgn="auto" hangingPunct="1">
              <a:spcAft>
                <a:spcPts val="0"/>
              </a:spcAft>
              <a:defRPr/>
            </a:pPr>
            <a:r>
              <a:rPr lang="en-US" sz="2400" dirty="0">
                <a:latin typeface="Times New Roman" panose="02020603050405020304" pitchFamily="18" charset="0"/>
                <a:cs typeface="Times New Roman" panose="02020603050405020304" pitchFamily="18" charset="0"/>
              </a:rPr>
              <a:t>On July 5, 2017, a new PERM Final Rule became effective, making significant changes to both the claims and eligibility measurement</a:t>
            </a:r>
          </a:p>
          <a:p>
            <a:pPr algn="just" eaLnBrk="1" fontAlgn="auto" hangingPunct="1">
              <a:spcAft>
                <a:spcPts val="0"/>
              </a:spcAft>
              <a:defRPr/>
            </a:pPr>
            <a:endParaRPr lang="en-US" sz="900" dirty="0">
              <a:latin typeface="Times New Roman" panose="02020603050405020304" pitchFamily="18" charset="0"/>
              <a:cs typeface="Times New Roman" panose="02020603050405020304" pitchFamily="18" charset="0"/>
            </a:endParaRPr>
          </a:p>
          <a:p>
            <a:pPr algn="just" eaLnBrk="1" fontAlgn="auto" hangingPunct="1">
              <a:spcAft>
                <a:spcPts val="0"/>
              </a:spcAft>
              <a:defRPr/>
            </a:pPr>
            <a:r>
              <a:rPr lang="en-US" sz="2400" b="1" dirty="0">
                <a:latin typeface="Times New Roman" panose="02020603050405020304" pitchFamily="18" charset="0"/>
                <a:cs typeface="Times New Roman" panose="02020603050405020304" pitchFamily="18" charset="0"/>
              </a:rPr>
              <a:t>Review Period</a:t>
            </a:r>
            <a:r>
              <a:rPr lang="en-US" sz="2400" dirty="0">
                <a:latin typeface="Times New Roman" panose="02020603050405020304" pitchFamily="18" charset="0"/>
                <a:cs typeface="Times New Roman" panose="02020603050405020304" pitchFamily="18" charset="0"/>
              </a:rPr>
              <a:t>: The PERM review period has been adjusted from a Federal Fiscal </a:t>
            </a:r>
            <a:r>
              <a:rPr lang="en-US" sz="2400" dirty="0" smtClean="0">
                <a:latin typeface="Times New Roman" panose="02020603050405020304" pitchFamily="18" charset="0"/>
                <a:cs typeface="Times New Roman" panose="02020603050405020304" pitchFamily="18" charset="0"/>
              </a:rPr>
              <a:t>Year (FFY) </a:t>
            </a:r>
            <a:r>
              <a:rPr lang="en-US" sz="2400" dirty="0">
                <a:latin typeface="Times New Roman" panose="02020603050405020304" pitchFamily="18" charset="0"/>
                <a:cs typeface="Times New Roman" panose="02020603050405020304" pitchFamily="18" charset="0"/>
              </a:rPr>
              <a:t>to review payments made from July through June to align with state fiscal years and to provide additional time to complete the cycle before reporting improper payment rates</a:t>
            </a:r>
          </a:p>
          <a:p>
            <a:pPr algn="just" eaLnBrk="1" fontAlgn="auto" hangingPunct="1">
              <a:spcAft>
                <a:spcPts val="0"/>
              </a:spcAft>
              <a:defRPr/>
            </a:pPr>
            <a:endParaRPr lang="en-US" sz="900" b="1" dirty="0">
              <a:latin typeface="Times New Roman" panose="02020603050405020304" pitchFamily="18" charset="0"/>
              <a:cs typeface="Times New Roman" panose="02020603050405020304" pitchFamily="18" charset="0"/>
            </a:endParaRPr>
          </a:p>
          <a:p>
            <a:pPr algn="just" eaLnBrk="1" fontAlgn="auto" hangingPunct="1">
              <a:spcAft>
                <a:spcPts val="0"/>
              </a:spcAft>
              <a:defRPr/>
            </a:pPr>
            <a:r>
              <a:rPr lang="en-US" sz="2400" b="1" dirty="0">
                <a:latin typeface="Times New Roman" panose="02020603050405020304" pitchFamily="18" charset="0"/>
                <a:cs typeface="Times New Roman" panose="02020603050405020304" pitchFamily="18" charset="0"/>
              </a:rPr>
              <a:t>Change in State-specific Sample Size Calculation</a:t>
            </a:r>
            <a:r>
              <a:rPr lang="en-US" sz="2400" dirty="0">
                <a:latin typeface="Times New Roman" panose="02020603050405020304" pitchFamily="18" charset="0"/>
                <a:cs typeface="Times New Roman" panose="02020603050405020304" pitchFamily="18" charset="0"/>
              </a:rPr>
              <a:t>: Establishes a national annual sample size which will be distributed across states</a:t>
            </a:r>
          </a:p>
          <a:p>
            <a:pPr algn="just" eaLnBrk="1" fontAlgn="auto" hangingPunct="1">
              <a:spcAft>
                <a:spcPts val="0"/>
              </a:spcAft>
              <a:defRPr/>
            </a:pPr>
            <a:endParaRPr lang="en-US" sz="900" dirty="0">
              <a:latin typeface="Times New Roman" panose="02020603050405020304" pitchFamily="18" charset="0"/>
              <a:cs typeface="Times New Roman" panose="02020603050405020304" pitchFamily="18" charset="0"/>
            </a:endParaRPr>
          </a:p>
          <a:p>
            <a:pPr algn="just" eaLnBrk="1" fontAlgn="auto" hangingPunct="1">
              <a:spcAft>
                <a:spcPts val="0"/>
              </a:spcAft>
              <a:defRPr/>
            </a:pPr>
            <a:r>
              <a:rPr lang="en-US" sz="2400" b="1" dirty="0">
                <a:latin typeface="Times New Roman" panose="02020603050405020304" pitchFamily="18" charset="0"/>
                <a:cs typeface="Times New Roman" panose="02020603050405020304" pitchFamily="18" charset="0"/>
              </a:rPr>
              <a:t>Use of Claims Sample for Eligibility Measurement: </a:t>
            </a:r>
            <a:r>
              <a:rPr lang="en-US" sz="2400" dirty="0">
                <a:latin typeface="Times New Roman" panose="02020603050405020304" pitchFamily="18" charset="0"/>
                <a:cs typeface="Times New Roman" panose="02020603050405020304" pitchFamily="18" charset="0"/>
              </a:rPr>
              <a:t>The PERM claims sample will be used for the eligibility measurement with eligibility reviews being conducted on the individual associated with the sampled claim</a:t>
            </a:r>
          </a:p>
          <a:p>
            <a:pPr algn="just" eaLnBrk="1" fontAlgn="auto" hangingPunct="1">
              <a:spcAft>
                <a:spcPts val="0"/>
              </a:spcAft>
              <a:defRPr/>
            </a:pPr>
            <a:endParaRPr lang="en-US" sz="900" dirty="0">
              <a:latin typeface="Times New Roman" panose="02020603050405020304" pitchFamily="18" charset="0"/>
              <a:cs typeface="Times New Roman" panose="02020603050405020304" pitchFamily="18" charset="0"/>
            </a:endParaRPr>
          </a:p>
          <a:p>
            <a:pPr algn="just" eaLnBrk="1" fontAlgn="auto" hangingPunct="1">
              <a:spcAft>
                <a:spcPts val="0"/>
              </a:spcAft>
              <a:defRPr/>
            </a:pPr>
            <a:r>
              <a:rPr lang="en-US" sz="2400" b="1" dirty="0">
                <a:latin typeface="Times New Roman" panose="02020603050405020304" pitchFamily="18" charset="0"/>
                <a:cs typeface="Times New Roman" panose="02020603050405020304" pitchFamily="18" charset="0"/>
              </a:rPr>
              <a:t>Introduction of a Federal Eligibility Review Contractor (ERC): </a:t>
            </a:r>
            <a:r>
              <a:rPr lang="en-US" sz="2400" dirty="0">
                <a:latin typeface="Times New Roman" panose="02020603050405020304" pitchFamily="18" charset="0"/>
                <a:cs typeface="Times New Roman" panose="02020603050405020304" pitchFamily="18" charset="0"/>
              </a:rPr>
              <a:t>A federal contractor will conduct PERM eligibility reviews with support from each state</a:t>
            </a:r>
          </a:p>
        </p:txBody>
      </p:sp>
      <p:sp>
        <p:nvSpPr>
          <p:cNvPr id="3" name="Slide Number Placeholder 2">
            <a:extLst/>
          </p:cNvPr>
          <p:cNvSpPr>
            <a:spLocks noGrp="1"/>
          </p:cNvSpPr>
          <p:nvPr>
            <p:ph type="sldNum" sz="quarter" idx="10"/>
          </p:nvPr>
        </p:nvSpPr>
        <p:spPr/>
        <p:txBody>
          <a:bodyPr/>
          <a:lstStyle/>
          <a:p>
            <a:pPr>
              <a:defRPr/>
            </a:pPr>
            <a:fld id="{D4E1D6F4-3039-42F2-9074-7434B62F09BA}" type="slidenum">
              <a:rPr lang="en-US"/>
              <a:pPr>
                <a:defRPr/>
              </a:pPr>
              <a:t>5</a:t>
            </a:fld>
            <a:endParaRPr lang="en-US" dirty="0"/>
          </a:p>
        </p:txBody>
      </p:sp>
    </p:spTree>
  </p:cSld>
  <p:clrMapOvr>
    <a:masterClrMapping/>
  </p:clrMapOvr>
  <p:transition spd="slow">
    <p:cove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1"/>
          <p:cNvSpPr>
            <a:spLocks noGrp="1"/>
          </p:cNvSpPr>
          <p:nvPr>
            <p:ph type="title"/>
          </p:nvPr>
        </p:nvSpPr>
        <p:spPr>
          <a:effectLst>
            <a:outerShdw dist="76200" dir="5639981" algn="tl" rotWithShape="0">
              <a:srgbClr val="084A9C"/>
            </a:outerShdw>
          </a:effectLst>
        </p:spPr>
        <p:txBody>
          <a:bodyPr/>
          <a:lstStyle/>
          <a:p>
            <a:pPr eaLnBrk="1" hangingPunct="1"/>
            <a:r>
              <a:rPr lang="en-US" altLang="en-US" sz="3600" dirty="0" smtClean="0">
                <a:latin typeface="Times New Roman" panose="02020603050405020304" pitchFamily="18" charset="0"/>
                <a:cs typeface="Times New Roman" panose="02020603050405020304" pitchFamily="18" charset="0"/>
              </a:rPr>
              <a:t>Next Steps (cont’d)</a:t>
            </a:r>
          </a:p>
        </p:txBody>
      </p:sp>
      <p:sp>
        <p:nvSpPr>
          <p:cNvPr id="114692" name="Content Placeholder 1"/>
          <p:cNvSpPr>
            <a:spLocks noGrp="1"/>
          </p:cNvSpPr>
          <p:nvPr>
            <p:ph idx="1"/>
          </p:nvPr>
        </p:nvSpPr>
        <p:spPr>
          <a:xfrm>
            <a:off x="457200" y="1676400"/>
            <a:ext cx="8229600" cy="4679950"/>
          </a:xfrm>
        </p:spPr>
        <p:txBody>
          <a:bodyPr/>
          <a:lstStyle/>
          <a:p>
            <a:pPr eaLnBrk="1" hangingPunct="1">
              <a:spcBef>
                <a:spcPct val="0"/>
              </a:spcBef>
            </a:pPr>
            <a:r>
              <a:rPr lang="en-US" altLang="en-US" sz="2400" b="1" smtClean="0">
                <a:latin typeface="Times New Roman" panose="02020603050405020304" pitchFamily="18" charset="0"/>
                <a:cs typeface="Times New Roman" panose="02020603050405020304" pitchFamily="18" charset="0"/>
              </a:rPr>
              <a:t>August – September 2019</a:t>
            </a:r>
            <a:endParaRPr lang="en-US" altLang="en-US" sz="1800" smtClean="0">
              <a:latin typeface="Times New Roman" panose="02020603050405020304" pitchFamily="18" charset="0"/>
              <a:cs typeface="Times New Roman" panose="02020603050405020304" pitchFamily="18" charset="0"/>
            </a:endParaRPr>
          </a:p>
          <a:p>
            <a:pPr lvl="1" eaLnBrk="1" hangingPunct="1">
              <a:spcBef>
                <a:spcPct val="0"/>
              </a:spcBef>
              <a:buFont typeface="Times New Roman" panose="02020603050405020304" pitchFamily="18" charset="0"/>
              <a:buChar char="̶"/>
            </a:pPr>
            <a:r>
              <a:rPr lang="en-US" altLang="en-US" sz="1800" smtClean="0">
                <a:latin typeface="Times New Roman" panose="02020603050405020304" pitchFamily="18" charset="0"/>
                <a:cs typeface="Times New Roman" panose="02020603050405020304" pitchFamily="18" charset="0"/>
              </a:rPr>
              <a:t>Continue claims orientations/intake sessions</a:t>
            </a:r>
          </a:p>
          <a:p>
            <a:pPr lvl="1" eaLnBrk="1" hangingPunct="1">
              <a:spcBef>
                <a:spcPct val="0"/>
              </a:spcBef>
              <a:buFont typeface="Times New Roman" panose="02020603050405020304" pitchFamily="18" charset="0"/>
              <a:buChar char="̶"/>
            </a:pPr>
            <a:r>
              <a:rPr lang="en-US" altLang="en-US" sz="1800" smtClean="0">
                <a:latin typeface="Times New Roman" panose="02020603050405020304" pitchFamily="18" charset="0"/>
                <a:cs typeface="Times New Roman" panose="02020603050405020304" pitchFamily="18" charset="0"/>
              </a:rPr>
              <a:t>Begin Eligibility Intake Meetings</a:t>
            </a:r>
          </a:p>
          <a:p>
            <a:pPr lvl="1" eaLnBrk="1" hangingPunct="1">
              <a:spcBef>
                <a:spcPct val="0"/>
              </a:spcBef>
              <a:buFont typeface="Times New Roman" panose="02020603050405020304" pitchFamily="18" charset="0"/>
              <a:buChar char="̶"/>
            </a:pPr>
            <a:r>
              <a:rPr lang="en-US" altLang="en-US" sz="1800" smtClean="0">
                <a:latin typeface="Times New Roman" panose="02020603050405020304" pitchFamily="18" charset="0"/>
                <a:cs typeface="Times New Roman" panose="02020603050405020304" pitchFamily="18" charset="0"/>
              </a:rPr>
              <a:t>Begin Eligibility system access discussions</a:t>
            </a:r>
          </a:p>
          <a:p>
            <a:pPr lvl="1" eaLnBrk="1" hangingPunct="1">
              <a:spcBef>
                <a:spcPct val="0"/>
              </a:spcBef>
              <a:buFont typeface="Times New Roman" panose="02020603050405020304" pitchFamily="18" charset="0"/>
              <a:buChar char="̶"/>
            </a:pPr>
            <a:endParaRPr lang="en-US" altLang="en-US" sz="1800" smtClean="0">
              <a:latin typeface="Times New Roman" panose="02020603050405020304" pitchFamily="18" charset="0"/>
              <a:cs typeface="Times New Roman" panose="02020603050405020304" pitchFamily="18" charset="0"/>
            </a:endParaRPr>
          </a:p>
          <a:p>
            <a:pPr eaLnBrk="1" hangingPunct="1">
              <a:spcBef>
                <a:spcPct val="0"/>
              </a:spcBef>
            </a:pPr>
            <a:r>
              <a:rPr lang="en-US" altLang="en-US" sz="2400" b="1" smtClean="0">
                <a:latin typeface="Times New Roman" panose="02020603050405020304" pitchFamily="18" charset="0"/>
                <a:cs typeface="Times New Roman" panose="02020603050405020304" pitchFamily="18" charset="0"/>
              </a:rPr>
              <a:t>September/October 2019</a:t>
            </a:r>
          </a:p>
          <a:p>
            <a:pPr lvl="1" eaLnBrk="1" hangingPunct="1">
              <a:spcBef>
                <a:spcPct val="0"/>
              </a:spcBef>
              <a:buFont typeface="Times New Roman" panose="02020603050405020304" pitchFamily="18" charset="0"/>
              <a:buChar char="̶"/>
            </a:pPr>
            <a:r>
              <a:rPr lang="en-US" altLang="en-US" sz="1800" smtClean="0">
                <a:latin typeface="Times New Roman" panose="02020603050405020304" pitchFamily="18" charset="0"/>
                <a:cs typeface="Times New Roman" panose="02020603050405020304" pitchFamily="18" charset="0"/>
              </a:rPr>
              <a:t>Continue Eligibility Intake Meetings</a:t>
            </a:r>
          </a:p>
          <a:p>
            <a:pPr lvl="1" eaLnBrk="1" hangingPunct="1">
              <a:spcBef>
                <a:spcPct val="0"/>
              </a:spcBef>
              <a:buFont typeface="Times New Roman" panose="02020603050405020304" pitchFamily="18" charset="0"/>
              <a:buChar char="̶"/>
            </a:pPr>
            <a:r>
              <a:rPr lang="en-US" altLang="en-US" sz="1800" smtClean="0">
                <a:latin typeface="Times New Roman" panose="02020603050405020304" pitchFamily="18" charset="0"/>
                <a:cs typeface="Times New Roman" panose="02020603050405020304" pitchFamily="18" charset="0"/>
              </a:rPr>
              <a:t>Continue Eligibility system access</a:t>
            </a:r>
          </a:p>
          <a:p>
            <a:pPr lvl="1" eaLnBrk="1" hangingPunct="1">
              <a:spcBef>
                <a:spcPct val="0"/>
              </a:spcBef>
              <a:buFont typeface="Times New Roman" panose="02020603050405020304" pitchFamily="18" charset="0"/>
              <a:buChar char="̶"/>
            </a:pPr>
            <a:r>
              <a:rPr lang="en-US" altLang="en-US" sz="1800" smtClean="0">
                <a:latin typeface="Times New Roman" panose="02020603050405020304" pitchFamily="18" charset="0"/>
                <a:cs typeface="Times New Roman" panose="02020603050405020304" pitchFamily="18" charset="0"/>
              </a:rPr>
              <a:t>Alert Lewin no later than October 1 if DUA is needed for data submission</a:t>
            </a:r>
          </a:p>
          <a:p>
            <a:pPr lvl="1" eaLnBrk="1" hangingPunct="1">
              <a:spcBef>
                <a:spcPct val="0"/>
              </a:spcBef>
              <a:buFont typeface="Times New Roman" panose="02020603050405020304" pitchFamily="18" charset="0"/>
              <a:buChar char="̶"/>
            </a:pPr>
            <a:r>
              <a:rPr lang="en-US" altLang="en-US" sz="1800" smtClean="0">
                <a:latin typeface="Times New Roman" panose="02020603050405020304" pitchFamily="18" charset="0"/>
                <a:cs typeface="Times New Roman" panose="02020603050405020304" pitchFamily="18" charset="0"/>
              </a:rPr>
              <a:t>Prepare for universe data submission</a:t>
            </a:r>
          </a:p>
          <a:p>
            <a:pPr lvl="1" eaLnBrk="1" hangingPunct="1">
              <a:spcBef>
                <a:spcPct val="0"/>
              </a:spcBef>
              <a:buFont typeface="Times New Roman" panose="02020603050405020304" pitchFamily="18" charset="0"/>
              <a:buChar char="̶"/>
            </a:pPr>
            <a:r>
              <a:rPr lang="en-US" altLang="en-US" sz="1800" smtClean="0">
                <a:latin typeface="Times New Roman" panose="02020603050405020304" pitchFamily="18" charset="0"/>
                <a:cs typeface="Times New Roman" panose="02020603050405020304" pitchFamily="18" charset="0"/>
              </a:rPr>
              <a:t>Q1 claims data due October 15</a:t>
            </a:r>
          </a:p>
          <a:p>
            <a:pPr lvl="1" eaLnBrk="1" hangingPunct="1">
              <a:spcBef>
                <a:spcPct val="0"/>
              </a:spcBef>
              <a:buFont typeface="Times New Roman" panose="02020603050405020304" pitchFamily="18" charset="0"/>
              <a:buChar char="̶"/>
            </a:pPr>
            <a:r>
              <a:rPr lang="en-US" altLang="en-US" sz="1800" smtClean="0">
                <a:latin typeface="Times New Roman" panose="02020603050405020304" pitchFamily="18" charset="0"/>
                <a:cs typeface="Times New Roman" panose="02020603050405020304" pitchFamily="18" charset="0"/>
              </a:rPr>
              <a:t>DP, MRR/MR questionnaires sent to states – (October/November)</a:t>
            </a:r>
          </a:p>
          <a:p>
            <a:pPr lvl="1" eaLnBrk="1" hangingPunct="1">
              <a:spcBef>
                <a:spcPct val="0"/>
              </a:spcBef>
              <a:buFont typeface="Times New Roman" panose="02020603050405020304" pitchFamily="18" charset="0"/>
              <a:buChar char="̶"/>
            </a:pPr>
            <a:endParaRPr lang="en-US" altLang="en-US" sz="1800" smtClean="0">
              <a:latin typeface="Times New Roman" panose="02020603050405020304" pitchFamily="18" charset="0"/>
              <a:cs typeface="Times New Roman" panose="02020603050405020304" pitchFamily="18" charset="0"/>
            </a:endParaRPr>
          </a:p>
          <a:p>
            <a:pPr eaLnBrk="1" hangingPunct="1">
              <a:spcBef>
                <a:spcPct val="0"/>
              </a:spcBef>
            </a:pPr>
            <a:r>
              <a:rPr lang="en-US" altLang="en-US" sz="2400" b="1" smtClean="0">
                <a:latin typeface="Times New Roman" panose="02020603050405020304" pitchFamily="18" charset="0"/>
                <a:cs typeface="Times New Roman" panose="02020603050405020304" pitchFamily="18" charset="0"/>
              </a:rPr>
              <a:t>November 2019 – February 2020</a:t>
            </a:r>
          </a:p>
          <a:p>
            <a:pPr lvl="1" eaLnBrk="1" hangingPunct="1">
              <a:spcBef>
                <a:spcPct val="0"/>
              </a:spcBef>
              <a:buFont typeface="Times New Roman" panose="02020603050405020304" pitchFamily="18" charset="0"/>
              <a:buChar char="̶"/>
            </a:pPr>
            <a:r>
              <a:rPr lang="en-US" altLang="en-US" sz="1800" smtClean="0">
                <a:latin typeface="Times New Roman" panose="02020603050405020304" pitchFamily="18" charset="0"/>
                <a:cs typeface="Times New Roman" panose="02020603050405020304" pitchFamily="18" charset="0"/>
              </a:rPr>
              <a:t>Details intake meetings begin November – January for routine PERM states</a:t>
            </a:r>
          </a:p>
          <a:p>
            <a:pPr lvl="1" eaLnBrk="1" hangingPunct="1">
              <a:spcBef>
                <a:spcPct val="0"/>
              </a:spcBef>
              <a:buFont typeface="Times New Roman" panose="02020603050405020304" pitchFamily="18" charset="0"/>
              <a:buChar char="̶"/>
            </a:pPr>
            <a:r>
              <a:rPr lang="en-US" altLang="en-US" sz="1800" smtClean="0">
                <a:latin typeface="Times New Roman" panose="02020603050405020304" pitchFamily="18" charset="0"/>
                <a:cs typeface="Times New Roman" panose="02020603050405020304" pitchFamily="18" charset="0"/>
              </a:rPr>
              <a:t>SMERF Orientations will be scheduled in February 2020</a:t>
            </a:r>
          </a:p>
        </p:txBody>
      </p:sp>
      <p:sp>
        <p:nvSpPr>
          <p:cNvPr id="3" name="Slide Number Placeholder 2">
            <a:extLst/>
          </p:cNvPr>
          <p:cNvSpPr>
            <a:spLocks noGrp="1"/>
          </p:cNvSpPr>
          <p:nvPr>
            <p:ph type="sldNum" sz="quarter" idx="10"/>
          </p:nvPr>
        </p:nvSpPr>
        <p:spPr/>
        <p:txBody>
          <a:bodyPr/>
          <a:lstStyle/>
          <a:p>
            <a:pPr>
              <a:defRPr/>
            </a:pPr>
            <a:fld id="{6ACBC869-DFCD-4247-9301-67F1EF7529ED}" type="slidenum">
              <a:rPr lang="en-US"/>
              <a:pPr>
                <a:defRPr/>
              </a:pPr>
              <a:t>50</a:t>
            </a:fld>
            <a:endParaRPr lang="en-US" dirty="0"/>
          </a:p>
        </p:txBody>
      </p:sp>
    </p:spTree>
  </p:cSld>
  <p:clrMapOvr>
    <a:masterClrMapping/>
  </p:clrMapOvr>
  <p:transition spd="slow">
    <p:cove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1"/>
          <p:cNvSpPr>
            <a:spLocks noGrp="1"/>
          </p:cNvSpPr>
          <p:nvPr>
            <p:ph type="title"/>
          </p:nvPr>
        </p:nvSpPr>
        <p:spPr>
          <a:effectLst>
            <a:outerShdw dist="76200" dir="5639981" algn="tl" rotWithShape="0">
              <a:srgbClr val="084A9C"/>
            </a:outerShdw>
          </a:effectLst>
        </p:spPr>
        <p:txBody>
          <a:bodyPr/>
          <a:lstStyle/>
          <a:p>
            <a:pPr eaLnBrk="1" hangingPunct="1"/>
            <a:r>
              <a:rPr lang="en-US" altLang="en-US" sz="3600" dirty="0" smtClean="0">
                <a:latin typeface="Times New Roman" panose="02020603050405020304" pitchFamily="18" charset="0"/>
                <a:cs typeface="Times New Roman" panose="02020603050405020304" pitchFamily="18" charset="0"/>
              </a:rPr>
              <a:t>Communication, Collaboration, and Additional Resources</a:t>
            </a:r>
          </a:p>
        </p:txBody>
      </p:sp>
      <p:sp>
        <p:nvSpPr>
          <p:cNvPr id="3" name="Slide Number Placeholder 2">
            <a:extLst/>
          </p:cNvPr>
          <p:cNvSpPr>
            <a:spLocks noGrp="1"/>
          </p:cNvSpPr>
          <p:nvPr>
            <p:ph type="sldNum" sz="quarter" idx="10"/>
          </p:nvPr>
        </p:nvSpPr>
        <p:spPr/>
        <p:txBody>
          <a:bodyPr/>
          <a:lstStyle/>
          <a:p>
            <a:pPr>
              <a:defRPr/>
            </a:pPr>
            <a:fld id="{CAFCA0CB-3DDA-4F76-8BAF-DBBC7309E284}" type="slidenum">
              <a:rPr lang="en-US"/>
              <a:pPr>
                <a:defRPr/>
              </a:pPr>
              <a:t>51</a:t>
            </a:fld>
            <a:endParaRPr lang="en-US" dirty="0"/>
          </a:p>
        </p:txBody>
      </p:sp>
      <p:sp>
        <p:nvSpPr>
          <p:cNvPr id="9" name="Content Placeholder 1" title="Link: www.cms.gov/PERM">
            <a:extLst/>
          </p:cNvPr>
          <p:cNvSpPr>
            <a:spLocks noGrp="1"/>
          </p:cNvSpPr>
          <p:nvPr>
            <p:ph idx="1"/>
          </p:nvPr>
        </p:nvSpPr>
        <p:spPr>
          <a:xfrm>
            <a:off x="457200" y="1752600"/>
            <a:ext cx="8229600" cy="5257800"/>
          </a:xfrm>
        </p:spPr>
        <p:txBody>
          <a:bodyPr rtlCol="0">
            <a:normAutofit/>
          </a:bodyPr>
          <a:lstStyle/>
          <a:p>
            <a:pPr eaLnBrk="1" hangingPunct="1">
              <a:buFont typeface="Arial" charset="0"/>
              <a:buChar char="•"/>
              <a:defRPr/>
            </a:pPr>
            <a:r>
              <a:rPr lang="en-US" sz="2400" b="1" dirty="0">
                <a:latin typeface="Times New Roman" pitchFamily="18" charset="0"/>
                <a:cs typeface="Times New Roman" pitchFamily="18" charset="0"/>
              </a:rPr>
              <a:t>RY 2021 PERM Cycle 3 Calls</a:t>
            </a:r>
          </a:p>
          <a:p>
            <a:pPr marL="800100" lvl="1" indent="-342900" algn="just" eaLnBrk="1" hangingPunct="1">
              <a:buFont typeface="Times New Roman" panose="02020603050405020304" pitchFamily="18" charset="0"/>
              <a:buChar char="̶"/>
              <a:defRPr/>
            </a:pPr>
            <a:r>
              <a:rPr lang="en-US" sz="2400" dirty="0">
                <a:latin typeface="Times New Roman" pitchFamily="18" charset="0"/>
                <a:cs typeface="Times New Roman" pitchFamily="18" charset="0"/>
              </a:rPr>
              <a:t>The cycle calls will occur on the fourth Tuesday of each month from 3:00 – 4:00 pm Eastern Time</a:t>
            </a:r>
          </a:p>
          <a:p>
            <a:pPr marL="800100" lvl="1" indent="-342900" eaLnBrk="1" hangingPunct="1">
              <a:buFont typeface="Times New Roman" panose="02020603050405020304" pitchFamily="18" charset="0"/>
              <a:buChar char="̶"/>
              <a:defRPr/>
            </a:pPr>
            <a:r>
              <a:rPr lang="en-US" sz="2400" dirty="0">
                <a:latin typeface="Times New Roman" pitchFamily="18" charset="0"/>
                <a:cs typeface="Times New Roman" pitchFamily="18" charset="0"/>
              </a:rPr>
              <a:t>First cycle call will be held on </a:t>
            </a:r>
            <a:r>
              <a:rPr lang="en-US" sz="2400" dirty="0" smtClean="0">
                <a:latin typeface="Times New Roman" pitchFamily="18" charset="0"/>
                <a:cs typeface="Times New Roman" pitchFamily="18" charset="0"/>
              </a:rPr>
              <a:t>July 23, </a:t>
            </a:r>
            <a:r>
              <a:rPr lang="en-US" sz="2400" dirty="0">
                <a:latin typeface="Times New Roman" pitchFamily="18" charset="0"/>
                <a:cs typeface="Times New Roman" pitchFamily="18" charset="0"/>
              </a:rPr>
              <a:t>2019</a:t>
            </a:r>
          </a:p>
          <a:p>
            <a:pPr marL="457200" lvl="1" indent="0" eaLnBrk="1" hangingPunct="1">
              <a:buFont typeface="Arial" panose="020B0604020202020204" pitchFamily="34" charset="0"/>
              <a:buNone/>
              <a:defRPr/>
            </a:pPr>
            <a:endParaRPr lang="en-US" sz="2400" dirty="0">
              <a:latin typeface="Times New Roman" pitchFamily="18" charset="0"/>
              <a:cs typeface="Times New Roman" pitchFamily="18" charset="0"/>
            </a:endParaRPr>
          </a:p>
          <a:p>
            <a:pPr eaLnBrk="1" hangingPunct="1">
              <a:buFont typeface="Arial" charset="0"/>
              <a:buChar char="•"/>
              <a:defRPr/>
            </a:pPr>
            <a:r>
              <a:rPr lang="en-US" sz="2400" b="1" dirty="0">
                <a:latin typeface="Times New Roman" pitchFamily="18" charset="0"/>
                <a:cs typeface="Times New Roman" pitchFamily="18" charset="0"/>
              </a:rPr>
              <a:t>CMS PERM Website</a:t>
            </a:r>
          </a:p>
          <a:p>
            <a:pPr marL="800100" lvl="1" indent="-342900" eaLnBrk="1" hangingPunct="1">
              <a:buFont typeface="Times New Roman" panose="02020603050405020304" pitchFamily="18" charset="0"/>
              <a:buChar char="̶"/>
              <a:defRPr/>
            </a:pPr>
            <a:r>
              <a:rPr lang="en-US" sz="2400" dirty="0" smtClean="0">
                <a:latin typeface="Times New Roman" pitchFamily="18" charset="0"/>
                <a:cs typeface="Times New Roman" pitchFamily="18" charset="0"/>
                <a:hlinkClick r:id="rId3" action="ppaction://hlinkpres?slideindex=1&amp;slidetitle=" tooltip="Link: www.cms.gov/PERM"/>
              </a:rPr>
              <a:t>FINAL PERM RY 2021 Cycle 3 Kick-off Presentation - Clean- 6-4-19 (002).ppt</a:t>
            </a:r>
            <a:endParaRPr lang="en-US" sz="2400" dirty="0">
              <a:latin typeface="Times New Roman" pitchFamily="18" charset="0"/>
              <a:cs typeface="Times New Roman" pitchFamily="18" charset="0"/>
            </a:endParaRPr>
          </a:p>
          <a:p>
            <a:pPr marL="800100" lvl="1" indent="-342900" eaLnBrk="1" hangingPunct="1">
              <a:buFont typeface="Times New Roman" panose="02020603050405020304" pitchFamily="18" charset="0"/>
              <a:buChar char="̶"/>
              <a:defRPr/>
            </a:pPr>
            <a:r>
              <a:rPr lang="en-US" sz="2400" dirty="0">
                <a:latin typeface="Times New Roman" pitchFamily="18" charset="0"/>
                <a:cs typeface="Times New Roman" pitchFamily="18" charset="0"/>
              </a:rPr>
              <a:t>PERM Manual</a:t>
            </a:r>
          </a:p>
          <a:p>
            <a:pPr marL="800100" lvl="1" indent="-342900" eaLnBrk="1" hangingPunct="1">
              <a:buFont typeface="Times New Roman" panose="02020603050405020304" pitchFamily="18" charset="0"/>
              <a:buChar char="̶"/>
              <a:defRPr/>
            </a:pPr>
            <a:r>
              <a:rPr lang="en-US" sz="2400" dirty="0">
                <a:latin typeface="Times New Roman" pitchFamily="18" charset="0"/>
                <a:cs typeface="Times New Roman" pitchFamily="18" charset="0"/>
              </a:rPr>
              <a:t>PERM Standard Operating Procedures (SOP) for states</a:t>
            </a:r>
          </a:p>
        </p:txBody>
      </p:sp>
    </p:spTree>
  </p:cSld>
  <p:clrMapOvr>
    <a:masterClrMapping/>
  </p:clrMapOvr>
  <p:transition spd="med">
    <p:pull/>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2"/>
          <p:cNvSpPr>
            <a:spLocks noGrp="1"/>
          </p:cNvSpPr>
          <p:nvPr>
            <p:ph type="title"/>
          </p:nvPr>
        </p:nvSpPr>
        <p:spPr>
          <a:xfrm>
            <a:off x="0" y="0"/>
            <a:ext cx="9144000" cy="1143000"/>
          </a:xfrm>
          <a:effectLst>
            <a:outerShdw dist="76200" dir="5639981" algn="tl" rotWithShape="0">
              <a:srgbClr val="084A9C"/>
            </a:outerShdw>
          </a:effectLst>
        </p:spPr>
        <p:txBody>
          <a:bodyPr/>
          <a:lstStyle/>
          <a:p>
            <a:r>
              <a:rPr lang="en-US" altLang="en-US" sz="3200" dirty="0" smtClean="0">
                <a:solidFill>
                  <a:srgbClr val="000000"/>
                </a:solidFill>
                <a:latin typeface="Times New Roman" panose="02020603050405020304" pitchFamily="18" charset="0"/>
                <a:cs typeface="Times New Roman" panose="02020603050405020304" pitchFamily="18" charset="0"/>
              </a:rPr>
              <a:t>PERM State Liaison Contact Information</a:t>
            </a:r>
            <a:endParaRPr lang="en-US" altLang="en-US" sz="3600" dirty="0" smtClean="0">
              <a:latin typeface="Times New Roman" panose="02020603050405020304" pitchFamily="18" charset="0"/>
              <a:cs typeface="Times New Roman" panose="02020603050405020304" pitchFamily="18" charset="0"/>
            </a:endParaRPr>
          </a:p>
        </p:txBody>
      </p:sp>
      <p:sp>
        <p:nvSpPr>
          <p:cNvPr id="4" name="Slide Number Placeholder 3">
            <a:extLst/>
          </p:cNvPr>
          <p:cNvSpPr>
            <a:spLocks noGrp="1"/>
          </p:cNvSpPr>
          <p:nvPr>
            <p:ph type="sldNum" sz="quarter" idx="10"/>
          </p:nvPr>
        </p:nvSpPr>
        <p:spPr>
          <a:xfrm>
            <a:off x="7772400" y="6324600"/>
            <a:ext cx="990600" cy="365125"/>
          </a:xfrm>
        </p:spPr>
        <p:txBody>
          <a:bodyPr/>
          <a:lstStyle/>
          <a:p>
            <a:pPr algn="ctr">
              <a:defRPr/>
            </a:pPr>
            <a:fld id="{975D87E5-A57E-458D-8FF0-8292C2EB909A}" type="slidenum">
              <a:rPr lang="en-US" smtClean="0"/>
              <a:pPr algn="ctr">
                <a:defRPr/>
              </a:pPr>
              <a:t>52</a:t>
            </a:fld>
            <a:endParaRPr lang="en-US" dirty="0"/>
          </a:p>
        </p:txBody>
      </p:sp>
      <p:graphicFrame>
        <p:nvGraphicFramePr>
          <p:cNvPr id="9" name="Content Placeholder 6" title="Table: PERM State Liaison Contact Information">
            <a:extLst/>
          </p:cNvPr>
          <p:cNvGraphicFramePr>
            <a:graphicFrameLocks noGrp="1"/>
          </p:cNvGraphicFramePr>
          <p:nvPr>
            <p:ph idx="1"/>
            <p:extLst>
              <p:ext uri="{D42A27DB-BD31-4B8C-83A1-F6EECF244321}">
                <p14:modId xmlns:p14="http://schemas.microsoft.com/office/powerpoint/2010/main" val="2385990106"/>
              </p:ext>
            </p:extLst>
          </p:nvPr>
        </p:nvGraphicFramePr>
        <p:xfrm>
          <a:off x="152400" y="1265752"/>
          <a:ext cx="8839200" cy="5058848"/>
        </p:xfrm>
        <a:graphic>
          <a:graphicData uri="http://schemas.openxmlformats.org/drawingml/2006/table">
            <a:tbl>
              <a:tblPr firstRow="1" bandRow="1">
                <a:tableStyleId>{5C22544A-7EE6-4342-B048-85BDC9FD1C3A}</a:tableStyleId>
              </a:tblPr>
              <a:tblGrid>
                <a:gridCol w="2846521">
                  <a:extLst>
                    <a:ext uri="{9D8B030D-6E8A-4147-A177-3AD203B41FA5}">
                      <a16:colId xmlns:a16="http://schemas.microsoft.com/office/drawing/2014/main" xmlns="" val="20000"/>
                    </a:ext>
                  </a:extLst>
                </a:gridCol>
                <a:gridCol w="5992679">
                  <a:extLst>
                    <a:ext uri="{9D8B030D-6E8A-4147-A177-3AD203B41FA5}">
                      <a16:colId xmlns:a16="http://schemas.microsoft.com/office/drawing/2014/main" xmlns="" val="20001"/>
                    </a:ext>
                  </a:extLst>
                </a:gridCol>
              </a:tblGrid>
              <a:tr h="32478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mn-lt"/>
                          <a:ea typeface="+mn-ea"/>
                          <a:cs typeface="+mn-cs"/>
                        </a:rPr>
                        <a:t>Cycle </a:t>
                      </a:r>
                      <a:r>
                        <a:rPr kumimoji="0" lang="en-US" sz="1800" b="1" i="0" u="none" strike="noStrike" kern="1200" cap="none" spc="0" normalizeH="0" baseline="0" noProof="0" dirty="0" smtClean="0">
                          <a:ln>
                            <a:noFill/>
                          </a:ln>
                          <a:solidFill>
                            <a:prstClr val="white"/>
                          </a:solidFill>
                          <a:effectLst/>
                          <a:uLnTx/>
                          <a:uFillTx/>
                          <a:latin typeface="+mn-lt"/>
                          <a:ea typeface="+mn-ea"/>
                          <a:cs typeface="+mn-cs"/>
                        </a:rPr>
                        <a:t>3 </a:t>
                      </a:r>
                      <a:r>
                        <a:rPr kumimoji="0" lang="en-US" sz="1800" b="1" i="0" u="none" strike="noStrike" kern="1200" cap="none" spc="0" normalizeH="0" baseline="0" noProof="0" dirty="0">
                          <a:ln>
                            <a:noFill/>
                          </a:ln>
                          <a:solidFill>
                            <a:prstClr val="white"/>
                          </a:solidFill>
                          <a:effectLst/>
                          <a:uLnTx/>
                          <a:uFillTx/>
                          <a:latin typeface="+mn-lt"/>
                          <a:ea typeface="+mn-ea"/>
                          <a:cs typeface="+mn-cs"/>
                        </a:rPr>
                        <a:t>States</a:t>
                      </a: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mn-lt"/>
                          <a:ea typeface="+mn-ea"/>
                          <a:cs typeface="+mn-cs"/>
                        </a:rPr>
                        <a:t>CMS PERM CAP State Liaison</a:t>
                      </a:r>
                      <a:endParaRPr lang="en-US" dirty="0"/>
                    </a:p>
                  </a:txBody>
                  <a:tcPr/>
                </a:tc>
                <a:extLst>
                  <a:ext uri="{0D108BD9-81ED-4DB2-BD59-A6C34878D82A}">
                    <a16:rowId xmlns:a16="http://schemas.microsoft.com/office/drawing/2014/main" xmlns="" val="10000"/>
                  </a:ext>
                </a:extLst>
              </a:tr>
              <a:tr h="514246">
                <a:tc>
                  <a:txBody>
                    <a:bodyPr/>
                    <a:lstStyle/>
                    <a:p>
                      <a:r>
                        <a:rPr lang="en-US" sz="1600" dirty="0"/>
                        <a:t>Alaska,</a:t>
                      </a:r>
                      <a:r>
                        <a:rPr lang="en-US" sz="1600" baseline="0" dirty="0"/>
                        <a:t> DC, South Dakota</a:t>
                      </a:r>
                      <a:endParaRPr lang="en-US" sz="1600" dirty="0"/>
                    </a:p>
                  </a:txBody>
                  <a:tcPr/>
                </a:tc>
                <a:tc>
                  <a:txBody>
                    <a:bodyPr/>
                    <a:lstStyle/>
                    <a:p>
                      <a:r>
                        <a:rPr lang="en-US" sz="1600" dirty="0"/>
                        <a:t>Danie</a:t>
                      </a:r>
                      <a:r>
                        <a:rPr lang="en-US" sz="1600" dirty="0">
                          <a:solidFill>
                            <a:schemeClr val="tx1"/>
                          </a:solidFill>
                        </a:rPr>
                        <a:t>lle </a:t>
                      </a:r>
                      <a:r>
                        <a:rPr lang="en-US" sz="1600" dirty="0"/>
                        <a:t>Kochenour </a:t>
                      </a:r>
                      <a:r>
                        <a:rPr lang="en-US" sz="1600" dirty="0" smtClean="0">
                          <a:hlinkClick r:id="rId3"/>
                        </a:rPr>
                        <a:t>Danielle.Kochenour@cms.hhs.gov</a:t>
                      </a:r>
                      <a:r>
                        <a:rPr lang="en-US" sz="1600" dirty="0" smtClean="0"/>
                        <a:t>, 410-786-2999</a:t>
                      </a:r>
                      <a:endParaRPr lang="en-US" sz="1600" dirty="0"/>
                    </a:p>
                  </a:txBody>
                  <a:tcPr/>
                </a:tc>
                <a:extLst>
                  <a:ext uri="{0D108BD9-81ED-4DB2-BD59-A6C34878D82A}">
                    <a16:rowId xmlns:a16="http://schemas.microsoft.com/office/drawing/2014/main" xmlns="" val="10001"/>
                  </a:ext>
                </a:extLst>
              </a:tr>
              <a:tr h="514246">
                <a:tc>
                  <a:txBody>
                    <a:bodyPr/>
                    <a:lstStyle/>
                    <a:p>
                      <a:r>
                        <a:rPr lang="en-US" sz="1600" dirty="0"/>
                        <a:t>Arizona, Florida, Maine </a:t>
                      </a:r>
                    </a:p>
                  </a:txBody>
                  <a:tcPr/>
                </a:tc>
                <a:tc>
                  <a:txBody>
                    <a:bodyPr/>
                    <a:lstStyle/>
                    <a:p>
                      <a:r>
                        <a:rPr lang="en-US" sz="1600" dirty="0"/>
                        <a:t>Aileen</a:t>
                      </a:r>
                      <a:r>
                        <a:rPr lang="en-US" sz="1600" baseline="0" dirty="0"/>
                        <a:t> Almario </a:t>
                      </a:r>
                      <a:r>
                        <a:rPr lang="en-US" sz="1600" dirty="0" smtClean="0">
                          <a:hlinkClick r:id="rId4"/>
                        </a:rPr>
                        <a:t>Aileen.Almario@cms.hhs.gov</a:t>
                      </a:r>
                      <a:r>
                        <a:rPr lang="en-US" sz="1600" dirty="0" smtClean="0"/>
                        <a:t>, 410-786-7867</a:t>
                      </a:r>
                      <a:endParaRPr lang="en-US" sz="1600" dirty="0"/>
                    </a:p>
                  </a:txBody>
                  <a:tcPr/>
                </a:tc>
                <a:extLst>
                  <a:ext uri="{0D108BD9-81ED-4DB2-BD59-A6C34878D82A}">
                    <a16:rowId xmlns:a16="http://schemas.microsoft.com/office/drawing/2014/main" xmlns="" val="10002"/>
                  </a:ext>
                </a:extLst>
              </a:tr>
              <a:tr h="51424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Hawaii, Indiana</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Jen Bean </a:t>
                      </a:r>
                      <a:r>
                        <a:rPr lang="en-US" sz="1600" dirty="0" smtClean="0">
                          <a:solidFill>
                            <a:srgbClr val="FF0000"/>
                          </a:solidFill>
                          <a:hlinkClick r:id="rId5"/>
                        </a:rPr>
                        <a:t>Jennifer.Bean@cms.hhs.gov</a:t>
                      </a:r>
                      <a:r>
                        <a:rPr lang="en-US" sz="1600" dirty="0" smtClean="0">
                          <a:solidFill>
                            <a:schemeClr val="dk1"/>
                          </a:solidFill>
                        </a:rPr>
                        <a:t>,</a:t>
                      </a:r>
                      <a:r>
                        <a:rPr lang="en-US" sz="1600" baseline="0" dirty="0" smtClean="0">
                          <a:solidFill>
                            <a:schemeClr val="dk1"/>
                          </a:solidFill>
                        </a:rPr>
                        <a:t> </a:t>
                      </a:r>
                      <a:r>
                        <a:rPr lang="en-US" sz="1600" dirty="0" smtClean="0"/>
                        <a:t>410-786-4827</a:t>
                      </a:r>
                      <a:endParaRPr lang="en-US" sz="1600" dirty="0"/>
                    </a:p>
                  </a:txBody>
                  <a:tcPr/>
                </a:tc>
                <a:extLst>
                  <a:ext uri="{0D108BD9-81ED-4DB2-BD59-A6C34878D82A}">
                    <a16:rowId xmlns:a16="http://schemas.microsoft.com/office/drawing/2014/main" xmlns="" val="10003"/>
                  </a:ext>
                </a:extLst>
              </a:tr>
              <a:tr h="51424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a:t>Iowa, Louisiana, Montana, Nevada</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Amelia Citerone </a:t>
                      </a:r>
                      <a:r>
                        <a:rPr lang="en-US" sz="1600" dirty="0" smtClean="0">
                          <a:hlinkClick r:id="rId6"/>
                        </a:rPr>
                        <a:t>Amelia.Citerone@cms.hhs.gov</a:t>
                      </a:r>
                      <a:r>
                        <a:rPr lang="en-US" sz="1600" dirty="0" smtClean="0"/>
                        <a:t>, 410-786-3901</a:t>
                      </a:r>
                      <a:endParaRPr lang="en-US" sz="1600" dirty="0"/>
                    </a:p>
                  </a:txBody>
                  <a:tcPr/>
                </a:tc>
                <a:extLst>
                  <a:ext uri="{0D108BD9-81ED-4DB2-BD59-A6C34878D82A}">
                    <a16:rowId xmlns:a16="http://schemas.microsoft.com/office/drawing/2014/main" xmlns="" val="10004"/>
                  </a:ext>
                </a:extLst>
              </a:tr>
              <a:tr h="514246">
                <a:tc>
                  <a:txBody>
                    <a:bodyPr/>
                    <a:lstStyle/>
                    <a:p>
                      <a:r>
                        <a:rPr lang="en-US" sz="1600" dirty="0"/>
                        <a:t>Mississippi</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Kamini Patel </a:t>
                      </a:r>
                      <a:r>
                        <a:rPr kumimoji="0" lang="en-US" sz="1600" b="0" i="0" u="none" strike="noStrike" kern="1200" cap="none" spc="0" normalizeH="0" baseline="0" noProof="0" dirty="0" smtClean="0">
                          <a:ln>
                            <a:noFill/>
                          </a:ln>
                          <a:solidFill>
                            <a:prstClr val="black"/>
                          </a:solidFill>
                          <a:effectLst/>
                          <a:uLnTx/>
                          <a:uFillTx/>
                          <a:latin typeface="+mn-lt"/>
                          <a:hlinkClick r:id="rId7"/>
                        </a:rPr>
                        <a:t>Kamini.Patel@cms.hhs.gov</a:t>
                      </a:r>
                      <a:r>
                        <a:rPr kumimoji="0" lang="en-US" sz="1600" b="0" i="0" u="none" strike="noStrike" kern="1200" cap="none" spc="0" normalizeH="0" baseline="0" noProof="0" dirty="0" smtClean="0">
                          <a:ln>
                            <a:noFill/>
                          </a:ln>
                          <a:solidFill>
                            <a:prstClr val="black"/>
                          </a:solidFill>
                          <a:effectLst/>
                          <a:uLnTx/>
                          <a:uFillTx/>
                          <a:latin typeface="+mn-lt"/>
                        </a:rPr>
                        <a:t>, 410-786-1133</a:t>
                      </a:r>
                      <a:endParaRPr lang="en-US" sz="1600" dirty="0"/>
                    </a:p>
                  </a:txBody>
                  <a:tcPr/>
                </a:tc>
                <a:extLst>
                  <a:ext uri="{0D108BD9-81ED-4DB2-BD59-A6C34878D82A}">
                    <a16:rowId xmlns:a16="http://schemas.microsoft.com/office/drawing/2014/main" xmlns="" val="10005"/>
                  </a:ext>
                </a:extLst>
              </a:tr>
              <a:tr h="514246">
                <a:tc>
                  <a:txBody>
                    <a:bodyPr/>
                    <a:lstStyle/>
                    <a:p>
                      <a:r>
                        <a:rPr lang="en-US" sz="1600" baseline="0" dirty="0"/>
                        <a:t>New York</a:t>
                      </a:r>
                    </a:p>
                  </a:txBody>
                  <a:tcPr/>
                </a:tc>
                <a:tc>
                  <a:txBody>
                    <a:bodyPr/>
                    <a:lstStyle/>
                    <a:p>
                      <a:r>
                        <a:rPr lang="en-US" sz="1600" baseline="0" dirty="0"/>
                        <a:t>Wendy Chesser </a:t>
                      </a:r>
                      <a:r>
                        <a:rPr kumimoji="0" lang="en-US" sz="1600" b="0" i="0" u="none" strike="noStrike" kern="1200" cap="none" spc="0" normalizeH="0" baseline="0" noProof="0" dirty="0" smtClean="0">
                          <a:ln>
                            <a:noFill/>
                          </a:ln>
                          <a:solidFill>
                            <a:prstClr val="black"/>
                          </a:solidFill>
                          <a:effectLst/>
                          <a:uLnTx/>
                          <a:uFillTx/>
                          <a:latin typeface="+mn-lt"/>
                          <a:ea typeface="+mn-ea"/>
                          <a:cs typeface="+mn-cs"/>
                          <a:hlinkClick r:id="rId8"/>
                        </a:rPr>
                        <a:t>Wendy.Chesser@cms.hhs.gov</a:t>
                      </a:r>
                      <a:r>
                        <a:rPr kumimoji="0" lang="en-US" sz="1600" b="0" i="0" u="none" strike="noStrike" kern="1200" cap="none" spc="0" normalizeH="0" baseline="0" noProof="0" dirty="0" smtClean="0">
                          <a:ln>
                            <a:noFill/>
                          </a:ln>
                          <a:solidFill>
                            <a:schemeClr val="dk1"/>
                          </a:solidFill>
                          <a:effectLst/>
                          <a:uLnTx/>
                          <a:uFillTx/>
                          <a:latin typeface="+mn-lt"/>
                          <a:ea typeface="+mn-ea"/>
                          <a:cs typeface="+mn-cs"/>
                        </a:rPr>
                        <a:t>, </a:t>
                      </a:r>
                      <a:r>
                        <a:rPr lang="en-US" sz="1600" dirty="0" smtClean="0"/>
                        <a:t>410-786-8519</a:t>
                      </a:r>
                      <a:endParaRPr lang="en-US" sz="1600" dirty="0"/>
                    </a:p>
                  </a:txBody>
                  <a:tcPr/>
                </a:tc>
                <a:extLst>
                  <a:ext uri="{0D108BD9-81ED-4DB2-BD59-A6C34878D82A}">
                    <a16:rowId xmlns:a16="http://schemas.microsoft.com/office/drawing/2014/main" xmlns="" val="10006"/>
                  </a:ext>
                </a:extLst>
              </a:tr>
              <a:tr h="51424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Oregon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mn-lt"/>
                        </a:rPr>
                        <a:t>Miranda Gregory </a:t>
                      </a:r>
                      <a:r>
                        <a:rPr kumimoji="0" lang="en-US" sz="1600" b="0" i="0" u="none" strike="noStrike" kern="1200" cap="none" spc="0" normalizeH="0" baseline="0" noProof="0" dirty="0" smtClean="0">
                          <a:ln>
                            <a:noFill/>
                          </a:ln>
                          <a:solidFill>
                            <a:prstClr val="black"/>
                          </a:solidFill>
                          <a:effectLst/>
                          <a:uLnTx/>
                          <a:uFillTx/>
                          <a:latin typeface="+mn-lt"/>
                          <a:hlinkClick r:id="rId9"/>
                        </a:rPr>
                        <a:t>Miranda.Gregory@cms.hhs.gov</a:t>
                      </a:r>
                      <a:r>
                        <a:rPr kumimoji="0" lang="en-US" sz="1600" b="0" i="0" u="none" strike="noStrike" kern="1200" cap="none" spc="0" normalizeH="0" baseline="0" noProof="0" dirty="0" smtClean="0">
                          <a:ln>
                            <a:noFill/>
                          </a:ln>
                          <a:solidFill>
                            <a:prstClr val="black"/>
                          </a:solidFill>
                          <a:effectLst/>
                          <a:uLnTx/>
                          <a:uFillTx/>
                          <a:latin typeface="+mn-lt"/>
                        </a:rPr>
                        <a:t>, 410-786-4316</a:t>
                      </a:r>
                      <a:endParaRPr kumimoji="0" lang="en-US" sz="1600" b="0" i="0" u="none" strike="noStrike" kern="1200" cap="none" spc="0" normalizeH="0" baseline="0" noProof="0" dirty="0">
                        <a:ln>
                          <a:noFill/>
                        </a:ln>
                        <a:solidFill>
                          <a:prstClr val="black"/>
                        </a:solidFill>
                        <a:effectLst/>
                        <a:uLnTx/>
                        <a:uFillTx/>
                        <a:latin typeface="+mn-lt"/>
                      </a:endParaRPr>
                    </a:p>
                  </a:txBody>
                  <a:tcPr/>
                </a:tc>
                <a:extLst>
                  <a:ext uri="{0D108BD9-81ED-4DB2-BD59-A6C34878D82A}">
                    <a16:rowId xmlns:a16="http://schemas.microsoft.com/office/drawing/2014/main" xmlns="" val="10007"/>
                  </a:ext>
                </a:extLst>
              </a:tr>
              <a:tr h="51424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Washington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mn-lt"/>
                        </a:rPr>
                        <a:t>Dan Weimer </a:t>
                      </a:r>
                      <a:r>
                        <a:rPr kumimoji="0" lang="en-US" sz="1600" b="0" i="0" u="none" strike="noStrike" kern="1200" cap="none" spc="0" normalizeH="0" baseline="0" noProof="0" dirty="0" smtClean="0">
                          <a:ln>
                            <a:noFill/>
                          </a:ln>
                          <a:solidFill>
                            <a:prstClr val="black"/>
                          </a:solidFill>
                          <a:effectLst/>
                          <a:uLnTx/>
                          <a:uFillTx/>
                          <a:latin typeface="+mn-lt"/>
                          <a:hlinkClick r:id="rId10"/>
                        </a:rPr>
                        <a:t>Daniel.Weimer@cms.hhs.gov</a:t>
                      </a:r>
                      <a:r>
                        <a:rPr kumimoji="0" lang="en-US" sz="1600" b="0" i="0" u="none" strike="noStrike" kern="1200" cap="none" spc="0" normalizeH="0" baseline="0" noProof="0" dirty="0" smtClean="0">
                          <a:ln>
                            <a:noFill/>
                          </a:ln>
                          <a:solidFill>
                            <a:prstClr val="black"/>
                          </a:solidFill>
                          <a:effectLst/>
                          <a:uLnTx/>
                          <a:uFillTx/>
                          <a:latin typeface="+mn-lt"/>
                        </a:rPr>
                        <a:t>, 410-786-5240</a:t>
                      </a:r>
                      <a:endParaRPr kumimoji="0" lang="en-US" sz="1600" b="0" i="0" u="none" strike="noStrike" kern="1200" cap="none" spc="0" normalizeH="0" baseline="0" noProof="0" dirty="0">
                        <a:ln>
                          <a:noFill/>
                        </a:ln>
                        <a:solidFill>
                          <a:prstClr val="black"/>
                        </a:solidFill>
                        <a:effectLst/>
                        <a:uLnTx/>
                        <a:uFillTx/>
                        <a:latin typeface="+mn-lt"/>
                      </a:endParaRPr>
                    </a:p>
                  </a:txBody>
                  <a:tcPr/>
                </a:tc>
                <a:extLst>
                  <a:ext uri="{0D108BD9-81ED-4DB2-BD59-A6C34878D82A}">
                    <a16:rowId xmlns:a16="http://schemas.microsoft.com/office/drawing/2014/main" xmlns="" val="10008"/>
                  </a:ext>
                </a:extLst>
              </a:tr>
              <a:tr h="51424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Texas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mn-lt"/>
                        </a:rPr>
                        <a:t>N</a:t>
                      </a:r>
                      <a:r>
                        <a:rPr kumimoji="0" lang="en-US" sz="1600" b="0" i="0" u="none" strike="noStrike" kern="1200" cap="none" spc="0" normalizeH="0" baseline="0" noProof="0" dirty="0">
                          <a:ln>
                            <a:noFill/>
                          </a:ln>
                          <a:solidFill>
                            <a:schemeClr val="tx1"/>
                          </a:solidFill>
                          <a:effectLst/>
                          <a:uLnTx/>
                          <a:uFillTx/>
                          <a:latin typeface="+mn-lt"/>
                        </a:rPr>
                        <a:t>ick</a:t>
                      </a:r>
                      <a:r>
                        <a:rPr kumimoji="0" lang="en-US" sz="1600" b="0" i="0" u="none" strike="noStrike" kern="1200" cap="none" spc="0" normalizeH="0" baseline="0" noProof="0" dirty="0">
                          <a:ln>
                            <a:noFill/>
                          </a:ln>
                          <a:solidFill>
                            <a:prstClr val="black"/>
                          </a:solidFill>
                          <a:effectLst/>
                          <a:uLnTx/>
                          <a:uFillTx/>
                          <a:latin typeface="+mn-lt"/>
                        </a:rPr>
                        <a:t> Bonomo </a:t>
                      </a:r>
                      <a:r>
                        <a:rPr kumimoji="0" lang="en-US" sz="1600" b="0" i="0" u="none" strike="noStrike" kern="1200" cap="none" spc="0" normalizeH="0" baseline="0" noProof="0" dirty="0" smtClean="0">
                          <a:ln>
                            <a:noFill/>
                          </a:ln>
                          <a:solidFill>
                            <a:prstClr val="black"/>
                          </a:solidFill>
                          <a:effectLst/>
                          <a:uLnTx/>
                          <a:uFillTx/>
                          <a:latin typeface="+mn-lt"/>
                          <a:hlinkClick r:id="rId11"/>
                        </a:rPr>
                        <a:t>Nicholas.Bonomo@cms.hhs.gov</a:t>
                      </a:r>
                      <a:r>
                        <a:rPr kumimoji="0" lang="en-US" sz="1600" b="0" i="0" u="none" strike="noStrike" kern="1200" cap="none" spc="0" normalizeH="0" baseline="0" noProof="0" dirty="0" smtClean="0">
                          <a:ln>
                            <a:noFill/>
                          </a:ln>
                          <a:solidFill>
                            <a:prstClr val="black"/>
                          </a:solidFill>
                          <a:effectLst/>
                          <a:uLnTx/>
                          <a:uFillTx/>
                          <a:latin typeface="+mn-lt"/>
                        </a:rPr>
                        <a:t>, 410-786-8942</a:t>
                      </a:r>
                      <a:endParaRPr kumimoji="0" lang="en-US" sz="1600" b="0" i="0" u="none" strike="noStrike" kern="1200" cap="none" spc="0" normalizeH="0" baseline="0" noProof="0" dirty="0">
                        <a:ln>
                          <a:noFill/>
                        </a:ln>
                        <a:solidFill>
                          <a:prstClr val="black"/>
                        </a:solidFill>
                        <a:effectLst/>
                        <a:uLnTx/>
                        <a:uFillTx/>
                        <a:latin typeface="+mn-lt"/>
                      </a:endParaRPr>
                    </a:p>
                  </a:txBody>
                  <a:tcPr/>
                </a:tc>
                <a:extLst>
                  <a:ext uri="{0D108BD9-81ED-4DB2-BD59-A6C34878D82A}">
                    <a16:rowId xmlns:a16="http://schemas.microsoft.com/office/drawing/2014/main" xmlns="" val="10009"/>
                  </a:ext>
                </a:extLst>
              </a:tr>
            </a:tbl>
          </a:graphicData>
        </a:graphic>
      </p:graphicFrame>
    </p:spTree>
  </p:cSld>
  <p:clrMapOvr>
    <a:masterClrMapping/>
  </p:clrMapOvr>
  <p:transition spd="slow">
    <p:cove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p:cNvSpPr>
            <a:spLocks noGrp="1"/>
          </p:cNvSpPr>
          <p:nvPr>
            <p:ph type="title"/>
          </p:nvPr>
        </p:nvSpPr>
        <p:spPr/>
        <p:txBody>
          <a:bodyPr/>
          <a:lstStyle/>
          <a:p>
            <a:pPr eaLnBrk="1" hangingPunct="1"/>
            <a:r>
              <a:rPr lang="en-US" altLang="en-US" dirty="0" smtClean="0">
                <a:latin typeface="Times New Roman" panose="02020603050405020304" pitchFamily="18" charset="0"/>
                <a:cs typeface="Times New Roman" panose="02020603050405020304" pitchFamily="18" charset="0"/>
              </a:rPr>
              <a:t>SC Contact Information</a:t>
            </a:r>
          </a:p>
        </p:txBody>
      </p:sp>
      <p:sp>
        <p:nvSpPr>
          <p:cNvPr id="120835" name="Rectangle 4"/>
          <p:cNvSpPr>
            <a:spLocks noChangeArrowheads="1"/>
          </p:cNvSpPr>
          <p:nvPr/>
        </p:nvSpPr>
        <p:spPr bwMode="auto">
          <a:xfrm>
            <a:off x="228600" y="1752600"/>
            <a:ext cx="8629650" cy="524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90000"/>
              </a:lnSpc>
              <a:spcBef>
                <a:spcPct val="0"/>
              </a:spcBef>
              <a:buFontTx/>
              <a:buNone/>
            </a:pPr>
            <a:endParaRPr lang="en-US" altLang="en-US" sz="1800">
              <a:solidFill>
                <a:srgbClr val="000000"/>
              </a:solidFill>
              <a:latin typeface="Myriad Pro" charset="0"/>
            </a:endParaRPr>
          </a:p>
          <a:p>
            <a:pPr algn="ctr" eaLnBrk="1" hangingPunct="1">
              <a:lnSpc>
                <a:spcPct val="90000"/>
              </a:lnSpc>
              <a:spcBef>
                <a:spcPct val="0"/>
              </a:spcBef>
              <a:buFontTx/>
              <a:buNone/>
            </a:pPr>
            <a:endParaRPr lang="en-US" altLang="en-US" sz="1800">
              <a:solidFill>
                <a:srgbClr val="000000"/>
              </a:solidFill>
              <a:latin typeface="Myriad Pro" charset="0"/>
            </a:endParaRPr>
          </a:p>
          <a:p>
            <a:pPr algn="ctr" eaLnBrk="1" hangingPunct="1">
              <a:lnSpc>
                <a:spcPct val="90000"/>
              </a:lnSpc>
              <a:spcBef>
                <a:spcPct val="0"/>
              </a:spcBef>
              <a:buFontTx/>
              <a:buNone/>
            </a:pPr>
            <a:endParaRPr lang="en-US" altLang="en-US" sz="2400">
              <a:solidFill>
                <a:srgbClr val="000000"/>
              </a:solidFill>
              <a:latin typeface="Myriad Pro" charset="0"/>
            </a:endParaRPr>
          </a:p>
          <a:p>
            <a:pPr algn="ctr" eaLnBrk="1" hangingPunct="1">
              <a:lnSpc>
                <a:spcPct val="90000"/>
              </a:lnSpc>
              <a:spcBef>
                <a:spcPct val="0"/>
              </a:spcBef>
              <a:buFontTx/>
              <a:buNone/>
            </a:pPr>
            <a:r>
              <a:rPr lang="en-US" altLang="en-US" sz="2400">
                <a:solidFill>
                  <a:srgbClr val="000000"/>
                </a:solidFill>
                <a:latin typeface="Myriad Pro" charset="0"/>
              </a:rPr>
              <a:t>The Lewin Group </a:t>
            </a:r>
          </a:p>
          <a:p>
            <a:pPr algn="ctr" eaLnBrk="1" hangingPunct="1">
              <a:lnSpc>
                <a:spcPct val="90000"/>
              </a:lnSpc>
              <a:spcBef>
                <a:spcPct val="0"/>
              </a:spcBef>
              <a:buFontTx/>
              <a:buNone/>
            </a:pPr>
            <a:r>
              <a:rPr lang="en-US" altLang="en-US" sz="2400">
                <a:solidFill>
                  <a:srgbClr val="000000"/>
                </a:solidFill>
                <a:latin typeface="Myriad Pro" charset="0"/>
              </a:rPr>
              <a:t>PERM Statistical Contractor</a:t>
            </a:r>
          </a:p>
          <a:p>
            <a:pPr algn="ctr" eaLnBrk="1" hangingPunct="1">
              <a:lnSpc>
                <a:spcPct val="90000"/>
              </a:lnSpc>
              <a:spcBef>
                <a:spcPct val="0"/>
              </a:spcBef>
              <a:buFontTx/>
              <a:buNone/>
            </a:pPr>
            <a:r>
              <a:rPr lang="en-US" altLang="en-US" sz="2400">
                <a:latin typeface="Myriad Pro" charset="0"/>
              </a:rPr>
              <a:t>3160 Fairview Park Drive, Suite 600</a:t>
            </a:r>
          </a:p>
          <a:p>
            <a:pPr algn="ctr" eaLnBrk="1" hangingPunct="1">
              <a:lnSpc>
                <a:spcPct val="90000"/>
              </a:lnSpc>
              <a:spcBef>
                <a:spcPct val="0"/>
              </a:spcBef>
              <a:buFontTx/>
              <a:buNone/>
            </a:pPr>
            <a:r>
              <a:rPr lang="en-US" altLang="en-US" sz="2400">
                <a:latin typeface="Myriad Pro" charset="0"/>
              </a:rPr>
              <a:t>Falls Church, VA 22042</a:t>
            </a:r>
          </a:p>
          <a:p>
            <a:pPr algn="ctr" eaLnBrk="1" hangingPunct="1">
              <a:lnSpc>
                <a:spcPct val="90000"/>
              </a:lnSpc>
              <a:spcBef>
                <a:spcPct val="0"/>
              </a:spcBef>
              <a:buFontTx/>
              <a:buNone/>
            </a:pPr>
            <a:r>
              <a:rPr lang="en-US" altLang="en-US" sz="2400">
                <a:latin typeface="Myriad Pro" charset="0"/>
              </a:rPr>
              <a:t>703-269-5500</a:t>
            </a:r>
          </a:p>
          <a:p>
            <a:pPr algn="ctr" eaLnBrk="1" hangingPunct="1">
              <a:lnSpc>
                <a:spcPct val="90000"/>
              </a:lnSpc>
              <a:spcBef>
                <a:spcPct val="0"/>
              </a:spcBef>
              <a:buFontTx/>
              <a:buNone/>
            </a:pPr>
            <a:endParaRPr lang="en-US" altLang="en-US" sz="2400">
              <a:latin typeface="Myriad Pro" charset="0"/>
            </a:endParaRPr>
          </a:p>
          <a:p>
            <a:pPr algn="ctr" eaLnBrk="1" hangingPunct="1">
              <a:lnSpc>
                <a:spcPct val="90000"/>
              </a:lnSpc>
              <a:spcBef>
                <a:spcPct val="0"/>
              </a:spcBef>
              <a:buFontTx/>
              <a:buNone/>
            </a:pPr>
            <a:r>
              <a:rPr lang="en-US" altLang="en-US" sz="2400">
                <a:latin typeface="Myriad Pro" charset="0"/>
              </a:rPr>
              <a:t>All PERM correspondence should be directed to our central PERM inbox</a:t>
            </a:r>
          </a:p>
          <a:p>
            <a:pPr eaLnBrk="1" hangingPunct="1">
              <a:lnSpc>
                <a:spcPct val="90000"/>
              </a:lnSpc>
              <a:spcBef>
                <a:spcPct val="0"/>
              </a:spcBef>
              <a:buFontTx/>
              <a:buNone/>
            </a:pPr>
            <a:endParaRPr lang="en-US" altLang="en-US" sz="2400">
              <a:latin typeface="Myriad Pro" charset="0"/>
            </a:endParaRPr>
          </a:p>
          <a:p>
            <a:pPr algn="ctr" eaLnBrk="1" hangingPunct="1">
              <a:lnSpc>
                <a:spcPct val="90000"/>
              </a:lnSpc>
              <a:spcBef>
                <a:spcPct val="0"/>
              </a:spcBef>
              <a:buFontTx/>
              <a:buNone/>
            </a:pPr>
            <a:r>
              <a:rPr lang="en-US" altLang="en-US" sz="2400">
                <a:latin typeface="Myriad Pro" charset="0"/>
              </a:rPr>
              <a:t>PERMSC.2021@lewin.com</a:t>
            </a:r>
          </a:p>
          <a:p>
            <a:pPr algn="ctr" eaLnBrk="1" hangingPunct="1">
              <a:lnSpc>
                <a:spcPct val="90000"/>
              </a:lnSpc>
              <a:spcBef>
                <a:spcPct val="0"/>
              </a:spcBef>
              <a:buFontTx/>
              <a:buNone/>
            </a:pPr>
            <a:endParaRPr lang="en-US" altLang="en-US" sz="1800">
              <a:solidFill>
                <a:srgbClr val="000000"/>
              </a:solidFill>
              <a:latin typeface="Myriad Pro" charset="0"/>
            </a:endParaRPr>
          </a:p>
          <a:p>
            <a:pPr algn="ctr" eaLnBrk="1" hangingPunct="1">
              <a:lnSpc>
                <a:spcPct val="90000"/>
              </a:lnSpc>
              <a:spcBef>
                <a:spcPct val="0"/>
              </a:spcBef>
              <a:buFontTx/>
              <a:buNone/>
            </a:pPr>
            <a:endParaRPr lang="en-US" altLang="en-US" sz="1800">
              <a:solidFill>
                <a:srgbClr val="000000"/>
              </a:solidFill>
              <a:latin typeface="Myriad Pro" charset="0"/>
            </a:endParaRPr>
          </a:p>
          <a:p>
            <a:pPr algn="ctr" eaLnBrk="1" hangingPunct="1">
              <a:lnSpc>
                <a:spcPct val="90000"/>
              </a:lnSpc>
              <a:spcBef>
                <a:spcPct val="0"/>
              </a:spcBef>
              <a:buFontTx/>
              <a:buNone/>
            </a:pPr>
            <a:endParaRPr lang="en-US" altLang="en-US" sz="1800">
              <a:solidFill>
                <a:srgbClr val="000000"/>
              </a:solidFill>
              <a:latin typeface="Myriad Pro" charset="0"/>
            </a:endParaRPr>
          </a:p>
          <a:p>
            <a:pPr algn="ctr" eaLnBrk="1" hangingPunct="1">
              <a:lnSpc>
                <a:spcPct val="90000"/>
              </a:lnSpc>
              <a:spcBef>
                <a:spcPct val="0"/>
              </a:spcBef>
              <a:buFontTx/>
              <a:buNone/>
            </a:pPr>
            <a:endParaRPr lang="en-US" altLang="en-US" sz="1800">
              <a:solidFill>
                <a:srgbClr val="000000"/>
              </a:solidFill>
              <a:latin typeface="Myriad Pro" charset="0"/>
            </a:endParaRPr>
          </a:p>
        </p:txBody>
      </p:sp>
      <p:sp>
        <p:nvSpPr>
          <p:cNvPr id="6" name="Slide Number Placeholder 1">
            <a:extLst/>
          </p:cNvPr>
          <p:cNvSpPr>
            <a:spLocks noGrp="1"/>
          </p:cNvSpPr>
          <p:nvPr>
            <p:ph type="sldNum" sz="quarter" idx="12"/>
          </p:nvPr>
        </p:nvSpPr>
        <p:spPr>
          <a:xfrm>
            <a:off x="6553200" y="6356350"/>
            <a:ext cx="2133600" cy="365125"/>
          </a:xfrm>
        </p:spPr>
        <p:txBody>
          <a:bodyPr/>
          <a:lstStyle/>
          <a:p>
            <a:pPr algn="r">
              <a:defRPr/>
            </a:pPr>
            <a:fld id="{531A5AF0-B3C3-440E-B11C-277C640B8030}" type="slidenum">
              <a:rPr lang="en-US">
                <a:solidFill>
                  <a:schemeClr val="tx1">
                    <a:tint val="75000"/>
                  </a:schemeClr>
                </a:solidFill>
              </a:rPr>
              <a:pPr algn="r">
                <a:defRPr/>
              </a:pPr>
              <a:t>53</a:t>
            </a:fld>
            <a:endParaRPr lang="en-US" dirty="0">
              <a:solidFill>
                <a:schemeClr val="tx1">
                  <a:tint val="75000"/>
                </a:schemeClr>
              </a:solidFill>
            </a:endParaRPr>
          </a:p>
        </p:txBody>
      </p:sp>
    </p:spTree>
  </p:cSld>
  <p:clrMapOvr>
    <a:masterClrMapping/>
  </p:clrMapOvr>
  <p:transition spd="med">
    <p:pull/>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3" name="Title 2"/>
          <p:cNvSpPr>
            <a:spLocks noGrp="1"/>
          </p:cNvSpPr>
          <p:nvPr>
            <p:ph type="title"/>
          </p:nvPr>
        </p:nvSpPr>
        <p:spPr>
          <a:effectLst>
            <a:outerShdw dist="76200" dir="5639981" algn="tl" rotWithShape="0">
              <a:srgbClr val="084A9C"/>
            </a:outerShdw>
          </a:effectLst>
        </p:spPr>
        <p:txBody>
          <a:bodyPr/>
          <a:lstStyle/>
          <a:p>
            <a:pPr eaLnBrk="1" hangingPunct="1"/>
            <a:r>
              <a:rPr lang="en-US" altLang="en-US" sz="3600" dirty="0" smtClean="0">
                <a:latin typeface="Times New Roman" panose="02020603050405020304" pitchFamily="18" charset="0"/>
                <a:cs typeface="Times New Roman" panose="02020603050405020304" pitchFamily="18" charset="0"/>
              </a:rPr>
              <a:t>RC Contact Information</a:t>
            </a:r>
          </a:p>
        </p:txBody>
      </p:sp>
      <p:sp>
        <p:nvSpPr>
          <p:cNvPr id="8" name="Slide Number Placeholder 1">
            <a:extLst/>
          </p:cNvPr>
          <p:cNvSpPr>
            <a:spLocks noGrp="1"/>
          </p:cNvSpPr>
          <p:nvPr>
            <p:ph type="sldNum" sz="quarter" idx="10"/>
          </p:nvPr>
        </p:nvSpPr>
        <p:spPr/>
        <p:txBody>
          <a:bodyPr/>
          <a:lstStyle/>
          <a:p>
            <a:pPr>
              <a:defRPr/>
            </a:pPr>
            <a:fld id="{7DCD7FDA-B8A6-4B7E-8FDF-5726A23A45BE}" type="slidenum">
              <a:rPr lang="en-US" smtClean="0"/>
              <a:pPr>
                <a:defRPr/>
              </a:pPr>
              <a:t>54</a:t>
            </a:fld>
            <a:endParaRPr lang="en-US" dirty="0"/>
          </a:p>
        </p:txBody>
      </p:sp>
      <p:sp>
        <p:nvSpPr>
          <p:cNvPr id="122887" name="Rectangle 1"/>
          <p:cNvSpPr>
            <a:spLocks noChangeArrowheads="1"/>
          </p:cNvSpPr>
          <p:nvPr/>
        </p:nvSpPr>
        <p:spPr bwMode="auto">
          <a:xfrm>
            <a:off x="1219200" y="2136775"/>
            <a:ext cx="66294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90000"/>
              </a:lnSpc>
              <a:spcBef>
                <a:spcPct val="0"/>
              </a:spcBef>
              <a:buFontTx/>
              <a:buNone/>
            </a:pPr>
            <a:r>
              <a:rPr lang="en-US" altLang="en-US" sz="2400">
                <a:solidFill>
                  <a:srgbClr val="000000"/>
                </a:solidFill>
                <a:latin typeface="Myriad Pro" charset="0"/>
              </a:rPr>
              <a:t>AdvanceMed</a:t>
            </a:r>
          </a:p>
          <a:p>
            <a:pPr algn="ctr" eaLnBrk="1" hangingPunct="1">
              <a:lnSpc>
                <a:spcPct val="90000"/>
              </a:lnSpc>
              <a:spcBef>
                <a:spcPct val="0"/>
              </a:spcBef>
              <a:buFontTx/>
              <a:buNone/>
            </a:pPr>
            <a:r>
              <a:rPr lang="en-US" altLang="en-US" sz="2400">
                <a:solidFill>
                  <a:srgbClr val="000000"/>
                </a:solidFill>
                <a:latin typeface="Myriad Pro" charset="0"/>
              </a:rPr>
              <a:t>PERM Review Contractor</a:t>
            </a:r>
          </a:p>
          <a:p>
            <a:pPr algn="ctr" eaLnBrk="1" hangingPunct="1">
              <a:lnSpc>
                <a:spcPct val="90000"/>
              </a:lnSpc>
              <a:spcBef>
                <a:spcPct val="0"/>
              </a:spcBef>
              <a:buFontTx/>
              <a:buNone/>
            </a:pPr>
            <a:r>
              <a:rPr lang="en-US" altLang="en-US" sz="2400">
                <a:solidFill>
                  <a:srgbClr val="000000"/>
                </a:solidFill>
                <a:latin typeface="Myriad Pro" charset="0"/>
              </a:rPr>
              <a:t>1530 E. Parham Road</a:t>
            </a:r>
          </a:p>
          <a:p>
            <a:pPr algn="ctr" eaLnBrk="1" hangingPunct="1">
              <a:lnSpc>
                <a:spcPct val="90000"/>
              </a:lnSpc>
              <a:spcBef>
                <a:spcPct val="0"/>
              </a:spcBef>
              <a:buFontTx/>
              <a:buNone/>
            </a:pPr>
            <a:r>
              <a:rPr lang="en-US" altLang="en-US" sz="2400">
                <a:solidFill>
                  <a:srgbClr val="000000"/>
                </a:solidFill>
                <a:latin typeface="Myriad Pro" charset="0"/>
              </a:rPr>
              <a:t>Henrico, VA 23228</a:t>
            </a:r>
          </a:p>
          <a:p>
            <a:pPr algn="ctr" eaLnBrk="1" hangingPunct="1">
              <a:lnSpc>
                <a:spcPct val="90000"/>
              </a:lnSpc>
              <a:spcBef>
                <a:spcPct val="0"/>
              </a:spcBef>
              <a:buFontTx/>
              <a:buNone/>
            </a:pPr>
            <a:r>
              <a:rPr lang="en-US" altLang="en-US" sz="2400">
                <a:solidFill>
                  <a:srgbClr val="000000"/>
                </a:solidFill>
                <a:latin typeface="Myriad Pro" charset="0"/>
              </a:rPr>
              <a:t>800-393-3068</a:t>
            </a:r>
          </a:p>
          <a:p>
            <a:pPr algn="ctr" eaLnBrk="1" hangingPunct="1">
              <a:lnSpc>
                <a:spcPct val="90000"/>
              </a:lnSpc>
              <a:spcBef>
                <a:spcPct val="0"/>
              </a:spcBef>
              <a:buFontTx/>
              <a:buNone/>
            </a:pPr>
            <a:endParaRPr lang="en-US" altLang="en-US" sz="2400">
              <a:solidFill>
                <a:srgbClr val="000000"/>
              </a:solidFill>
              <a:latin typeface="Myriad Pro" charset="0"/>
            </a:endParaRPr>
          </a:p>
          <a:p>
            <a:pPr algn="ctr" eaLnBrk="1" hangingPunct="1">
              <a:lnSpc>
                <a:spcPct val="90000"/>
              </a:lnSpc>
              <a:spcBef>
                <a:spcPct val="0"/>
              </a:spcBef>
              <a:buFontTx/>
              <a:buNone/>
            </a:pPr>
            <a:r>
              <a:rPr lang="en-US" altLang="en-US" sz="2400">
                <a:solidFill>
                  <a:srgbClr val="000000"/>
                </a:solidFill>
                <a:latin typeface="Myriad Pro" charset="0"/>
              </a:rPr>
              <a:t>All PERM correspondence should be directed to our central PERM inbox</a:t>
            </a:r>
          </a:p>
          <a:p>
            <a:pPr eaLnBrk="1" hangingPunct="1">
              <a:lnSpc>
                <a:spcPct val="90000"/>
              </a:lnSpc>
              <a:spcBef>
                <a:spcPct val="0"/>
              </a:spcBef>
              <a:buFontTx/>
              <a:buNone/>
            </a:pPr>
            <a:endParaRPr lang="en-US" altLang="en-US" sz="2400">
              <a:solidFill>
                <a:srgbClr val="000000"/>
              </a:solidFill>
              <a:latin typeface="Myriad Pro" charset="0"/>
            </a:endParaRPr>
          </a:p>
          <a:p>
            <a:pPr algn="ctr" eaLnBrk="1" hangingPunct="1">
              <a:lnSpc>
                <a:spcPct val="90000"/>
              </a:lnSpc>
              <a:spcBef>
                <a:spcPct val="0"/>
              </a:spcBef>
              <a:buFontTx/>
              <a:buNone/>
            </a:pPr>
            <a:r>
              <a:rPr lang="en-US" altLang="en-US" sz="2400">
                <a:solidFill>
                  <a:srgbClr val="000000"/>
                </a:solidFill>
                <a:latin typeface="Myriad Pro" charset="0"/>
              </a:rPr>
              <a:t>PERMRC_2021@admedcorp.com</a:t>
            </a:r>
          </a:p>
        </p:txBody>
      </p:sp>
    </p:spTree>
  </p:cSld>
  <p:clrMapOvr>
    <a:masterClrMapping/>
  </p:clrMapOvr>
  <p:transition spd="slow">
    <p:cove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2"/>
          <p:cNvSpPr>
            <a:spLocks noGrp="1"/>
          </p:cNvSpPr>
          <p:nvPr>
            <p:ph type="title"/>
          </p:nvPr>
        </p:nvSpPr>
        <p:spPr>
          <a:effectLst>
            <a:outerShdw dist="76200" dir="5639981" algn="tl" rotWithShape="0">
              <a:srgbClr val="084A9C"/>
            </a:outerShdw>
          </a:effectLst>
        </p:spPr>
        <p:txBody>
          <a:bodyPr/>
          <a:lstStyle/>
          <a:p>
            <a:r>
              <a:rPr lang="en-US" altLang="en-US" sz="3600" dirty="0" smtClean="0">
                <a:latin typeface="Times New Roman" panose="02020603050405020304" pitchFamily="18" charset="0"/>
                <a:cs typeface="Times New Roman" panose="02020603050405020304" pitchFamily="18" charset="0"/>
              </a:rPr>
              <a:t>ERC Contact Information</a:t>
            </a:r>
          </a:p>
        </p:txBody>
      </p:sp>
      <p:sp>
        <p:nvSpPr>
          <p:cNvPr id="124931" name="Rectangle 4"/>
          <p:cNvSpPr>
            <a:spLocks noChangeArrowheads="1"/>
          </p:cNvSpPr>
          <p:nvPr/>
        </p:nvSpPr>
        <p:spPr bwMode="auto">
          <a:xfrm>
            <a:off x="371475" y="2251075"/>
            <a:ext cx="8401050" cy="320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90000"/>
              </a:lnSpc>
              <a:spcBef>
                <a:spcPct val="0"/>
              </a:spcBef>
              <a:buFontTx/>
              <a:buNone/>
            </a:pPr>
            <a:r>
              <a:rPr lang="en-US" altLang="en-US" sz="2500">
                <a:solidFill>
                  <a:srgbClr val="000000"/>
                </a:solidFill>
                <a:latin typeface="Myriad Pro" charset="0"/>
              </a:rPr>
              <a:t>Booz Allen Hamilton</a:t>
            </a:r>
          </a:p>
          <a:p>
            <a:pPr algn="ctr" eaLnBrk="1" hangingPunct="1">
              <a:lnSpc>
                <a:spcPct val="90000"/>
              </a:lnSpc>
              <a:spcBef>
                <a:spcPct val="0"/>
              </a:spcBef>
              <a:buFontTx/>
              <a:buNone/>
            </a:pPr>
            <a:endParaRPr lang="en-US" altLang="en-US" sz="2500">
              <a:solidFill>
                <a:srgbClr val="000000"/>
              </a:solidFill>
              <a:latin typeface="Myriad Pro" charset="0"/>
            </a:endParaRPr>
          </a:p>
          <a:p>
            <a:pPr algn="ctr" eaLnBrk="1" hangingPunct="1">
              <a:lnSpc>
                <a:spcPct val="90000"/>
              </a:lnSpc>
              <a:spcBef>
                <a:spcPct val="0"/>
              </a:spcBef>
              <a:buFontTx/>
              <a:buNone/>
            </a:pPr>
            <a:r>
              <a:rPr lang="en-US" altLang="en-US" sz="2500">
                <a:solidFill>
                  <a:srgbClr val="000000"/>
                </a:solidFill>
                <a:latin typeface="Myriad Pro" charset="0"/>
              </a:rPr>
              <a:t>One Preserve Parkway, Suite 200</a:t>
            </a:r>
          </a:p>
          <a:p>
            <a:pPr algn="ctr" eaLnBrk="1" hangingPunct="1">
              <a:lnSpc>
                <a:spcPct val="90000"/>
              </a:lnSpc>
              <a:spcBef>
                <a:spcPct val="0"/>
              </a:spcBef>
              <a:buFontTx/>
              <a:buNone/>
            </a:pPr>
            <a:r>
              <a:rPr lang="en-US" altLang="en-US" sz="2500">
                <a:solidFill>
                  <a:srgbClr val="000000"/>
                </a:solidFill>
                <a:latin typeface="Myriad Pro" charset="0"/>
              </a:rPr>
              <a:t>Rockville, MD 20852</a:t>
            </a:r>
          </a:p>
          <a:p>
            <a:pPr algn="ctr" eaLnBrk="1" hangingPunct="1">
              <a:lnSpc>
                <a:spcPct val="90000"/>
              </a:lnSpc>
              <a:spcBef>
                <a:spcPct val="0"/>
              </a:spcBef>
              <a:buFontTx/>
              <a:buNone/>
            </a:pPr>
            <a:r>
              <a:rPr lang="en-US" altLang="en-US" sz="2500">
                <a:solidFill>
                  <a:srgbClr val="000000"/>
                </a:solidFill>
                <a:latin typeface="Myriad Pro" charset="0"/>
              </a:rPr>
              <a:t>Phone: 301-838-3600</a:t>
            </a:r>
          </a:p>
          <a:p>
            <a:pPr algn="ctr" eaLnBrk="1" hangingPunct="1">
              <a:lnSpc>
                <a:spcPct val="90000"/>
              </a:lnSpc>
              <a:spcBef>
                <a:spcPct val="0"/>
              </a:spcBef>
              <a:buFontTx/>
              <a:buNone/>
            </a:pPr>
            <a:endParaRPr lang="en-US" altLang="en-US" sz="2500">
              <a:solidFill>
                <a:srgbClr val="000000"/>
              </a:solidFill>
              <a:latin typeface="Myriad Pro" charset="0"/>
            </a:endParaRPr>
          </a:p>
          <a:p>
            <a:pPr algn="ctr" eaLnBrk="1" hangingPunct="1">
              <a:lnSpc>
                <a:spcPct val="90000"/>
              </a:lnSpc>
              <a:spcBef>
                <a:spcPct val="0"/>
              </a:spcBef>
              <a:buFontTx/>
              <a:buNone/>
            </a:pPr>
            <a:r>
              <a:rPr lang="en-US" altLang="en-US" sz="2500">
                <a:solidFill>
                  <a:srgbClr val="000000"/>
                </a:solidFill>
                <a:latin typeface="Myriad Pro" charset="0"/>
              </a:rPr>
              <a:t>All PERM correspondence should be directed to</a:t>
            </a:r>
          </a:p>
          <a:p>
            <a:pPr algn="ctr" eaLnBrk="1" hangingPunct="1">
              <a:lnSpc>
                <a:spcPct val="90000"/>
              </a:lnSpc>
              <a:spcBef>
                <a:spcPct val="0"/>
              </a:spcBef>
              <a:buFontTx/>
              <a:buNone/>
            </a:pPr>
            <a:endParaRPr lang="en-US" altLang="en-US" sz="2500">
              <a:solidFill>
                <a:srgbClr val="000000"/>
              </a:solidFill>
              <a:latin typeface="Myriad Pro" charset="0"/>
            </a:endParaRPr>
          </a:p>
          <a:p>
            <a:pPr algn="ctr" eaLnBrk="1" hangingPunct="1">
              <a:lnSpc>
                <a:spcPct val="90000"/>
              </a:lnSpc>
              <a:spcBef>
                <a:spcPct val="0"/>
              </a:spcBef>
              <a:buFontTx/>
              <a:buNone/>
            </a:pPr>
            <a:r>
              <a:rPr lang="en-US" altLang="en-US" sz="2500">
                <a:solidFill>
                  <a:srgbClr val="000000"/>
                </a:solidFill>
                <a:latin typeface="Myriad Pro" charset="0"/>
              </a:rPr>
              <a:t>PERM_ERC_RY2021@bah.com</a:t>
            </a:r>
          </a:p>
        </p:txBody>
      </p:sp>
      <p:sp>
        <p:nvSpPr>
          <p:cNvPr id="6" name="Slide Number Placeholder 1">
            <a:extLst/>
          </p:cNvPr>
          <p:cNvSpPr>
            <a:spLocks noGrp="1"/>
          </p:cNvSpPr>
          <p:nvPr>
            <p:ph type="sldNum" sz="quarter" idx="10"/>
          </p:nvPr>
        </p:nvSpPr>
        <p:spPr/>
        <p:txBody>
          <a:bodyPr/>
          <a:lstStyle/>
          <a:p>
            <a:pPr>
              <a:defRPr/>
            </a:pPr>
            <a:fld id="{9B1FB95A-6E96-4D9E-B848-DA7AC756D653}" type="slidenum">
              <a:rPr lang="en-US"/>
              <a:pPr>
                <a:defRPr/>
              </a:pPr>
              <a:t>55</a:t>
            </a:fld>
            <a:endParaRPr lang="en-US" dirty="0"/>
          </a:p>
        </p:txBody>
      </p:sp>
    </p:spTree>
  </p:cSld>
  <p:clrMapOvr>
    <a:masterClrMapping/>
  </p:clrMapOvr>
  <p:transition spd="med">
    <p:pull/>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9" name="Title 2"/>
          <p:cNvSpPr>
            <a:spLocks noGrp="1"/>
          </p:cNvSpPr>
          <p:nvPr>
            <p:ph type="title"/>
          </p:nvPr>
        </p:nvSpPr>
        <p:spPr>
          <a:effectLst>
            <a:outerShdw dist="76200" dir="5639981" algn="tl" rotWithShape="0">
              <a:srgbClr val="084A9C"/>
            </a:outerShdw>
          </a:effectLst>
        </p:spPr>
        <p:txBody>
          <a:bodyPr/>
          <a:lstStyle/>
          <a:p>
            <a:r>
              <a:rPr lang="en-US" altLang="en-US" dirty="0" smtClean="0">
                <a:latin typeface="Times New Roman" panose="02020603050405020304" pitchFamily="18" charset="0"/>
                <a:cs typeface="Times New Roman" panose="02020603050405020304" pitchFamily="18" charset="0"/>
              </a:rPr>
              <a:t>Thank You!</a:t>
            </a:r>
          </a:p>
        </p:txBody>
      </p:sp>
      <p:sp>
        <p:nvSpPr>
          <p:cNvPr id="4" name="Slide Number Placeholder 3">
            <a:extLst/>
          </p:cNvPr>
          <p:cNvSpPr>
            <a:spLocks noGrp="1"/>
          </p:cNvSpPr>
          <p:nvPr>
            <p:ph type="sldNum" sz="quarter" idx="10"/>
          </p:nvPr>
        </p:nvSpPr>
        <p:spPr/>
        <p:txBody>
          <a:bodyPr/>
          <a:lstStyle/>
          <a:p>
            <a:pPr>
              <a:defRPr/>
            </a:pPr>
            <a:fld id="{5D4DCDB4-9409-4EB0-BE3B-FCBD8625A7B6}" type="slidenum">
              <a:rPr lang="en-US" smtClean="0"/>
              <a:pPr>
                <a:defRPr/>
              </a:pPr>
              <a:t>56</a:t>
            </a:fld>
            <a:endParaRPr lang="en-US" dirty="0"/>
          </a:p>
        </p:txBody>
      </p:sp>
      <p:pic>
        <p:nvPicPr>
          <p:cNvPr id="6" name="Content Placeholder 4" title="Image: Question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422525" y="1828800"/>
            <a:ext cx="4297363" cy="4297363"/>
          </a:xfrm>
        </p:spPr>
      </p:pic>
    </p:spTree>
  </p:cSld>
  <p:clrMapOvr>
    <a:masterClrMapping/>
  </p:clrMapOvr>
  <p:transition spd="slow">
    <p:cove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1"/>
          <p:cNvSpPr>
            <a:spLocks noGrp="1"/>
          </p:cNvSpPr>
          <p:nvPr>
            <p:ph type="title"/>
          </p:nvPr>
        </p:nvSpPr>
        <p:spPr>
          <a:effectLst>
            <a:outerShdw dist="76200" dir="5639981" algn="tl" rotWithShape="0">
              <a:srgbClr val="084A9C"/>
            </a:outerShdw>
          </a:effectLst>
        </p:spPr>
        <p:txBody>
          <a:bodyPr/>
          <a:lstStyle/>
          <a:p>
            <a:pPr eaLnBrk="1" hangingPunct="1"/>
            <a:r>
              <a:rPr lang="en-US" altLang="en-US" sz="3600" dirty="0" smtClean="0">
                <a:latin typeface="Times New Roman" panose="02020603050405020304" pitchFamily="18" charset="0"/>
                <a:cs typeface="Times New Roman" panose="02020603050405020304" pitchFamily="18" charset="0"/>
              </a:rPr>
              <a:t>Summary of PERM 2017 Final Rule (cont’d)</a:t>
            </a:r>
          </a:p>
        </p:txBody>
      </p:sp>
      <p:sp>
        <p:nvSpPr>
          <p:cNvPr id="2" name="Content Placeholder 1">
            <a:extLst/>
          </p:cNvPr>
          <p:cNvSpPr>
            <a:spLocks noGrp="1"/>
          </p:cNvSpPr>
          <p:nvPr>
            <p:ph idx="1"/>
          </p:nvPr>
        </p:nvSpPr>
        <p:spPr>
          <a:xfrm>
            <a:off x="457200" y="1676400"/>
            <a:ext cx="8229600" cy="5029200"/>
          </a:xfrm>
        </p:spPr>
        <p:txBody>
          <a:bodyPr rtlCol="0">
            <a:normAutofit lnSpcReduction="10000"/>
          </a:bodyPr>
          <a:lstStyle/>
          <a:p>
            <a:pPr eaLnBrk="1" fontAlgn="auto" hangingPunct="1">
              <a:spcAft>
                <a:spcPts val="0"/>
              </a:spcAft>
              <a:defRPr/>
            </a:pPr>
            <a:endParaRPr lang="en-US" sz="900" dirty="0">
              <a:solidFill>
                <a:prstClr val="black"/>
              </a:solidFill>
              <a:latin typeface="Times New Roman" panose="02020603050405020304" pitchFamily="18" charset="0"/>
              <a:cs typeface="Times New Roman" panose="02020603050405020304" pitchFamily="18" charset="0"/>
            </a:endParaRPr>
          </a:p>
          <a:p>
            <a:pPr eaLnBrk="1" fontAlgn="auto" hangingPunct="1">
              <a:spcAft>
                <a:spcPts val="0"/>
              </a:spcAft>
              <a:defRPr/>
            </a:pPr>
            <a:r>
              <a:rPr lang="en-US" sz="2400" b="1" dirty="0">
                <a:latin typeface="Times New Roman" panose="02020603050405020304" pitchFamily="18" charset="0"/>
                <a:cs typeface="Times New Roman" panose="02020603050405020304" pitchFamily="18" charset="0"/>
              </a:rPr>
              <a:t>System Access Requirements: </a:t>
            </a:r>
            <a:r>
              <a:rPr lang="en-US" sz="2400" dirty="0">
                <a:latin typeface="Times New Roman" panose="02020603050405020304" pitchFamily="18" charset="0"/>
                <a:cs typeface="Times New Roman" panose="02020603050405020304" pitchFamily="18" charset="0"/>
              </a:rPr>
              <a:t>States are now required to grant federal contractors access to all systems that authorize payments, eligibility systems, systems that contain beneficiary demographics, and provider enrollment information to facilitate reviews</a:t>
            </a:r>
          </a:p>
          <a:p>
            <a:pPr eaLnBrk="1" fontAlgn="auto" hangingPunct="1">
              <a:spcAft>
                <a:spcPts val="0"/>
              </a:spcAft>
              <a:defRPr/>
            </a:pPr>
            <a:r>
              <a:rPr lang="en-US" sz="2400" b="1" dirty="0">
                <a:latin typeface="Times New Roman" panose="02020603050405020304" pitchFamily="18" charset="0"/>
                <a:cs typeface="Times New Roman" panose="02020603050405020304" pitchFamily="18" charset="0"/>
              </a:rPr>
              <a:t>Federal Improper Payments: </a:t>
            </a:r>
            <a:r>
              <a:rPr lang="en-US" sz="2400" dirty="0">
                <a:latin typeface="Times New Roman" panose="02020603050405020304" pitchFamily="18" charset="0"/>
                <a:cs typeface="Times New Roman" panose="02020603050405020304" pitchFamily="18" charset="0"/>
              </a:rPr>
              <a:t>Improper payments will be cited if the federal share amount is incorrect (even if the total computable amount is correct</a:t>
            </a:r>
            <a:r>
              <a:rPr lang="en-US" sz="2400" dirty="0" smtClean="0">
                <a:latin typeface="Times New Roman" panose="02020603050405020304" pitchFamily="18" charset="0"/>
                <a:cs typeface="Times New Roman" panose="02020603050405020304" pitchFamily="18" charset="0"/>
              </a:rPr>
              <a:t>)</a:t>
            </a:r>
          </a:p>
          <a:p>
            <a:pPr eaLnBrk="1" fontAlgn="auto" hangingPunct="1">
              <a:spcAft>
                <a:spcPts val="0"/>
              </a:spcAft>
              <a:buClr>
                <a:schemeClr val="tx1"/>
              </a:buClr>
              <a:defRPr/>
            </a:pPr>
            <a:r>
              <a:rPr lang="en-US" sz="2400" b="1" dirty="0" smtClean="0">
                <a:solidFill>
                  <a:srgbClr val="FF0000"/>
                </a:solidFill>
                <a:latin typeface="Times New Roman" panose="02020603050405020304" pitchFamily="18" charset="0"/>
                <a:cs typeface="Times New Roman" panose="02020603050405020304" pitchFamily="18" charset="0"/>
              </a:rPr>
              <a:t>**</a:t>
            </a:r>
            <a:r>
              <a:rPr lang="en-US" sz="2400" b="1" dirty="0">
                <a:solidFill>
                  <a:srgbClr val="FF0000"/>
                </a:solidFill>
                <a:latin typeface="Times New Roman" panose="02020603050405020304" pitchFamily="18" charset="0"/>
                <a:cs typeface="Times New Roman" panose="02020603050405020304" pitchFamily="18" charset="0"/>
              </a:rPr>
              <a:t>All Review Types** </a:t>
            </a:r>
            <a:r>
              <a:rPr lang="en-US" sz="2400" b="1" dirty="0">
                <a:latin typeface="Times New Roman" panose="02020603050405020304" pitchFamily="18" charset="0"/>
                <a:cs typeface="Times New Roman" panose="02020603050405020304" pitchFamily="18" charset="0"/>
              </a:rPr>
              <a:t>Difference Resolution(DR)/Appeals</a:t>
            </a:r>
            <a:r>
              <a:rPr lang="en-US" sz="2400" dirty="0">
                <a:latin typeface="Times New Roman" panose="02020603050405020304" pitchFamily="18" charset="0"/>
                <a:cs typeface="Times New Roman" panose="02020603050405020304" pitchFamily="18" charset="0"/>
              </a:rPr>
              <a:t>: Extended the DR time allowance to 25 business days and the appeal time allowance to 15 business days to allow states more time to research errors while still allowing the PERM process to be completed within a reasonable timeframe</a:t>
            </a:r>
          </a:p>
          <a:p>
            <a:pPr eaLnBrk="1" fontAlgn="auto" hangingPunct="1">
              <a:spcAft>
                <a:spcPts val="0"/>
              </a:spcAft>
              <a:defRPr/>
            </a:pPr>
            <a:endParaRPr lang="en-US" sz="2400" dirty="0">
              <a:latin typeface="Times New Roman" panose="02020603050405020304" pitchFamily="18" charset="0"/>
              <a:cs typeface="Times New Roman" panose="02020603050405020304" pitchFamily="18" charset="0"/>
            </a:endParaRPr>
          </a:p>
          <a:p>
            <a:pPr eaLnBrk="1" fontAlgn="auto" hangingPunct="1">
              <a:spcAft>
                <a:spcPts val="0"/>
              </a:spcAft>
              <a:defRPr/>
            </a:pPr>
            <a:endParaRPr lang="en-US" sz="2400" dirty="0">
              <a:latin typeface="Times New Roman" panose="02020603050405020304" pitchFamily="18" charset="0"/>
              <a:cs typeface="Times New Roman" panose="02020603050405020304" pitchFamily="18" charset="0"/>
            </a:endParaRPr>
          </a:p>
          <a:p>
            <a:pPr eaLnBrk="1" fontAlgn="auto" hangingPunct="1">
              <a:spcAft>
                <a:spcPts val="0"/>
              </a:spcAft>
              <a:defRPr/>
            </a:pPr>
            <a:endParaRPr lang="en-US" sz="2400" dirty="0">
              <a:latin typeface="Times New Roman" panose="02020603050405020304" pitchFamily="18" charset="0"/>
              <a:cs typeface="Times New Roman" panose="02020603050405020304" pitchFamily="18" charset="0"/>
            </a:endParaRPr>
          </a:p>
          <a:p>
            <a:pPr eaLnBrk="1" fontAlgn="auto" hangingPunct="1">
              <a:spcAft>
                <a:spcPts val="0"/>
              </a:spcAft>
              <a:defRPr/>
            </a:pPr>
            <a:endParaRPr lang="en-US" sz="2400" dirty="0">
              <a:latin typeface="Times New Roman" panose="02020603050405020304" pitchFamily="18" charset="0"/>
              <a:cs typeface="Times New Roman" panose="02020603050405020304" pitchFamily="18" charset="0"/>
            </a:endParaRPr>
          </a:p>
          <a:p>
            <a:pPr eaLnBrk="1" fontAlgn="auto" hangingPunct="1">
              <a:spcAft>
                <a:spcPts val="0"/>
              </a:spcAft>
              <a:defRPr/>
            </a:pPr>
            <a:endParaRPr lang="en-US" sz="900" b="1" dirty="0">
              <a:latin typeface="Times New Roman" panose="02020603050405020304" pitchFamily="18" charset="0"/>
              <a:cs typeface="Times New Roman" panose="02020603050405020304" pitchFamily="18" charset="0"/>
            </a:endParaRPr>
          </a:p>
        </p:txBody>
      </p:sp>
      <p:sp>
        <p:nvSpPr>
          <p:cNvPr id="3" name="Slide Number Placeholder 2">
            <a:extLst/>
          </p:cNvPr>
          <p:cNvSpPr>
            <a:spLocks noGrp="1"/>
          </p:cNvSpPr>
          <p:nvPr>
            <p:ph type="sldNum" sz="quarter" idx="10"/>
          </p:nvPr>
        </p:nvSpPr>
        <p:spPr/>
        <p:txBody>
          <a:bodyPr/>
          <a:lstStyle/>
          <a:p>
            <a:pPr>
              <a:defRPr/>
            </a:pPr>
            <a:fld id="{C8FB6764-2B12-4F94-B0D3-ADFF96CC1BE5}" type="slidenum">
              <a:rPr lang="en-US"/>
              <a:pPr>
                <a:defRPr/>
              </a:pPr>
              <a:t>6</a:t>
            </a:fld>
            <a:endParaRPr lang="en-US" dirty="0"/>
          </a:p>
        </p:txBody>
      </p:sp>
    </p:spTree>
  </p:cSld>
  <p:clrMapOvr>
    <a:masterClrMapping/>
  </p:clrMapOvr>
  <p:transition spd="med">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1"/>
          <p:cNvSpPr>
            <a:spLocks noGrp="1"/>
          </p:cNvSpPr>
          <p:nvPr>
            <p:ph type="title"/>
          </p:nvPr>
        </p:nvSpPr>
        <p:spPr>
          <a:effectLst>
            <a:outerShdw dist="76200" dir="5639981" algn="tl" rotWithShape="0">
              <a:srgbClr val="084A9C"/>
            </a:outerShdw>
          </a:effectLst>
        </p:spPr>
        <p:txBody>
          <a:bodyPr/>
          <a:lstStyle/>
          <a:p>
            <a:pPr eaLnBrk="1" hangingPunct="1"/>
            <a:r>
              <a:rPr lang="en-US" altLang="en-US" sz="3600" dirty="0" smtClean="0">
                <a:latin typeface="Times New Roman" panose="02020603050405020304" pitchFamily="18" charset="0"/>
                <a:cs typeface="Times New Roman" panose="02020603050405020304" pitchFamily="18" charset="0"/>
              </a:rPr>
              <a:t>Summary of PERM 2017 Final Rule (</a:t>
            </a:r>
            <a:r>
              <a:rPr lang="en-US" altLang="en-US" sz="3600" dirty="0" smtClean="0">
                <a:latin typeface="Times New Roman" panose="02020603050405020304" pitchFamily="18" charset="0"/>
                <a:cs typeface="Times New Roman" panose="02020603050405020304" pitchFamily="18" charset="0"/>
              </a:rPr>
              <a:t>cont’d)</a:t>
            </a:r>
            <a:endParaRPr lang="en-US" altLang="en-US" sz="3600" dirty="0" smtClean="0">
              <a:latin typeface="Times New Roman" panose="02020603050405020304" pitchFamily="18" charset="0"/>
              <a:cs typeface="Times New Roman" panose="02020603050405020304" pitchFamily="18" charset="0"/>
            </a:endParaRPr>
          </a:p>
        </p:txBody>
      </p:sp>
      <p:sp>
        <p:nvSpPr>
          <p:cNvPr id="2" name="Content Placeholder 1">
            <a:extLst/>
          </p:cNvPr>
          <p:cNvSpPr>
            <a:spLocks noGrp="1"/>
          </p:cNvSpPr>
          <p:nvPr>
            <p:ph idx="1"/>
          </p:nvPr>
        </p:nvSpPr>
        <p:spPr>
          <a:xfrm>
            <a:off x="457200" y="1676400"/>
            <a:ext cx="8229600" cy="5029200"/>
          </a:xfrm>
        </p:spPr>
        <p:txBody>
          <a:bodyPr rtlCol="0">
            <a:normAutofit fontScale="85000" lnSpcReduction="10000"/>
          </a:bodyPr>
          <a:lstStyle/>
          <a:p>
            <a:pPr eaLnBrk="1" fontAlgn="auto" hangingPunct="1">
              <a:spcAft>
                <a:spcPts val="0"/>
              </a:spcAft>
              <a:defRPr/>
            </a:pPr>
            <a:endParaRPr lang="en-US" sz="900" dirty="0">
              <a:solidFill>
                <a:prstClr val="black"/>
              </a:solidFill>
              <a:latin typeface="Times New Roman" panose="02020603050405020304" pitchFamily="18" charset="0"/>
              <a:cs typeface="Times New Roman" panose="02020603050405020304" pitchFamily="18" charset="0"/>
            </a:endParaRPr>
          </a:p>
          <a:p>
            <a:pPr eaLnBrk="1" fontAlgn="auto" hangingPunct="1">
              <a:spcAft>
                <a:spcPts val="0"/>
              </a:spcAft>
              <a:defRPr/>
            </a:pPr>
            <a:r>
              <a:rPr lang="en-US" sz="2400" b="1" dirty="0">
                <a:latin typeface="Times New Roman" panose="02020603050405020304" pitchFamily="18" charset="0"/>
                <a:cs typeface="Times New Roman" panose="02020603050405020304" pitchFamily="18" charset="0"/>
              </a:rPr>
              <a:t>Federally-Facilitated Exchange </a:t>
            </a:r>
            <a:r>
              <a:rPr lang="en-US" sz="2400" b="1" dirty="0" smtClean="0">
                <a:latin typeface="Times New Roman" panose="02020603050405020304" pitchFamily="18" charset="0"/>
                <a:cs typeface="Times New Roman" panose="02020603050405020304" pitchFamily="18" charset="0"/>
              </a:rPr>
              <a:t>(FFE) </a:t>
            </a:r>
            <a:r>
              <a:rPr lang="en-US" sz="2400" b="1" dirty="0">
                <a:latin typeface="Times New Roman" panose="02020603050405020304" pitchFamily="18" charset="0"/>
                <a:cs typeface="Times New Roman" panose="02020603050405020304" pitchFamily="18" charset="0"/>
              </a:rPr>
              <a:t>Determinations- </a:t>
            </a:r>
            <a:r>
              <a:rPr lang="en-US" sz="2400" dirty="0">
                <a:latin typeface="Times New Roman" panose="02020603050405020304" pitchFamily="18" charset="0"/>
                <a:cs typeface="Times New Roman" panose="02020603050405020304" pitchFamily="18" charset="0"/>
              </a:rPr>
              <a:t>PERM will review eligibility determinations made by the </a:t>
            </a:r>
            <a:r>
              <a:rPr lang="en-US" sz="2400" dirty="0" smtClean="0">
                <a:latin typeface="Times New Roman" panose="02020603050405020304" pitchFamily="18" charset="0"/>
                <a:cs typeface="Times New Roman" panose="02020603050405020304" pitchFamily="18" charset="0"/>
              </a:rPr>
              <a:t>FFE </a:t>
            </a:r>
            <a:r>
              <a:rPr lang="en-US" sz="2400" dirty="0">
                <a:latin typeface="Times New Roman" panose="02020603050405020304" pitchFamily="18" charset="0"/>
                <a:cs typeface="Times New Roman" panose="02020603050405020304" pitchFamily="18" charset="0"/>
              </a:rPr>
              <a:t>in FFE-D </a:t>
            </a:r>
            <a:r>
              <a:rPr lang="en-US" sz="2400" dirty="0" smtClean="0">
                <a:latin typeface="Times New Roman" panose="02020603050405020304" pitchFamily="18" charset="0"/>
                <a:cs typeface="Times New Roman" panose="02020603050405020304" pitchFamily="18" charset="0"/>
              </a:rPr>
              <a:t>states</a:t>
            </a:r>
          </a:p>
          <a:p>
            <a:pPr eaLnBrk="1" fontAlgn="auto" hangingPunct="1">
              <a:spcAft>
                <a:spcPts val="0"/>
              </a:spcAft>
              <a:buClr>
                <a:schemeClr val="tx1"/>
              </a:buClr>
              <a:defRPr/>
            </a:pPr>
            <a:r>
              <a:rPr lang="en-US" sz="2400" b="1" dirty="0" smtClean="0">
                <a:solidFill>
                  <a:srgbClr val="FF0000"/>
                </a:solidFill>
                <a:latin typeface="Times New Roman" panose="02020603050405020304" pitchFamily="18" charset="0"/>
                <a:cs typeface="Times New Roman" panose="02020603050405020304" pitchFamily="18" charset="0"/>
              </a:rPr>
              <a:t>**Eligibility </a:t>
            </a:r>
            <a:r>
              <a:rPr lang="en-US" sz="2400" b="1" dirty="0">
                <a:solidFill>
                  <a:srgbClr val="FF0000"/>
                </a:solidFill>
                <a:latin typeface="Times New Roman" panose="02020603050405020304" pitchFamily="18" charset="0"/>
                <a:cs typeface="Times New Roman" panose="02020603050405020304" pitchFamily="18" charset="0"/>
              </a:rPr>
              <a:t>Only** </a:t>
            </a:r>
            <a:r>
              <a:rPr lang="en-US" sz="2400" b="1" dirty="0">
                <a:latin typeface="Times New Roman" panose="02020603050405020304" pitchFamily="18" charset="0"/>
                <a:cs typeface="Times New Roman" panose="02020603050405020304" pitchFamily="18" charset="0"/>
              </a:rPr>
              <a:t>Updated Corrective Action Requirements: </a:t>
            </a:r>
            <a:r>
              <a:rPr lang="en-US" sz="2400" dirty="0">
                <a:latin typeface="Times New Roman" panose="02020603050405020304" pitchFamily="18" charset="0"/>
                <a:cs typeface="Times New Roman" panose="02020603050405020304" pitchFamily="18" charset="0"/>
              </a:rPr>
              <a:t>There will be more stringent requirements for states that have consecutive PERM eligibility improper payment rates over the 3% national standard established under section 1903(u) of the Social Security Act (the Act); in addition, states will have to provide an evaluation of whether actions they take to reduce eligibility errors will also avoid increases in improper denials</a:t>
            </a:r>
          </a:p>
          <a:p>
            <a:pPr eaLnBrk="1" fontAlgn="auto" hangingPunct="1">
              <a:spcAft>
                <a:spcPts val="0"/>
              </a:spcAft>
              <a:buClr>
                <a:schemeClr val="tx1"/>
              </a:buClr>
              <a:defRPr/>
            </a:pPr>
            <a:r>
              <a:rPr lang="en-US" sz="2400" b="1" dirty="0" smtClean="0">
                <a:solidFill>
                  <a:srgbClr val="FF0000"/>
                </a:solidFill>
                <a:latin typeface="Times New Roman" panose="02020603050405020304" pitchFamily="18" charset="0"/>
                <a:cs typeface="Times New Roman" panose="02020603050405020304" pitchFamily="18" charset="0"/>
              </a:rPr>
              <a:t>**Eligibility Only** </a:t>
            </a:r>
            <a:r>
              <a:rPr lang="en-US" sz="2400" b="1" dirty="0" smtClean="0">
                <a:latin typeface="Times New Roman" panose="02020603050405020304" pitchFamily="18" charset="0"/>
                <a:cs typeface="Times New Roman" panose="02020603050405020304" pitchFamily="18" charset="0"/>
              </a:rPr>
              <a:t>Payment </a:t>
            </a:r>
            <a:r>
              <a:rPr lang="en-US" sz="2400" b="1" dirty="0">
                <a:latin typeface="Times New Roman" panose="02020603050405020304" pitchFamily="18" charset="0"/>
                <a:cs typeface="Times New Roman" panose="02020603050405020304" pitchFamily="18" charset="0"/>
              </a:rPr>
              <a:t>Reductions/Disallowances: </a:t>
            </a:r>
            <a:r>
              <a:rPr lang="en-US" sz="2400" dirty="0">
                <a:latin typeface="Times New Roman" panose="02020603050405020304" pitchFamily="18" charset="0"/>
                <a:cs typeface="Times New Roman" panose="02020603050405020304" pitchFamily="18" charset="0"/>
              </a:rPr>
              <a:t>Potential payment reductions/disallowances under section 1903(u) of the Act will be applicable for eligibility reviews conducted during PERM years in cases where a state’s eligibility improper payment rate exceeds 3%; CMS will only pursue disallowances if a state does not demonstrate a good faith effort to meet the national standard, which is defined as meeting PERM CAP and MEQC pilot requirements</a:t>
            </a:r>
          </a:p>
          <a:p>
            <a:pPr eaLnBrk="1" fontAlgn="auto" hangingPunct="1">
              <a:spcAft>
                <a:spcPts val="0"/>
              </a:spcAft>
              <a:defRPr/>
            </a:pPr>
            <a:endParaRPr lang="en-US" sz="900" b="1" dirty="0">
              <a:latin typeface="Times New Roman" panose="02020603050405020304" pitchFamily="18" charset="0"/>
              <a:cs typeface="Times New Roman" panose="02020603050405020304" pitchFamily="18" charset="0"/>
            </a:endParaRPr>
          </a:p>
        </p:txBody>
      </p:sp>
      <p:sp>
        <p:nvSpPr>
          <p:cNvPr id="3" name="Slide Number Placeholder 2">
            <a:extLst/>
          </p:cNvPr>
          <p:cNvSpPr>
            <a:spLocks noGrp="1"/>
          </p:cNvSpPr>
          <p:nvPr>
            <p:ph type="sldNum" sz="quarter" idx="10"/>
          </p:nvPr>
        </p:nvSpPr>
        <p:spPr/>
        <p:txBody>
          <a:bodyPr/>
          <a:lstStyle/>
          <a:p>
            <a:pPr>
              <a:defRPr/>
            </a:pPr>
            <a:fld id="{DC1DE149-1211-4D38-9048-989AD35414EB}" type="slidenum">
              <a:rPr lang="en-US"/>
              <a:pPr>
                <a:defRPr/>
              </a:pPr>
              <a:t>7</a:t>
            </a:fld>
            <a:endParaRPr lang="en-US" dirty="0"/>
          </a:p>
        </p:txBody>
      </p:sp>
    </p:spTree>
  </p:cSld>
  <p:clrMapOvr>
    <a:masterClrMapping/>
  </p:clrMapOvr>
  <p:transition spd="slow">
    <p:cov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dirty="0">
                <a:latin typeface="Times New Roman" panose="02020603050405020304" pitchFamily="18" charset="0"/>
                <a:cs typeface="Times New Roman" panose="02020603050405020304" pitchFamily="18" charset="0"/>
              </a:rPr>
              <a:t>PERM Program Overview:</a:t>
            </a:r>
            <a:br>
              <a:rPr lang="en-US" altLang="en-US" dirty="0">
                <a:latin typeface="Times New Roman" panose="02020603050405020304" pitchFamily="18" charset="0"/>
                <a:cs typeface="Times New Roman" panose="02020603050405020304" pitchFamily="18" charset="0"/>
              </a:rPr>
            </a:br>
            <a:r>
              <a:rPr lang="en-US" altLang="en-US" dirty="0">
                <a:latin typeface="Times New Roman" panose="02020603050405020304" pitchFamily="18" charset="0"/>
                <a:cs typeface="Times New Roman" panose="02020603050405020304" pitchFamily="18" charset="0"/>
              </a:rPr>
              <a:t>Cycle </a:t>
            </a:r>
            <a:r>
              <a:rPr lang="en-US" altLang="en-US" dirty="0" smtClean="0">
                <a:latin typeface="Times New Roman" panose="02020603050405020304" pitchFamily="18" charset="0"/>
                <a:cs typeface="Times New Roman" panose="02020603050405020304" pitchFamily="18" charset="0"/>
              </a:rPr>
              <a:t>Progression</a:t>
            </a:r>
            <a:endParaRPr lang="en-US" dirty="0"/>
          </a:p>
        </p:txBody>
      </p:sp>
      <p:sp>
        <p:nvSpPr>
          <p:cNvPr id="4" name="Slide Number Placeholder 3"/>
          <p:cNvSpPr>
            <a:spLocks noGrp="1"/>
          </p:cNvSpPr>
          <p:nvPr>
            <p:ph type="sldNum" sz="quarter" idx="10"/>
          </p:nvPr>
        </p:nvSpPr>
        <p:spPr/>
        <p:txBody>
          <a:bodyPr/>
          <a:lstStyle/>
          <a:p>
            <a:pPr>
              <a:defRPr/>
            </a:pPr>
            <a:fld id="{55F11071-BB20-46EE-876B-F1D0369E74A9}" type="slidenum">
              <a:rPr lang="en-US" smtClean="0"/>
              <a:pPr>
                <a:defRPr/>
              </a:pPr>
              <a:t>8</a:t>
            </a:fld>
            <a:endParaRPr lang="en-US" dirty="0"/>
          </a:p>
        </p:txBody>
      </p:sp>
      <p:pic>
        <p:nvPicPr>
          <p:cNvPr id="5" name="Picture 4" descr="This diagram shows how the overall perm process works&#10;The sample consist of FFS and managed Care claims.&#10;States are first asked to submit claims/payment data to the PERM statistical contractor who will select a sample from that data and send the sample along to the PERM Review Contractor and Eligibility Review Contractor for review. Both review contractors use the data they receive to conduct medical, data processing and eligibility reviews. Then both review contractors pass the review results back to the statistical contractor who calculates an error rate.&#10;The Error rates are published in the AFR on or around November 15.&#10;" title="Image: Claims and Payment Measurement"/>
          <p:cNvPicPr>
            <a:picLocks noChangeAspect="1"/>
          </p:cNvPicPr>
          <p:nvPr/>
        </p:nvPicPr>
        <p:blipFill>
          <a:blip r:embed="rId2"/>
          <a:stretch>
            <a:fillRect/>
          </a:stretch>
        </p:blipFill>
        <p:spPr>
          <a:xfrm>
            <a:off x="1195388" y="2001428"/>
            <a:ext cx="6753225" cy="4638675"/>
          </a:xfrm>
          <a:prstGeom prst="rect">
            <a:avLst/>
          </a:prstGeom>
        </p:spPr>
      </p:pic>
      <p:sp>
        <p:nvSpPr>
          <p:cNvPr id="6" name="Content Placeholder 2"/>
          <p:cNvSpPr>
            <a:spLocks noGrp="1"/>
          </p:cNvSpPr>
          <p:nvPr>
            <p:ph idx="1"/>
          </p:nvPr>
        </p:nvSpPr>
        <p:spPr>
          <a:xfrm>
            <a:off x="12700" y="1524000"/>
            <a:ext cx="9144000" cy="388938"/>
          </a:xfrm>
        </p:spPr>
        <p:txBody>
          <a:bodyPr/>
          <a:lstStyle/>
          <a:p>
            <a:pPr algn="ctr">
              <a:spcBef>
                <a:spcPts val="1200"/>
              </a:spcBef>
              <a:buFont typeface="Arial" panose="020B0604020202020204" pitchFamily="34" charset="0"/>
              <a:buNone/>
            </a:pPr>
            <a:r>
              <a:rPr lang="en-US" altLang="en-US" sz="2100" b="1" dirty="0" smtClean="0">
                <a:latin typeface="Myriad Pro" charset="0"/>
              </a:rPr>
              <a:t>Claims and Payment Measurement</a:t>
            </a:r>
            <a:endParaRPr lang="en-US" altLang="en-US" b="1" dirty="0" smtClean="0">
              <a:latin typeface="Myriad Pro" charset="0"/>
            </a:endParaRPr>
          </a:p>
        </p:txBody>
      </p:sp>
    </p:spTree>
    <p:extLst>
      <p:ext uri="{BB962C8B-B14F-4D97-AF65-F5344CB8AC3E}">
        <p14:creationId xmlns:p14="http://schemas.microsoft.com/office/powerpoint/2010/main" val="3129516169"/>
      </p:ext>
    </p:extLst>
  </p:cSld>
  <p:clrMapOvr>
    <a:masterClrMapping/>
  </p:clrMapOvr>
  <p:transition spd="slow">
    <p:cov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ltLang="en-US" sz="3600" dirty="0" smtClean="0">
                <a:latin typeface="Times New Roman" panose="02020603050405020304" pitchFamily="18" charset="0"/>
                <a:cs typeface="Times New Roman" panose="02020603050405020304" pitchFamily="18" charset="0"/>
              </a:rPr>
              <a:t>Statistical Contractor (SC)</a:t>
            </a:r>
            <a:br>
              <a:rPr lang="en-US" altLang="en-US" sz="3600" dirty="0" smtClean="0">
                <a:latin typeface="Times New Roman" panose="02020603050405020304" pitchFamily="18" charset="0"/>
                <a:cs typeface="Times New Roman" panose="02020603050405020304" pitchFamily="18" charset="0"/>
              </a:rPr>
            </a:br>
            <a:r>
              <a:rPr lang="en-US" altLang="en-US" sz="3600" dirty="0" smtClean="0">
                <a:latin typeface="Times New Roman" panose="02020603050405020304" pitchFamily="18" charset="0"/>
                <a:cs typeface="Times New Roman" panose="02020603050405020304" pitchFamily="18" charset="0"/>
              </a:rPr>
              <a:t>The Lewin Group</a:t>
            </a:r>
          </a:p>
        </p:txBody>
      </p:sp>
      <p:sp>
        <p:nvSpPr>
          <p:cNvPr id="5" name="Slide Number Placeholder 4">
            <a:extLst/>
          </p:cNvPr>
          <p:cNvSpPr>
            <a:spLocks noGrp="1"/>
          </p:cNvSpPr>
          <p:nvPr>
            <p:ph type="sldNum" sz="quarter" idx="12"/>
          </p:nvPr>
        </p:nvSpPr>
        <p:spPr/>
        <p:txBody>
          <a:bodyPr/>
          <a:lstStyle/>
          <a:p>
            <a:pPr>
              <a:defRPr/>
            </a:pPr>
            <a:fld id="{6894CEAE-904D-4A46-AE06-FFE6155841D0}" type="slidenum">
              <a:rPr lang="en-US" smtClean="0">
                <a:solidFill>
                  <a:prstClr val="black">
                    <a:tint val="75000"/>
                  </a:prstClr>
                </a:solidFill>
              </a:rPr>
              <a:pPr>
                <a:defRPr/>
              </a:pPr>
              <a:t>9</a:t>
            </a:fld>
            <a:endParaRPr lang="en-US" dirty="0">
              <a:solidFill>
                <a:prstClr val="black">
                  <a:tint val="75000"/>
                </a:prstClr>
              </a:solidFill>
            </a:endParaRPr>
          </a:p>
        </p:txBody>
      </p:sp>
    </p:spTree>
  </p:cSld>
  <p:clrMapOvr>
    <a:masterClrMapping/>
  </p:clrMapOvr>
  <p:transition spd="slow">
    <p:cover/>
  </p:transition>
  <p:timing>
    <p:tnLst>
      <p:par>
        <p:cTn id="1" dur="indefinite" restart="never" nodeType="tmRoot"/>
      </p:par>
    </p:tnLst>
  </p:timing>
</p:sld>
</file>

<file path=ppt/theme/theme1.xml><?xml version="1.0" encoding="utf-8"?>
<a:theme xmlns:a="http://schemas.openxmlformats.org/drawingml/2006/main" name="CMS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8EF1F2789B7524FBDDC77EC46BEE7A3" ma:contentTypeVersion="5" ma:contentTypeDescription="Create a new document." ma:contentTypeScope="" ma:versionID="fdd01d394d4b78960b8f62587c58e96c">
  <xsd:schema xmlns:xsd="http://www.w3.org/2001/XMLSchema" xmlns:xs="http://www.w3.org/2001/XMLSchema" xmlns:p="http://schemas.microsoft.com/office/2006/metadata/properties" xmlns:ns1="http://schemas.microsoft.com/sharepoint/v3" xmlns:ns2="f826accf-c4c7-4c9e-9889-655da8e5bceb" xmlns:ns3="fe916c9a-2229-4abf-8a2b-3a2b2a26ea17" targetNamespace="http://schemas.microsoft.com/office/2006/metadata/properties" ma:root="true" ma:fieldsID="f2e55008287c7bef56f899d3c4f1358f" ns1:_="" ns2:_="" ns3:_="">
    <xsd:import namespace="http://schemas.microsoft.com/sharepoint/v3"/>
    <xsd:import namespace="f826accf-c4c7-4c9e-9889-655da8e5bceb"/>
    <xsd:import namespace="fe916c9a-2229-4abf-8a2b-3a2b2a26ea17"/>
    <xsd:element name="properties">
      <xsd:complexType>
        <xsd:sequence>
          <xsd:element name="documentManagement">
            <xsd:complexType>
              <xsd:all>
                <xsd:element ref="ns1:PublishingStartDate" minOccurs="0"/>
                <xsd:element ref="ns1:PublishingExpirationDate" minOccurs="0"/>
                <xsd:element ref="ns2:SharedWithUsers" minOccurs="0"/>
                <xsd:element ref="ns2:SharedWithDetails"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826accf-c4c7-4c9e-9889-655da8e5bceb"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e916c9a-2229-4abf-8a2b-3a2b2a26ea17"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26F8E9C8-F0E8-4CA2-B7F1-924686A94C0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826accf-c4c7-4c9e-9889-655da8e5bceb"/>
    <ds:schemaRef ds:uri="fe916c9a-2229-4abf-8a2b-3a2b2a26ea1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57E2F65-897A-4932-9C19-2E1B743F4D61}">
  <ds:schemaRefs>
    <ds:schemaRef ds:uri="http://purl.org/dc/elements/1.1/"/>
    <ds:schemaRef ds:uri="http://schemas.microsoft.com/office/2006/metadata/properties"/>
    <ds:schemaRef ds:uri="http://schemas.microsoft.com/sharepoint/v3"/>
    <ds:schemaRef ds:uri="http://purl.org/dc/terms/"/>
    <ds:schemaRef ds:uri="http://schemas.openxmlformats.org/package/2006/metadata/core-properties"/>
    <ds:schemaRef ds:uri="fe916c9a-2229-4abf-8a2b-3a2b2a26ea17"/>
    <ds:schemaRef ds:uri="http://schemas.microsoft.com/office/2006/documentManagement/types"/>
    <ds:schemaRef ds:uri="http://schemas.microsoft.com/office/infopath/2007/PartnerControls"/>
    <ds:schemaRef ds:uri="f826accf-c4c7-4c9e-9889-655da8e5bceb"/>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36460</TotalTime>
  <Words>4987</Words>
  <Application>Microsoft Office PowerPoint</Application>
  <PresentationFormat>On-screen Show (4:3)</PresentationFormat>
  <Paragraphs>601</Paragraphs>
  <Slides>56</Slides>
  <Notes>48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56</vt:i4>
      </vt:variant>
    </vt:vector>
  </HeadingPairs>
  <TitlesOfParts>
    <vt:vector size="64" baseType="lpstr">
      <vt:lpstr>Arial</vt:lpstr>
      <vt:lpstr>Calibri</vt:lpstr>
      <vt:lpstr>Courier New</vt:lpstr>
      <vt:lpstr>Myriad Pro</vt:lpstr>
      <vt:lpstr>Times New Roman</vt:lpstr>
      <vt:lpstr>Wingdings</vt:lpstr>
      <vt:lpstr>CMS_template</vt:lpstr>
      <vt:lpstr>Custom Design</vt:lpstr>
      <vt:lpstr>Payment Error Rate Measurement (PERM)</vt:lpstr>
      <vt:lpstr>Learning Objectives</vt:lpstr>
      <vt:lpstr>Learning Objectives (cont’d)</vt:lpstr>
      <vt:lpstr>PERM Program Overview</vt:lpstr>
      <vt:lpstr>Summary of PERM 2017 Final Rule</vt:lpstr>
      <vt:lpstr>Summary of PERM 2017 Final Rule (cont’d)</vt:lpstr>
      <vt:lpstr>Summary of PERM 2017 Final Rule (cont’d)</vt:lpstr>
      <vt:lpstr>PERM Program Overview: Cycle Progression</vt:lpstr>
      <vt:lpstr>Statistical Contractor (SC) The Lewin Group</vt:lpstr>
      <vt:lpstr>Statistical Contractor (SC): Claims Data Submission</vt:lpstr>
      <vt:lpstr>SC: Claims Data Submission</vt:lpstr>
      <vt:lpstr>SC: Claims Data Submission (cont’d)</vt:lpstr>
      <vt:lpstr>SC: Claims Data Submission (cont’d)</vt:lpstr>
      <vt:lpstr>SC: Claims Data Submission (cont’d)</vt:lpstr>
      <vt:lpstr>SC: Claims Data Submission (cont’d)</vt:lpstr>
      <vt:lpstr>SC: FFS and Managed Care Sampling</vt:lpstr>
      <vt:lpstr>SC: FFS and Managed Care Sampling (cont’d)</vt:lpstr>
      <vt:lpstr>SC: FFS Details Data</vt:lpstr>
      <vt:lpstr>Review Contractor (RC) AdvanceMed</vt:lpstr>
      <vt:lpstr>RC AdvanceMed</vt:lpstr>
      <vt:lpstr>RC: SMERF Updates</vt:lpstr>
      <vt:lpstr>RC: State Policy Collection</vt:lpstr>
      <vt:lpstr>RC: DP Reviews</vt:lpstr>
      <vt:lpstr>RC: DP Reviews (cont’d)</vt:lpstr>
      <vt:lpstr>RC: DP Reviews (cont’d)</vt:lpstr>
      <vt:lpstr>RC: DP Reviews: FFS Review Elements</vt:lpstr>
      <vt:lpstr>RC: DP Reviews: Managed Care Review Elements</vt:lpstr>
      <vt:lpstr>RC Systems Access</vt:lpstr>
      <vt:lpstr>RC: DP Reviews: Preliminary RY21 DP Finding Codes</vt:lpstr>
      <vt:lpstr>RC: Medical Records Requests</vt:lpstr>
      <vt:lpstr>RC: Medical Records Requests (cont’d)</vt:lpstr>
      <vt:lpstr>RC: Medical Reviews</vt:lpstr>
      <vt:lpstr>RC: Medical Reviews (cont’d)</vt:lpstr>
      <vt:lpstr>Eligibility Review Contractor (ERC) Booz Allen Hamilton</vt:lpstr>
      <vt:lpstr>Eligibility Review Contractor (ERC)</vt:lpstr>
      <vt:lpstr>Overview of Eligibility Reviews</vt:lpstr>
      <vt:lpstr>ERC State Eligibility Policy Collection</vt:lpstr>
      <vt:lpstr>Federal Medical Assistance Percentage  (FMAP)</vt:lpstr>
      <vt:lpstr>Example of Eligibility Review Elements </vt:lpstr>
      <vt:lpstr>Systems Access</vt:lpstr>
      <vt:lpstr>Pending Documentation Requests</vt:lpstr>
      <vt:lpstr>Eligibility Reviews Preliminary RY21 Eligibility Finding Codes</vt:lpstr>
      <vt:lpstr>Tracking Errors, Improper Payment Reporting, Next Steps, Contacts</vt:lpstr>
      <vt:lpstr>Tracking Errors and  Responding to Findings</vt:lpstr>
      <vt:lpstr>Tracking Errors and  Responding to Findings (cont’d)</vt:lpstr>
      <vt:lpstr>Tracking Errors and  Responding to Findings (cont’d)</vt:lpstr>
      <vt:lpstr>Tracking Errors and  Responding to Findings (cont’d)</vt:lpstr>
      <vt:lpstr>Improper Payment  Rate Reporting</vt:lpstr>
      <vt:lpstr>Next Steps</vt:lpstr>
      <vt:lpstr>Next Steps (cont’d)</vt:lpstr>
      <vt:lpstr>Communication, Collaboration, and Additional Resources</vt:lpstr>
      <vt:lpstr>PERM State Liaison Contact Information</vt:lpstr>
      <vt:lpstr>SC Contact Information</vt:lpstr>
      <vt:lpstr>RC Contact Information</vt:lpstr>
      <vt:lpstr>ERC Contact Information</vt:lpstr>
      <vt:lpstr>Thank You!</vt:lpstr>
    </vt:vector>
  </TitlesOfParts>
  <Company>CMS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PERM RY 2021 Cycle 3 Kick-off</dc:title>
  <dc:creator>CMS</dc:creator>
  <cp:lastModifiedBy>May Woo</cp:lastModifiedBy>
  <cp:revision>851</cp:revision>
  <cp:lastPrinted>2019-05-29T18:41:15Z</cp:lastPrinted>
  <dcterms:created xsi:type="dcterms:W3CDTF">2012-02-10T20:51:24Z</dcterms:created>
  <dcterms:modified xsi:type="dcterms:W3CDTF">2019-06-03T19:01:01Z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0x01010038EF1F2789B7524FBDDC77EC46BEE7A3</vt:lpwstr>
  </property>
  <property fmtid="{D5CDD505-2E9C-101B-9397-08002B2CF9AE}" pid="4" name="_NewReviewCycle">
    <vt:lpwstr/>
  </property>
</Properties>
</file>