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82" r:id="rId2"/>
    <p:sldId id="283" r:id="rId3"/>
    <p:sldId id="256" r:id="rId4"/>
    <p:sldId id="293" r:id="rId5"/>
    <p:sldId id="262" r:id="rId6"/>
    <p:sldId id="263" r:id="rId7"/>
    <p:sldId id="264" r:id="rId8"/>
    <p:sldId id="265" r:id="rId9"/>
    <p:sldId id="266" r:id="rId10"/>
    <p:sldId id="267" r:id="rId11"/>
    <p:sldId id="268" r:id="rId12"/>
    <p:sldId id="269" r:id="rId13"/>
    <p:sldId id="284" r:id="rId14"/>
    <p:sldId id="270" r:id="rId15"/>
    <p:sldId id="271" r:id="rId16"/>
    <p:sldId id="272" r:id="rId17"/>
    <p:sldId id="273" r:id="rId18"/>
    <p:sldId id="274" r:id="rId19"/>
    <p:sldId id="275" r:id="rId20"/>
    <p:sldId id="276" r:id="rId21"/>
    <p:sldId id="277" r:id="rId22"/>
    <p:sldId id="278" r:id="rId23"/>
    <p:sldId id="285" r:id="rId24"/>
    <p:sldId id="286" r:id="rId25"/>
    <p:sldId id="290" r:id="rId26"/>
    <p:sldId id="291" r:id="rId27"/>
    <p:sldId id="292" r:id="rId28"/>
    <p:sldId id="279" r:id="rId29"/>
    <p:sldId id="280" r:id="rId30"/>
    <p:sldId id="28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p:restoredTop sz="86410"/>
  </p:normalViewPr>
  <p:slideViewPr>
    <p:cSldViewPr>
      <p:cViewPr varScale="1">
        <p:scale>
          <a:sx n="71" d="100"/>
          <a:sy n="71" d="100"/>
        </p:scale>
        <p:origin x="-5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9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ED9934-8AD2-4976-A29A-467C666F519F}" type="datetimeFigureOut">
              <a:rPr lang="en-US" smtClean="0"/>
              <a:pPr/>
              <a:t>10/03/2012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22F31-EB93-4285-9E91-2AB7946860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Figure</a:t>
            </a:r>
            <a:r>
              <a:rPr lang="en-US" sz="1200" i="0" kern="1200" baseline="0" dirty="0" smtClean="0">
                <a:solidFill>
                  <a:schemeClr val="tx1"/>
                </a:solidFill>
                <a:latin typeface="+mn-lt"/>
                <a:ea typeface="+mn-ea"/>
                <a:cs typeface="+mn-cs"/>
              </a:rPr>
              <a:t> 1.3d.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Multiple chronic conditions varied little across race and ethnic groups</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a:t>
            </a:r>
            <a:r>
              <a:rPr lang="en-US" sz="1200" kern="1200" baseline="0" dirty="0" smtClean="0">
                <a:solidFill>
                  <a:schemeClr val="tx1"/>
                </a:solidFill>
                <a:latin typeface="+mn-lt"/>
                <a:ea typeface="+mn-ea"/>
                <a:cs typeface="+mn-cs"/>
              </a:rPr>
              <a:t> 1.3e.</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Seventy percent of dual-eligible beneficiaries had two or more conditions compared to 66% of non duals.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Dual-eligible beneficiaries were almost twice as likely to have 6 or more chronic conditions.</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2.1.</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Only 4% of beneficiaries with 0 or 1 chronic condition were hospitalized and less than 1% was hospitalized 3 or more times during the year.</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Among beneficiaries with 2 or 3 chronic conditions, 14% were hospitalized and about 1% had 3 or more hospitalizations during the year.</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Almost two-thirds of beneficiaries with 6 or more chronic conditions were hospitalized and about 18% had 3 or more hospitalizations during the year.</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2.2.</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pPr>
              <a:buFont typeface="Arial" pitchFamily="34" charset="0"/>
              <a:buChar char="•"/>
            </a:pPr>
            <a:r>
              <a:rPr lang="en-US" sz="1200" kern="1200" dirty="0" smtClean="0">
                <a:solidFill>
                  <a:schemeClr val="tx1"/>
                </a:solidFill>
                <a:latin typeface="+mn-lt"/>
                <a:ea typeface="+mn-ea"/>
                <a:cs typeface="+mn-cs"/>
              </a:rPr>
              <a:t>Only 2% of beneficiaries with 0 or 1 chronic condition received care in a post-acute care setting compared to:</a:t>
            </a:r>
          </a:p>
          <a:p>
            <a:pPr lvl="0">
              <a:buFont typeface="Arial" pitchFamily="34" charset="0"/>
              <a:buChar char="•"/>
            </a:pPr>
            <a:r>
              <a:rPr lang="en-US" sz="1200" kern="1200" dirty="0" smtClean="0">
                <a:solidFill>
                  <a:schemeClr val="tx1"/>
                </a:solidFill>
                <a:latin typeface="+mn-lt"/>
                <a:ea typeface="+mn-ea"/>
                <a:cs typeface="+mn-cs"/>
              </a:rPr>
              <a:t>Seven percent with 2 or 3 chronic conditions;</a:t>
            </a:r>
          </a:p>
          <a:p>
            <a:pPr lvl="0">
              <a:buFont typeface="Arial" pitchFamily="34" charset="0"/>
              <a:buChar char="•"/>
            </a:pPr>
            <a:r>
              <a:rPr lang="en-US" sz="1200" kern="1200" dirty="0" smtClean="0">
                <a:solidFill>
                  <a:schemeClr val="tx1"/>
                </a:solidFill>
                <a:latin typeface="+mn-lt"/>
                <a:ea typeface="+mn-ea"/>
                <a:cs typeface="+mn-cs"/>
              </a:rPr>
              <a:t>Fifteen percent with 4 chronic conditions;</a:t>
            </a:r>
          </a:p>
          <a:p>
            <a:pPr lvl="0">
              <a:buFont typeface="Arial" pitchFamily="34" charset="0"/>
              <a:buChar char="•"/>
            </a:pPr>
            <a:r>
              <a:rPr lang="en-US" sz="1200" kern="1200" dirty="0" smtClean="0">
                <a:solidFill>
                  <a:schemeClr val="tx1"/>
                </a:solidFill>
                <a:latin typeface="+mn-lt"/>
                <a:ea typeface="+mn-ea"/>
                <a:cs typeface="+mn-cs"/>
              </a:rPr>
              <a:t>One-quarter with 5 chronic conditions and;</a:t>
            </a:r>
          </a:p>
          <a:p>
            <a:pPr lvl="0">
              <a:buFont typeface="Arial" pitchFamily="34" charset="0"/>
              <a:buChar char="•"/>
            </a:pPr>
            <a:r>
              <a:rPr lang="en-US" sz="1200" kern="1200" dirty="0" smtClean="0">
                <a:solidFill>
                  <a:schemeClr val="tx1"/>
                </a:solidFill>
                <a:latin typeface="+mn-lt"/>
                <a:ea typeface="+mn-ea"/>
                <a:cs typeface="+mn-cs"/>
              </a:rPr>
              <a:t>Almost one-half of the beneficiaries with 6 or more chronic conditions.</a:t>
            </a:r>
          </a:p>
          <a:p>
            <a:pPr lvl="0">
              <a:buFont typeface="Arial" pitchFamily="34" charset="0"/>
              <a:buChar cha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kern="1200" dirty="0" smtClean="0">
                <a:solidFill>
                  <a:schemeClr val="tx1"/>
                </a:solidFill>
                <a:latin typeface="+mn-lt"/>
                <a:ea typeface="+mn-ea"/>
                <a:cs typeface="+mn-cs"/>
              </a:rPr>
              <a:t>Note: Although post-acute care services generally are received after discharge from an acute care hospitalization, our estimates of beneficiaries utilizing a PAC service is based upon our total study population not only those beneficiaries discharged from an acute care hospitalization.</a:t>
            </a:r>
          </a:p>
          <a:p>
            <a:pPr lvl="0">
              <a:buFont typeface="Arial" pitchFamily="34" charset="0"/>
              <a:buChar cha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2.3.</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2008, almost 3 million beneficiaries (just under 10%) received at least one home health visit during the year and 6% received 13 or more home health visits during the year (more than 1 per month on average). In contrast, one-quarter of beneficiaries with 6 or more chronic conditions received 13 or more visits during the year.</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2.4.</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Compared to beneficiaries with 0 or 1 chronic condition, having 13 or more doctor visits during the year (more than one per month on average) was:</a:t>
            </a:r>
          </a:p>
          <a:p>
            <a:pPr lvl="0">
              <a:buFont typeface="Arial" pitchFamily="34" charset="0"/>
              <a:buChar char="•"/>
            </a:pPr>
            <a:r>
              <a:rPr lang="en-US" sz="1200" kern="1200" dirty="0" smtClean="0">
                <a:solidFill>
                  <a:schemeClr val="tx1"/>
                </a:solidFill>
                <a:latin typeface="+mn-lt"/>
                <a:ea typeface="+mn-ea"/>
                <a:cs typeface="+mn-cs"/>
              </a:rPr>
              <a:t>More than three times as high for those with 2 or 3 chronic conditions.</a:t>
            </a:r>
          </a:p>
          <a:p>
            <a:pPr lvl="0">
              <a:buFont typeface="Arial" pitchFamily="34" charset="0"/>
              <a:buChar char="•"/>
            </a:pPr>
            <a:r>
              <a:rPr lang="en-US" sz="1200" kern="1200" dirty="0" smtClean="0">
                <a:solidFill>
                  <a:schemeClr val="tx1"/>
                </a:solidFill>
                <a:latin typeface="+mn-lt"/>
                <a:ea typeface="+mn-ea"/>
                <a:cs typeface="+mn-cs"/>
              </a:rPr>
              <a:t>Six times as high for those with 4 chronic conditions.</a:t>
            </a:r>
          </a:p>
          <a:p>
            <a:pPr lvl="0">
              <a:buFont typeface="Arial" pitchFamily="34" charset="0"/>
              <a:buChar char="•"/>
            </a:pPr>
            <a:r>
              <a:rPr lang="en-US" sz="1200" kern="1200" dirty="0" smtClean="0">
                <a:solidFill>
                  <a:schemeClr val="tx1"/>
                </a:solidFill>
                <a:latin typeface="+mn-lt"/>
                <a:ea typeface="+mn-ea"/>
                <a:cs typeface="+mn-cs"/>
              </a:rPr>
              <a:t>Eight times as high for those with 5 chronic conditions.</a:t>
            </a:r>
          </a:p>
          <a:p>
            <a:pPr lvl="0">
              <a:buFont typeface="Arial" pitchFamily="34" charset="0"/>
              <a:buChar char="•"/>
            </a:pPr>
            <a:r>
              <a:rPr lang="en-US" sz="1200" kern="1200" dirty="0" smtClean="0">
                <a:solidFill>
                  <a:schemeClr val="tx1"/>
                </a:solidFill>
                <a:latin typeface="+mn-lt"/>
                <a:ea typeface="+mn-ea"/>
                <a:cs typeface="+mn-cs"/>
              </a:rPr>
              <a:t>More than 10 times as high for those with 6 or more chronic conditions.</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2.5.</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Fourteen percent of beneficiaries with 0 or 1 chronic condition had an ER visit and only 2% were high users of the ER – 3 or more ER visits during the year.</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Among beneficiaries with 2 or 3 chronic conditions, 25% had an ER visit and 3% were high ER users.</a:t>
            </a:r>
          </a:p>
          <a:p>
            <a:r>
              <a:rPr lang="en-US" sz="1200" kern="1200" dirty="0" smtClean="0">
                <a:solidFill>
                  <a:schemeClr val="tx1"/>
                </a:solidFill>
                <a:latin typeface="+mn-lt"/>
                <a:ea typeface="+mn-ea"/>
                <a:cs typeface="+mn-cs"/>
              </a:rPr>
              <a:t>Seventy percent of beneficiaries with 6 or more chronic conditions had an ER visit and over one-quarter were high ER users.</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2.6a.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2008, 19% (or 1.9 million) of all hospitalizations resulted in a readmission within 30 days. As the number of chronic conditions increased so did readmission rates.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Nine percent of beneficiaries with 0 or 1 chronic condition had a hospital readmission within 30 days.</a:t>
            </a:r>
          </a:p>
          <a:p>
            <a:r>
              <a:rPr lang="en-US" sz="1200" kern="1200" dirty="0" smtClean="0">
                <a:solidFill>
                  <a:schemeClr val="tx1"/>
                </a:solidFill>
                <a:latin typeface="+mn-lt"/>
                <a:ea typeface="+mn-ea"/>
                <a:cs typeface="+mn-cs"/>
              </a:rPr>
              <a:t>Over one-quarter of beneficiaries with 6 or more chronic conditions had a hospital readmission within 30 days.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all socio-demographic groups, hospital readmissions increased with the number of chronic conditions.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Men had higher rates of hospital readmissions compared to women.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Dual-eligible beneficiaries had higher rates of hospital readmissions compared to other beneficiaries.</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2.6b.</a:t>
            </a:r>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a:t>
            </a:r>
            <a:r>
              <a:rPr lang="en-US" baseline="0" dirty="0" smtClean="0"/>
              <a:t> 2.6c.</a:t>
            </a:r>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most common chronic conditions among Medicare beneficiaries were: hypertension (56%), high cholesterol (43%), heart disease (32%), diabetes (27%) and arthritis (21%).</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2.6d.</a:t>
            </a:r>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3.1a.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Compared to beneficiaries with 0 or 1 chronic condition, average Medicare spending was 3 times greater for beneficiaries with 2 or 3 chronic conditions;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beneficiaries with 6 or more chronic conditions, average Medicare spending was over 15 times greater and these beneficiaries were more likely to have heart failure, chronic kidney disease, COPD, </a:t>
            </a:r>
            <a:r>
              <a:rPr lang="en-US" sz="1200" kern="1200" dirty="0" err="1" smtClean="0">
                <a:solidFill>
                  <a:schemeClr val="tx1"/>
                </a:solidFill>
                <a:latin typeface="+mn-lt"/>
                <a:ea typeface="+mn-ea"/>
                <a:cs typeface="+mn-cs"/>
              </a:rPr>
              <a:t>atrial</a:t>
            </a:r>
            <a:r>
              <a:rPr lang="en-US" sz="1200" kern="1200" dirty="0" smtClean="0">
                <a:solidFill>
                  <a:schemeClr val="tx1"/>
                </a:solidFill>
                <a:latin typeface="+mn-lt"/>
                <a:ea typeface="+mn-ea"/>
                <a:cs typeface="+mn-cs"/>
              </a:rPr>
              <a:t> fibrillation, and stroke.</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For all socio-demographic groups, average Medicare spending per beneficiary increased with the number of chronic conditions.</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3.2.</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one-third of beneficiaries with 0 or 1 chronic condition accounted for only 7% of Medicare spending, whereas the 12% with 6 or more chronic conditions accounted for 43% of Medicare spending.</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3.3.</a:t>
            </a:r>
          </a:p>
          <a:p>
            <a:endParaRPr lang="en-US" dirty="0" smtClean="0"/>
          </a:p>
          <a:p>
            <a:r>
              <a:rPr lang="en-US" dirty="0" smtClean="0"/>
              <a:t>Data highlights: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the number of chronic conditions increased, the share of Medicare spending for inpatient hospitalizations and post-acute care (PAC) services increased, while the share of spending for outpatient and evaluation and management services decreased.</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3.4.</a:t>
            </a:r>
          </a:p>
          <a:p>
            <a:endParaRPr lang="en-US" dirty="0" smtClean="0"/>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Part D beneficiaries with multiple chronic conditions had higher gross drug costs.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Compared to beneficiaries with 0 or 1 chronic condition, those with 2 or 3 chronic conditions had drug costs that were 1.4 times higher, while those with 6 or more chronic conditions had drug costs that were 2.5 times higher.</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1.1b.</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Beneficiaries less than 65 years of age (who are primarily disabled) were 2.3 times as likely to have depression and 1.7 times as likely to have asthma, compared to aged beneficiaries.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1.1c.</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Women were 1.7 times as likely to have arthritis or depression while men were 1.3 times more likely to have ischemic heart disease.</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Dual eligible beneficiaries were more than twice as likely to have depression or Alzheimer’s disease.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Almost one-quarter of dual </a:t>
            </a:r>
            <a:r>
              <a:rPr lang="en-US" sz="1200" kern="1200" dirty="0" err="1" smtClean="0">
                <a:solidFill>
                  <a:schemeClr val="tx1"/>
                </a:solidFill>
                <a:latin typeface="+mn-lt"/>
                <a:ea typeface="+mn-ea"/>
                <a:cs typeface="+mn-cs"/>
              </a:rPr>
              <a:t>eligibles</a:t>
            </a:r>
            <a:r>
              <a:rPr lang="en-US" sz="1200" kern="1200" dirty="0" smtClean="0">
                <a:solidFill>
                  <a:schemeClr val="tx1"/>
                </a:solidFill>
                <a:latin typeface="+mn-lt"/>
                <a:ea typeface="+mn-ea"/>
                <a:cs typeface="+mn-cs"/>
              </a:rPr>
              <a:t> had heart failure, which was 60% higher than those beneficiaries not receiving Medicaid benefits.</a:t>
            </a:r>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a:t>
            </a:r>
            <a:r>
              <a:rPr lang="en-US" sz="1200" kern="1200" baseline="0" dirty="0" smtClean="0">
                <a:solidFill>
                  <a:schemeClr val="tx1"/>
                </a:solidFill>
                <a:latin typeface="+mn-lt"/>
                <a:ea typeface="+mn-ea"/>
                <a:cs typeface="+mn-cs"/>
              </a:rPr>
              <a:t> 1.2.</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Seven percent of beneficiaries with hypertension had no other condition present, while 21% had 5 or more additional conditions.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Stroke and heart failure were highly co-morbid conditions with about 50% of beneficiaries with these conditions having 5 or more additional chronic health conditions.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pattern of co-morbidity held for men and women, with beneficiaries 65 years and older and dual-</a:t>
            </a:r>
            <a:r>
              <a:rPr lang="en-US" sz="1200" kern="1200" dirty="0" err="1" smtClean="0">
                <a:solidFill>
                  <a:schemeClr val="tx1"/>
                </a:solidFill>
                <a:latin typeface="+mn-lt"/>
                <a:ea typeface="+mn-ea"/>
                <a:cs typeface="+mn-cs"/>
              </a:rPr>
              <a:t>eligibles</a:t>
            </a:r>
            <a:r>
              <a:rPr lang="en-US" sz="1200" kern="1200" dirty="0" smtClean="0">
                <a:solidFill>
                  <a:schemeClr val="tx1"/>
                </a:solidFill>
                <a:latin typeface="+mn-lt"/>
                <a:ea typeface="+mn-ea"/>
                <a:cs typeface="+mn-cs"/>
              </a:rPr>
              <a:t> having greater co-morbidity.</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1.3a.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Among the 15 chronic conditions examined, the prevalence of MCC was high, with two-thirds of beneficiaries having two or more chronic conditions and 12% having 6 or more chronic conditions.</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1.3b.</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One-half of beneficiaries less than 65 years of age had two or more chronic conditions compared to:</a:t>
            </a:r>
          </a:p>
          <a:p>
            <a:pPr lvl="0">
              <a:buFont typeface="Arial" pitchFamily="34" charset="0"/>
              <a:buChar char="•"/>
            </a:pPr>
            <a:r>
              <a:rPr lang="en-US" sz="1200" kern="1200" dirty="0" smtClean="0">
                <a:solidFill>
                  <a:schemeClr val="tx1"/>
                </a:solidFill>
                <a:latin typeface="+mn-lt"/>
                <a:ea typeface="+mn-ea"/>
                <a:cs typeface="+mn-cs"/>
              </a:rPr>
              <a:t>Sixty-two percent of those 65-74 years;</a:t>
            </a:r>
          </a:p>
          <a:p>
            <a:pPr lvl="0">
              <a:buFont typeface="Arial" pitchFamily="34" charset="0"/>
              <a:buChar char="•"/>
            </a:pPr>
            <a:r>
              <a:rPr lang="en-US" sz="1200" kern="1200" dirty="0" smtClean="0">
                <a:solidFill>
                  <a:schemeClr val="tx1"/>
                </a:solidFill>
                <a:latin typeface="+mn-lt"/>
                <a:ea typeface="+mn-ea"/>
                <a:cs typeface="+mn-cs"/>
              </a:rPr>
              <a:t>Seventy-six percent of those 75-84 years and; </a:t>
            </a:r>
          </a:p>
          <a:p>
            <a:pPr lvl="0">
              <a:buFont typeface="Arial" pitchFamily="34" charset="0"/>
              <a:buChar char="•"/>
            </a:pPr>
            <a:r>
              <a:rPr lang="en-US" sz="1200" kern="1200" dirty="0" smtClean="0">
                <a:solidFill>
                  <a:schemeClr val="tx1"/>
                </a:solidFill>
                <a:latin typeface="+mn-lt"/>
                <a:ea typeface="+mn-ea"/>
                <a:cs typeface="+mn-cs"/>
              </a:rPr>
              <a:t>Eighty-two percent of beneficiaries 85 years and older. </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1.3c.</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Seventy percent of women had two or more chronic conditions compared to 63% of men.</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2CA1CA-48ED-48A5-A065-52B73245E83A}" type="datetime1">
              <a:rPr lang="en-US" smtClean="0"/>
              <a:pPr/>
              <a:t>10/03/2012</a:t>
            </a:fld>
            <a:endParaRPr lang="en-US"/>
          </a:p>
        </p:txBody>
      </p:sp>
      <p:sp>
        <p:nvSpPr>
          <p:cNvPr id="5" name="Footer Placeholder 4"/>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6" name="Slide Number Placeholder 5"/>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A26809-C3CF-4557-A63E-B24DF05E1AF2}" type="datetime1">
              <a:rPr lang="en-US" smtClean="0"/>
              <a:pPr/>
              <a:t>10/03/2012</a:t>
            </a:fld>
            <a:endParaRPr lang="en-US"/>
          </a:p>
        </p:txBody>
      </p:sp>
      <p:sp>
        <p:nvSpPr>
          <p:cNvPr id="5" name="Footer Placeholder 4"/>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6" name="Slide Number Placeholder 5"/>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1C197-99D7-48E4-B52E-56D6DEA884B2}" type="datetime1">
              <a:rPr lang="en-US" smtClean="0"/>
              <a:pPr/>
              <a:t>10/03/2012</a:t>
            </a:fld>
            <a:endParaRPr lang="en-US"/>
          </a:p>
        </p:txBody>
      </p:sp>
      <p:sp>
        <p:nvSpPr>
          <p:cNvPr id="5" name="Footer Placeholder 4"/>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6" name="Slide Number Placeholder 5"/>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E592B5-C26B-4EA7-8F01-21DA9C8DFBAB}" type="datetime1">
              <a:rPr lang="en-US" smtClean="0"/>
              <a:pPr/>
              <a:t>10/03/2012</a:t>
            </a:fld>
            <a:endParaRPr lang="en-US"/>
          </a:p>
        </p:txBody>
      </p:sp>
      <p:sp>
        <p:nvSpPr>
          <p:cNvPr id="5" name="Footer Placeholder 4"/>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6" name="Slide Number Placeholder 5"/>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313F1-DFE1-4E71-80E3-87C8E22EF06C}" type="datetime1">
              <a:rPr lang="en-US" smtClean="0"/>
              <a:pPr/>
              <a:t>10/03/2012</a:t>
            </a:fld>
            <a:endParaRPr lang="en-US"/>
          </a:p>
        </p:txBody>
      </p:sp>
      <p:sp>
        <p:nvSpPr>
          <p:cNvPr id="5" name="Footer Placeholder 4"/>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6" name="Slide Number Placeholder 5"/>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2C3A83-D1A0-4498-A465-C4F5BD1FEBD8}" type="datetime1">
              <a:rPr lang="en-US" smtClean="0"/>
              <a:pPr/>
              <a:t>10/03/2012</a:t>
            </a:fld>
            <a:endParaRPr lang="en-US"/>
          </a:p>
        </p:txBody>
      </p:sp>
      <p:sp>
        <p:nvSpPr>
          <p:cNvPr id="6" name="Footer Placeholder 5"/>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7" name="Slide Number Placeholder 6"/>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8B5CC2-52BA-4B73-82ED-A53A1C9D5825}" type="datetime1">
              <a:rPr lang="en-US" smtClean="0"/>
              <a:pPr/>
              <a:t>10/03/2012</a:t>
            </a:fld>
            <a:endParaRPr lang="en-US"/>
          </a:p>
        </p:txBody>
      </p:sp>
      <p:sp>
        <p:nvSpPr>
          <p:cNvPr id="8" name="Footer Placeholder 7"/>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9" name="Slide Number Placeholder 8"/>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90985D-DD7E-40B6-967F-415466A29405}" type="datetime1">
              <a:rPr lang="en-US" smtClean="0"/>
              <a:pPr/>
              <a:t>10/03/2012</a:t>
            </a:fld>
            <a:endParaRPr lang="en-US"/>
          </a:p>
        </p:txBody>
      </p:sp>
      <p:sp>
        <p:nvSpPr>
          <p:cNvPr id="4" name="Footer Placeholder 3"/>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5" name="Slide Number Placeholder 4"/>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D21465-E2CE-4AD2-AB01-2288E0EEBFDA}" type="datetime1">
              <a:rPr lang="en-US" smtClean="0"/>
              <a:pPr/>
              <a:t>10/03/2012</a:t>
            </a:fld>
            <a:endParaRPr lang="en-US"/>
          </a:p>
        </p:txBody>
      </p:sp>
      <p:sp>
        <p:nvSpPr>
          <p:cNvPr id="3" name="Footer Placeholder 2"/>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4" name="Slide Number Placeholder 3"/>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FD20F8-A2EE-407E-B54F-A23C819CB34A}" type="datetime1">
              <a:rPr lang="en-US" smtClean="0"/>
              <a:pPr/>
              <a:t>10/03/2012</a:t>
            </a:fld>
            <a:endParaRPr lang="en-US"/>
          </a:p>
        </p:txBody>
      </p:sp>
      <p:sp>
        <p:nvSpPr>
          <p:cNvPr id="6" name="Footer Placeholder 5"/>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7" name="Slide Number Placeholder 6"/>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82C587-DF1A-497A-9CA0-CE798C499FCD}" type="datetime1">
              <a:rPr lang="en-US" smtClean="0"/>
              <a:pPr/>
              <a:t>10/03/2012</a:t>
            </a:fld>
            <a:endParaRPr lang="en-US"/>
          </a:p>
        </p:txBody>
      </p:sp>
      <p:sp>
        <p:nvSpPr>
          <p:cNvPr id="6" name="Footer Placeholder 5"/>
          <p:cNvSpPr>
            <a:spLocks noGrp="1"/>
          </p:cNvSpPr>
          <p:nvPr>
            <p:ph type="ftr" sz="quarter" idx="11"/>
          </p:nvPr>
        </p:nvSpPr>
        <p:spPr/>
        <p:txBody>
          <a:bodyPr/>
          <a:lstStyle/>
          <a:p>
            <a:r>
              <a:rPr lang="en-US" smtClean="0"/>
              <a:t>Source: Centers for Medicare and Medicaid Services. Chronic Conditions among Meedicare Beneficiaries, Chart book. Baltimore, MD. 2011.</a:t>
            </a:r>
            <a:endParaRPr lang="en-US"/>
          </a:p>
        </p:txBody>
      </p:sp>
      <p:sp>
        <p:nvSpPr>
          <p:cNvPr id="7" name="Slide Number Placeholder 6"/>
          <p:cNvSpPr>
            <a:spLocks noGrp="1"/>
          </p:cNvSpPr>
          <p:nvPr>
            <p:ph type="sldNum" sz="quarter" idx="12"/>
          </p:nvPr>
        </p:nvSpPr>
        <p:spPr/>
        <p:txBody>
          <a:bodyPr/>
          <a:lstStyle/>
          <a:p>
            <a:fld id="{1114A6ED-2193-4854-9F34-128DFC4C1E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4D35E-67A1-4D23-A65D-94D4143978FE}" type="datetime1">
              <a:rPr lang="en-US" smtClean="0"/>
              <a:pPr/>
              <a:t>10/03/2012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Source: Centers for Medicare and Medicaid Services. Chronic Conditions among Meedicare Beneficiaries, Chart book. Baltimore, MD. 2011.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14A6ED-2193-4854-9F34-128DFC4C1E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Chronic Conditions among Medicare Beneficiaries</a:t>
            </a:r>
            <a:endParaRPr lang="en-US" dirty="0"/>
          </a:p>
        </p:txBody>
      </p:sp>
      <p:sp>
        <p:nvSpPr>
          <p:cNvPr id="3" name="Subtitle 2"/>
          <p:cNvSpPr>
            <a:spLocks noGrp="1"/>
          </p:cNvSpPr>
          <p:nvPr>
            <p:ph type="subTitle" idx="1"/>
          </p:nvPr>
        </p:nvSpPr>
        <p:spPr/>
        <p:txBody>
          <a:bodyPr>
            <a:normAutofit fontScale="77500" lnSpcReduction="20000"/>
          </a:bodyPr>
          <a:lstStyle/>
          <a:p>
            <a:r>
              <a:rPr lang="en-US" b="1" dirty="0" smtClean="0"/>
              <a:t>Suggested citation:</a:t>
            </a:r>
            <a:endParaRPr lang="en-US" dirty="0"/>
          </a:p>
          <a:p>
            <a:r>
              <a:rPr lang="en-US" dirty="0"/>
              <a:t>Centers for Medicare and Medicaid Services. Chronic Conditions among Medicare Beneficiaries, Chart book. Baltimore, MD. 2011.</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Figure 1.3c: Percentage of Medicare FFS Beneficiaries by Number of Chronic Conditions and Sex: 2008. Refer to data table 1.3."/>
          <p:cNvPicPr>
            <a:picLocks noChangeAspect="1" noChangeArrowheads="1"/>
          </p:cNvPicPr>
          <p:nvPr/>
        </p:nvPicPr>
        <p:blipFill>
          <a:blip r:embed="rId3" cstate="print"/>
          <a:srcRect/>
          <a:stretch>
            <a:fillRect/>
          </a:stretch>
        </p:blipFill>
        <p:spPr bwMode="auto">
          <a:xfrm>
            <a:off x="222250" y="268288"/>
            <a:ext cx="8699500" cy="6327775"/>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Figure 1.3d: Percentage of Medicare FFS Beneficiaries by Number of Chronic Conditions and Race/Ethnicity: 2008. Refer to data table 1.3."/>
          <p:cNvPicPr>
            <a:picLocks noChangeAspect="1" noChangeArrowheads="1"/>
          </p:cNvPicPr>
          <p:nvPr/>
        </p:nvPicPr>
        <p:blipFill>
          <a:blip r:embed="rId3" cstate="print"/>
          <a:srcRect/>
          <a:stretch>
            <a:fillRect/>
          </a:stretch>
        </p:blipFill>
        <p:spPr bwMode="auto">
          <a:xfrm>
            <a:off x="222250" y="268288"/>
            <a:ext cx="8699500" cy="6327775"/>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Figure 1.3e: Percentage of Medicare FFS Beneficiaries by Number of Chronic Conditions and Dual Eligibility Status: 2008. Refer to data table 1.3."/>
          <p:cNvPicPr>
            <a:picLocks noChangeAspect="1" noChangeArrowheads="1"/>
          </p:cNvPicPr>
          <p:nvPr/>
        </p:nvPicPr>
        <p:blipFill>
          <a:blip r:embed="rId3" cstate="print"/>
          <a:srcRect/>
          <a:stretch>
            <a:fillRect/>
          </a:stretch>
        </p:blipFill>
        <p:spPr bwMode="auto">
          <a:xfrm>
            <a:off x="222250" y="268288"/>
            <a:ext cx="8699500" cy="6327775"/>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Section 2</a:t>
            </a:r>
            <a:endParaRPr lang="en-US" dirty="0"/>
          </a:p>
        </p:txBody>
      </p:sp>
      <p:sp>
        <p:nvSpPr>
          <p:cNvPr id="3" name="Subtitle 2"/>
          <p:cNvSpPr>
            <a:spLocks noGrp="1"/>
          </p:cNvSpPr>
          <p:nvPr>
            <p:ph type="subTitle" idx="1"/>
          </p:nvPr>
        </p:nvSpPr>
        <p:spPr/>
        <p:txBody>
          <a:bodyPr/>
          <a:lstStyle/>
          <a:p>
            <a:r>
              <a:rPr lang="en-US" dirty="0" smtClean="0"/>
              <a:t>Medicare Service Utilization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igure 2.1: Percentage of Medicare FFS Beneficiaries by Number of Inpatient Admissions and Number of Chronic Conditions: 2008. Refer to data table 2.1."/>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Figure 2.2: Percentage of Medicare FFS Beneficiaries with at Least One Post-Acute Care (PAC) Visit by Number of Chronic Conditions: 2008. Refer to data table 2.2."/>
          <p:cNvPicPr>
            <a:picLocks noChangeAspect="1" noChangeArrowheads="1"/>
          </p:cNvPicPr>
          <p:nvPr/>
        </p:nvPicPr>
        <p:blipFill>
          <a:blip r:embed="rId3" cstate="print"/>
          <a:srcRect/>
          <a:stretch>
            <a:fillRect/>
          </a:stretch>
        </p:blipFill>
        <p:spPr bwMode="auto">
          <a:xfrm>
            <a:off x="225425" y="273050"/>
            <a:ext cx="8693150" cy="63166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igure 2.3: Percentage of Medicare FFS Beneficiaries by Number of Home Health Visits and Number of Chronic Conditions: 2008. Refer to data table 2.3."/>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Figure 2.4: Percentage of Medicare FFS Beneficiaries by Number of Physician Office Visits and Number of Chronic Conditions: 2008. Refer to data table 2.4."/>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Figure 2.5: Percentage of Medicare FFS Beneficiaries by Number of Emergency Room Visits and Number of Chronic Conditions: 2008. Refer to data table 2.5."/>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igure 2.6a: Percentage of Hospital Admissions with a Readmission within 30 days by Number of Chronic Conditions: 2008. Refer to data table 2.6."/>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Section 1</a:t>
            </a:r>
            <a:endParaRPr lang="en-US" dirty="0"/>
          </a:p>
        </p:txBody>
      </p:sp>
      <p:sp>
        <p:nvSpPr>
          <p:cNvPr id="5" name="Subtitle 4"/>
          <p:cNvSpPr>
            <a:spLocks noGrp="1"/>
          </p:cNvSpPr>
          <p:nvPr>
            <p:ph type="subTitle" idx="1"/>
          </p:nvPr>
        </p:nvSpPr>
        <p:spPr/>
        <p:txBody>
          <a:bodyPr/>
          <a:lstStyle/>
          <a:p>
            <a:r>
              <a:rPr lang="en-US" dirty="0" smtClean="0"/>
              <a:t>Demographics and Prevalence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Figure 2.6b: Percentage of Hospital Admissions with a Readmission within 30 days by Number of Chronic Conditions and Age: 2008. Refer to data table 2.6."/>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Figure 2.6c: Percentage of Hospital Admissions with a Readmission within 30 days by Number of Chronic Conditions and Sex: 2008. Refer to data table 2.6."/>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gure 2.6d: Percentage of Hospital Admissions with a Readmission within 30 days by Number of Chronic Conditions and Dual Eligilibility Status: 2008. Refer to data table 2.6."/>
          <p:cNvPicPr>
            <a:picLocks noChangeAspect="1" noChangeArrowheads="1"/>
          </p:cNvPicPr>
          <p:nvPr/>
        </p:nvPicPr>
        <p:blipFill>
          <a:blip r:embed="rId3" cstate="print"/>
          <a:srcRect/>
          <a:stretch>
            <a:fillRect/>
          </a:stretch>
        </p:blipFill>
        <p:spPr bwMode="auto">
          <a:xfrm>
            <a:off x="276225" y="508000"/>
            <a:ext cx="8589963" cy="58467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Section 3</a:t>
            </a:r>
            <a:endParaRPr lang="en-US" dirty="0"/>
          </a:p>
        </p:txBody>
      </p:sp>
      <p:sp>
        <p:nvSpPr>
          <p:cNvPr id="3" name="Subtitle 2"/>
          <p:cNvSpPr>
            <a:spLocks noGrp="1"/>
          </p:cNvSpPr>
          <p:nvPr>
            <p:ph type="subTitle" idx="1"/>
          </p:nvPr>
        </p:nvSpPr>
        <p:spPr/>
        <p:txBody>
          <a:bodyPr/>
          <a:lstStyle/>
          <a:p>
            <a:r>
              <a:rPr lang="en-US" dirty="0" smtClean="0"/>
              <a:t>Medicare Spending</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Figure 3.1a: Per capita Medicare spending for medicare fee for service beneficiaries by number of chronic conditions. Refer to data table 3.1."/>
          <p:cNvPicPr>
            <a:picLocks noChangeAspect="1" noChangeArrowheads="1"/>
          </p:cNvPicPr>
          <p:nvPr/>
        </p:nvPicPr>
        <p:blipFill>
          <a:blip r:embed="rId3" cstate="print"/>
          <a:srcRect/>
          <a:stretch>
            <a:fillRect/>
          </a:stretch>
        </p:blipFill>
        <p:spPr bwMode="auto">
          <a:xfrm>
            <a:off x="233363" y="374650"/>
            <a:ext cx="8675687" cy="6115050"/>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gure 3.1b: Per capita Medicare spending for medicare fee for service beneficiaries by number of chronic conditions and age. Refer to data table 3.1."/>
          <p:cNvPicPr>
            <a:picLocks noChangeAspect="1" noChangeArrowheads="1"/>
          </p:cNvPicPr>
          <p:nvPr/>
        </p:nvPicPr>
        <p:blipFill>
          <a:blip r:embed="rId2" cstate="print"/>
          <a:srcRect/>
          <a:stretch>
            <a:fillRect/>
          </a:stretch>
        </p:blipFill>
        <p:spPr bwMode="auto">
          <a:xfrm>
            <a:off x="609600" y="304800"/>
            <a:ext cx="7945715" cy="6360000"/>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igure 3.1c: Per capita Medicare spending for medicare fee for service beneficiaries by number of chronic conditions and sex. Refer to data table 3.1."/>
          <p:cNvPicPr>
            <a:picLocks noChangeAspect="1" noChangeArrowheads="1"/>
          </p:cNvPicPr>
          <p:nvPr/>
        </p:nvPicPr>
        <p:blipFill>
          <a:blip r:embed="rId2" cstate="print"/>
          <a:srcRect/>
          <a:stretch>
            <a:fillRect/>
          </a:stretch>
        </p:blipFill>
        <p:spPr bwMode="auto">
          <a:xfrm>
            <a:off x="0" y="152400"/>
            <a:ext cx="8523287" cy="64944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igure 3.1d: Per capita Medicare spending for medicare fee for service beneficiaries by number of chronic conditions and dual eligibility status. Refer to data table 3.1."/>
          <p:cNvPicPr>
            <a:picLocks noChangeAspect="1" noChangeArrowheads="1"/>
          </p:cNvPicPr>
          <p:nvPr/>
        </p:nvPicPr>
        <p:blipFill>
          <a:blip r:embed="rId2" cstate="print"/>
          <a:srcRect/>
          <a:stretch>
            <a:fillRect/>
          </a:stretch>
        </p:blipFill>
        <p:spPr bwMode="auto">
          <a:xfrm>
            <a:off x="304800" y="228600"/>
            <a:ext cx="8237537" cy="6389687"/>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descr="Figure 3.2: Distribution of Medicare Fee For Service Beneficiaries by Number of Chronic Conditions and Total Medicare Spending: 2008. Refer to data table 3.2."/>
          <p:cNvPicPr>
            <a:picLocks noChangeAspect="1" noChangeArrowheads="1"/>
          </p:cNvPicPr>
          <p:nvPr/>
        </p:nvPicPr>
        <p:blipFill>
          <a:blip r:embed="rId3" cstate="print"/>
          <a:srcRect/>
          <a:stretch>
            <a:fillRect/>
          </a:stretch>
        </p:blipFill>
        <p:spPr bwMode="auto">
          <a:xfrm>
            <a:off x="225425" y="276225"/>
            <a:ext cx="8693150" cy="631031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Figure 3.3: Medicare Spending on Service as a Percentage of Total Medicare Spending Among Medicare FFS Beneficiaries by Number of Chronic Conditions: 2008. Refer to data table 3.3."/>
          <p:cNvPicPr>
            <a:picLocks noChangeAspect="1" noChangeArrowheads="1"/>
          </p:cNvPicPr>
          <p:nvPr/>
        </p:nvPicPr>
        <p:blipFill>
          <a:blip r:embed="rId3" cstate="print"/>
          <a:srcRect/>
          <a:stretch>
            <a:fillRect/>
          </a:stretch>
        </p:blipFill>
        <p:spPr bwMode="auto">
          <a:xfrm>
            <a:off x="222250" y="271463"/>
            <a:ext cx="8699500" cy="6321425"/>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1a: Percentage of Medicare FFS Beneficiaries with the 15 Selected Chronic Conditions: 2008. Refer to data table 1.1."/>
          <p:cNvPicPr>
            <a:picLocks noChangeAspect="1" noChangeArrowheads="1"/>
          </p:cNvPicPr>
          <p:nvPr/>
        </p:nvPicPr>
        <p:blipFill>
          <a:blip r:embed="rId3" cstate="print"/>
          <a:srcRect/>
          <a:stretch>
            <a:fillRect/>
          </a:stretch>
        </p:blipFill>
        <p:spPr bwMode="auto">
          <a:xfrm>
            <a:off x="225425" y="273050"/>
            <a:ext cx="8693150" cy="6316663"/>
          </a:xfrm>
          <a:prstGeom prst="rect">
            <a:avLst/>
          </a:prstGeom>
          <a:noFill/>
          <a:ln w="9525">
            <a:noFill/>
            <a:miter lim="800000"/>
            <a:headEnd/>
            <a:tailEnd/>
          </a:ln>
          <a:effectLst/>
        </p:spPr>
      </p:pic>
      <p:sp>
        <p:nvSpPr>
          <p:cNvPr id="4" name="Footer Placeholder 3"/>
          <p:cNvSpPr>
            <a:spLocks noGrp="1"/>
          </p:cNvSpPr>
          <p:nvPr>
            <p:ph type="ftr" sz="quarter" idx="11"/>
          </p:nvPr>
        </p:nvSpPr>
        <p:spPr>
          <a:xfrm>
            <a:off x="0" y="6492875"/>
            <a:ext cx="8839200" cy="365125"/>
          </a:xfrm>
        </p:spPr>
        <p:txBody>
          <a:bodyPr/>
          <a:lstStyle/>
          <a:p>
            <a:r>
              <a:rPr lang="en-US" dirty="0" smtClean="0">
                <a:solidFill>
                  <a:schemeClr val="tx1"/>
                </a:solidFill>
              </a:rPr>
              <a:t>Source: Centers for Medicare and Medicaid Services. Chronic Conditions among Medicare Beneficiaries, Chart book. Baltimore, MD. 2011.</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3.4: Per Capita Gross Drug Costs for Medicare FFS Beneficiaries with Part D Coverage by Number of Chronic Conditions: 2008 (N = 15,633,291). Refer to data table 3.4."/>
          <p:cNvPicPr>
            <a:picLocks noChangeAspect="1" noChangeArrowheads="1"/>
          </p:cNvPicPr>
          <p:nvPr/>
        </p:nvPicPr>
        <p:blipFill>
          <a:blip r:embed="rId3" cstate="print"/>
          <a:srcRect/>
          <a:stretch>
            <a:fillRect/>
          </a:stretch>
        </p:blipFill>
        <p:spPr bwMode="auto">
          <a:xfrm>
            <a:off x="225425" y="276225"/>
            <a:ext cx="8693150" cy="631031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7" name="Picture 3" descr="Figure 1.1b: Percentage of Medicare FFS Beneficiaries with the 15 Selected Chronic Conditions by Age: 2008. Refer to data table 1.1."/>
          <p:cNvPicPr>
            <a:picLocks noChangeAspect="1" noChangeArrowheads="1"/>
          </p:cNvPicPr>
          <p:nvPr/>
        </p:nvPicPr>
        <p:blipFill>
          <a:blip r:embed="rId3" cstate="print"/>
          <a:srcRect/>
          <a:stretch>
            <a:fillRect/>
          </a:stretch>
        </p:blipFill>
        <p:spPr bwMode="auto">
          <a:xfrm>
            <a:off x="228600" y="228600"/>
            <a:ext cx="8696325" cy="632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igure 1.1c: Percentage of Medicare FFS Beneficiaries with the 15 Selected Chronic Conditions by Sex: 2008. Refer to data table 1.1."/>
          <p:cNvPicPr>
            <a:picLocks noChangeAspect="1" noChangeArrowheads="1"/>
          </p:cNvPicPr>
          <p:nvPr/>
        </p:nvPicPr>
        <p:blipFill>
          <a:blip r:embed="rId3" cstate="print"/>
          <a:srcRect/>
          <a:stretch>
            <a:fillRect/>
          </a:stretch>
        </p:blipFill>
        <p:spPr bwMode="auto">
          <a:xfrm>
            <a:off x="222250" y="268288"/>
            <a:ext cx="8699500" cy="6327775"/>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igure 1.1d: Percentage of Medicare FFS Beneficiaries with the 15 Selected Chronic Conditions by Dual Eligibility Status: 2008. Refer to data table 1.1."/>
          <p:cNvPicPr>
            <a:picLocks noChangeAspect="1" noChangeArrowheads="1"/>
          </p:cNvPicPr>
          <p:nvPr/>
        </p:nvPicPr>
        <p:blipFill>
          <a:blip r:embed="rId3" cstate="print"/>
          <a:srcRect/>
          <a:stretch>
            <a:fillRect/>
          </a:stretch>
        </p:blipFill>
        <p:spPr bwMode="auto">
          <a:xfrm>
            <a:off x="225425" y="273050"/>
            <a:ext cx="8693150" cy="63166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gure 1.2: Co-morbidity among Chronic Conditions for Medicare FFS Beneficiaries with the Condition: 2008. Refer to data table 1.2."/>
          <p:cNvPicPr>
            <a:picLocks noChangeAspect="1" noChangeArrowheads="1"/>
          </p:cNvPicPr>
          <p:nvPr/>
        </p:nvPicPr>
        <p:blipFill>
          <a:blip r:embed="rId3" cstate="print"/>
          <a:srcRect/>
          <a:stretch>
            <a:fillRect/>
          </a:stretch>
        </p:blipFill>
        <p:spPr bwMode="auto">
          <a:xfrm>
            <a:off x="228600" y="276225"/>
            <a:ext cx="8686800" cy="631031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Figure 1.3a: Percentage of Medicare FFS Beneficiaries by Number of Chronic Conditions: 2008. Refer to data table 1.3."/>
          <p:cNvPicPr>
            <a:picLocks noChangeAspect="1" noChangeArrowheads="1"/>
          </p:cNvPicPr>
          <p:nvPr/>
        </p:nvPicPr>
        <p:blipFill>
          <a:blip r:embed="rId3" cstate="print"/>
          <a:srcRect/>
          <a:stretch>
            <a:fillRect/>
          </a:stretch>
        </p:blipFill>
        <p:spPr bwMode="auto">
          <a:xfrm>
            <a:off x="222250" y="273050"/>
            <a:ext cx="8699500" cy="6316663"/>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Figure 1.3b: Percentage of Medicare FFS Beneficiaries by Number of Chronic Conditionsand Age: 2008. Refer to data table 1.3."/>
          <p:cNvPicPr>
            <a:picLocks noChangeAspect="1" noChangeArrowheads="1"/>
          </p:cNvPicPr>
          <p:nvPr/>
        </p:nvPicPr>
        <p:blipFill>
          <a:blip r:embed="rId3" cstate="print"/>
          <a:srcRect/>
          <a:stretch>
            <a:fillRect/>
          </a:stretch>
        </p:blipFill>
        <p:spPr bwMode="auto">
          <a:xfrm>
            <a:off x="222250" y="268288"/>
            <a:ext cx="8699500" cy="6327775"/>
          </a:xfrm>
          <a:prstGeom prst="rect">
            <a:avLst/>
          </a:prstGeom>
          <a:noFill/>
          <a:ln w="9525">
            <a:noFill/>
            <a:miter lim="800000"/>
            <a:headEnd/>
            <a:tailEnd/>
          </a:ln>
          <a:effectLst/>
        </p:spPr>
      </p:pic>
      <p:sp>
        <p:nvSpPr>
          <p:cNvPr id="4" name="Footer Placeholder 3"/>
          <p:cNvSpPr txBox="1">
            <a:spLocks/>
          </p:cNvSpPr>
          <p:nvPr/>
        </p:nvSpPr>
        <p:spPr>
          <a:xfrm>
            <a:off x="0" y="6492875"/>
            <a:ext cx="88392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Source: Centers for Medicare and Medicaid Services. Chronic Conditions among Medicare Beneficiaries, Chart book. Baltimore, MD. 2011.</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1882</Words>
  <Application>Microsoft Office PowerPoint</Application>
  <PresentationFormat>On-screen Show (4:3)</PresentationFormat>
  <Paragraphs>203</Paragraphs>
  <Slides>30</Slides>
  <Notes>24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Chronic Conditions among Medicare Beneficiaries</vt:lpstr>
      <vt:lpstr>Section 1</vt:lpstr>
      <vt:lpstr>Slide 3</vt:lpstr>
      <vt:lpstr>Slide 4</vt:lpstr>
      <vt:lpstr>Slide 5</vt:lpstr>
      <vt:lpstr>Slide 6</vt:lpstr>
      <vt:lpstr>Slide 7</vt:lpstr>
      <vt:lpstr>Slide 8</vt:lpstr>
      <vt:lpstr>Slide 9</vt:lpstr>
      <vt:lpstr>Slide 10</vt:lpstr>
      <vt:lpstr>Slide 11</vt:lpstr>
      <vt:lpstr>Slide 12</vt:lpstr>
      <vt:lpstr>Section 2</vt:lpstr>
      <vt:lpstr>Slide 14</vt:lpstr>
      <vt:lpstr>Slide 15</vt:lpstr>
      <vt:lpstr>Slide 16</vt:lpstr>
      <vt:lpstr>Slide 17</vt:lpstr>
      <vt:lpstr>Slide 18</vt:lpstr>
      <vt:lpstr>Slide 19</vt:lpstr>
      <vt:lpstr>Slide 20</vt:lpstr>
      <vt:lpstr>Slide 21</vt:lpstr>
      <vt:lpstr>Slide 22</vt:lpstr>
      <vt:lpstr>Section 3</vt:lpstr>
      <vt:lpstr>Slide 24</vt:lpstr>
      <vt:lpstr>Slide 25</vt:lpstr>
      <vt:lpstr>Slide 26</vt:lpstr>
      <vt:lpstr>Slide 27</vt:lpstr>
      <vt:lpstr>Slide 28</vt:lpstr>
      <vt:lpstr>Slide 29</vt:lpstr>
      <vt:lpstr>Slide 30</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James Krometis</cp:lastModifiedBy>
  <cp:revision>20</cp:revision>
  <dcterms:created xsi:type="dcterms:W3CDTF">2011-12-01T16:34:09Z</dcterms:created>
  <dcterms:modified xsi:type="dcterms:W3CDTF">2012-10-03T15:08:34Z</dcterms:modified>
</cp:coreProperties>
</file>