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7" r:id="rId2"/>
    <p:sldId id="258" r:id="rId3"/>
    <p:sldId id="259" r:id="rId4"/>
    <p:sldId id="260" r:id="rId5"/>
    <p:sldId id="261" r:id="rId6"/>
    <p:sldId id="262" r:id="rId7"/>
    <p:sldId id="264" r:id="rId8"/>
    <p:sldId id="265" r:id="rId9"/>
    <p:sldId id="266" r:id="rId10"/>
    <p:sldId id="267" r:id="rId11"/>
    <p:sldId id="268" r:id="rId12"/>
    <p:sldId id="269" r:id="rId13"/>
    <p:sldId id="270" r:id="rId14"/>
    <p:sldId id="290" r:id="rId15"/>
    <p:sldId id="272" r:id="rId16"/>
    <p:sldId id="273" r:id="rId17"/>
    <p:sldId id="274" r:id="rId18"/>
    <p:sldId id="275" r:id="rId19"/>
    <p:sldId id="276" r:id="rId20"/>
    <p:sldId id="277" r:id="rId21"/>
    <p:sldId id="278" r:id="rId22"/>
    <p:sldId id="279" r:id="rId23"/>
    <p:sldId id="281" r:id="rId24"/>
    <p:sldId id="280" r:id="rId25"/>
    <p:sldId id="282" r:id="rId26"/>
    <p:sldId id="283" r:id="rId27"/>
    <p:sldId id="284" r:id="rId28"/>
    <p:sldId id="285" r:id="rId29"/>
    <p:sldId id="286" r:id="rId30"/>
    <p:sldId id="287" r:id="rId31"/>
    <p:sldId id="288" r:id="rId32"/>
    <p:sldId id="289"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5" autoAdjust="0"/>
    <p:restoredTop sz="76586" autoAdjust="0"/>
  </p:normalViewPr>
  <p:slideViewPr>
    <p:cSldViewPr>
      <p:cViewPr>
        <p:scale>
          <a:sx n="70" d="100"/>
          <a:sy n="70" d="100"/>
        </p:scale>
        <p:origin x="-2814" y="-59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100" d="100"/>
          <a:sy n="100" d="100"/>
        </p:scale>
        <p:origin x="-648"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5E4D2-9A35-499A-9025-8FE8FB67641F}" type="datetimeFigureOut">
              <a:rPr lang="en-US" smtClean="0"/>
              <a:pPr/>
              <a:t>04/25/2013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5F6049-6407-4A03-B835-D525814D508F}" type="slidenum">
              <a:rPr lang="en-US" smtClean="0"/>
              <a:pPr/>
              <a:t>‹#›</a:t>
            </a:fld>
            <a:endParaRPr lang="en-US"/>
          </a:p>
        </p:txBody>
      </p:sp>
    </p:spTree>
    <p:extLst>
      <p:ext uri="{BB962C8B-B14F-4D97-AF65-F5344CB8AC3E}">
        <p14:creationId xmlns:p14="http://schemas.microsoft.com/office/powerpoint/2010/main" val="388680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latin typeface="+mn-lt"/>
                <a:ea typeface="+mn-ea"/>
                <a:cs typeface="+mn-cs"/>
              </a:rPr>
              <a:t>Figure</a:t>
            </a:r>
            <a:r>
              <a:rPr lang="en-US" sz="1200" i="0" kern="1200" baseline="0" dirty="0" smtClean="0">
                <a:solidFill>
                  <a:schemeClr val="tx1"/>
                </a:solidFill>
                <a:latin typeface="+mn-lt"/>
                <a:ea typeface="+mn-ea"/>
                <a:cs typeface="+mn-cs"/>
              </a:rPr>
              <a:t> 1.2d.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a:defRPr/>
            </a:pPr>
            <a:r>
              <a:rPr lang="en-US" dirty="0"/>
              <a:t>Data highlights: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smtClean="0">
              <a:solidFill>
                <a:schemeClr val="tx1"/>
              </a:solidFill>
              <a:latin typeface="+mn-lt"/>
              <a:ea typeface="+mn-ea"/>
              <a:cs typeface="+mn-cs"/>
            </a:endParaRPr>
          </a:p>
          <a:p>
            <a:r>
              <a:rPr lang="en-US" dirty="0"/>
              <a:t>In general, there was little variation between race and ethnicity groups in the percentage of beneficiaries with multiple chronic conditions. </a:t>
            </a:r>
          </a:p>
          <a:p>
            <a:r>
              <a:rPr lang="en-US" dirty="0"/>
              <a:t>Non Hispanic Black and Hispanic beneficiaries had the highest prevalence of 6 or more chronic conditions. </a:t>
            </a:r>
          </a:p>
        </p:txBody>
      </p:sp>
      <p:sp>
        <p:nvSpPr>
          <p:cNvPr id="4" name="Slide Number Placeholder 3"/>
          <p:cNvSpPr>
            <a:spLocks noGrp="1"/>
          </p:cNvSpPr>
          <p:nvPr>
            <p:ph type="sldNum" sz="quarter" idx="10"/>
          </p:nvPr>
        </p:nvSpPr>
        <p:spPr/>
        <p:txBody>
          <a:bodyPr/>
          <a:lstStyle/>
          <a:p>
            <a:fld id="{15922F31-EB93-4285-9E91-2AB79468608D}"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a:t>
            </a:r>
            <a:r>
              <a:rPr lang="en-US" sz="1200" kern="1200" baseline="0" dirty="0" smtClean="0">
                <a:solidFill>
                  <a:schemeClr val="tx1"/>
                </a:solidFill>
                <a:latin typeface="+mn-lt"/>
                <a:ea typeface="+mn-ea"/>
                <a:cs typeface="+mn-cs"/>
              </a:rPr>
              <a:t> 1.2e.</a:t>
            </a:r>
          </a:p>
          <a:p>
            <a:endParaRPr lang="en-US" sz="1200" kern="1200" baseline="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pPr marL="171450" indent="-171450">
              <a:buFont typeface="Arial" pitchFamily="34" charset="0"/>
              <a:buChar char="•"/>
            </a:pPr>
            <a:r>
              <a:rPr lang="en-US" dirty="0" smtClean="0"/>
              <a:t>Seventy-two </a:t>
            </a:r>
            <a:r>
              <a:rPr lang="en-US" dirty="0"/>
              <a:t>percent of dual-eligible beneficiaries had two or more conditions compared to 67% of non duals. </a:t>
            </a:r>
          </a:p>
          <a:p>
            <a:pPr marL="171450" indent="-171450">
              <a:buFont typeface="Arial" pitchFamily="34" charset="0"/>
              <a:buChar char="•"/>
            </a:pPr>
            <a:r>
              <a:rPr lang="en-US" dirty="0" smtClean="0"/>
              <a:t>Dual-eligible </a:t>
            </a:r>
            <a:r>
              <a:rPr lang="en-US" dirty="0"/>
              <a:t>beneficiaries were 1.7 times as likely to have 6 or more chronic conditions. </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5F6049-6407-4A03-B835-D525814D508F}" type="slidenum">
              <a:rPr lang="en-US" smtClean="0"/>
              <a:pPr/>
              <a:t>12</a:t>
            </a:fld>
            <a:endParaRPr lang="en-US"/>
          </a:p>
        </p:txBody>
      </p:sp>
    </p:spTree>
    <p:extLst>
      <p:ext uri="{BB962C8B-B14F-4D97-AF65-F5344CB8AC3E}">
        <p14:creationId xmlns:p14="http://schemas.microsoft.com/office/powerpoint/2010/main" val="606902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2.1.</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dirty="0"/>
              <a:t>As the number of chronic conditions increased so did hospitalizations: </a:t>
            </a:r>
          </a:p>
          <a:p>
            <a:pPr marL="171450" indent="-171450">
              <a:buFont typeface="Arial" pitchFamily="34" charset="0"/>
              <a:buChar char="•"/>
            </a:pPr>
            <a:r>
              <a:rPr lang="en-US" dirty="0"/>
              <a:t>Only 4% of beneficiaries with 0 or 1 chronic condition were hospitalized and less than 1% were hospitalized 3 or more times during the year. </a:t>
            </a:r>
          </a:p>
          <a:p>
            <a:pPr marL="171450" indent="-171450">
              <a:buFont typeface="Arial" pitchFamily="34" charset="0"/>
              <a:buChar char="•"/>
            </a:pPr>
            <a:r>
              <a:rPr lang="en-US" dirty="0"/>
              <a:t>Almost two-thirds of beneficiaries with 6 or more chronic conditions were hospitalized and 16% had 3 or more hospitalizations during the year.</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2.2.</a:t>
            </a:r>
          </a:p>
          <a:p>
            <a:endParaRPr lang="en-US" dirty="0"/>
          </a:p>
          <a:p>
            <a:r>
              <a:rPr lang="en-US" dirty="0"/>
              <a:t>Data highlights:</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dirty="0"/>
              <a:t>Only 1% of beneficiaries with 0 or 1 chronic condition received care in a post-acute care setting compared to: </a:t>
            </a:r>
          </a:p>
          <a:p>
            <a:pPr marL="171450" indent="-171450">
              <a:buFont typeface="Arial" pitchFamily="34" charset="0"/>
              <a:buChar char="•"/>
            </a:pPr>
            <a:r>
              <a:rPr lang="en-US" dirty="0" smtClean="0"/>
              <a:t>Seven percent </a:t>
            </a:r>
            <a:r>
              <a:rPr lang="en-US" dirty="0"/>
              <a:t>of beneficiaries with 2 or 3 chronic conditions, </a:t>
            </a:r>
          </a:p>
          <a:p>
            <a:pPr marL="171450" indent="-171450">
              <a:buFont typeface="Arial" pitchFamily="34" charset="0"/>
              <a:buChar char="•"/>
            </a:pPr>
            <a:r>
              <a:rPr lang="en-US" dirty="0" smtClean="0"/>
              <a:t>Nineteen </a:t>
            </a:r>
            <a:r>
              <a:rPr lang="en-US" dirty="0"/>
              <a:t>percent of beneficiaries with 4 or 5 chronic conditions and </a:t>
            </a:r>
          </a:p>
          <a:p>
            <a:pPr marL="171450" indent="-171450">
              <a:buFont typeface="Arial" pitchFamily="34" charset="0"/>
              <a:buChar char="•"/>
            </a:pPr>
            <a:r>
              <a:rPr lang="en-US" dirty="0" smtClean="0"/>
              <a:t>Forty-nine </a:t>
            </a:r>
            <a:r>
              <a:rPr lang="en-US" dirty="0"/>
              <a:t>percent of beneficiaries with 6 or more chronic conditions. </a:t>
            </a:r>
          </a:p>
          <a:p>
            <a:pPr lvl="0">
              <a:buFont typeface="Arial" pitchFamily="34" charset="0"/>
              <a:buChar cha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2.3.</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dirty="0"/>
              <a:t>In 2010, 3.1 million beneficiaries (approximately 10%) received at least one home health visit during the year and 7% received 13 or more home health visits during the year (more than 1 per month on average). </a:t>
            </a:r>
            <a:endParaRPr lang="en-US" dirty="0" smtClean="0"/>
          </a:p>
          <a:p>
            <a:endParaRPr lang="en-US" dirty="0"/>
          </a:p>
          <a:p>
            <a:r>
              <a:rPr lang="en-US" dirty="0" smtClean="0"/>
              <a:t>In </a:t>
            </a:r>
            <a:r>
              <a:rPr lang="en-US" dirty="0"/>
              <a:t>contrast, over one-quarter of beneficiaries with 6 or more chronic conditions received 13 or more visits during the year. </a:t>
            </a:r>
          </a:p>
        </p:txBody>
      </p:sp>
      <p:sp>
        <p:nvSpPr>
          <p:cNvPr id="4" name="Slide Number Placeholder 3"/>
          <p:cNvSpPr>
            <a:spLocks noGrp="1"/>
          </p:cNvSpPr>
          <p:nvPr>
            <p:ph type="sldNum" sz="quarter" idx="10"/>
          </p:nvPr>
        </p:nvSpPr>
        <p:spPr/>
        <p:txBody>
          <a:bodyPr/>
          <a:lstStyle/>
          <a:p>
            <a:fld id="{15922F31-EB93-4285-9E91-2AB79468608D}"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2.4.</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 </a:t>
            </a:r>
          </a:p>
          <a:p>
            <a:endParaRPr lang="en-US" sz="1200" kern="1200" dirty="0" smtClean="0">
              <a:solidFill>
                <a:schemeClr val="tx1"/>
              </a:solidFill>
              <a:latin typeface="+mn-lt"/>
              <a:ea typeface="+mn-ea"/>
              <a:cs typeface="+mn-cs"/>
            </a:endParaRPr>
          </a:p>
          <a:p>
            <a:r>
              <a:rPr lang="en-US" dirty="0"/>
              <a:t>Sixty-six percent of beneficiaries with 0 or 1 chronic condition had a doctor visit during the year but only 4% had 13 or more doctor visits (more than one per month on average). </a:t>
            </a:r>
            <a:endParaRPr lang="en-US" dirty="0" smtClean="0"/>
          </a:p>
          <a:p>
            <a:endParaRPr lang="en-US" dirty="0"/>
          </a:p>
          <a:p>
            <a:r>
              <a:rPr lang="en-US" dirty="0"/>
              <a:t>In contrast, ninety-two percent of beneficiaries with 6 or more chronic conditions had a doctor visit during the year and almost half (46%) had 13 or more visits. </a:t>
            </a:r>
          </a:p>
        </p:txBody>
      </p:sp>
      <p:sp>
        <p:nvSpPr>
          <p:cNvPr id="4" name="Slide Number Placeholder 3"/>
          <p:cNvSpPr>
            <a:spLocks noGrp="1"/>
          </p:cNvSpPr>
          <p:nvPr>
            <p:ph type="sldNum" sz="quarter" idx="10"/>
          </p:nvPr>
        </p:nvSpPr>
        <p:spPr/>
        <p:txBody>
          <a:bodyPr/>
          <a:lstStyle/>
          <a:p>
            <a:fld id="{15922F31-EB93-4285-9E91-2AB79468608D}"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2.5.</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dirty="0"/>
              <a:t>Fourteen percent of beneficiaries with 0 or 1 chronic condition had an ER visit and only 2% had three or more ER visits during the year. </a:t>
            </a:r>
            <a:endParaRPr lang="en-US" dirty="0" smtClean="0"/>
          </a:p>
          <a:p>
            <a:endParaRPr lang="en-US" dirty="0"/>
          </a:p>
          <a:p>
            <a:r>
              <a:rPr lang="en-US" dirty="0"/>
              <a:t>In contrast, seventy percent of beneficiaries with 6 or more chronic conditions had an ER visit and over one-quarter had three or more visits. </a:t>
            </a:r>
          </a:p>
        </p:txBody>
      </p:sp>
      <p:sp>
        <p:nvSpPr>
          <p:cNvPr id="4" name="Slide Number Placeholder 3"/>
          <p:cNvSpPr>
            <a:spLocks noGrp="1"/>
          </p:cNvSpPr>
          <p:nvPr>
            <p:ph type="sldNum" sz="quarter" idx="10"/>
          </p:nvPr>
        </p:nvSpPr>
        <p:spPr/>
        <p:txBody>
          <a:bodyPr/>
          <a:lstStyle/>
          <a:p>
            <a:fld id="{15922F31-EB93-4285-9E91-2AB79468608D}"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2.6a.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dirty="0"/>
              <a:t>In 2010, the average readmission rate for Medicare FFS beneficiaries was 19</a:t>
            </a:r>
            <a:r>
              <a:rPr lang="en-US" dirty="0" smtClean="0"/>
              <a:t>%. For </a:t>
            </a:r>
            <a:r>
              <a:rPr lang="en-US" dirty="0"/>
              <a:t>all socio-demographic groups, hospital readmissions increased with the number of chronic </a:t>
            </a:r>
            <a:r>
              <a:rPr lang="en-US" dirty="0" smtClean="0"/>
              <a:t>conditions.</a:t>
            </a:r>
            <a:endParaRPr lang="en-US" sz="1200" kern="1200" dirty="0" smtClean="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 2.6b.</a:t>
            </a:r>
          </a:p>
          <a:p>
            <a:endParaRPr lang="en-US" dirty="0"/>
          </a:p>
          <a:p>
            <a:r>
              <a:rPr lang="en-US" dirty="0"/>
              <a:t>Data highlights:</a:t>
            </a:r>
          </a:p>
          <a:p>
            <a:endParaRPr lang="en-US" dirty="0"/>
          </a:p>
          <a:p>
            <a:r>
              <a:rPr lang="en-US" dirty="0" smtClean="0"/>
              <a:t>In 2010, the average readmission rate for Medicare FFS beneficiaries was 19%. For all socio-demographic groups, hospital readmissions increased with the number of chronic conditions.</a:t>
            </a:r>
            <a:endParaRPr lang="en-US" dirty="0"/>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5F6049-6407-4A03-B835-D525814D508F}" type="slidenum">
              <a:rPr lang="en-US" smtClean="0"/>
              <a:pPr/>
              <a:t>2</a:t>
            </a:fld>
            <a:endParaRPr lang="en-US"/>
          </a:p>
        </p:txBody>
      </p:sp>
    </p:spTree>
    <p:extLst>
      <p:ext uri="{BB962C8B-B14F-4D97-AF65-F5344CB8AC3E}">
        <p14:creationId xmlns:p14="http://schemas.microsoft.com/office/powerpoint/2010/main" val="3938166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a:t>
            </a:r>
            <a:r>
              <a:rPr lang="en-US" baseline="0" dirty="0" smtClean="0"/>
              <a:t> 2.6c.</a:t>
            </a:r>
          </a:p>
          <a:p>
            <a:endParaRPr lang="en-US" dirty="0"/>
          </a:p>
          <a:p>
            <a:r>
              <a:rPr lang="en-US" dirty="0"/>
              <a:t>Data highlights:</a:t>
            </a:r>
          </a:p>
          <a:p>
            <a:endParaRPr lang="en-US" dirty="0"/>
          </a:p>
          <a:p>
            <a:r>
              <a:rPr lang="en-US" dirty="0" smtClean="0"/>
              <a:t>In 2010, the average readmission rate for Medicare FFS beneficiaries was 19%. For all socio-demographic groups, hospital readmissions increased with the number of chronic conditions.</a:t>
            </a:r>
            <a:endParaRPr lang="en-US" dirty="0"/>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 2.7.</a:t>
            </a:r>
          </a:p>
          <a:p>
            <a:endParaRPr lang="en-US" dirty="0"/>
          </a:p>
          <a:p>
            <a:r>
              <a:rPr lang="en-US" dirty="0" smtClean="0"/>
              <a:t>Data highlights:</a:t>
            </a:r>
          </a:p>
          <a:p>
            <a:endParaRPr lang="en-US" dirty="0"/>
          </a:p>
          <a:p>
            <a:r>
              <a:rPr lang="en-US" dirty="0"/>
              <a:t>There were 1.9 million Medicare hospital readmissions in 2010. Medicare beneficiaries with two or more chronic conditions accounted for almost all (98%) of these readmissions. </a:t>
            </a:r>
            <a:endParaRPr lang="en-US" dirty="0" smtClean="0"/>
          </a:p>
          <a:p>
            <a:endParaRPr lang="en-US" dirty="0"/>
          </a:p>
          <a:p>
            <a:r>
              <a:rPr lang="en-US" dirty="0"/>
              <a:t>Beneficiaries with 6 or more chronic conditions accounted for a disproportionate share of these readmissions, with the 14% of these beneficiaries accounting for 70% of all Medicare readmissions</a:t>
            </a:r>
            <a:r>
              <a:rPr lang="en-US" dirty="0" smtClean="0"/>
              <a:t>.</a:t>
            </a:r>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5F6049-6407-4A03-B835-D525814D508F}" type="slidenum">
              <a:rPr lang="en-US" smtClean="0"/>
              <a:pPr/>
              <a:t>22</a:t>
            </a:fld>
            <a:endParaRPr lang="en-US"/>
          </a:p>
        </p:txBody>
      </p:sp>
    </p:spTree>
    <p:extLst>
      <p:ext uri="{BB962C8B-B14F-4D97-AF65-F5344CB8AC3E}">
        <p14:creationId xmlns:p14="http://schemas.microsoft.com/office/powerpoint/2010/main" val="28497088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3.1a.</a:t>
            </a:r>
          </a:p>
          <a:p>
            <a:endParaRPr lang="en-US" dirty="0"/>
          </a:p>
          <a:p>
            <a:r>
              <a:rPr lang="en-US" dirty="0" smtClean="0"/>
              <a:t>Data highlights:</a:t>
            </a:r>
          </a:p>
          <a:p>
            <a:endParaRPr lang="en-US" dirty="0"/>
          </a:p>
          <a:p>
            <a:r>
              <a:rPr lang="en-US" dirty="0"/>
              <a:t>On average, Medicare spent $9,738 per beneficiary. Beneficiaries with 4 or more chronic conditions had Medicare spending higher than this average. </a:t>
            </a:r>
            <a:endParaRPr lang="en-US" dirty="0" smtClean="0"/>
          </a:p>
          <a:p>
            <a:endParaRPr lang="en-US" dirty="0"/>
          </a:p>
          <a:p>
            <a:r>
              <a:rPr lang="en-US" dirty="0"/>
              <a:t>For beneficiaries with 6 or more chronic conditions, average Medicare spending was over 3 times greater and these beneficiaries were more likely to have heart failure, chronic kidney disease, COPD, atrial fibrillation, and stroke. </a:t>
            </a:r>
          </a:p>
        </p:txBody>
      </p:sp>
      <p:sp>
        <p:nvSpPr>
          <p:cNvPr id="4" name="Slide Number Placeholder 3"/>
          <p:cNvSpPr>
            <a:spLocks noGrp="1"/>
          </p:cNvSpPr>
          <p:nvPr>
            <p:ph type="sldNum" sz="quarter" idx="10"/>
          </p:nvPr>
        </p:nvSpPr>
        <p:spPr/>
        <p:txBody>
          <a:bodyPr/>
          <a:lstStyle/>
          <a:p>
            <a:fld id="{AF5F6049-6407-4A03-B835-D525814D508F}" type="slidenum">
              <a:rPr lang="en-US" smtClean="0"/>
              <a:pPr/>
              <a:t>23</a:t>
            </a:fld>
            <a:endParaRPr lang="en-US"/>
          </a:p>
        </p:txBody>
      </p:sp>
    </p:spTree>
    <p:extLst>
      <p:ext uri="{BB962C8B-B14F-4D97-AF65-F5344CB8AC3E}">
        <p14:creationId xmlns:p14="http://schemas.microsoft.com/office/powerpoint/2010/main" val="10766093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3.1b.</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dirty="0"/>
          </a:p>
          <a:p>
            <a:r>
              <a:rPr lang="en-US" dirty="0" smtClean="0"/>
              <a:t>For </a:t>
            </a:r>
            <a:r>
              <a:rPr lang="en-US" dirty="0"/>
              <a:t>all socio-demographic groups, average Medicare spending increased with the number of chronic </a:t>
            </a:r>
            <a:r>
              <a:rPr lang="en-US" dirty="0" smtClean="0"/>
              <a:t>conditions. </a:t>
            </a:r>
            <a:endParaRPr lang="en-US" sz="1200" kern="1200" dirty="0" smtClean="0">
              <a:solidFill>
                <a:schemeClr val="tx1"/>
              </a:solidFill>
            </a:endParaRP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a:t>
            </a:r>
            <a:r>
              <a:rPr lang="en-US" dirty="0" smtClean="0"/>
              <a:t>3.1c.</a:t>
            </a:r>
          </a:p>
          <a:p>
            <a:endParaRPr lang="en-US" dirty="0"/>
          </a:p>
          <a:p>
            <a:r>
              <a:rPr lang="en-US" dirty="0" smtClean="0"/>
              <a:t>Data </a:t>
            </a:r>
            <a:r>
              <a:rPr lang="en-US" dirty="0"/>
              <a:t>highlights:</a:t>
            </a:r>
          </a:p>
          <a:p>
            <a:endParaRPr lang="en-US" dirty="0" smtClean="0"/>
          </a:p>
          <a:p>
            <a:r>
              <a:rPr lang="en-US" dirty="0" smtClean="0"/>
              <a:t>For all socio-demographic groups, average Medicare spending increased with the number of chronic conditions. </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F5F6049-6407-4A03-B835-D525814D508F}" type="slidenum">
              <a:rPr lang="en-US" smtClean="0"/>
              <a:pPr/>
              <a:t>25</a:t>
            </a:fld>
            <a:endParaRPr lang="en-US"/>
          </a:p>
        </p:txBody>
      </p:sp>
    </p:spTree>
    <p:extLst>
      <p:ext uri="{BB962C8B-B14F-4D97-AF65-F5344CB8AC3E}">
        <p14:creationId xmlns:p14="http://schemas.microsoft.com/office/powerpoint/2010/main" val="37293755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a:t>
            </a:r>
            <a:r>
              <a:rPr lang="en-US" dirty="0" smtClean="0"/>
              <a:t>3.1d.</a:t>
            </a:r>
            <a:endParaRPr lang="en-US" dirty="0"/>
          </a:p>
          <a:p>
            <a:endParaRPr lang="en-US" dirty="0" smtClean="0"/>
          </a:p>
          <a:p>
            <a:r>
              <a:rPr lang="en-US" dirty="0"/>
              <a:t>Data highlights:</a:t>
            </a:r>
          </a:p>
          <a:p>
            <a:endParaRPr lang="en-US" dirty="0" smtClean="0"/>
          </a:p>
          <a:p>
            <a:r>
              <a:rPr lang="en-US" dirty="0" smtClean="0"/>
              <a:t>For all socio-demographic groups, average Medicare spending increased with the number of chronic conditions. </a:t>
            </a:r>
            <a:endParaRPr lang="en-US" dirty="0"/>
          </a:p>
          <a:p>
            <a:endParaRPr lang="en-US" dirty="0"/>
          </a:p>
        </p:txBody>
      </p:sp>
      <p:sp>
        <p:nvSpPr>
          <p:cNvPr id="4" name="Slide Number Placeholder 3"/>
          <p:cNvSpPr>
            <a:spLocks noGrp="1"/>
          </p:cNvSpPr>
          <p:nvPr>
            <p:ph type="sldNum" sz="quarter" idx="10"/>
          </p:nvPr>
        </p:nvSpPr>
        <p:spPr/>
        <p:txBody>
          <a:bodyPr/>
          <a:lstStyle/>
          <a:p>
            <a:fld id="{AF5F6049-6407-4A03-B835-D525814D508F}" type="slidenum">
              <a:rPr lang="en-US" smtClean="0"/>
              <a:pPr/>
              <a:t>26</a:t>
            </a:fld>
            <a:endParaRPr lang="en-US"/>
          </a:p>
        </p:txBody>
      </p:sp>
    </p:spTree>
    <p:extLst>
      <p:ext uri="{BB962C8B-B14F-4D97-AF65-F5344CB8AC3E}">
        <p14:creationId xmlns:p14="http://schemas.microsoft.com/office/powerpoint/2010/main" val="21439902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3.2.</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dirty="0"/>
              <a:t>The nearly one-third of beneficiaries with 0 or 1 chronic condition accounted for only 7% of Medicare spending, whereas the 14% with 6 or more chronic conditions accounted for 46% of Medicare spending</a:t>
            </a:r>
            <a:r>
              <a:rPr lang="en-US" dirty="0" smtClean="0"/>
              <a:t>.</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Figure 3.3.</a:t>
            </a:r>
          </a:p>
          <a:p>
            <a:endParaRPr lang="en-US" dirty="0" smtClean="0"/>
          </a:p>
          <a:p>
            <a:r>
              <a:rPr lang="en-US" dirty="0" smtClean="0"/>
              <a:t>Data highlights:</a:t>
            </a:r>
          </a:p>
          <a:p>
            <a:endParaRPr lang="en-US" dirty="0" smtClean="0"/>
          </a:p>
          <a:p>
            <a:pPr>
              <a:defRPr/>
            </a:pPr>
            <a:r>
              <a:rPr lang="en-US"/>
              <a:t>As the number of chronic conditions increased, the share of Medicare spending for inpatient hospitalizations and post-acute care (PAC) services increased, while the share of spending for outpatient and evaluation and management services decreased. </a:t>
            </a:r>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5F6049-6407-4A03-B835-D525814D508F}" type="slidenum">
              <a:rPr lang="en-US" smtClean="0"/>
              <a:pPr/>
              <a:t>29</a:t>
            </a:fld>
            <a:endParaRPr lang="en-US"/>
          </a:p>
        </p:txBody>
      </p:sp>
    </p:spTree>
    <p:extLst>
      <p:ext uri="{BB962C8B-B14F-4D97-AF65-F5344CB8AC3E}">
        <p14:creationId xmlns:p14="http://schemas.microsoft.com/office/powerpoint/2010/main" val="2849708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1.1a.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 </a:t>
            </a:r>
          </a:p>
          <a:p>
            <a:endParaRPr lang="en-US" sz="1200" kern="1200" dirty="0" smtClean="0">
              <a:solidFill>
                <a:schemeClr val="tx1"/>
              </a:solidFill>
              <a:latin typeface="+mn-lt"/>
              <a:ea typeface="+mn-ea"/>
              <a:cs typeface="+mn-cs"/>
            </a:endParaRPr>
          </a:p>
          <a:p>
            <a:r>
              <a:rPr lang="en-US" dirty="0" smtClean="0"/>
              <a:t>The </a:t>
            </a:r>
            <a:r>
              <a:rPr lang="en-US" dirty="0"/>
              <a:t>most common chronic conditions among Medicare beneficiaries were: </a:t>
            </a:r>
          </a:p>
          <a:p>
            <a:pPr marL="171450" indent="-171450">
              <a:buFont typeface="Arial" pitchFamily="34" charset="0"/>
              <a:buChar char="•"/>
            </a:pPr>
            <a:r>
              <a:rPr lang="en-US" dirty="0"/>
              <a:t>High blood pressure (58%), </a:t>
            </a:r>
          </a:p>
          <a:p>
            <a:pPr marL="171450" indent="-171450">
              <a:buFont typeface="Arial" pitchFamily="34" charset="0"/>
              <a:buChar char="•"/>
            </a:pPr>
            <a:r>
              <a:rPr lang="en-US" dirty="0"/>
              <a:t>High cholesterol (45%), </a:t>
            </a:r>
          </a:p>
          <a:p>
            <a:pPr marL="171450" indent="-171450">
              <a:buFont typeface="Arial" pitchFamily="34" charset="0"/>
              <a:buChar char="•"/>
            </a:pPr>
            <a:r>
              <a:rPr lang="en-US" dirty="0"/>
              <a:t>Heart disease (31%), </a:t>
            </a:r>
          </a:p>
          <a:p>
            <a:pPr marL="171450" indent="-171450">
              <a:buFont typeface="Arial" pitchFamily="34" charset="0"/>
              <a:buChar char="•"/>
            </a:pPr>
            <a:r>
              <a:rPr lang="en-US" dirty="0"/>
              <a:t>Arthritis (29%) and </a:t>
            </a:r>
          </a:p>
          <a:p>
            <a:pPr marL="171450" indent="-171450">
              <a:buFont typeface="Arial" pitchFamily="34" charset="0"/>
              <a:buChar char="•"/>
            </a:pPr>
            <a:r>
              <a:rPr lang="en-US" dirty="0"/>
              <a:t>Diabetes (28%).</a:t>
            </a: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4.1.</a:t>
            </a:r>
          </a:p>
          <a:p>
            <a:endParaRPr lang="en-US" dirty="0"/>
          </a:p>
          <a:p>
            <a:r>
              <a:rPr lang="en-US" dirty="0" smtClean="0"/>
              <a:t>Data </a:t>
            </a:r>
            <a:r>
              <a:rPr lang="en-US" dirty="0"/>
              <a:t>highlights</a:t>
            </a:r>
            <a:r>
              <a:rPr lang="en-US" dirty="0" smtClean="0"/>
              <a:t>:</a:t>
            </a:r>
          </a:p>
          <a:p>
            <a:endParaRPr lang="en-US" dirty="0"/>
          </a:p>
          <a:p>
            <a:r>
              <a:rPr lang="en-US" dirty="0" smtClean="0"/>
              <a:t>Six </a:t>
            </a:r>
            <a:r>
              <a:rPr lang="en-US" dirty="0"/>
              <a:t>percent of beneficiaries with high blood pressure had no other condition present, while 23% had 5 or more additional conditions. </a:t>
            </a:r>
            <a:endParaRPr lang="en-US" dirty="0" smtClean="0"/>
          </a:p>
          <a:p>
            <a:endParaRPr lang="en-US" dirty="0"/>
          </a:p>
          <a:p>
            <a:r>
              <a:rPr lang="en-US" dirty="0"/>
              <a:t>Stroke and heart failure were highly co-morbid conditions with about 55% of beneficiaries with these conditions having 5 or more additional chronic health conditions. </a:t>
            </a:r>
            <a:endParaRPr lang="en-US" dirty="0" smtClean="0"/>
          </a:p>
          <a:p>
            <a:endParaRPr lang="en-US" dirty="0"/>
          </a:p>
          <a:p>
            <a:r>
              <a:rPr lang="en-US" dirty="0"/>
              <a:t>This pattern of co-morbidity held for men and women, with beneficiaries 65 years and older and dual-</a:t>
            </a:r>
            <a:r>
              <a:rPr lang="en-US" dirty="0" err="1"/>
              <a:t>eligibles</a:t>
            </a:r>
            <a:r>
              <a:rPr lang="en-US" dirty="0"/>
              <a:t> having greater co-morbidity.</a:t>
            </a:r>
          </a:p>
        </p:txBody>
      </p:sp>
      <p:sp>
        <p:nvSpPr>
          <p:cNvPr id="4" name="Slide Number Placeholder 3"/>
          <p:cNvSpPr>
            <a:spLocks noGrp="1"/>
          </p:cNvSpPr>
          <p:nvPr>
            <p:ph type="sldNum" sz="quarter" idx="10"/>
          </p:nvPr>
        </p:nvSpPr>
        <p:spPr/>
        <p:txBody>
          <a:bodyPr/>
          <a:lstStyle/>
          <a:p>
            <a:fld id="{AF5F6049-6407-4A03-B835-D525814D508F}" type="slidenum">
              <a:rPr lang="en-US" smtClean="0"/>
              <a:pPr/>
              <a:t>30</a:t>
            </a:fld>
            <a:endParaRPr lang="en-US"/>
          </a:p>
        </p:txBody>
      </p:sp>
    </p:spTree>
    <p:extLst>
      <p:ext uri="{BB962C8B-B14F-4D97-AF65-F5344CB8AC3E}">
        <p14:creationId xmlns:p14="http://schemas.microsoft.com/office/powerpoint/2010/main" val="29558613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4.2. </a:t>
            </a:r>
          </a:p>
          <a:p>
            <a:endParaRPr lang="en-US" dirty="0"/>
          </a:p>
          <a:p>
            <a:r>
              <a:rPr lang="en-US" dirty="0" smtClean="0"/>
              <a:t>Data </a:t>
            </a:r>
            <a:r>
              <a:rPr lang="en-US" dirty="0"/>
              <a:t>highlights</a:t>
            </a:r>
            <a:r>
              <a:rPr lang="en-US" dirty="0" smtClean="0"/>
              <a:t>:</a:t>
            </a:r>
          </a:p>
          <a:p>
            <a:endParaRPr lang="en-US" dirty="0"/>
          </a:p>
          <a:p>
            <a:r>
              <a:rPr lang="en-US" dirty="0" smtClean="0"/>
              <a:t>Among </a:t>
            </a:r>
            <a:r>
              <a:rPr lang="en-US" dirty="0"/>
              <a:t>beneficiaries with at least two of the chronic conditions, high cholesterol was the most common condition among the most prevalent dyads, whereas stroke was the most common co-occurring condition among the costliest dyads. </a:t>
            </a:r>
            <a:endParaRPr lang="en-US" dirty="0" smtClean="0"/>
          </a:p>
          <a:p>
            <a:endParaRPr lang="en-US" dirty="0"/>
          </a:p>
          <a:p>
            <a:r>
              <a:rPr lang="en-US" dirty="0"/>
              <a:t>Over 50% had high cholesterol and high blood pressure and one-third had high cholesterol co-occurring with ischemic heart disease or diabetes. </a:t>
            </a:r>
            <a:endParaRPr lang="en-US" dirty="0" smtClean="0"/>
          </a:p>
          <a:p>
            <a:endParaRPr lang="en-US" dirty="0"/>
          </a:p>
          <a:p>
            <a:r>
              <a:rPr lang="en-US" dirty="0"/>
              <a:t>Those with stroke and chronic kidney disease or stroke and COPD had per capita costs that were approximately 5 times higher than the average spending for Medicare FFS beneficiaries.</a:t>
            </a:r>
          </a:p>
          <a:p>
            <a:endParaRPr lang="en-US" dirty="0"/>
          </a:p>
        </p:txBody>
      </p:sp>
      <p:sp>
        <p:nvSpPr>
          <p:cNvPr id="4" name="Slide Number Placeholder 3"/>
          <p:cNvSpPr>
            <a:spLocks noGrp="1"/>
          </p:cNvSpPr>
          <p:nvPr>
            <p:ph type="sldNum" sz="quarter" idx="10"/>
          </p:nvPr>
        </p:nvSpPr>
        <p:spPr/>
        <p:txBody>
          <a:bodyPr/>
          <a:lstStyle/>
          <a:p>
            <a:fld id="{AF5F6049-6407-4A03-B835-D525814D508F}" type="slidenum">
              <a:rPr lang="en-US" smtClean="0"/>
              <a:pPr/>
              <a:t>31</a:t>
            </a:fld>
            <a:endParaRPr lang="en-US"/>
          </a:p>
        </p:txBody>
      </p:sp>
    </p:spTree>
    <p:extLst>
      <p:ext uri="{BB962C8B-B14F-4D97-AF65-F5344CB8AC3E}">
        <p14:creationId xmlns:p14="http://schemas.microsoft.com/office/powerpoint/2010/main" val="42404609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4.3.</a:t>
            </a:r>
          </a:p>
          <a:p>
            <a:endParaRPr lang="en-US" dirty="0"/>
          </a:p>
          <a:p>
            <a:r>
              <a:rPr lang="en-US" dirty="0" smtClean="0"/>
              <a:t>Data </a:t>
            </a:r>
            <a:r>
              <a:rPr lang="en-US" dirty="0"/>
              <a:t>highlights</a:t>
            </a:r>
            <a:r>
              <a:rPr lang="en-US" dirty="0" smtClean="0"/>
              <a:t>:</a:t>
            </a:r>
          </a:p>
          <a:p>
            <a:endParaRPr lang="en-US" dirty="0"/>
          </a:p>
          <a:p>
            <a:r>
              <a:rPr lang="en-US" dirty="0" smtClean="0"/>
              <a:t>Among </a:t>
            </a:r>
            <a:r>
              <a:rPr lang="en-US" dirty="0"/>
              <a:t>beneficiaries with at least three of the chronic conditions, high cholesterol and high blood pressure were the most common conditions among the most prevalent triads along with diabetes and ischemic heart disease whereas stroke and chronic kidney disease were the most common co-occurring conditions among the costliest triads. </a:t>
            </a:r>
            <a:endParaRPr lang="en-US" dirty="0" smtClean="0"/>
          </a:p>
          <a:p>
            <a:endParaRPr lang="en-US" dirty="0"/>
          </a:p>
          <a:p>
            <a:r>
              <a:rPr lang="en-US" dirty="0"/>
              <a:t>One third had high cholesterol, high blood pressure and ischemic heart disease and over one quarter had high cholesterol and high blood pressure co-occurring with diabetes or arthritis. </a:t>
            </a:r>
            <a:endParaRPr lang="en-US" dirty="0" smtClean="0"/>
          </a:p>
          <a:p>
            <a:endParaRPr lang="en-US" dirty="0"/>
          </a:p>
          <a:p>
            <a:r>
              <a:rPr lang="en-US" dirty="0"/>
              <a:t>The top five costliest triads had per capita costs of over $60,000. The costliest triads included stroke, chronic kidney disease and asthma or COPD with per capita costs that were 7 times higher than the average spending for Medicare FFS beneficiaries.</a:t>
            </a:r>
          </a:p>
          <a:p>
            <a:endParaRPr lang="en-US" dirty="0"/>
          </a:p>
        </p:txBody>
      </p:sp>
      <p:sp>
        <p:nvSpPr>
          <p:cNvPr id="4" name="Slide Number Placeholder 3"/>
          <p:cNvSpPr>
            <a:spLocks noGrp="1"/>
          </p:cNvSpPr>
          <p:nvPr>
            <p:ph type="sldNum" sz="quarter" idx="10"/>
          </p:nvPr>
        </p:nvSpPr>
        <p:spPr/>
        <p:txBody>
          <a:bodyPr/>
          <a:lstStyle/>
          <a:p>
            <a:fld id="{AF5F6049-6407-4A03-B835-D525814D508F}" type="slidenum">
              <a:rPr lang="en-US" smtClean="0"/>
              <a:pPr/>
              <a:t>32</a:t>
            </a:fld>
            <a:endParaRPr lang="en-US"/>
          </a:p>
        </p:txBody>
      </p:sp>
    </p:spTree>
    <p:extLst>
      <p:ext uri="{BB962C8B-B14F-4D97-AF65-F5344CB8AC3E}">
        <p14:creationId xmlns:p14="http://schemas.microsoft.com/office/powerpoint/2010/main" val="33147253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1.1b.</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 </a:t>
            </a:r>
          </a:p>
          <a:p>
            <a:endParaRPr lang="en-US" sz="1200" kern="1200" dirty="0" smtClean="0">
              <a:solidFill>
                <a:schemeClr val="tx1"/>
              </a:solidFill>
              <a:latin typeface="+mn-lt"/>
              <a:ea typeface="+mn-ea"/>
              <a:cs typeface="+mn-cs"/>
            </a:endParaRPr>
          </a:p>
          <a:p>
            <a:r>
              <a:rPr lang="en-US" dirty="0"/>
              <a:t>Beneficiaries less than 65 years of age (who are primarily disabled) were 2.3 times as likely to have depression and 1.8 times as likely to have asthma, compared to aged beneficiaries. </a:t>
            </a:r>
            <a:endParaRPr lang="en-US" dirty="0" smtClean="0"/>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1.1c.</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 </a:t>
            </a:r>
          </a:p>
          <a:p>
            <a:endParaRPr lang="en-US" sz="1200" kern="1200" dirty="0" smtClean="0">
              <a:solidFill>
                <a:schemeClr val="tx1"/>
              </a:solidFill>
              <a:latin typeface="+mn-lt"/>
              <a:ea typeface="+mn-ea"/>
              <a:cs typeface="+mn-cs"/>
            </a:endParaRPr>
          </a:p>
          <a:p>
            <a:r>
              <a:rPr lang="en-US" dirty="0"/>
              <a:t>Women were about 1.7 times as likely to have arthritis or depression while men were 1.3 times more likely to have ischemic heart disease. </a:t>
            </a:r>
          </a:p>
        </p:txBody>
      </p:sp>
      <p:sp>
        <p:nvSpPr>
          <p:cNvPr id="4" name="Slide Number Placeholder 3"/>
          <p:cNvSpPr>
            <a:spLocks noGrp="1"/>
          </p:cNvSpPr>
          <p:nvPr>
            <p:ph type="sldNum" sz="quarter" idx="10"/>
          </p:nvPr>
        </p:nvSpPr>
        <p:spPr/>
        <p:txBody>
          <a:bodyPr/>
          <a:lstStyle/>
          <a:p>
            <a:fld id="{15922F31-EB93-4285-9E91-2AB79468608D}"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1.1d.</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 </a:t>
            </a:r>
          </a:p>
          <a:p>
            <a:endParaRPr lang="en-US" sz="1200" kern="1200" dirty="0" smtClean="0">
              <a:solidFill>
                <a:schemeClr val="tx1"/>
              </a:solidFill>
              <a:latin typeface="+mn-lt"/>
              <a:ea typeface="+mn-ea"/>
              <a:cs typeface="+mn-cs"/>
            </a:endParaRPr>
          </a:p>
          <a:p>
            <a:r>
              <a:rPr lang="en-US" dirty="0"/>
              <a:t>Dual eligible beneficiaries were: </a:t>
            </a:r>
          </a:p>
          <a:p>
            <a:pPr marL="171450" indent="-171450">
              <a:buFont typeface="Arial" pitchFamily="34" charset="0"/>
              <a:buChar char="•"/>
            </a:pPr>
            <a:r>
              <a:rPr lang="en-US" dirty="0"/>
              <a:t>More than twice as likely to have depression or Alzheimer’s disease, </a:t>
            </a:r>
          </a:p>
          <a:p>
            <a:pPr marL="171450" indent="-171450">
              <a:buFont typeface="Arial" pitchFamily="34" charset="0"/>
              <a:buChar char="•"/>
            </a:pPr>
            <a:r>
              <a:rPr lang="en-US" dirty="0"/>
              <a:t>1.7 times more likely to have COPD, </a:t>
            </a:r>
          </a:p>
          <a:p>
            <a:pPr marL="171450" indent="-171450">
              <a:buFont typeface="Arial" pitchFamily="34" charset="0"/>
              <a:buChar char="•"/>
            </a:pPr>
            <a:r>
              <a:rPr lang="en-US" dirty="0"/>
              <a:t>1.6 times more likely to have heart failure and </a:t>
            </a:r>
          </a:p>
          <a:p>
            <a:pPr marL="171450" indent="-171450">
              <a:buFont typeface="Arial" pitchFamily="34" charset="0"/>
              <a:buChar char="•"/>
            </a:pPr>
            <a:r>
              <a:rPr lang="en-US" dirty="0"/>
              <a:t>1.4 times more likely to have diabetes. </a:t>
            </a:r>
          </a:p>
        </p:txBody>
      </p:sp>
      <p:sp>
        <p:nvSpPr>
          <p:cNvPr id="4" name="Slide Number Placeholder 3"/>
          <p:cNvSpPr>
            <a:spLocks noGrp="1"/>
          </p:cNvSpPr>
          <p:nvPr>
            <p:ph type="sldNum" sz="quarter" idx="10"/>
          </p:nvPr>
        </p:nvSpPr>
        <p:spPr/>
        <p:txBody>
          <a:bodyPr/>
          <a:lstStyle/>
          <a:p>
            <a:fld id="{15922F31-EB93-4285-9E91-2AB79468608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1.2a.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 </a:t>
            </a:r>
          </a:p>
          <a:p>
            <a:endParaRPr lang="en-US" sz="1200" kern="1200" dirty="0" smtClean="0">
              <a:solidFill>
                <a:schemeClr val="tx1"/>
              </a:solidFill>
              <a:latin typeface="+mn-lt"/>
              <a:ea typeface="+mn-ea"/>
              <a:cs typeface="+mn-cs"/>
            </a:endParaRPr>
          </a:p>
          <a:p>
            <a:r>
              <a:rPr lang="en-US" dirty="0"/>
              <a:t>Among the 15 chronic conditions examined, the prevalence of multiple chronic conditions was high, with over two-thirds of beneficiaries having two or more chronic conditions and 14% having 6 or more chronic conditions. </a:t>
            </a:r>
          </a:p>
        </p:txBody>
      </p:sp>
      <p:sp>
        <p:nvSpPr>
          <p:cNvPr id="4" name="Slide Number Placeholder 3"/>
          <p:cNvSpPr>
            <a:spLocks noGrp="1"/>
          </p:cNvSpPr>
          <p:nvPr>
            <p:ph type="sldNum" sz="quarter" idx="10"/>
          </p:nvPr>
        </p:nvSpPr>
        <p:spPr/>
        <p:txBody>
          <a:bodyPr/>
          <a:lstStyle/>
          <a:p>
            <a:fld id="{15922F31-EB93-4285-9E91-2AB79468608D}"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1.2b.</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dirty="0"/>
              <a:t>Over one half of beneficiaries less than 65 years had two or more chronic conditions compared to: </a:t>
            </a:r>
          </a:p>
          <a:p>
            <a:pPr marL="171450" indent="-171450">
              <a:buFont typeface="Arial" pitchFamily="34" charset="0"/>
              <a:buChar char="•"/>
            </a:pPr>
            <a:r>
              <a:rPr lang="en-US" dirty="0"/>
              <a:t>Sixty-three percent of those 65-74 years, </a:t>
            </a:r>
          </a:p>
          <a:p>
            <a:pPr marL="171450" indent="-171450">
              <a:buFont typeface="Arial" pitchFamily="34" charset="0"/>
              <a:buChar char="•"/>
            </a:pPr>
            <a:r>
              <a:rPr lang="en-US" dirty="0"/>
              <a:t>Seventy-eight percent of those 75-84 years and, </a:t>
            </a:r>
          </a:p>
          <a:p>
            <a:pPr marL="171450" indent="-171450">
              <a:buFont typeface="Arial" pitchFamily="34" charset="0"/>
              <a:buChar char="•"/>
            </a:pPr>
            <a:r>
              <a:rPr lang="en-US" dirty="0"/>
              <a:t>Eighty-three percent of beneficiaries 85 years and older. </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Figure 1.2c.</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Data highlights: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Over seventy percent of women had two or more chronic conditions compared to 65% of men.</a:t>
            </a:r>
          </a:p>
          <a:p>
            <a:endParaRPr lang="en-US" dirty="0"/>
          </a:p>
        </p:txBody>
      </p:sp>
      <p:sp>
        <p:nvSpPr>
          <p:cNvPr id="4" name="Slide Number Placeholder 3"/>
          <p:cNvSpPr>
            <a:spLocks noGrp="1"/>
          </p:cNvSpPr>
          <p:nvPr>
            <p:ph type="sldNum" sz="quarter" idx="10"/>
          </p:nvPr>
        </p:nvSpPr>
        <p:spPr/>
        <p:txBody>
          <a:bodyPr/>
          <a:lstStyle/>
          <a:p>
            <a:fld id="{15922F31-EB93-4285-9E91-2AB79468608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40D932-A466-4123-AEF0-FA77F911402A}" type="datetimeFigureOut">
              <a:rPr lang="en-US" smtClean="0"/>
              <a:pPr/>
              <a:t>04/25/2013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1FBC1-E6FC-45EE-AD0D-C60020008FF0}" type="slidenum">
              <a:rPr lang="en-US" smtClean="0"/>
              <a:pPr/>
              <a:t>‹#›</a:t>
            </a:fld>
            <a:endParaRPr lang="en-US"/>
          </a:p>
        </p:txBody>
      </p:sp>
    </p:spTree>
    <p:extLst>
      <p:ext uri="{BB962C8B-B14F-4D97-AF65-F5344CB8AC3E}">
        <p14:creationId xmlns:p14="http://schemas.microsoft.com/office/powerpoint/2010/main" val="1264623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D932-A466-4123-AEF0-FA77F911402A}" type="datetimeFigureOut">
              <a:rPr lang="en-US" smtClean="0"/>
              <a:pPr/>
              <a:t>04/25/2013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1FBC1-E6FC-45EE-AD0D-C60020008FF0}" type="slidenum">
              <a:rPr lang="en-US" smtClean="0"/>
              <a:pPr/>
              <a:t>‹#›</a:t>
            </a:fld>
            <a:endParaRPr lang="en-US"/>
          </a:p>
        </p:txBody>
      </p:sp>
    </p:spTree>
    <p:extLst>
      <p:ext uri="{BB962C8B-B14F-4D97-AF65-F5344CB8AC3E}">
        <p14:creationId xmlns:p14="http://schemas.microsoft.com/office/powerpoint/2010/main" val="3034558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D932-A466-4123-AEF0-FA77F911402A}" type="datetimeFigureOut">
              <a:rPr lang="en-US" smtClean="0"/>
              <a:pPr/>
              <a:t>04/25/2013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1FBC1-E6FC-45EE-AD0D-C60020008FF0}" type="slidenum">
              <a:rPr lang="en-US" smtClean="0"/>
              <a:pPr/>
              <a:t>‹#›</a:t>
            </a:fld>
            <a:endParaRPr lang="en-US"/>
          </a:p>
        </p:txBody>
      </p:sp>
    </p:spTree>
    <p:extLst>
      <p:ext uri="{BB962C8B-B14F-4D97-AF65-F5344CB8AC3E}">
        <p14:creationId xmlns:p14="http://schemas.microsoft.com/office/powerpoint/2010/main" val="3018190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D932-A466-4123-AEF0-FA77F911402A}" type="datetimeFigureOut">
              <a:rPr lang="en-US" smtClean="0"/>
              <a:pPr/>
              <a:t>04/25/2013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1FBC1-E6FC-45EE-AD0D-C60020008FF0}" type="slidenum">
              <a:rPr lang="en-US" smtClean="0"/>
              <a:pPr/>
              <a:t>‹#›</a:t>
            </a:fld>
            <a:endParaRPr lang="en-US"/>
          </a:p>
        </p:txBody>
      </p:sp>
    </p:spTree>
    <p:extLst>
      <p:ext uri="{BB962C8B-B14F-4D97-AF65-F5344CB8AC3E}">
        <p14:creationId xmlns:p14="http://schemas.microsoft.com/office/powerpoint/2010/main" val="2814902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40D932-A466-4123-AEF0-FA77F911402A}" type="datetimeFigureOut">
              <a:rPr lang="en-US" smtClean="0"/>
              <a:pPr/>
              <a:t>04/25/2013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1FBC1-E6FC-45EE-AD0D-C60020008FF0}" type="slidenum">
              <a:rPr lang="en-US" smtClean="0"/>
              <a:pPr/>
              <a:t>‹#›</a:t>
            </a:fld>
            <a:endParaRPr lang="en-US"/>
          </a:p>
        </p:txBody>
      </p:sp>
    </p:spTree>
    <p:extLst>
      <p:ext uri="{BB962C8B-B14F-4D97-AF65-F5344CB8AC3E}">
        <p14:creationId xmlns:p14="http://schemas.microsoft.com/office/powerpoint/2010/main" val="218842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40D932-A466-4123-AEF0-FA77F911402A}" type="datetimeFigureOut">
              <a:rPr lang="en-US" smtClean="0"/>
              <a:pPr/>
              <a:t>04/25/2013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61FBC1-E6FC-45EE-AD0D-C60020008FF0}" type="slidenum">
              <a:rPr lang="en-US" smtClean="0"/>
              <a:pPr/>
              <a:t>‹#›</a:t>
            </a:fld>
            <a:endParaRPr lang="en-US"/>
          </a:p>
        </p:txBody>
      </p:sp>
    </p:spTree>
    <p:extLst>
      <p:ext uri="{BB962C8B-B14F-4D97-AF65-F5344CB8AC3E}">
        <p14:creationId xmlns:p14="http://schemas.microsoft.com/office/powerpoint/2010/main" val="4211239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40D932-A466-4123-AEF0-FA77F911402A}" type="datetimeFigureOut">
              <a:rPr lang="en-US" smtClean="0"/>
              <a:pPr/>
              <a:t>04/25/2013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61FBC1-E6FC-45EE-AD0D-C60020008FF0}" type="slidenum">
              <a:rPr lang="en-US" smtClean="0"/>
              <a:pPr/>
              <a:t>‹#›</a:t>
            </a:fld>
            <a:endParaRPr lang="en-US"/>
          </a:p>
        </p:txBody>
      </p:sp>
    </p:spTree>
    <p:extLst>
      <p:ext uri="{BB962C8B-B14F-4D97-AF65-F5344CB8AC3E}">
        <p14:creationId xmlns:p14="http://schemas.microsoft.com/office/powerpoint/2010/main" val="1209023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0D932-A466-4123-AEF0-FA77F911402A}" type="datetimeFigureOut">
              <a:rPr lang="en-US" smtClean="0"/>
              <a:pPr/>
              <a:t>04/25/2013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61FBC1-E6FC-45EE-AD0D-C60020008FF0}" type="slidenum">
              <a:rPr lang="en-US" smtClean="0"/>
              <a:pPr/>
              <a:t>‹#›</a:t>
            </a:fld>
            <a:endParaRPr lang="en-US"/>
          </a:p>
        </p:txBody>
      </p:sp>
    </p:spTree>
    <p:extLst>
      <p:ext uri="{BB962C8B-B14F-4D97-AF65-F5344CB8AC3E}">
        <p14:creationId xmlns:p14="http://schemas.microsoft.com/office/powerpoint/2010/main" val="1184118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0D932-A466-4123-AEF0-FA77F911402A}" type="datetimeFigureOut">
              <a:rPr lang="en-US" smtClean="0"/>
              <a:pPr/>
              <a:t>04/25/2013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61FBC1-E6FC-45EE-AD0D-C60020008FF0}" type="slidenum">
              <a:rPr lang="en-US" smtClean="0"/>
              <a:pPr/>
              <a:t>‹#›</a:t>
            </a:fld>
            <a:endParaRPr lang="en-US"/>
          </a:p>
        </p:txBody>
      </p:sp>
    </p:spTree>
    <p:extLst>
      <p:ext uri="{BB962C8B-B14F-4D97-AF65-F5344CB8AC3E}">
        <p14:creationId xmlns:p14="http://schemas.microsoft.com/office/powerpoint/2010/main" val="4012860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D932-A466-4123-AEF0-FA77F911402A}" type="datetimeFigureOut">
              <a:rPr lang="en-US" smtClean="0"/>
              <a:pPr/>
              <a:t>04/25/2013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61FBC1-E6FC-45EE-AD0D-C60020008FF0}" type="slidenum">
              <a:rPr lang="en-US" smtClean="0"/>
              <a:pPr/>
              <a:t>‹#›</a:t>
            </a:fld>
            <a:endParaRPr lang="en-US"/>
          </a:p>
        </p:txBody>
      </p:sp>
    </p:spTree>
    <p:extLst>
      <p:ext uri="{BB962C8B-B14F-4D97-AF65-F5344CB8AC3E}">
        <p14:creationId xmlns:p14="http://schemas.microsoft.com/office/powerpoint/2010/main" val="3171263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D932-A466-4123-AEF0-FA77F911402A}" type="datetimeFigureOut">
              <a:rPr lang="en-US" smtClean="0"/>
              <a:pPr/>
              <a:t>04/25/2013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61FBC1-E6FC-45EE-AD0D-C60020008FF0}" type="slidenum">
              <a:rPr lang="en-US" smtClean="0"/>
              <a:pPr/>
              <a:t>‹#›</a:t>
            </a:fld>
            <a:endParaRPr lang="en-US"/>
          </a:p>
        </p:txBody>
      </p:sp>
    </p:spTree>
    <p:extLst>
      <p:ext uri="{BB962C8B-B14F-4D97-AF65-F5344CB8AC3E}">
        <p14:creationId xmlns:p14="http://schemas.microsoft.com/office/powerpoint/2010/main" val="2542367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40D932-A466-4123-AEF0-FA77F911402A}" type="datetimeFigureOut">
              <a:rPr lang="en-US" smtClean="0"/>
              <a:pPr/>
              <a:t>04/25/2013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61FBC1-E6FC-45EE-AD0D-C60020008FF0}" type="slidenum">
              <a:rPr lang="en-US" smtClean="0"/>
              <a:pPr/>
              <a:t>‹#›</a:t>
            </a:fld>
            <a:endParaRPr lang="en-US"/>
          </a:p>
        </p:txBody>
      </p:sp>
    </p:spTree>
    <p:extLst>
      <p:ext uri="{BB962C8B-B14F-4D97-AF65-F5344CB8AC3E}">
        <p14:creationId xmlns:p14="http://schemas.microsoft.com/office/powerpoint/2010/main" val="10857479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130425"/>
            <a:ext cx="8382000" cy="1470025"/>
          </a:xfrm>
        </p:spPr>
        <p:txBody>
          <a:bodyPr>
            <a:normAutofit fontScale="90000"/>
          </a:bodyPr>
          <a:lstStyle/>
          <a:p>
            <a:r>
              <a:rPr lang="en-US" dirty="0" smtClean="0"/>
              <a:t>Chronic Conditions among Medicare Beneficiaries, </a:t>
            </a:r>
            <a:r>
              <a:rPr lang="en-US" dirty="0" err="1" smtClean="0"/>
              <a:t>Chartbook</a:t>
            </a:r>
            <a:r>
              <a:rPr lang="en-US" dirty="0" smtClean="0"/>
              <a:t>: 2012 Edition</a:t>
            </a:r>
            <a:endParaRPr lang="en-US" dirty="0"/>
          </a:p>
        </p:txBody>
      </p:sp>
      <p:sp>
        <p:nvSpPr>
          <p:cNvPr id="3" name="Subtitle 2"/>
          <p:cNvSpPr>
            <a:spLocks noGrp="1"/>
          </p:cNvSpPr>
          <p:nvPr>
            <p:ph type="subTitle" idx="1"/>
          </p:nvPr>
        </p:nvSpPr>
        <p:spPr/>
        <p:txBody>
          <a:bodyPr>
            <a:normAutofit fontScale="77500" lnSpcReduction="20000"/>
          </a:bodyPr>
          <a:lstStyle/>
          <a:p>
            <a:r>
              <a:rPr lang="en-US" b="1" dirty="0" smtClean="0"/>
              <a:t>Suggested citation:</a:t>
            </a:r>
            <a:endParaRPr lang="en-US" dirty="0"/>
          </a:p>
          <a:p>
            <a:r>
              <a:rPr lang="en-US" dirty="0"/>
              <a:t>Centers for Medicare and Medicaid Services. Chronic Conditions among Medicare Beneficiaries, </a:t>
            </a:r>
            <a:r>
              <a:rPr lang="en-US" dirty="0" err="1" smtClean="0"/>
              <a:t>Chartbook</a:t>
            </a:r>
            <a:r>
              <a:rPr lang="en-US" dirty="0" smtClean="0"/>
              <a:t>, 2012 Edition. </a:t>
            </a:r>
            <a:r>
              <a:rPr lang="en-US" dirty="0"/>
              <a:t>Baltimore, MD. </a:t>
            </a:r>
            <a:r>
              <a:rPr lang="en-US" dirty="0" smtClean="0"/>
              <a:t>2012.</a:t>
            </a:r>
            <a:endParaRPr lang="en-US" dirty="0"/>
          </a:p>
          <a:p>
            <a:endParaRPr lang="en-US" dirty="0"/>
          </a:p>
        </p:txBody>
      </p:sp>
    </p:spTree>
    <p:extLst>
      <p:ext uri="{BB962C8B-B14F-4D97-AF65-F5344CB8AC3E}">
        <p14:creationId xmlns:p14="http://schemas.microsoft.com/office/powerpoint/2010/main" val="995981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igure 1.2d: Percentage of Medicare FFS Beneficiaries by Number of Chronic Conditions and Race/Ethnicity: 2010. Refer to data table 1.2a-1.2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1555" y="609600"/>
            <a:ext cx="7120890" cy="5612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28940415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pic>
        <p:nvPicPr>
          <p:cNvPr id="10243" name="Picture 3" descr="Figure 1.2e: Percentage of Medicare FFS Beneficiaries by Number of Chronic Conditions and Dual Eligibility Status: 2010. Refer to data table 1.2a-1.2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120" y="685800"/>
            <a:ext cx="7223760" cy="5017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55653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Section 2</a:t>
            </a:r>
            <a:endParaRPr lang="en-US" dirty="0"/>
          </a:p>
        </p:txBody>
      </p:sp>
      <p:sp>
        <p:nvSpPr>
          <p:cNvPr id="3" name="Subtitle 2"/>
          <p:cNvSpPr>
            <a:spLocks noGrp="1"/>
          </p:cNvSpPr>
          <p:nvPr>
            <p:ph type="subTitle" idx="1"/>
          </p:nvPr>
        </p:nvSpPr>
        <p:spPr/>
        <p:txBody>
          <a:bodyPr/>
          <a:lstStyle/>
          <a:p>
            <a:r>
              <a:rPr lang="en-US" dirty="0" smtClean="0"/>
              <a:t>Medicare Service Utilization</a:t>
            </a:r>
            <a:endParaRPr lang="en-US" dirty="0"/>
          </a:p>
        </p:txBody>
      </p:sp>
    </p:spTree>
    <p:extLst>
      <p:ext uri="{BB962C8B-B14F-4D97-AF65-F5344CB8AC3E}">
        <p14:creationId xmlns:p14="http://schemas.microsoft.com/office/powerpoint/2010/main" val="2268657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Figure 2.1: Percentage of Medicare FFS Beneficiaries by Number of Inpatient Admissions and Number of Chronic Conditions: 2010. Refer to data table 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525" y="152400"/>
            <a:ext cx="7600950" cy="6195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35562585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685798"/>
            <a:ext cx="7460361" cy="5647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10565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Figure 2.3: Percentage of Medicare FFS Beneficiaries by Number of Home Health Visits and Number of Chronic Conditions: 2010. Refer to data table 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945" y="457200"/>
            <a:ext cx="7738110"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14049360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Figure 2.4: Percentage of Medicare FFS Beneficiaries by Number of Physician Office Visits and Number of Chronic Conditions: 2010. Refer to data table 2.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 y="152400"/>
            <a:ext cx="8503920" cy="6217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40873068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Figure 2.5: Percentage of Medicare FFS Beneficiaries by Number of Emergency Room Visits and Number of Chronic Conditions: 2010. Refer to data tabl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5078" y="457200"/>
            <a:ext cx="7893844" cy="592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27456252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Figure 2.6a: Percentage of Hospital Admissions with a Readmission within 30 days by Number of Chronic Conditions and Age: 2010. Refer to data table 2.6a-2.6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7753" y="76200"/>
            <a:ext cx="7008495" cy="643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26850627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Figure 2.6b: Percentage of Hospital Admissions with a Readmission within 30 days by Number of Chronic Conditions and Sex: 2010. Refer to data table 2.6a-2.6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3771" y="533400"/>
            <a:ext cx="7176458" cy="5532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6584000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Section 1</a:t>
            </a:r>
            <a:endParaRPr lang="en-US" dirty="0"/>
          </a:p>
        </p:txBody>
      </p:sp>
      <p:sp>
        <p:nvSpPr>
          <p:cNvPr id="5" name="Subtitle 4"/>
          <p:cNvSpPr>
            <a:spLocks noGrp="1"/>
          </p:cNvSpPr>
          <p:nvPr>
            <p:ph type="subTitle" idx="1"/>
          </p:nvPr>
        </p:nvSpPr>
        <p:spPr/>
        <p:txBody>
          <a:bodyPr/>
          <a:lstStyle/>
          <a:p>
            <a:r>
              <a:rPr lang="en-US" dirty="0" smtClean="0"/>
              <a:t>Demographics and Prevalence</a:t>
            </a:r>
            <a:endParaRPr lang="en-US" dirty="0"/>
          </a:p>
        </p:txBody>
      </p:sp>
    </p:spTree>
    <p:extLst>
      <p:ext uri="{BB962C8B-B14F-4D97-AF65-F5344CB8AC3E}">
        <p14:creationId xmlns:p14="http://schemas.microsoft.com/office/powerpoint/2010/main" val="13370073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pic>
        <p:nvPicPr>
          <p:cNvPr id="1026" name="Picture 2" descr="Figure 2.6c: Percentage of Hospital Admissions with a Readmission within 30 days by Number of Chronic Conditions and Dual Eligibility Status: 2010. Refer to data table 2.6a-2.6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5885" y="304800"/>
            <a:ext cx="6412230" cy="5509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84469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Figure 2.7: Distribution of Medicare FFS Beneficiaries by Number of Chronic Conditions and Total Medicare Hospital Readmissions: 2010. Refer to data tabl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4315" y="228600"/>
            <a:ext cx="8675370" cy="6320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12912618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Section 3</a:t>
            </a:r>
            <a:endParaRPr lang="en-US" dirty="0"/>
          </a:p>
        </p:txBody>
      </p:sp>
      <p:sp>
        <p:nvSpPr>
          <p:cNvPr id="3" name="Subtitle 2"/>
          <p:cNvSpPr>
            <a:spLocks noGrp="1"/>
          </p:cNvSpPr>
          <p:nvPr>
            <p:ph type="subTitle" idx="1"/>
          </p:nvPr>
        </p:nvSpPr>
        <p:spPr/>
        <p:txBody>
          <a:bodyPr/>
          <a:lstStyle/>
          <a:p>
            <a:r>
              <a:rPr lang="en-US" dirty="0" smtClean="0"/>
              <a:t>Medicare Spending</a:t>
            </a:r>
            <a:endParaRPr lang="en-US" dirty="0"/>
          </a:p>
        </p:txBody>
      </p:sp>
    </p:spTree>
    <p:extLst>
      <p:ext uri="{BB962C8B-B14F-4D97-AF65-F5344CB8AC3E}">
        <p14:creationId xmlns:p14="http://schemas.microsoft.com/office/powerpoint/2010/main" val="28831210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pic>
        <p:nvPicPr>
          <p:cNvPr id="24579" name="Picture 3" descr="Figure 3.1a: Per Capita Medicare Spending for Medicare FFS Beneficiaries by Number of Chronic Conditions: 2010. Refer to data table 3.1a-3.1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195" y="457200"/>
            <a:ext cx="8309610" cy="563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75147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pic>
        <p:nvPicPr>
          <p:cNvPr id="23555" name="Picture 3" descr="Figure 3.1b: Per Capita Medicare Spending for Medicare FFS Beneficiaries by Number of Chronic Conditions and Age: 2010. Refer to data table 3.1a-3.1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8681" y="381000"/>
            <a:ext cx="7386638" cy="5951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96573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pic>
        <p:nvPicPr>
          <p:cNvPr id="25602" name="Picture 2" descr="Figure 3.1c: Per Capita Medicare Spending for Medicare FFS Beneficiaries by Number of Chronic Conditions and Sex: 2010. Refer to data table 3.1a-3.1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7726" y="381000"/>
            <a:ext cx="7428548" cy="5961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56339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pic>
        <p:nvPicPr>
          <p:cNvPr id="26626" name="Picture 2" descr="Figure 3.1d: Per Capita Medicare Spending for Medicare FFS Beneficiaries by Number of Chronic Conditions and Dual Eligibility Status: 2010. Refer to data table 3.1a-3.1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2010" y="381000"/>
            <a:ext cx="7459980" cy="5930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90438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pic>
        <p:nvPicPr>
          <p:cNvPr id="27650" name="Picture 2" descr="Figure 3.2: Distribution of Medicare FFS Beneficiaries by Number of Chronic Conditions and Total Medicare Spending: 2010. Refer to data table 3.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4365" y="533400"/>
            <a:ext cx="7875270" cy="560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43225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pic>
        <p:nvPicPr>
          <p:cNvPr id="2050" name="Picture 2" descr="Figure 3.3: Spending on Medicare Services as a Percentage of Total Medicare Spending among Medicare FFS Beneficiaries by Number of Chronic Conditions: 2010. Refer to data table 3.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338" y="696913"/>
            <a:ext cx="9077325" cy="546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34687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Section 4</a:t>
            </a:r>
            <a:endParaRPr lang="en-US" dirty="0"/>
          </a:p>
        </p:txBody>
      </p:sp>
      <p:sp>
        <p:nvSpPr>
          <p:cNvPr id="3" name="Subtitle 2"/>
          <p:cNvSpPr>
            <a:spLocks noGrp="1"/>
          </p:cNvSpPr>
          <p:nvPr>
            <p:ph type="subTitle" idx="1"/>
          </p:nvPr>
        </p:nvSpPr>
        <p:spPr/>
        <p:txBody>
          <a:bodyPr/>
          <a:lstStyle/>
          <a:p>
            <a:r>
              <a:rPr lang="en-US" dirty="0" smtClean="0"/>
              <a:t>Chronic Condition Co-morbidity </a:t>
            </a:r>
            <a:endParaRPr lang="en-US" dirty="0"/>
          </a:p>
        </p:txBody>
      </p:sp>
    </p:spTree>
    <p:extLst>
      <p:ext uri="{BB962C8B-B14F-4D97-AF65-F5344CB8AC3E}">
        <p14:creationId xmlns:p14="http://schemas.microsoft.com/office/powerpoint/2010/main" val="4007346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pic>
        <p:nvPicPr>
          <p:cNvPr id="2051" name="Picture 3" descr="Figure 1.1a: Percentage of Medicare FFS Beneficiaries with the 15 Selected Chronic Conditions: 2010. Refer to data table 1.1a-1.1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775" y="76200"/>
            <a:ext cx="8934450" cy="650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47088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Figure 4.1: Co-morbidity among Chronic Conditions for Medicare FFS Beneficiaries: 2010. Refer to data table 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2525" y="533400"/>
            <a:ext cx="6838950" cy="561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31568366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pic>
        <p:nvPicPr>
          <p:cNvPr id="3074" name="Picture 2" descr="Figure 4.2: Top Five Dyad Chronic Condition Combinations among Medicare FFS beneficiaries with at Least Two Chronic Conditions: Prevalence and Per Capita Medicare Spending 2010. Refer to data table 4.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7234" y="609600"/>
            <a:ext cx="6029532" cy="5435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34295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pic>
        <p:nvPicPr>
          <p:cNvPr id="22530" name="Picture 2" descr="Figure 4.3: Top Five Triad Chronic Condition Combinations among Medicare FFS Beneficiaries with at Least Three Chronic Conditions: Prevalence and Per Capita Medicare Spending: 2010. Refer to data table 4.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712" y="762000"/>
            <a:ext cx="7768576" cy="5359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77852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igure 1.1b: Percentage of Medicare FFS Beneficiaries with the 15 Selected Chronic Conditions by Age: 2010. Refer to data table 1.1a-1.1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8220" y="12819"/>
            <a:ext cx="7147560" cy="6736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24623989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igure 1.1c: Percentage of Medicare FFS Beneficiaries with the 15 Selected Chronic Conditions by Sex: 2010. Refer to data table 1.1a-1.1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2030" y="76200"/>
            <a:ext cx="7139940" cy="6644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1493866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Figure 1.1d: Percentage of Medicare FFS Beneficiaries with the 15 Selected Chronic Conditions by Dual Eligibility Status: 2010. Refer to data table 1.1a-1.1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8220" y="76200"/>
            <a:ext cx="7147560" cy="6659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765095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igure 1.2a: Percentage of Medicare FFS Beneficiaries by Number of Chronic Conditions: 2010. Refer to data table 1.2a-1.2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655" y="533400"/>
            <a:ext cx="7806690" cy="565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35660214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Figure 1.2b: Percentage of Medicare FFS Beneficiaries by Number of Chronic Conditions and Age: 2010. Refer to data table 1.2a-1.2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8700" y="381000"/>
            <a:ext cx="7086600" cy="6183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16226766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Figure 1.2c: Percentage of Medicare FFS Beneficiaries by Number of Chronic Conditions and Sex: 2010. Refer to data table 1.2a-1.2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11605" y="609600"/>
            <a:ext cx="6320790" cy="5406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3"/>
          <p:cNvSpPr>
            <a:spLocks noGrp="1"/>
          </p:cNvSpPr>
          <p:nvPr>
            <p:ph type="ftr" sz="quarter" idx="11"/>
          </p:nvPr>
        </p:nvSpPr>
        <p:spPr>
          <a:xfrm>
            <a:off x="0" y="6492875"/>
            <a:ext cx="8839200" cy="365125"/>
          </a:xfrm>
        </p:spPr>
        <p:txBody>
          <a:bodyPr/>
          <a:lstStyle/>
          <a:p>
            <a:r>
              <a:rPr lang="en-US" sz="1100" dirty="0" smtClean="0">
                <a:solidFill>
                  <a:schemeClr val="tx1"/>
                </a:solidFill>
              </a:rPr>
              <a:t>Source: Centers for Medicare and Medicaid Services. Chronic Conditions among Medicare Beneficiaries, Chart book: 2012 Edition Baltimore, MD. 2012.</a:t>
            </a:r>
            <a:endParaRPr lang="en-US" sz="1100" dirty="0">
              <a:solidFill>
                <a:schemeClr val="tx1"/>
              </a:solidFill>
            </a:endParaRPr>
          </a:p>
        </p:txBody>
      </p:sp>
    </p:spTree>
    <p:extLst>
      <p:ext uri="{BB962C8B-B14F-4D97-AF65-F5344CB8AC3E}">
        <p14:creationId xmlns:p14="http://schemas.microsoft.com/office/powerpoint/2010/main" val="14595582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TotalTime>
  <Words>2187</Words>
  <Application>Microsoft Office PowerPoint</Application>
  <PresentationFormat>On-screen Show (4:3)</PresentationFormat>
  <Paragraphs>248</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Chronic Conditions among Medicare Beneficiaries, Chartbook: 2012 Edition</vt:lpstr>
      <vt:lpstr>Section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Section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Section 3</vt:lpstr>
      <vt:lpstr>PowerPoint Presentation</vt:lpstr>
      <vt:lpstr>PowerPoint Presentation</vt:lpstr>
      <vt:lpstr>PowerPoint Presentation</vt:lpstr>
      <vt:lpstr>PowerPoint Presentation</vt:lpstr>
      <vt:lpstr>PowerPoint Presentation</vt:lpstr>
      <vt:lpstr>PowerPoint Presentation</vt:lpstr>
      <vt:lpstr>Section 4</vt:lpstr>
      <vt:lpstr>PowerPoint Presentation</vt:lpstr>
      <vt:lpstr>PowerPoint Presentation</vt:lpstr>
      <vt:lpstr>PowerPoint Presentation</vt:lpstr>
    </vt:vector>
  </TitlesOfParts>
  <Company>CMS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Chronic Conditions among Medicare Beneficiaries, Chartbook: 2012 Edition</dc:title>
  <dc:creator>Kimberly Lochner</dc:creator>
  <cp:lastModifiedBy>James Krometis</cp:lastModifiedBy>
  <cp:revision>19</cp:revision>
  <dcterms:created xsi:type="dcterms:W3CDTF">2012-10-03T16:12:13Z</dcterms:created>
  <dcterms:modified xsi:type="dcterms:W3CDTF">2013-04-25T15:38:12Z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735017730</vt:i4>
  </property>
  <property fmtid="{D5CDD505-2E9C-101B-9397-08002B2CF9AE}" pid="3" name="_NewReviewCycle">
    <vt:lpwstr/>
  </property>
  <property fmtid="{D5CDD505-2E9C-101B-9397-08002B2CF9AE}" pid="4" name="_EmailSubject">
    <vt:lpwstr>Could use some help with the chartbook</vt:lpwstr>
  </property>
  <property fmtid="{D5CDD505-2E9C-101B-9397-08002B2CF9AE}" pid="5" name="_AuthorEmail">
    <vt:lpwstr>James.Krometis@cms.hhs.gov</vt:lpwstr>
  </property>
  <property fmtid="{D5CDD505-2E9C-101B-9397-08002B2CF9AE}" pid="6" name="_AuthorEmailDisplayName">
    <vt:lpwstr>Krometis, James (CMS/OEM)</vt:lpwstr>
  </property>
  <property fmtid="{D5CDD505-2E9C-101B-9397-08002B2CF9AE}" pid="7" name="_PreviousAdHocReviewCycleID">
    <vt:i4>1049597251</vt:i4>
  </property>
</Properties>
</file>