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3" r:id="rId6"/>
  </p:sldMasterIdLst>
  <p:notesMasterIdLst>
    <p:notesMasterId r:id="rId16"/>
  </p:notesMasterIdLst>
  <p:sldIdLst>
    <p:sldId id="257" r:id="rId7"/>
    <p:sldId id="296" r:id="rId8"/>
    <p:sldId id="304" r:id="rId9"/>
    <p:sldId id="299" r:id="rId10"/>
    <p:sldId id="300" r:id="rId11"/>
    <p:sldId id="301" r:id="rId12"/>
    <p:sldId id="302" r:id="rId13"/>
    <p:sldId id="306" r:id="rId14"/>
    <p:sldId id="30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alerie Hartz" initials="VH" lastIdx="3" clrIdx="0">
    <p:extLst>
      <p:ext uri="{19B8F6BF-5375-455C-9EA6-DF929625EA0E}">
        <p15:presenceInfo xmlns:p15="http://schemas.microsoft.com/office/powerpoint/2012/main" userId="Valerie Hartz" providerId="None"/>
      </p:ext>
    </p:extLst>
  </p:cmAuthor>
  <p:cmAuthor id="2" name="Ann Rudolph" initials="AR" lastIdx="7" clrIdx="1">
    <p:extLst>
      <p:ext uri="{19B8F6BF-5375-455C-9EA6-DF929625EA0E}">
        <p15:presenceInfo xmlns:p15="http://schemas.microsoft.com/office/powerpoint/2012/main" userId="Ann Rudolph"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990099"/>
    <a:srgbClr val="FF9933"/>
    <a:srgbClr val="9900CC"/>
    <a:srgbClr val="002B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924" autoAdjust="0"/>
    <p:restoredTop sz="92448" autoAdjust="0"/>
  </p:normalViewPr>
  <p:slideViewPr>
    <p:cSldViewPr snapToGrid="0">
      <p:cViewPr>
        <p:scale>
          <a:sx n="38" d="100"/>
          <a:sy n="38" d="100"/>
        </p:scale>
        <p:origin x="17" y="1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7128D8-038E-4ADB-964A-A52B27618C13}" type="datetimeFigureOut">
              <a:rPr lang="en-US" smtClean="0"/>
              <a:t>04/05/2021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BD720D-5DF5-48CB-8663-69E5E3303D43}" type="slidenum">
              <a:rPr lang="en-US" smtClean="0"/>
              <a:t>‹#›</a:t>
            </a:fld>
            <a:endParaRPr lang="en-US"/>
          </a:p>
        </p:txBody>
      </p:sp>
    </p:spTree>
    <p:extLst>
      <p:ext uri="{BB962C8B-B14F-4D97-AF65-F5344CB8AC3E}">
        <p14:creationId xmlns:p14="http://schemas.microsoft.com/office/powerpoint/2010/main" val="39176416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8A589FC-04D2-489B-8352-D5ED2424626C}"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200428954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589FC-04D2-489B-8352-D5ED2424626C}"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108791981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589FC-04D2-489B-8352-D5ED2424626C}"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3380449173"/>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9" name="Rectangle 8"/>
          <p:cNvSpPr/>
          <p:nvPr userDrawn="1"/>
        </p:nvSpPr>
        <p:spPr>
          <a:xfrm>
            <a:off x="0" y="5489576"/>
            <a:ext cx="12192000" cy="1368425"/>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 name="Title 1"/>
          <p:cNvSpPr>
            <a:spLocks noGrp="1"/>
          </p:cNvSpPr>
          <p:nvPr>
            <p:ph type="ctrTitle" hasCustomPrompt="1"/>
          </p:nvPr>
        </p:nvSpPr>
        <p:spPr>
          <a:xfrm>
            <a:off x="928255" y="441383"/>
            <a:ext cx="9144000" cy="745048"/>
          </a:xfrm>
        </p:spPr>
        <p:txBody>
          <a:bodyPr anchor="b"/>
          <a:lstStyle>
            <a:lvl1pPr algn="l">
              <a:defRPr sz="500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313847"/>
            <a:ext cx="9144000" cy="3922296"/>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edit Master text styles</a:t>
            </a:r>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11684000" y="86783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11887200" y="88815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12090400" y="9084734"/>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7" name="Date Placeholder 3">
            <a:extLst>
              <a:ext uri="{FF2B5EF4-FFF2-40B4-BE49-F238E27FC236}">
                <a16:creationId xmlns:a16="http://schemas.microsoft.com/office/drawing/2014/main" id="{6154B9DD-26C6-7D40-9996-2C42CA136E00}"/>
              </a:ext>
            </a:extLst>
          </p:cNvPr>
          <p:cNvSpPr>
            <a:spLocks noGrp="1"/>
          </p:cNvSpPr>
          <p:nvPr>
            <p:ph type="dt" sz="half" idx="11"/>
          </p:nvPr>
        </p:nvSpPr>
        <p:spPr>
          <a:xfrm>
            <a:off x="838200" y="6356351"/>
            <a:ext cx="2743200" cy="365125"/>
          </a:xfrm>
          <a:prstGeom prst="rect">
            <a:avLst/>
          </a:prstGeom>
        </p:spPr>
        <p:txBody>
          <a:bodyPr/>
          <a:lstStyle/>
          <a:p>
            <a:endParaRPr lang="en-US" dirty="0"/>
          </a:p>
        </p:txBody>
      </p:sp>
      <p:sp>
        <p:nvSpPr>
          <p:cNvPr id="28" name="Footer Placeholder 4">
            <a:extLst>
              <a:ext uri="{FF2B5EF4-FFF2-40B4-BE49-F238E27FC236}">
                <a16:creationId xmlns:a16="http://schemas.microsoft.com/office/drawing/2014/main" id="{F7A32B59-52F2-1D4E-8130-7FC2452037F0}"/>
              </a:ext>
            </a:extLst>
          </p:cNvPr>
          <p:cNvSpPr>
            <a:spLocks noGrp="1"/>
          </p:cNvSpPr>
          <p:nvPr>
            <p:ph type="ftr" sz="quarter" idx="12"/>
          </p:nvPr>
        </p:nvSpPr>
        <p:spPr>
          <a:xfrm>
            <a:off x="4038600" y="6356351"/>
            <a:ext cx="4114800" cy="365125"/>
          </a:xfrm>
          <a:prstGeom prst="rect">
            <a:avLst/>
          </a:prstGeom>
        </p:spPr>
        <p:txBody>
          <a:bodyPr/>
          <a:lstStyle/>
          <a:p>
            <a:endParaRPr lang="en-US" dirty="0"/>
          </a:p>
        </p:txBody>
      </p:sp>
      <p:pic>
        <p:nvPicPr>
          <p:cNvPr id="12" name="Picture" descr="Design Element for T L C - Graphic Design Image for the Target Life Cycle Process."/>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705953" y="2"/>
            <a:ext cx="2476424" cy="1469570"/>
          </a:xfrm>
          <a:prstGeom prst="rect">
            <a:avLst/>
          </a:prstGeom>
          <a:noFill/>
          <a:extLst>
            <a:ext uri="{909E8E84-426E-40DD-AFC4-6F175D3DCCD1}">
              <a14:hiddenFill xmlns:a14="http://schemas.microsoft.com/office/drawing/2010/main">
                <a:solidFill>
                  <a:srgbClr val="FFFFFF"/>
                </a:solidFill>
              </a14:hiddenFill>
            </a:ext>
          </a:extLst>
        </p:spPr>
      </p:pic>
      <p:sp>
        <p:nvSpPr>
          <p:cNvPr id="14" name="Slide Number Placeholder 5">
            <a:extLst>
              <a:ext uri="{FF2B5EF4-FFF2-40B4-BE49-F238E27FC236}">
                <a16:creationId xmlns:a16="http://schemas.microsoft.com/office/drawing/2014/main" id="{9FCF8D2C-F720-E04C-8BAA-8E3D608222C5}"/>
              </a:ext>
            </a:extLst>
          </p:cNvPr>
          <p:cNvSpPr>
            <a:spLocks noGrp="1"/>
          </p:cNvSpPr>
          <p:nvPr>
            <p:ph type="sldNum" sz="quarter" idx="4"/>
          </p:nvPr>
        </p:nvSpPr>
        <p:spPr>
          <a:xfrm>
            <a:off x="9637486" y="6356351"/>
            <a:ext cx="459015" cy="365125"/>
          </a:xfrm>
          <a:prstGeom prst="rect">
            <a:avLst/>
          </a:prstGeom>
        </p:spPr>
        <p:txBody>
          <a:bodyPr vert="horz" lIns="91440" tIns="45720" rIns="91440" bIns="45720" rtlCol="0" anchor="ctr"/>
          <a:lstStyle>
            <a:lvl1pPr algn="l">
              <a:defRPr sz="1200">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76762569"/>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A980158-E38B-4638-B1D1-7CA26B198FCF}"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39183466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80158-E38B-4638-B1D1-7CA26B198FCF}"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2097545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1A980158-E38B-4638-B1D1-7CA26B198FCF}"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16783922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A980158-E38B-4638-B1D1-7CA26B198FCF}"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2843851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A980158-E38B-4638-B1D1-7CA26B198FCF}" type="datetimeFigureOut">
              <a:rPr lang="en-US" smtClean="0"/>
              <a:t>04/05/2021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3541584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A980158-E38B-4638-B1D1-7CA26B198FCF}" type="datetimeFigureOut">
              <a:rPr lang="en-US" smtClean="0"/>
              <a:t>04/05/2021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2478336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980158-E38B-4638-B1D1-7CA26B198FCF}" type="datetimeFigureOut">
              <a:rPr lang="en-US" smtClean="0"/>
              <a:t>04/05/2021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193621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8A589FC-04D2-489B-8352-D5ED2424626C}"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225908314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980158-E38B-4638-B1D1-7CA26B198FCF}"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32249538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1A980158-E38B-4638-B1D1-7CA26B198FCF}"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31377606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80158-E38B-4638-B1D1-7CA26B198FCF}"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57364510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980158-E38B-4638-B1D1-7CA26B198FCF}"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C0E710-FD6D-4325-94DE-4674AFC68AE1}" type="slidenum">
              <a:rPr lang="en-US" smtClean="0"/>
              <a:t>‹#›</a:t>
            </a:fld>
            <a:endParaRPr lang="en-US"/>
          </a:p>
        </p:txBody>
      </p:sp>
    </p:spTree>
    <p:extLst>
      <p:ext uri="{BB962C8B-B14F-4D97-AF65-F5344CB8AC3E}">
        <p14:creationId xmlns:p14="http://schemas.microsoft.com/office/powerpoint/2010/main" val="471177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68A589FC-04D2-489B-8352-D5ED2424626C}" type="datetimeFigureOut">
              <a:rPr lang="en-US" smtClean="0"/>
              <a:t>04/05/2021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283208195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8A589FC-04D2-489B-8352-D5ED2424626C}"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4090667808"/>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8A589FC-04D2-489B-8352-D5ED2424626C}" type="datetimeFigureOut">
              <a:rPr lang="en-US" smtClean="0"/>
              <a:t>04/05/2021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365268350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8A589FC-04D2-489B-8352-D5ED2424626C}" type="datetimeFigureOut">
              <a:rPr lang="en-US" smtClean="0"/>
              <a:t>04/05/2021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317128151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A589FC-04D2-489B-8352-D5ED2424626C}" type="datetimeFigureOut">
              <a:rPr lang="en-US" smtClean="0"/>
              <a:t>04/05/2021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1055293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A589FC-04D2-489B-8352-D5ED2424626C}"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218766560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68A589FC-04D2-489B-8352-D5ED2424626C}" type="datetimeFigureOut">
              <a:rPr lang="en-US" smtClean="0"/>
              <a:t>04/05/2021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586839-1874-4304-A8AB-F34CA49D66DD}" type="slidenum">
              <a:rPr lang="en-US" smtClean="0"/>
              <a:t>‹#›</a:t>
            </a:fld>
            <a:endParaRPr lang="en-US"/>
          </a:p>
        </p:txBody>
      </p:sp>
    </p:spTree>
    <p:extLst>
      <p:ext uri="{BB962C8B-B14F-4D97-AF65-F5344CB8AC3E}">
        <p14:creationId xmlns:p14="http://schemas.microsoft.com/office/powerpoint/2010/main" val="213328523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A589FC-04D2-489B-8352-D5ED2424626C}" type="datetimeFigureOut">
              <a:rPr lang="en-US" smtClean="0"/>
              <a:t>04/05/2021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586839-1874-4304-A8AB-F34CA49D66DD}" type="slidenum">
              <a:rPr lang="en-US" smtClean="0"/>
              <a:t>‹#›</a:t>
            </a:fld>
            <a:endParaRPr lang="en-US"/>
          </a:p>
        </p:txBody>
      </p:sp>
    </p:spTree>
    <p:extLst>
      <p:ext uri="{BB962C8B-B14F-4D97-AF65-F5344CB8AC3E}">
        <p14:creationId xmlns:p14="http://schemas.microsoft.com/office/powerpoint/2010/main" val="27878626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980158-E38B-4638-B1D1-7CA26B198FCF}" type="datetimeFigureOut">
              <a:rPr lang="en-US" smtClean="0"/>
              <a:t>04/05/2021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C0E710-FD6D-4325-94DE-4674AFC68AE1}" type="slidenum">
              <a:rPr lang="en-US" smtClean="0"/>
              <a:t>‹#›</a:t>
            </a:fld>
            <a:endParaRPr lang="en-US"/>
          </a:p>
        </p:txBody>
      </p:sp>
    </p:spTree>
    <p:extLst>
      <p:ext uri="{BB962C8B-B14F-4D97-AF65-F5344CB8AC3E}">
        <p14:creationId xmlns:p14="http://schemas.microsoft.com/office/powerpoint/2010/main" val="1106584267"/>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hyperlink" Target="mailto:IT_Governance@cms.hhs.gov"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6759889-41E2-0144-9DF6-29FFD801F7BF}"/>
              </a:ext>
            </a:extLst>
          </p:cNvPr>
          <p:cNvSpPr>
            <a:spLocks noGrp="1"/>
          </p:cNvSpPr>
          <p:nvPr>
            <p:ph type="ctrTitle"/>
          </p:nvPr>
        </p:nvSpPr>
        <p:spPr>
          <a:xfrm>
            <a:off x="1425944" y="1235792"/>
            <a:ext cx="9144000" cy="745048"/>
          </a:xfrm>
        </p:spPr>
        <p:txBody>
          <a:bodyPr>
            <a:noAutofit/>
          </a:bodyPr>
          <a:lstStyle/>
          <a:p>
            <a:pPr algn="ctr"/>
            <a:r>
              <a:rPr lang="en-US" sz="4000" dirty="0" smtClean="0">
                <a:effectLst>
                  <a:outerShdw blurRad="38100" dist="38100" dir="2700000" algn="tl">
                    <a:srgbClr val="000000">
                      <a:alpha val="43137"/>
                    </a:srgbClr>
                  </a:outerShdw>
                </a:effectLst>
                <a:latin typeface="Arial" panose="020B0604020202020204" pitchFamily="34" charset="0"/>
                <a:ea typeface="ＭＳ Ｐゴシック" pitchFamily="34" charset="-128"/>
                <a:cs typeface="Arial" panose="020B0604020202020204" pitchFamily="34" charset="0"/>
              </a:rPr>
              <a:t>CMS IT Governance Training</a:t>
            </a:r>
            <a:endParaRPr lang="en-US" sz="4000" strike="sngStrike" dirty="0">
              <a:solidFill>
                <a:srgbClr val="FF0000"/>
              </a:solidFill>
              <a:effectLst>
                <a:outerShdw blurRad="38100" dist="38100" dir="2700000" algn="tl">
                  <a:srgbClr val="000000">
                    <a:alpha val="43137"/>
                  </a:srgbClr>
                </a:outerShdw>
              </a:effectLst>
            </a:endParaRPr>
          </a:p>
        </p:txBody>
      </p:sp>
      <p:sp>
        <p:nvSpPr>
          <p:cNvPr id="15" name="Content Placeholder 2">
            <a:extLst>
              <a:ext uri="{FF2B5EF4-FFF2-40B4-BE49-F238E27FC236}">
                <a16:creationId xmlns:a16="http://schemas.microsoft.com/office/drawing/2014/main" id="{0B4DEF07-DE18-D14A-86E0-6C6D7DDCC57B}"/>
              </a:ext>
            </a:extLst>
          </p:cNvPr>
          <p:cNvSpPr>
            <a:spLocks noGrp="1"/>
          </p:cNvSpPr>
          <p:nvPr>
            <p:ph type="body" sz="quarter" idx="10"/>
          </p:nvPr>
        </p:nvSpPr>
        <p:spPr>
          <a:xfrm>
            <a:off x="567556" y="2731954"/>
            <a:ext cx="10860775" cy="1974684"/>
          </a:xfrm>
        </p:spPr>
        <p:txBody>
          <a:bodyPr>
            <a:noAutofit/>
          </a:bodyPr>
          <a:lstStyle/>
          <a:p>
            <a:pPr marL="0" indent="0" algn="ctr">
              <a:buNone/>
            </a:pPr>
            <a:r>
              <a:rPr lang="en-US" sz="4400" dirty="0" smtClean="0">
                <a:effectLst>
                  <a:outerShdw blurRad="38100" dist="38100" dir="2700000" algn="tl">
                    <a:srgbClr val="000000">
                      <a:alpha val="43137"/>
                    </a:srgbClr>
                  </a:outerShdw>
                </a:effectLst>
              </a:rPr>
              <a:t>Target Life Cycle</a:t>
            </a:r>
          </a:p>
          <a:p>
            <a:pPr marL="0" indent="0" algn="ctr">
              <a:buNone/>
            </a:pPr>
            <a:r>
              <a:rPr lang="en-US" sz="4400" dirty="0" smtClean="0">
                <a:effectLst>
                  <a:outerShdw blurRad="38100" dist="38100" dir="2700000" algn="tl">
                    <a:srgbClr val="000000">
                      <a:alpha val="43137"/>
                    </a:srgbClr>
                  </a:outerShdw>
                </a:effectLst>
              </a:rPr>
              <a:t>Overview</a:t>
            </a:r>
          </a:p>
          <a:p>
            <a:pPr marL="0" indent="0" algn="ctr">
              <a:buNone/>
            </a:pPr>
            <a:r>
              <a:rPr lang="en-US" sz="1600" i="1" dirty="0" smtClean="0">
                <a:effectLst>
                  <a:outerShdw blurRad="38100" dist="38100" dir="2700000" algn="tl">
                    <a:srgbClr val="000000">
                      <a:alpha val="43137"/>
                    </a:srgbClr>
                  </a:outerShdw>
                </a:effectLst>
              </a:rPr>
              <a:t>April 2, 2021</a:t>
            </a:r>
            <a:endParaRPr lang="en-US" sz="16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494483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405253"/>
            <a:ext cx="11056509" cy="745048"/>
          </a:xfrm>
        </p:spPr>
        <p:txBody>
          <a:bodyPr>
            <a:normAutofit fontScale="90000"/>
          </a:bodyPr>
          <a:lstStyle/>
          <a:p>
            <a:pPr algn="ctr"/>
            <a:r>
              <a:rPr lang="en-US" sz="4000" b="1" dirty="0" smtClean="0">
                <a:effectLst>
                  <a:outerShdw blurRad="38100" dist="38100" dir="2700000" algn="tl">
                    <a:srgbClr val="000000">
                      <a:alpha val="43137"/>
                    </a:srgbClr>
                  </a:outerShdw>
                </a:effectLst>
              </a:rPr>
              <a:t>CMS’ IT Governance Framework:</a:t>
            </a:r>
            <a:br>
              <a:rPr lang="en-US" sz="4000" b="1" dirty="0" smtClean="0">
                <a:effectLst>
                  <a:outerShdw blurRad="38100" dist="38100" dir="2700000" algn="tl">
                    <a:srgbClr val="000000">
                      <a:alpha val="43137"/>
                    </a:srgbClr>
                  </a:outerShdw>
                </a:effectLst>
              </a:rPr>
            </a:br>
            <a:r>
              <a:rPr lang="en-US" sz="4000" b="1" dirty="0" smtClean="0">
                <a:effectLst>
                  <a:outerShdw blurRad="38100" dist="38100" dir="2700000" algn="tl">
                    <a:srgbClr val="000000">
                      <a:alpha val="43137"/>
                    </a:srgbClr>
                  </a:outerShdw>
                </a:effectLst>
              </a:rPr>
              <a:t>Target Life Cycle (TLC)</a:t>
            </a:r>
            <a:endParaRPr lang="en-US" sz="4000" b="1" dirty="0">
              <a:effectLst>
                <a:outerShdw blurRad="38100" dist="38100" dir="2700000" algn="tl">
                  <a:srgbClr val="000000">
                    <a:alpha val="43137"/>
                  </a:srgbClr>
                </a:outerShdw>
              </a:effectLst>
            </a:endParaRPr>
          </a:p>
        </p:txBody>
      </p:sp>
      <p:sp>
        <p:nvSpPr>
          <p:cNvPr id="4" name="TextBox 3"/>
          <p:cNvSpPr txBox="1"/>
          <p:nvPr/>
        </p:nvSpPr>
        <p:spPr>
          <a:xfrm>
            <a:off x="379616" y="1333181"/>
            <a:ext cx="10912498" cy="3816429"/>
          </a:xfrm>
          <a:prstGeom prst="rect">
            <a:avLst/>
          </a:prstGeom>
          <a:noFill/>
        </p:spPr>
        <p:txBody>
          <a:bodyPr wrap="square" rtlCol="0">
            <a:spAutoFit/>
          </a:bodyPr>
          <a:lstStyle/>
          <a:p>
            <a:pPr marL="342900" indent="-342900">
              <a:buSzPct val="120000"/>
              <a:buFont typeface="Arial" panose="020B0604020202020204" pitchFamily="34" charset="0"/>
              <a:buChar char="•"/>
            </a:pPr>
            <a:r>
              <a:rPr lang="en-US" sz="2200" dirty="0"/>
              <a:t>CMS’ process and structure for Capital Planning and Investment Control (CPIC) and technical governance</a:t>
            </a:r>
          </a:p>
          <a:p>
            <a:pPr marL="342900" indent="-342900">
              <a:buSzPct val="120000"/>
              <a:buFont typeface="Arial" panose="020B0604020202020204" pitchFamily="34" charset="0"/>
              <a:buChar char="•"/>
            </a:pPr>
            <a:endParaRPr lang="en-US" sz="2200" dirty="0"/>
          </a:p>
          <a:p>
            <a:pPr marL="342900" indent="-342900">
              <a:buSzPct val="120000"/>
              <a:buFont typeface="Arial" panose="020B0604020202020204" pitchFamily="34" charset="0"/>
              <a:buChar char="•"/>
            </a:pPr>
            <a:r>
              <a:rPr lang="en-US" sz="2200" dirty="0"/>
              <a:t>The TLC is an overarching framework for engagement with:</a:t>
            </a:r>
          </a:p>
          <a:p>
            <a:pPr marL="800100" lvl="1" indent="-342900">
              <a:buSzPct val="120000"/>
              <a:buFont typeface="Arial" panose="020B0604020202020204" pitchFamily="34" charset="0"/>
              <a:buChar char="•"/>
            </a:pPr>
            <a:r>
              <a:rPr lang="en-US" sz="2200" dirty="0"/>
              <a:t>CPIC</a:t>
            </a:r>
          </a:p>
          <a:p>
            <a:pPr marL="800100" lvl="1" indent="-342900">
              <a:buSzPct val="120000"/>
              <a:buFont typeface="Arial" panose="020B0604020202020204" pitchFamily="34" charset="0"/>
              <a:buChar char="•"/>
            </a:pPr>
            <a:r>
              <a:rPr lang="en-US" sz="2200" dirty="0"/>
              <a:t>Information Security &amp; Privacy</a:t>
            </a:r>
          </a:p>
          <a:p>
            <a:pPr marL="800100" lvl="1" indent="-342900">
              <a:buSzPct val="120000"/>
              <a:buFont typeface="Arial" panose="020B0604020202020204" pitchFamily="34" charset="0"/>
              <a:buChar char="•"/>
            </a:pPr>
            <a:r>
              <a:rPr lang="en-US" sz="2200" dirty="0"/>
              <a:t>Technical Reference Architecture (TRA)</a:t>
            </a:r>
          </a:p>
          <a:p>
            <a:pPr marL="800100" lvl="1" indent="-342900">
              <a:buSzPct val="120000"/>
              <a:buFont typeface="Arial" panose="020B0604020202020204" pitchFamily="34" charset="0"/>
              <a:buChar char="•"/>
            </a:pPr>
            <a:r>
              <a:rPr lang="en-US" sz="2200" dirty="0"/>
              <a:t>Section 504/508</a:t>
            </a:r>
          </a:p>
          <a:p>
            <a:pPr marL="800100" lvl="1" indent="-342900">
              <a:buSzPct val="120000"/>
              <a:buFont typeface="Arial" panose="020B0604020202020204" pitchFamily="34" charset="0"/>
              <a:buChar char="•"/>
            </a:pPr>
            <a:r>
              <a:rPr lang="en-US" sz="2200" dirty="0"/>
              <a:t>Records Management</a:t>
            </a:r>
          </a:p>
          <a:p>
            <a:pPr marL="800100" lvl="1" indent="-342900">
              <a:buSzPct val="120000"/>
              <a:buFont typeface="Arial" panose="020B0604020202020204" pitchFamily="34" charset="0"/>
              <a:buChar char="•"/>
            </a:pPr>
            <a:endParaRPr lang="en-US" sz="2200" dirty="0"/>
          </a:p>
          <a:p>
            <a:pPr marL="342900" indent="-342900">
              <a:buSzPct val="120000"/>
              <a:buFont typeface="Arial" panose="020B0604020202020204" pitchFamily="34" charset="0"/>
              <a:buChar char="•"/>
            </a:pPr>
            <a:r>
              <a:rPr lang="en-US" sz="2200" dirty="0"/>
              <a:t>The TLC assists with project planning and helps CMS make strategic IT Portfolio decisions</a:t>
            </a:r>
          </a:p>
        </p:txBody>
      </p:sp>
    </p:spTree>
    <p:extLst>
      <p:ext uri="{BB962C8B-B14F-4D97-AF65-F5344CB8AC3E}">
        <p14:creationId xmlns:p14="http://schemas.microsoft.com/office/powerpoint/2010/main" val="6003653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30365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TLC</a:t>
            </a:r>
            <a:r>
              <a:rPr lang="en-US" sz="4000" b="1" dirty="0">
                <a:effectLst>
                  <a:outerShdw blurRad="38100" dist="38100" dir="2700000" algn="tl">
                    <a:srgbClr val="000000">
                      <a:alpha val="43137"/>
                    </a:srgbClr>
                  </a:outerShdw>
                </a:effectLst>
              </a:rPr>
              <a:t> </a:t>
            </a:r>
            <a:r>
              <a:rPr lang="en-US" sz="4000" b="1" dirty="0" smtClean="0">
                <a:effectLst>
                  <a:outerShdw blurRad="38100" dist="38100" dir="2700000" algn="tl">
                    <a:srgbClr val="000000">
                      <a:alpha val="43137"/>
                    </a:srgbClr>
                  </a:outerShdw>
                </a:effectLst>
              </a:rPr>
              <a:t>Key Concepts</a:t>
            </a:r>
            <a:endParaRPr lang="en-US" sz="4000" b="1" dirty="0">
              <a:effectLst>
                <a:outerShdw blurRad="38100" dist="38100" dir="2700000" algn="tl">
                  <a:srgbClr val="000000">
                    <a:alpha val="43137"/>
                  </a:srgbClr>
                </a:outerShdw>
              </a:effectLst>
            </a:endParaRPr>
          </a:p>
        </p:txBody>
      </p:sp>
      <p:sp>
        <p:nvSpPr>
          <p:cNvPr id="4" name="TextBox 3"/>
          <p:cNvSpPr txBox="1"/>
          <p:nvPr/>
        </p:nvSpPr>
        <p:spPr>
          <a:xfrm>
            <a:off x="379615" y="1333181"/>
            <a:ext cx="11217297" cy="3662541"/>
          </a:xfrm>
          <a:prstGeom prst="rect">
            <a:avLst/>
          </a:prstGeom>
          <a:noFill/>
        </p:spPr>
        <p:txBody>
          <a:bodyPr wrap="square" rtlCol="0">
            <a:spAutoFit/>
          </a:bodyPr>
          <a:lstStyle/>
          <a:p>
            <a:pPr marL="342900" indent="-342900">
              <a:buSzPct val="125000"/>
              <a:buFont typeface="Arial" panose="020B0604020202020204" pitchFamily="34" charset="0"/>
              <a:buChar char="•"/>
            </a:pPr>
            <a:r>
              <a:rPr lang="en-US" sz="2200" dirty="0"/>
              <a:t>Situational Governance: </a:t>
            </a:r>
            <a:r>
              <a:rPr lang="en-US" sz="2200" dirty="0" smtClean="0"/>
              <a:t> Discussions tailored </a:t>
            </a:r>
            <a:r>
              <a:rPr lang="en-US" sz="2200" dirty="0"/>
              <a:t>to your specific project needs</a:t>
            </a:r>
          </a:p>
          <a:p>
            <a:pPr marL="342900" indent="-342900">
              <a:buSzPct val="125000"/>
              <a:buFont typeface="Arial" panose="020B0604020202020204" pitchFamily="34" charset="0"/>
              <a:buChar char="•"/>
            </a:pPr>
            <a:endParaRPr lang="en-US" sz="2200" dirty="0"/>
          </a:p>
          <a:p>
            <a:pPr marL="342900" indent="-342900">
              <a:buSzPct val="125000"/>
              <a:buFont typeface="Arial" panose="020B0604020202020204" pitchFamily="34" charset="0"/>
              <a:buChar char="•"/>
            </a:pPr>
            <a:r>
              <a:rPr lang="en-US" sz="2200" dirty="0"/>
              <a:t>Discussion-based: </a:t>
            </a:r>
            <a:r>
              <a:rPr lang="en-US" sz="2200" dirty="0" smtClean="0"/>
              <a:t> TLC </a:t>
            </a:r>
            <a:r>
              <a:rPr lang="en-US" sz="2200" dirty="0"/>
              <a:t>navigation happens via conversations, not artifacts</a:t>
            </a:r>
          </a:p>
          <a:p>
            <a:pPr marL="342900" indent="-342900">
              <a:buSzPct val="125000"/>
              <a:buFont typeface="Arial" panose="020B0604020202020204" pitchFamily="34" charset="0"/>
              <a:buChar char="•"/>
            </a:pPr>
            <a:endParaRPr lang="en-US" sz="2200" dirty="0"/>
          </a:p>
          <a:p>
            <a:pPr marL="342900" indent="-342900">
              <a:buSzPct val="125000"/>
              <a:buFont typeface="Arial" panose="020B0604020202020204" pitchFamily="34" charset="0"/>
              <a:buChar char="•"/>
            </a:pPr>
            <a:r>
              <a:rPr lang="en-US" sz="2200" dirty="0"/>
              <a:t>Human-Centered: TLC design places humans at the center, and helpful people are a key feature.  Those people adding value include:</a:t>
            </a:r>
          </a:p>
          <a:p>
            <a:pPr marL="800100" lvl="1" indent="-342900">
              <a:buSzPct val="125000"/>
              <a:buFont typeface="Arial" panose="020B0604020202020204" pitchFamily="34" charset="0"/>
              <a:buChar char="•"/>
            </a:pPr>
            <a:r>
              <a:rPr lang="en-US" sz="2000" b="1" dirty="0"/>
              <a:t>Navigators</a:t>
            </a:r>
            <a:r>
              <a:rPr lang="en-US" sz="2000" dirty="0"/>
              <a:t> guide you through the process and connect you to the right resources,</a:t>
            </a:r>
          </a:p>
          <a:p>
            <a:pPr marL="800100" lvl="1" indent="-342900">
              <a:buSzPct val="125000"/>
              <a:buFont typeface="Arial" panose="020B0604020202020204" pitchFamily="34" charset="0"/>
              <a:buChar char="•"/>
            </a:pPr>
            <a:r>
              <a:rPr lang="en-US" sz="2000" b="1" dirty="0"/>
              <a:t>Enterprise Architects </a:t>
            </a:r>
            <a:r>
              <a:rPr lang="en-US" sz="2000" dirty="0"/>
              <a:t>help you identify existing solutions to your business need,</a:t>
            </a:r>
          </a:p>
          <a:p>
            <a:pPr marL="800100" lvl="1" indent="-342900">
              <a:buSzPct val="125000"/>
              <a:buFont typeface="Arial" panose="020B0604020202020204" pitchFamily="34" charset="0"/>
              <a:buChar char="•"/>
            </a:pPr>
            <a:r>
              <a:rPr lang="en-US" sz="2000" b="1" dirty="0"/>
              <a:t>Technical Consultants </a:t>
            </a:r>
            <a:r>
              <a:rPr lang="en-US" sz="2000" dirty="0"/>
              <a:t>help you think through your IT architecture,</a:t>
            </a:r>
          </a:p>
          <a:p>
            <a:pPr marL="800100" lvl="1" indent="-342900">
              <a:buSzPct val="125000"/>
              <a:buFont typeface="Arial" panose="020B0604020202020204" pitchFamily="34" charset="0"/>
              <a:buChar char="•"/>
            </a:pPr>
            <a:r>
              <a:rPr lang="en-US" sz="2000" b="1" dirty="0"/>
              <a:t>Information Security and Privacy SMEs </a:t>
            </a:r>
            <a:r>
              <a:rPr lang="en-US" sz="2000" dirty="0"/>
              <a:t>who will help you reduce risk, and</a:t>
            </a:r>
          </a:p>
          <a:p>
            <a:pPr marL="800100" lvl="1" indent="-342900">
              <a:buSzPct val="125000"/>
              <a:buFont typeface="Arial" panose="020B0604020202020204" pitchFamily="34" charset="0"/>
              <a:buChar char="•"/>
            </a:pPr>
            <a:r>
              <a:rPr lang="en-US" sz="2000" b="1" dirty="0"/>
              <a:t>Decision-makers</a:t>
            </a:r>
            <a:r>
              <a:rPr lang="en-US" sz="2000" dirty="0"/>
              <a:t> who keep mission accomplishment and enterprise strategy at the </a:t>
            </a:r>
            <a:r>
              <a:rPr lang="en-US" sz="2000" dirty="0" smtClean="0"/>
              <a:t>forefront</a:t>
            </a:r>
            <a:endParaRPr lang="en-US" sz="2000" dirty="0"/>
          </a:p>
        </p:txBody>
      </p:sp>
    </p:spTree>
    <p:extLst>
      <p:ext uri="{BB962C8B-B14F-4D97-AF65-F5344CB8AC3E}">
        <p14:creationId xmlns:p14="http://schemas.microsoft.com/office/powerpoint/2010/main" val="13550843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27317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TLC Initiate Phase</a:t>
            </a:r>
            <a:endParaRPr lang="en-US" sz="4000" b="1" dirty="0">
              <a:effectLst>
                <a:outerShdw blurRad="38100" dist="38100" dir="2700000" algn="tl">
                  <a:srgbClr val="000000">
                    <a:alpha val="43137"/>
                  </a:srgbClr>
                </a:outerShdw>
              </a:effectLst>
            </a:endParaRPr>
          </a:p>
        </p:txBody>
      </p:sp>
      <p:sp>
        <p:nvSpPr>
          <p:cNvPr id="4" name="TextBox 3"/>
          <p:cNvSpPr txBox="1"/>
          <p:nvPr/>
        </p:nvSpPr>
        <p:spPr>
          <a:xfrm>
            <a:off x="624114" y="1561055"/>
            <a:ext cx="11318916" cy="3477875"/>
          </a:xfrm>
          <a:prstGeom prst="rect">
            <a:avLst/>
          </a:prstGeom>
          <a:noFill/>
        </p:spPr>
        <p:txBody>
          <a:bodyPr wrap="square" rtlCol="0">
            <a:spAutoFit/>
          </a:bodyPr>
          <a:lstStyle/>
          <a:p>
            <a:r>
              <a:rPr lang="en-US" sz="2200" dirty="0"/>
              <a:t>The TLC covers the entirety of an IT </a:t>
            </a:r>
            <a:r>
              <a:rPr lang="en-US" sz="2200" dirty="0" smtClean="0"/>
              <a:t>System </a:t>
            </a:r>
            <a:r>
              <a:rPr lang="en-US" sz="2200" dirty="0"/>
              <a:t>Development Life </a:t>
            </a:r>
            <a:r>
              <a:rPr lang="en-US" sz="2200" dirty="0" smtClean="0"/>
              <a:t>Cycle in Four </a:t>
            </a:r>
            <a:r>
              <a:rPr lang="en-US" sz="2200" dirty="0"/>
              <a:t>Phases:</a:t>
            </a:r>
          </a:p>
          <a:p>
            <a:pPr lvl="1"/>
            <a:endParaRPr lang="en-US" sz="2200" b="1" dirty="0" smtClean="0"/>
          </a:p>
          <a:p>
            <a:endParaRPr lang="en-US" sz="2200" b="1" dirty="0" smtClean="0"/>
          </a:p>
          <a:p>
            <a:endParaRPr lang="en-US" sz="2200" b="1" dirty="0" smtClean="0"/>
          </a:p>
          <a:p>
            <a:r>
              <a:rPr lang="en-US" sz="2200" b="1" dirty="0" smtClean="0"/>
              <a:t>1)  Initiate</a:t>
            </a:r>
          </a:p>
          <a:p>
            <a:r>
              <a:rPr lang="en-US" sz="2200" dirty="0" smtClean="0"/>
              <a:t>Engage </a:t>
            </a:r>
            <a:r>
              <a:rPr lang="en-US" sz="2200" dirty="0"/>
              <a:t>CMS IT Governance Review </a:t>
            </a:r>
            <a:r>
              <a:rPr lang="en-US" sz="2200" dirty="0" smtClean="0"/>
              <a:t>Team (GRT) Subject Matter Experts (SMEs) </a:t>
            </a:r>
            <a:r>
              <a:rPr lang="en-US" sz="2200" dirty="0"/>
              <a:t>to </a:t>
            </a:r>
            <a:r>
              <a:rPr lang="en-US" sz="2200" dirty="0" smtClean="0"/>
              <a:t>think through options for meeting business needs</a:t>
            </a:r>
          </a:p>
          <a:p>
            <a:pPr lvl="1"/>
            <a:endParaRPr lang="en-US" sz="2200" dirty="0"/>
          </a:p>
          <a:p>
            <a:r>
              <a:rPr lang="en-US" sz="2200" dirty="0" smtClean="0"/>
              <a:t>Starts with </a:t>
            </a:r>
            <a:r>
              <a:rPr lang="en-US" sz="2200" dirty="0"/>
              <a:t>a brief Intake </a:t>
            </a:r>
            <a:r>
              <a:rPr lang="en-US" sz="2200" dirty="0" smtClean="0"/>
              <a:t>Form, </a:t>
            </a:r>
            <a:r>
              <a:rPr lang="en-US" sz="2200" dirty="0"/>
              <a:t>and ends with an enterprise </a:t>
            </a:r>
            <a:r>
              <a:rPr lang="en-US" sz="2200" dirty="0" smtClean="0"/>
              <a:t>go/no-go decision </a:t>
            </a:r>
            <a:r>
              <a:rPr lang="en-US" sz="2200" dirty="0"/>
              <a:t>from the CMS IT Governance Review </a:t>
            </a:r>
            <a:r>
              <a:rPr lang="en-US" sz="2200" dirty="0" smtClean="0"/>
              <a:t>Board (GRB) with </a:t>
            </a:r>
            <a:r>
              <a:rPr lang="en-US" sz="2200" dirty="0"/>
              <a:t>tailored project </a:t>
            </a:r>
            <a:r>
              <a:rPr lang="en-US" sz="2200" dirty="0" smtClean="0"/>
              <a:t>guidance</a:t>
            </a:r>
          </a:p>
        </p:txBody>
      </p:sp>
      <p:grpSp>
        <p:nvGrpSpPr>
          <p:cNvPr id="3" name="Group 2" descr="Initiate Phase&#10;Develop Phase&#10;Operate Phase&#10;Retire Phase" title="4 Phases of the Target Life Cycle "/>
          <p:cNvGrpSpPr/>
          <p:nvPr/>
        </p:nvGrpSpPr>
        <p:grpSpPr>
          <a:xfrm>
            <a:off x="1163556" y="2119427"/>
            <a:ext cx="9980928" cy="425981"/>
            <a:chOff x="1163556" y="2119427"/>
            <a:chExt cx="9980928" cy="425981"/>
          </a:xfrm>
        </p:grpSpPr>
        <p:sp>
          <p:nvSpPr>
            <p:cNvPr id="15" name="Rectangle 14"/>
            <p:cNvSpPr/>
            <p:nvPr/>
          </p:nvSpPr>
          <p:spPr>
            <a:xfrm>
              <a:off x="3716618" y="2119427"/>
              <a:ext cx="2364058" cy="409903"/>
            </a:xfrm>
            <a:prstGeom prst="rect">
              <a:avLst/>
            </a:prstGeom>
            <a:solidFill>
              <a:srgbClr val="FF9933"/>
            </a:solidFill>
            <a:ln w="28575">
              <a:solidFill>
                <a:srgbClr val="FF9933"/>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Develop</a:t>
              </a:r>
              <a:endParaRPr lang="en-US" b="1" dirty="0">
                <a:solidFill>
                  <a:schemeClr val="tx1"/>
                </a:solidFill>
              </a:endParaRPr>
            </a:p>
          </p:txBody>
        </p:sp>
        <p:sp>
          <p:nvSpPr>
            <p:cNvPr id="16" name="Rectangle 15"/>
            <p:cNvSpPr/>
            <p:nvPr/>
          </p:nvSpPr>
          <p:spPr>
            <a:xfrm>
              <a:off x="8780426" y="2131151"/>
              <a:ext cx="2364058" cy="409903"/>
            </a:xfrm>
            <a:prstGeom prst="rect">
              <a:avLst/>
            </a:prstGeom>
            <a:solidFill>
              <a:srgbClr val="990099"/>
            </a:solidFill>
            <a:ln w="28575" cmpd="sng">
              <a:solidFill>
                <a:srgbClr val="990099"/>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Retire</a:t>
              </a:r>
              <a:endParaRPr lang="en-US" b="1" dirty="0">
                <a:solidFill>
                  <a:schemeClr val="tx1"/>
                </a:solidFill>
              </a:endParaRPr>
            </a:p>
          </p:txBody>
        </p:sp>
        <p:sp>
          <p:nvSpPr>
            <p:cNvPr id="9" name="Rectangle 8"/>
            <p:cNvSpPr/>
            <p:nvPr/>
          </p:nvSpPr>
          <p:spPr>
            <a:xfrm>
              <a:off x="1163556" y="2123776"/>
              <a:ext cx="2364058" cy="409903"/>
            </a:xfrm>
            <a:prstGeom prst="rect">
              <a:avLst/>
            </a:prstGeom>
            <a:solidFill>
              <a:srgbClr val="00B0F0"/>
            </a:solidFill>
            <a:ln w="28575">
              <a:solidFill>
                <a:srgbClr val="00B0F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Initiate</a:t>
              </a:r>
              <a:endParaRPr lang="en-US" b="1" dirty="0">
                <a:solidFill>
                  <a:schemeClr val="tx1"/>
                </a:solidFill>
              </a:endParaRPr>
            </a:p>
          </p:txBody>
        </p:sp>
        <p:sp>
          <p:nvSpPr>
            <p:cNvPr id="10" name="Rectangle 9"/>
            <p:cNvSpPr/>
            <p:nvPr/>
          </p:nvSpPr>
          <p:spPr>
            <a:xfrm>
              <a:off x="6257844" y="2135505"/>
              <a:ext cx="2364058" cy="409903"/>
            </a:xfrm>
            <a:prstGeom prst="rect">
              <a:avLst/>
            </a:prstGeom>
            <a:solidFill>
              <a:srgbClr val="00B050"/>
            </a:solidFill>
            <a:ln w="28575" cmpd="sng">
              <a:solidFill>
                <a:srgbClr val="00B05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Operate</a:t>
              </a:r>
              <a:endParaRPr lang="en-US" b="1" dirty="0">
                <a:solidFill>
                  <a:schemeClr val="tx1"/>
                </a:solidFill>
              </a:endParaRPr>
            </a:p>
          </p:txBody>
        </p:sp>
      </p:grpSp>
    </p:spTree>
    <p:extLst>
      <p:ext uri="{BB962C8B-B14F-4D97-AF65-F5344CB8AC3E}">
        <p14:creationId xmlns:p14="http://schemas.microsoft.com/office/powerpoint/2010/main" val="11529932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29349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TLC</a:t>
            </a:r>
            <a:r>
              <a:rPr lang="en-US" sz="4000" b="1" dirty="0">
                <a:effectLst>
                  <a:outerShdw blurRad="38100" dist="38100" dir="2700000" algn="tl">
                    <a:srgbClr val="000000">
                      <a:alpha val="43137"/>
                    </a:srgbClr>
                  </a:outerShdw>
                </a:effectLst>
              </a:rPr>
              <a:t> </a:t>
            </a:r>
            <a:r>
              <a:rPr lang="en-US" sz="4000" b="1" dirty="0" smtClean="0">
                <a:effectLst>
                  <a:outerShdw blurRad="38100" dist="38100" dir="2700000" algn="tl">
                    <a:srgbClr val="000000">
                      <a:alpha val="43137"/>
                    </a:srgbClr>
                  </a:outerShdw>
                </a:effectLst>
              </a:rPr>
              <a:t>Develop Phase</a:t>
            </a:r>
            <a:endParaRPr lang="en-US" sz="4000" b="1" dirty="0">
              <a:effectLst>
                <a:outerShdw blurRad="38100" dist="38100" dir="2700000" algn="tl">
                  <a:srgbClr val="000000">
                    <a:alpha val="43137"/>
                  </a:srgbClr>
                </a:outerShdw>
              </a:effectLst>
            </a:endParaRPr>
          </a:p>
        </p:txBody>
      </p:sp>
      <p:sp>
        <p:nvSpPr>
          <p:cNvPr id="13" name="TextBox 12"/>
          <p:cNvSpPr txBox="1"/>
          <p:nvPr/>
        </p:nvSpPr>
        <p:spPr>
          <a:xfrm>
            <a:off x="116118" y="2257741"/>
            <a:ext cx="11318916" cy="2123658"/>
          </a:xfrm>
          <a:prstGeom prst="rect">
            <a:avLst/>
          </a:prstGeom>
          <a:noFill/>
        </p:spPr>
        <p:txBody>
          <a:bodyPr wrap="square" rtlCol="0">
            <a:spAutoFit/>
          </a:bodyPr>
          <a:lstStyle/>
          <a:p>
            <a:pPr lvl="1"/>
            <a:r>
              <a:rPr lang="en-US" sz="2200" b="1" dirty="0"/>
              <a:t>2)  Develop</a:t>
            </a:r>
          </a:p>
          <a:p>
            <a:pPr lvl="1"/>
            <a:r>
              <a:rPr lang="en-US" sz="2200" dirty="0"/>
              <a:t>Procure and/or build your service or solution with the assistance of SMEs familiar with requirements and how to get you there</a:t>
            </a:r>
          </a:p>
          <a:p>
            <a:pPr lvl="1"/>
            <a:endParaRPr lang="en-US" sz="2200" dirty="0"/>
          </a:p>
          <a:p>
            <a:pPr lvl="1"/>
            <a:r>
              <a:rPr lang="en-US" sz="2200" dirty="0"/>
              <a:t>Starts with contract and funding approval, and ends with successful testing and obtaining an Authority To Operate (ATO)</a:t>
            </a:r>
          </a:p>
        </p:txBody>
      </p:sp>
      <p:grpSp>
        <p:nvGrpSpPr>
          <p:cNvPr id="3" name="Group 2" descr="Initiate Phase&#10;Develop Phase&#10;Operate Phase&#10;Retire Phase" title="4 Phases of the Target Life Cycle "/>
          <p:cNvGrpSpPr/>
          <p:nvPr/>
        </p:nvGrpSpPr>
        <p:grpSpPr>
          <a:xfrm>
            <a:off x="1102596" y="1478010"/>
            <a:ext cx="10041888" cy="422853"/>
            <a:chOff x="1102596" y="1478010"/>
            <a:chExt cx="10041888" cy="422853"/>
          </a:xfrm>
        </p:grpSpPr>
        <p:sp>
          <p:nvSpPr>
            <p:cNvPr id="17" name="Rectangle 16"/>
            <p:cNvSpPr/>
            <p:nvPr/>
          </p:nvSpPr>
          <p:spPr>
            <a:xfrm>
              <a:off x="8780426" y="1478010"/>
              <a:ext cx="2364058" cy="409903"/>
            </a:xfrm>
            <a:prstGeom prst="rect">
              <a:avLst/>
            </a:prstGeom>
            <a:solidFill>
              <a:srgbClr val="990099"/>
            </a:solidFill>
            <a:ln w="28575" cmpd="sng">
              <a:solidFill>
                <a:srgbClr val="990099"/>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Retire</a:t>
              </a:r>
              <a:endParaRPr lang="en-US" b="1" dirty="0">
                <a:solidFill>
                  <a:schemeClr val="tx1"/>
                </a:solidFill>
              </a:endParaRPr>
            </a:p>
          </p:txBody>
        </p:sp>
        <p:sp>
          <p:nvSpPr>
            <p:cNvPr id="18" name="Rectangle 17"/>
            <p:cNvSpPr/>
            <p:nvPr/>
          </p:nvSpPr>
          <p:spPr>
            <a:xfrm>
              <a:off x="1102596" y="1480800"/>
              <a:ext cx="2364058" cy="409903"/>
            </a:xfrm>
            <a:prstGeom prst="rect">
              <a:avLst/>
            </a:prstGeom>
            <a:solidFill>
              <a:srgbClr val="00B0F0"/>
            </a:solidFill>
            <a:ln w="28575">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Initiate</a:t>
              </a:r>
              <a:endParaRPr lang="en-US" b="1" dirty="0">
                <a:solidFill>
                  <a:schemeClr val="tx1"/>
                </a:solidFill>
              </a:endParaRPr>
            </a:p>
          </p:txBody>
        </p:sp>
        <p:sp>
          <p:nvSpPr>
            <p:cNvPr id="9" name="Rectangle 8"/>
            <p:cNvSpPr/>
            <p:nvPr/>
          </p:nvSpPr>
          <p:spPr>
            <a:xfrm>
              <a:off x="6257844" y="1490960"/>
              <a:ext cx="2364058" cy="409903"/>
            </a:xfrm>
            <a:prstGeom prst="rect">
              <a:avLst/>
            </a:prstGeom>
            <a:solidFill>
              <a:srgbClr val="00B050"/>
            </a:solidFill>
            <a:ln w="28575" cmpd="sng">
              <a:solidFill>
                <a:srgbClr val="00B05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Operate</a:t>
              </a:r>
              <a:endParaRPr lang="en-US" b="1" dirty="0">
                <a:solidFill>
                  <a:schemeClr val="tx1"/>
                </a:solidFill>
              </a:endParaRPr>
            </a:p>
          </p:txBody>
        </p:sp>
        <p:sp>
          <p:nvSpPr>
            <p:cNvPr id="11" name="Rectangle 10"/>
            <p:cNvSpPr/>
            <p:nvPr/>
          </p:nvSpPr>
          <p:spPr>
            <a:xfrm>
              <a:off x="3662916" y="1490960"/>
              <a:ext cx="2364058" cy="409903"/>
            </a:xfrm>
            <a:prstGeom prst="rect">
              <a:avLst/>
            </a:prstGeom>
            <a:solidFill>
              <a:srgbClr val="FF9933"/>
            </a:solidFill>
            <a:ln w="28575">
              <a:solidFill>
                <a:srgbClr val="FF9933"/>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Develop</a:t>
              </a:r>
              <a:endParaRPr lang="en-US" b="1" dirty="0">
                <a:solidFill>
                  <a:schemeClr val="tx1"/>
                </a:solidFill>
              </a:endParaRPr>
            </a:p>
          </p:txBody>
        </p:sp>
      </p:grpSp>
    </p:spTree>
    <p:extLst>
      <p:ext uri="{BB962C8B-B14F-4D97-AF65-F5344CB8AC3E}">
        <p14:creationId xmlns:p14="http://schemas.microsoft.com/office/powerpoint/2010/main" val="29830399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30365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TLC Operate Phase</a:t>
            </a:r>
            <a:endParaRPr lang="en-US" sz="4000" b="1" dirty="0">
              <a:effectLst>
                <a:outerShdw blurRad="38100" dist="38100" dir="2700000" algn="tl">
                  <a:srgbClr val="000000">
                    <a:alpha val="43137"/>
                  </a:srgbClr>
                </a:outerShdw>
              </a:effectLst>
            </a:endParaRPr>
          </a:p>
        </p:txBody>
      </p:sp>
      <p:sp>
        <p:nvSpPr>
          <p:cNvPr id="4" name="TextBox 3"/>
          <p:cNvSpPr txBox="1"/>
          <p:nvPr/>
        </p:nvSpPr>
        <p:spPr>
          <a:xfrm>
            <a:off x="103849" y="2244314"/>
            <a:ext cx="11405982" cy="2800767"/>
          </a:xfrm>
          <a:prstGeom prst="rect">
            <a:avLst/>
          </a:prstGeom>
          <a:noFill/>
        </p:spPr>
        <p:txBody>
          <a:bodyPr wrap="square" rtlCol="0">
            <a:spAutoFit/>
          </a:bodyPr>
          <a:lstStyle/>
          <a:p>
            <a:pPr lvl="1"/>
            <a:r>
              <a:rPr lang="en-US" sz="2200" b="1" dirty="0"/>
              <a:t>3</a:t>
            </a:r>
            <a:r>
              <a:rPr lang="en-US" sz="2200" b="1" dirty="0" smtClean="0"/>
              <a:t>)  Operate</a:t>
            </a:r>
          </a:p>
          <a:p>
            <a:pPr lvl="1"/>
            <a:r>
              <a:rPr lang="en-US" sz="2200" dirty="0"/>
              <a:t>O</a:t>
            </a:r>
            <a:r>
              <a:rPr lang="en-US" sz="2200" dirty="0" smtClean="0"/>
              <a:t>perate </a:t>
            </a:r>
            <a:r>
              <a:rPr lang="en-US" sz="2200" dirty="0"/>
              <a:t>your system, maintain your </a:t>
            </a:r>
            <a:r>
              <a:rPr lang="en-US" sz="2200" dirty="0" smtClean="0"/>
              <a:t>Information </a:t>
            </a:r>
            <a:r>
              <a:rPr lang="en-US" sz="2200" dirty="0"/>
              <a:t>Security Authority To </a:t>
            </a:r>
            <a:r>
              <a:rPr lang="en-US" sz="2200" dirty="0" smtClean="0"/>
              <a:t>Operate (ATO), </a:t>
            </a:r>
            <a:r>
              <a:rPr lang="en-US" sz="2200" dirty="0"/>
              <a:t>and continue incremental </a:t>
            </a:r>
            <a:r>
              <a:rPr lang="en-US" sz="2200" dirty="0" smtClean="0"/>
              <a:t>development or maintenance</a:t>
            </a:r>
          </a:p>
          <a:p>
            <a:pPr lvl="1"/>
            <a:endParaRPr lang="en-US" sz="2200" dirty="0"/>
          </a:p>
          <a:p>
            <a:pPr lvl="1"/>
            <a:r>
              <a:rPr lang="en-US" sz="2200" dirty="0" smtClean="0"/>
              <a:t>Major </a:t>
            </a:r>
            <a:r>
              <a:rPr lang="en-US" sz="2200" dirty="0"/>
              <a:t>new development </a:t>
            </a:r>
            <a:r>
              <a:rPr lang="en-US" sz="2200" dirty="0" smtClean="0"/>
              <a:t>and/or modernization </a:t>
            </a:r>
            <a:r>
              <a:rPr lang="en-US" sz="2200" dirty="0"/>
              <a:t>may bring you back to the Initiate phase </a:t>
            </a:r>
            <a:r>
              <a:rPr lang="en-US" sz="2200" dirty="0" smtClean="0"/>
              <a:t>for review and approval of the additional scope or costs</a:t>
            </a:r>
          </a:p>
          <a:p>
            <a:pPr lvl="1"/>
            <a:endParaRPr lang="en-US" sz="2200" dirty="0"/>
          </a:p>
          <a:p>
            <a:pPr lvl="1"/>
            <a:r>
              <a:rPr lang="en-US" sz="2200" dirty="0" smtClean="0"/>
              <a:t>Systems or products </a:t>
            </a:r>
            <a:r>
              <a:rPr lang="en-US" sz="2200" dirty="0"/>
              <a:t>can be </a:t>
            </a:r>
            <a:r>
              <a:rPr lang="en-US" sz="2200" dirty="0" smtClean="0"/>
              <a:t>in </a:t>
            </a:r>
            <a:r>
              <a:rPr lang="en-US" sz="2200" dirty="0"/>
              <a:t>more than one phase at a </a:t>
            </a:r>
            <a:r>
              <a:rPr lang="en-US" sz="2200" dirty="0" smtClean="0"/>
              <a:t>time</a:t>
            </a:r>
          </a:p>
        </p:txBody>
      </p:sp>
      <p:grpSp>
        <p:nvGrpSpPr>
          <p:cNvPr id="5" name="Group 4" descr="Initiate Phase&#10;Develop Phase&#10;Operate Phase&#10;Retire Phase" title="4 Phases of the Target Life Cycle "/>
          <p:cNvGrpSpPr/>
          <p:nvPr/>
        </p:nvGrpSpPr>
        <p:grpSpPr>
          <a:xfrm>
            <a:off x="1102596" y="1480800"/>
            <a:ext cx="10041888" cy="421627"/>
            <a:chOff x="1102596" y="1480800"/>
            <a:chExt cx="10041888" cy="421627"/>
          </a:xfrm>
        </p:grpSpPr>
        <p:sp>
          <p:nvSpPr>
            <p:cNvPr id="13" name="Rectangle 12"/>
            <p:cNvSpPr/>
            <p:nvPr/>
          </p:nvSpPr>
          <p:spPr>
            <a:xfrm>
              <a:off x="6240426" y="1492524"/>
              <a:ext cx="2364058" cy="409903"/>
            </a:xfrm>
            <a:prstGeom prst="rect">
              <a:avLst/>
            </a:prstGeom>
            <a:solidFill>
              <a:srgbClr val="00B050"/>
            </a:solidFill>
            <a:ln w="28575" cmpd="sng">
              <a:solidFill>
                <a:srgbClr val="00B050"/>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Operate</a:t>
              </a:r>
              <a:endParaRPr lang="en-US" b="1" dirty="0">
                <a:solidFill>
                  <a:schemeClr val="tx1"/>
                </a:solidFill>
              </a:endParaRPr>
            </a:p>
          </p:txBody>
        </p:sp>
        <p:sp>
          <p:nvSpPr>
            <p:cNvPr id="14" name="Rectangle 13"/>
            <p:cNvSpPr/>
            <p:nvPr/>
          </p:nvSpPr>
          <p:spPr>
            <a:xfrm>
              <a:off x="3673076" y="1480800"/>
              <a:ext cx="2364058" cy="409903"/>
            </a:xfrm>
            <a:prstGeom prst="rect">
              <a:avLst/>
            </a:prstGeom>
            <a:solidFill>
              <a:srgbClr val="FF9933"/>
            </a:solidFill>
            <a:ln w="28575">
              <a:solidFill>
                <a:srgbClr val="FF9933"/>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Develop</a:t>
              </a:r>
              <a:endParaRPr lang="en-US" b="1" dirty="0">
                <a:solidFill>
                  <a:schemeClr val="tx1"/>
                </a:solidFill>
              </a:endParaRPr>
            </a:p>
          </p:txBody>
        </p:sp>
        <p:sp>
          <p:nvSpPr>
            <p:cNvPr id="15" name="Rectangle 14"/>
            <p:cNvSpPr/>
            <p:nvPr/>
          </p:nvSpPr>
          <p:spPr>
            <a:xfrm>
              <a:off x="8780426" y="1492524"/>
              <a:ext cx="2364058" cy="409903"/>
            </a:xfrm>
            <a:prstGeom prst="rect">
              <a:avLst/>
            </a:prstGeom>
            <a:solidFill>
              <a:srgbClr val="990099"/>
            </a:solidFill>
            <a:ln w="28575" cmpd="sng">
              <a:solidFill>
                <a:srgbClr val="990099"/>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Retire</a:t>
              </a:r>
              <a:endParaRPr lang="en-US" b="1" dirty="0">
                <a:solidFill>
                  <a:schemeClr val="tx1"/>
                </a:solidFill>
              </a:endParaRPr>
            </a:p>
          </p:txBody>
        </p:sp>
        <p:sp>
          <p:nvSpPr>
            <p:cNvPr id="16" name="Rectangle 15"/>
            <p:cNvSpPr/>
            <p:nvPr/>
          </p:nvSpPr>
          <p:spPr>
            <a:xfrm>
              <a:off x="1102596" y="1480800"/>
              <a:ext cx="2364058" cy="409903"/>
            </a:xfrm>
            <a:prstGeom prst="rect">
              <a:avLst/>
            </a:prstGeom>
            <a:solidFill>
              <a:srgbClr val="00B0F0"/>
            </a:solidFill>
            <a:ln w="28575">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Initiate</a:t>
              </a:r>
              <a:endParaRPr lang="en-US" b="1" dirty="0">
                <a:solidFill>
                  <a:schemeClr val="tx1"/>
                </a:solidFill>
              </a:endParaRPr>
            </a:p>
          </p:txBody>
        </p:sp>
      </p:grpSp>
    </p:spTree>
    <p:extLst>
      <p:ext uri="{BB962C8B-B14F-4D97-AF65-F5344CB8AC3E}">
        <p14:creationId xmlns:p14="http://schemas.microsoft.com/office/powerpoint/2010/main" val="19520825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33413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TLC</a:t>
            </a:r>
            <a:r>
              <a:rPr lang="en-US" sz="4000" b="1" dirty="0">
                <a:effectLst>
                  <a:outerShdw blurRad="38100" dist="38100" dir="2700000" algn="tl">
                    <a:srgbClr val="000000">
                      <a:alpha val="43137"/>
                    </a:srgbClr>
                  </a:outerShdw>
                </a:effectLst>
              </a:rPr>
              <a:t> </a:t>
            </a:r>
            <a:r>
              <a:rPr lang="en-US" sz="4000" b="1" dirty="0" smtClean="0">
                <a:effectLst>
                  <a:outerShdw blurRad="38100" dist="38100" dir="2700000" algn="tl">
                    <a:srgbClr val="000000">
                      <a:alpha val="43137"/>
                    </a:srgbClr>
                  </a:outerShdw>
                </a:effectLst>
              </a:rPr>
              <a:t>Retire Phase</a:t>
            </a:r>
            <a:endParaRPr lang="en-US" sz="4000" b="1" dirty="0">
              <a:effectLst>
                <a:outerShdw blurRad="38100" dist="38100" dir="2700000" algn="tl">
                  <a:srgbClr val="000000">
                    <a:alpha val="43137"/>
                  </a:srgbClr>
                </a:outerShdw>
              </a:effectLst>
            </a:endParaRPr>
          </a:p>
        </p:txBody>
      </p:sp>
      <p:sp>
        <p:nvSpPr>
          <p:cNvPr id="4" name="TextBox 3"/>
          <p:cNvSpPr txBox="1"/>
          <p:nvPr/>
        </p:nvSpPr>
        <p:spPr>
          <a:xfrm>
            <a:off x="112483" y="2244314"/>
            <a:ext cx="11586030" cy="3139321"/>
          </a:xfrm>
          <a:prstGeom prst="rect">
            <a:avLst/>
          </a:prstGeom>
          <a:noFill/>
        </p:spPr>
        <p:txBody>
          <a:bodyPr wrap="square" rtlCol="0">
            <a:spAutoFit/>
          </a:bodyPr>
          <a:lstStyle/>
          <a:p>
            <a:pPr lvl="1"/>
            <a:r>
              <a:rPr lang="en-US" sz="2200" b="1" dirty="0"/>
              <a:t>4)  Retire</a:t>
            </a:r>
          </a:p>
          <a:p>
            <a:pPr lvl="1"/>
            <a:r>
              <a:rPr lang="en-US" sz="2200" dirty="0"/>
              <a:t>Engage </a:t>
            </a:r>
            <a:r>
              <a:rPr lang="en-US" sz="2200" dirty="0" smtClean="0"/>
              <a:t>SMEs, </a:t>
            </a:r>
            <a:r>
              <a:rPr lang="en-US" sz="2200" dirty="0"/>
              <a:t>and follow the Disposition Checklist to ensure system decommissioning is done properly</a:t>
            </a:r>
          </a:p>
          <a:p>
            <a:pPr lvl="1"/>
            <a:endParaRPr lang="en-US" sz="2200" dirty="0"/>
          </a:p>
          <a:p>
            <a:pPr lvl="1"/>
            <a:r>
              <a:rPr lang="en-US" sz="2200" dirty="0"/>
              <a:t>Starts with tailoring your Checklist and engaging </a:t>
            </a:r>
            <a:r>
              <a:rPr lang="en-US" sz="2200" dirty="0" smtClean="0"/>
              <a:t>necessary SMEs, </a:t>
            </a:r>
            <a:r>
              <a:rPr lang="en-US" sz="2200" dirty="0"/>
              <a:t>and ends with Business Owner signoff that you have successfully decommissioned</a:t>
            </a:r>
          </a:p>
          <a:p>
            <a:pPr lvl="1"/>
            <a:endParaRPr lang="en-US" sz="2200" dirty="0"/>
          </a:p>
          <a:p>
            <a:pPr lvl="1"/>
            <a:r>
              <a:rPr lang="en-US" sz="2200" dirty="0"/>
              <a:t>Your CMS FISMA Controls Tracking System (CFACTS) and System Census records </a:t>
            </a:r>
            <a:r>
              <a:rPr lang="en-US" sz="2200" dirty="0" smtClean="0"/>
              <a:t>are now eligible for retirement</a:t>
            </a:r>
            <a:endParaRPr lang="en-US" sz="2200" dirty="0"/>
          </a:p>
        </p:txBody>
      </p:sp>
      <p:grpSp>
        <p:nvGrpSpPr>
          <p:cNvPr id="3" name="Group 2" descr="Initiate Phase&#10;Develop Phase&#10;Operate Phase&#10;Retire Phase" title="4 Phases of the Target Life Cycle "/>
          <p:cNvGrpSpPr/>
          <p:nvPr/>
        </p:nvGrpSpPr>
        <p:grpSpPr>
          <a:xfrm>
            <a:off x="1102596" y="1492524"/>
            <a:ext cx="10041888" cy="412693"/>
            <a:chOff x="1102596" y="1492524"/>
            <a:chExt cx="10041888" cy="412693"/>
          </a:xfrm>
        </p:grpSpPr>
        <p:sp>
          <p:nvSpPr>
            <p:cNvPr id="19" name="Rectangle 18"/>
            <p:cNvSpPr/>
            <p:nvPr/>
          </p:nvSpPr>
          <p:spPr>
            <a:xfrm>
              <a:off x="3673076" y="1495314"/>
              <a:ext cx="2364058" cy="409903"/>
            </a:xfrm>
            <a:prstGeom prst="rect">
              <a:avLst/>
            </a:prstGeom>
            <a:solidFill>
              <a:srgbClr val="FF9933"/>
            </a:solidFill>
            <a:ln w="28575">
              <a:solidFill>
                <a:srgbClr val="FF9933"/>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Develop</a:t>
              </a:r>
              <a:endParaRPr lang="en-US" b="1" dirty="0">
                <a:solidFill>
                  <a:schemeClr val="tx1"/>
                </a:solidFill>
              </a:endParaRPr>
            </a:p>
          </p:txBody>
        </p:sp>
        <p:sp>
          <p:nvSpPr>
            <p:cNvPr id="21" name="Rectangle 20"/>
            <p:cNvSpPr/>
            <p:nvPr/>
          </p:nvSpPr>
          <p:spPr>
            <a:xfrm>
              <a:off x="1102596" y="1495314"/>
              <a:ext cx="2364058" cy="409903"/>
            </a:xfrm>
            <a:prstGeom prst="rect">
              <a:avLst/>
            </a:prstGeom>
            <a:solidFill>
              <a:srgbClr val="00B0F0"/>
            </a:solidFill>
            <a:ln w="28575">
              <a:solidFill>
                <a:srgbClr val="00B0F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Initiate</a:t>
              </a:r>
              <a:endParaRPr lang="en-US" b="1" dirty="0">
                <a:solidFill>
                  <a:schemeClr val="tx1"/>
                </a:solidFill>
              </a:endParaRPr>
            </a:p>
          </p:txBody>
        </p:sp>
        <p:sp>
          <p:nvSpPr>
            <p:cNvPr id="9" name="Rectangle 8"/>
            <p:cNvSpPr/>
            <p:nvPr/>
          </p:nvSpPr>
          <p:spPr>
            <a:xfrm>
              <a:off x="8780426" y="1492524"/>
              <a:ext cx="2364058" cy="409903"/>
            </a:xfrm>
            <a:prstGeom prst="rect">
              <a:avLst/>
            </a:prstGeom>
            <a:solidFill>
              <a:srgbClr val="990099"/>
            </a:solidFill>
            <a:ln w="28575" cmpd="sng">
              <a:solidFill>
                <a:srgbClr val="990099"/>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Retire</a:t>
              </a:r>
              <a:endParaRPr lang="en-US" b="1" dirty="0">
                <a:solidFill>
                  <a:schemeClr val="tx1"/>
                </a:solidFill>
              </a:endParaRPr>
            </a:p>
          </p:txBody>
        </p:sp>
        <p:sp>
          <p:nvSpPr>
            <p:cNvPr id="10" name="Rectangle 9"/>
            <p:cNvSpPr/>
            <p:nvPr/>
          </p:nvSpPr>
          <p:spPr>
            <a:xfrm>
              <a:off x="6240426" y="1492524"/>
              <a:ext cx="2364058" cy="409903"/>
            </a:xfrm>
            <a:prstGeom prst="rect">
              <a:avLst/>
            </a:prstGeom>
            <a:solidFill>
              <a:srgbClr val="00B050"/>
            </a:solidFill>
            <a:ln w="28575" cmpd="sng">
              <a:solidFill>
                <a:srgbClr val="00B050"/>
              </a:solidFill>
            </a:ln>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solidFill>
                    <a:schemeClr val="tx1"/>
                  </a:solidFill>
                </a:rPr>
                <a:t>Operate</a:t>
              </a:r>
              <a:endParaRPr lang="en-US" b="1" dirty="0">
                <a:solidFill>
                  <a:schemeClr val="tx1"/>
                </a:solidFill>
              </a:endParaRPr>
            </a:p>
          </p:txBody>
        </p:sp>
      </p:grpSp>
    </p:spTree>
    <p:extLst>
      <p:ext uri="{BB962C8B-B14F-4D97-AF65-F5344CB8AC3E}">
        <p14:creationId xmlns:p14="http://schemas.microsoft.com/office/powerpoint/2010/main" val="37320988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40525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Target Life Cycle (TLC) Summary</a:t>
            </a:r>
            <a:endParaRPr lang="en-US" sz="4000" b="1" dirty="0">
              <a:effectLst>
                <a:outerShdw blurRad="38100" dist="38100" dir="2700000" algn="tl">
                  <a:srgbClr val="000000">
                    <a:alpha val="43137"/>
                  </a:srgbClr>
                </a:outerShdw>
              </a:effectLst>
            </a:endParaRPr>
          </a:p>
        </p:txBody>
      </p:sp>
      <p:sp>
        <p:nvSpPr>
          <p:cNvPr id="5" name="Content Placeholder 13" descr="Governance through Enablement">
            <a:extLst>
              <a:ext uri="{FF2B5EF4-FFF2-40B4-BE49-F238E27FC236}">
                <a16:creationId xmlns:a16="http://schemas.microsoft.com/office/drawing/2014/main" id="{0FC4CE37-E3DC-4594-B296-21D738875C13}"/>
              </a:ext>
            </a:extLst>
          </p:cNvPr>
          <p:cNvSpPr/>
          <p:nvPr/>
        </p:nvSpPr>
        <p:spPr>
          <a:xfrm rot="5400000">
            <a:off x="5718746" y="278848"/>
            <a:ext cx="489616" cy="9525003"/>
          </a:xfrm>
          <a:prstGeom prst="rect">
            <a:avLst/>
          </a:prstGeom>
          <a:solidFill>
            <a:schemeClr val="bg1">
              <a:lumMod val="95000"/>
            </a:schemeClr>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2400" dirty="0">
                <a:solidFill>
                  <a:schemeClr val="tx1"/>
                </a:solidFill>
                <a:latin typeface="Cambria" panose="02040503050406030204" pitchFamily="18" charset="0"/>
                <a:ea typeface="Cambria" panose="02040503050406030204" pitchFamily="18" charset="0"/>
              </a:rPr>
              <a:t>Governance through Enablement</a:t>
            </a:r>
          </a:p>
        </p:txBody>
      </p:sp>
      <p:sp>
        <p:nvSpPr>
          <p:cNvPr id="6" name="TextBox 5"/>
          <p:cNvSpPr txBox="1"/>
          <p:nvPr/>
        </p:nvSpPr>
        <p:spPr>
          <a:xfrm>
            <a:off x="481213" y="1318665"/>
            <a:ext cx="11014097" cy="3477875"/>
          </a:xfrm>
          <a:prstGeom prst="rect">
            <a:avLst/>
          </a:prstGeom>
          <a:noFill/>
        </p:spPr>
        <p:txBody>
          <a:bodyPr wrap="square" rtlCol="0">
            <a:spAutoFit/>
          </a:bodyPr>
          <a:lstStyle/>
          <a:p>
            <a:pPr marL="285750" indent="-285750">
              <a:buSzPct val="120000"/>
              <a:buFont typeface="Arial" panose="020B0604020202020204" pitchFamily="34" charset="0"/>
              <a:buChar char="•"/>
            </a:pPr>
            <a:r>
              <a:rPr lang="en-US" sz="2200" dirty="0"/>
              <a:t>If you need help, the TLC can connect you with experts in  many areas, both in our GRT meetings in the Initiate Phase, or in ad hoc meetings throughout the life of your project</a:t>
            </a:r>
          </a:p>
          <a:p>
            <a:pPr marL="285750" indent="-285750">
              <a:buSzPct val="120000"/>
              <a:buFont typeface="Arial" panose="020B0604020202020204" pitchFamily="34" charset="0"/>
              <a:buChar char="•"/>
            </a:pPr>
            <a:endParaRPr lang="en-US" sz="2200" dirty="0"/>
          </a:p>
          <a:p>
            <a:pPr marL="285750" indent="-285750">
              <a:buSzPct val="120000"/>
              <a:buFont typeface="Arial" panose="020B0604020202020204" pitchFamily="34" charset="0"/>
              <a:buChar char="•"/>
            </a:pPr>
            <a:r>
              <a:rPr lang="en-US" sz="2200" dirty="0"/>
              <a:t>Project Teams now have the responsibility for maintaining the proper documentation according to the Project Management Methodology and Systems Development Life Cycle Methodology they want to use, which should be reflected in their contract and </a:t>
            </a:r>
            <a:r>
              <a:rPr lang="en-US" sz="2200"/>
              <a:t>planning </a:t>
            </a:r>
            <a:r>
              <a:rPr lang="en-US" sz="2200" smtClean="0"/>
              <a:t>documentation</a:t>
            </a:r>
            <a:endParaRPr lang="en-US" sz="2200" dirty="0"/>
          </a:p>
          <a:p>
            <a:pPr marL="285750" indent="-285750">
              <a:buSzPct val="120000"/>
              <a:buFont typeface="Arial" panose="020B0604020202020204" pitchFamily="34" charset="0"/>
              <a:buChar char="•"/>
            </a:pPr>
            <a:endParaRPr lang="en-US" sz="2200" dirty="0"/>
          </a:p>
          <a:p>
            <a:pPr marL="285750" indent="-285750">
              <a:buSzPct val="120000"/>
              <a:buFont typeface="Arial" panose="020B0604020202020204" pitchFamily="34" charset="0"/>
              <a:buChar char="•"/>
            </a:pPr>
            <a:r>
              <a:rPr lang="en-US" sz="2200" dirty="0"/>
              <a:t>Governance is about getting things done – the right way</a:t>
            </a:r>
          </a:p>
          <a:p>
            <a:endParaRPr lang="en-US" sz="2200" dirty="0"/>
          </a:p>
        </p:txBody>
      </p:sp>
    </p:spTree>
    <p:extLst>
      <p:ext uri="{BB962C8B-B14F-4D97-AF65-F5344CB8AC3E}">
        <p14:creationId xmlns:p14="http://schemas.microsoft.com/office/powerpoint/2010/main" val="10469669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884" y="313813"/>
            <a:ext cx="11056509" cy="745048"/>
          </a:xfrm>
        </p:spPr>
        <p:txBody>
          <a:bodyPr>
            <a:normAutofit/>
          </a:bodyPr>
          <a:lstStyle/>
          <a:p>
            <a:pPr algn="ctr"/>
            <a:r>
              <a:rPr lang="en-US" sz="4000" b="1" dirty="0" smtClean="0">
                <a:effectLst>
                  <a:outerShdw blurRad="38100" dist="38100" dir="2700000" algn="tl">
                    <a:srgbClr val="000000">
                      <a:alpha val="43137"/>
                    </a:srgbClr>
                  </a:outerShdw>
                </a:effectLst>
              </a:rPr>
              <a:t>How to Begin</a:t>
            </a:r>
            <a:endParaRPr lang="en-US" sz="4000" b="1" dirty="0">
              <a:effectLst>
                <a:outerShdw blurRad="38100" dist="38100" dir="2700000" algn="tl">
                  <a:srgbClr val="000000">
                    <a:alpha val="43137"/>
                  </a:srgbClr>
                </a:outerShdw>
              </a:effectLst>
            </a:endParaRPr>
          </a:p>
        </p:txBody>
      </p:sp>
      <p:sp>
        <p:nvSpPr>
          <p:cNvPr id="6" name="TextBox 5"/>
          <p:cNvSpPr txBox="1"/>
          <p:nvPr/>
        </p:nvSpPr>
        <p:spPr>
          <a:xfrm>
            <a:off x="481213" y="1492834"/>
            <a:ext cx="11014097" cy="1200329"/>
          </a:xfrm>
          <a:prstGeom prst="rect">
            <a:avLst/>
          </a:prstGeom>
          <a:noFill/>
        </p:spPr>
        <p:txBody>
          <a:bodyPr wrap="square" rtlCol="0">
            <a:spAutoFit/>
          </a:bodyPr>
          <a:lstStyle/>
          <a:p>
            <a:pPr marL="342900" indent="-342900">
              <a:buSzPct val="125000"/>
              <a:buFont typeface="Arial" panose="020B0604020202020204" pitchFamily="34" charset="0"/>
              <a:buChar char="•"/>
            </a:pPr>
            <a:r>
              <a:rPr lang="en-US" sz="2400" dirty="0"/>
              <a:t>To get started, visit cms.gov/TLC and click on “Intake”</a:t>
            </a:r>
          </a:p>
          <a:p>
            <a:pPr marL="342900" indent="-342900">
              <a:buSzPct val="125000"/>
              <a:buFont typeface="Arial" panose="020B0604020202020204" pitchFamily="34" charset="0"/>
              <a:buChar char="•"/>
            </a:pPr>
            <a:endParaRPr lang="en-US" sz="2400" dirty="0"/>
          </a:p>
          <a:p>
            <a:pPr marL="342900" indent="-342900">
              <a:buSzPct val="125000"/>
              <a:buFont typeface="Arial" panose="020B0604020202020204" pitchFamily="34" charset="0"/>
              <a:buChar char="•"/>
            </a:pPr>
            <a:r>
              <a:rPr lang="en-US" sz="2400" dirty="0"/>
              <a:t>For questions about the TLC contact </a:t>
            </a:r>
            <a:r>
              <a:rPr lang="en-US" sz="2400" dirty="0" smtClean="0">
                <a:hlinkClick r:id="rId2"/>
              </a:rPr>
              <a:t>IT_Governance@cms.hhs.gov</a:t>
            </a:r>
            <a:endParaRPr lang="en-US" sz="2400" dirty="0"/>
          </a:p>
        </p:txBody>
      </p:sp>
    </p:spTree>
    <p:extLst>
      <p:ext uri="{BB962C8B-B14F-4D97-AF65-F5344CB8AC3E}">
        <p14:creationId xmlns:p14="http://schemas.microsoft.com/office/powerpoint/2010/main" val="2005238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lIns="91440" tIns="45720" rIns="91440" bIns="45720" rtlCol="0" anchor="b">
        <a:normAutofit fontScale="97500"/>
      </a:bodyPr>
      <a:lstStyle>
        <a:defPPr algn="ctr">
          <a:defRPr sz="4000" b="1" dirty="0">
            <a:effectLst>
              <a:outerShdw blurRad="38100" dist="38100" dir="2700000" algn="tl">
                <a:srgbClr val="000000">
                  <a:alpha val="43137"/>
                </a:srgbClr>
              </a:outerShdw>
            </a:effectLs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86a8e296-5f29-4af2-954b-0de0d1e1f8bc"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3319176A8582484295D4C8F33EF0727F" ma:contentTypeVersion="1" ma:contentTypeDescription="Create a new document." ma:contentTypeScope="" ma:versionID="b708fddacf0dd660c45ac9cf4f168e54">
  <xsd:schema xmlns:xsd="http://www.w3.org/2001/XMLSchema" xmlns:xs="http://www.w3.org/2001/XMLSchema" xmlns:p="http://schemas.microsoft.com/office/2006/metadata/properties" xmlns:ns2="6eb43cd6-116b-430e-ac87-d38073d6c794" targetNamespace="http://schemas.microsoft.com/office/2006/metadata/properties" ma:root="true" ma:fieldsID="aeb03777259222b529c08321b26473c9" ns2:_="">
    <xsd:import namespace="6eb43cd6-116b-430e-ac87-d38073d6c794"/>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b43cd6-116b-430e-ac87-d38073d6c79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37352CE-6787-480B-B75E-3174D1658329}">
  <ds:schemaRefs>
    <ds:schemaRef ds:uri="http://schemas.microsoft.com/sharepoint/v3/contenttype/forms"/>
  </ds:schemaRefs>
</ds:datastoreItem>
</file>

<file path=customXml/itemProps2.xml><?xml version="1.0" encoding="utf-8"?>
<ds:datastoreItem xmlns:ds="http://schemas.openxmlformats.org/officeDocument/2006/customXml" ds:itemID="{440E3CD4-E2D1-40AC-81DF-D1C26BE66317}">
  <ds:schemaRefs>
    <ds:schemaRef ds:uri="Microsoft.SharePoint.Taxonomy.ContentTypeSync"/>
  </ds:schemaRefs>
</ds:datastoreItem>
</file>

<file path=customXml/itemProps3.xml><?xml version="1.0" encoding="utf-8"?>
<ds:datastoreItem xmlns:ds="http://schemas.openxmlformats.org/officeDocument/2006/customXml" ds:itemID="{24C7CC2E-D508-4F66-ABBF-EB507E050FB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eb43cd6-116b-430e-ac87-d38073d6c79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F5FF5DC5-88B0-45C2-ADCF-95D59AE81724}">
  <ds:schemaRef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6eb43cd6-116b-430e-ac87-d38073d6c794"/>
    <ds:schemaRef ds:uri="http://purl.org/dc/term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7282</TotalTime>
  <Words>564</Words>
  <Application>Microsoft Office PowerPoint</Application>
  <PresentationFormat>Widescreen</PresentationFormat>
  <Paragraphs>81</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ＭＳ Ｐゴシック</vt:lpstr>
      <vt:lpstr>Arial</vt:lpstr>
      <vt:lpstr>Calibri</vt:lpstr>
      <vt:lpstr>Calibri Light</vt:lpstr>
      <vt:lpstr>Cambria</vt:lpstr>
      <vt:lpstr>Office Theme</vt:lpstr>
      <vt:lpstr>Custom Design</vt:lpstr>
      <vt:lpstr>CMS IT Governance Training</vt:lpstr>
      <vt:lpstr>CMS’ IT Governance Framework: Target Life Cycle (TLC)</vt:lpstr>
      <vt:lpstr>TLC Key Concepts</vt:lpstr>
      <vt:lpstr>TLC Initiate Phase</vt:lpstr>
      <vt:lpstr>TLC Develop Phase</vt:lpstr>
      <vt:lpstr>TLC Operate Phase</vt:lpstr>
      <vt:lpstr>TLC Retire Phase</vt:lpstr>
      <vt:lpstr>Target Life Cycle (TLC) Summary</vt:lpstr>
      <vt:lpstr>How to Begin</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ANN RUDOLPH</dc:creator>
  <cp:lastModifiedBy>Valerie Hartz</cp:lastModifiedBy>
  <cp:revision>220</cp:revision>
  <dcterms:created xsi:type="dcterms:W3CDTF">2021-03-02T17:33:01Z</dcterms:created>
  <dcterms:modified xsi:type="dcterms:W3CDTF">2021-04-05T16:13:00Z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0x0101003319176A8582484295D4C8F33EF0727F</vt:lpwstr>
  </property>
</Properties>
</file>