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67" r:id="rId4"/>
  </p:sldMasterIdLst>
  <p:notesMasterIdLst>
    <p:notesMasterId r:id="rId42"/>
  </p:notesMasterIdLst>
  <p:handoutMasterIdLst>
    <p:handoutMasterId r:id="rId43"/>
  </p:handoutMasterIdLst>
  <p:sldIdLst>
    <p:sldId id="608" r:id="rId5"/>
    <p:sldId id="609" r:id="rId6"/>
    <p:sldId id="610" r:id="rId7"/>
    <p:sldId id="611" r:id="rId8"/>
    <p:sldId id="612" r:id="rId9"/>
    <p:sldId id="613" r:id="rId10"/>
    <p:sldId id="614" r:id="rId11"/>
    <p:sldId id="615" r:id="rId12"/>
    <p:sldId id="616" r:id="rId13"/>
    <p:sldId id="644" r:id="rId14"/>
    <p:sldId id="617" r:id="rId15"/>
    <p:sldId id="618" r:id="rId16"/>
    <p:sldId id="619" r:id="rId17"/>
    <p:sldId id="620" r:id="rId18"/>
    <p:sldId id="621" r:id="rId19"/>
    <p:sldId id="622" r:id="rId20"/>
    <p:sldId id="643" r:id="rId21"/>
    <p:sldId id="642" r:id="rId22"/>
    <p:sldId id="624" r:id="rId23"/>
    <p:sldId id="625" r:id="rId24"/>
    <p:sldId id="626" r:id="rId25"/>
    <p:sldId id="627" r:id="rId26"/>
    <p:sldId id="628" r:id="rId27"/>
    <p:sldId id="629" r:id="rId28"/>
    <p:sldId id="630" r:id="rId29"/>
    <p:sldId id="631" r:id="rId30"/>
    <p:sldId id="632" r:id="rId31"/>
    <p:sldId id="633" r:id="rId32"/>
    <p:sldId id="634" r:id="rId33"/>
    <p:sldId id="635" r:id="rId34"/>
    <p:sldId id="636" r:id="rId35"/>
    <p:sldId id="637" r:id="rId36"/>
    <p:sldId id="638" r:id="rId37"/>
    <p:sldId id="639" r:id="rId38"/>
    <p:sldId id="640" r:id="rId39"/>
    <p:sldId id="645" r:id="rId40"/>
    <p:sldId id="641"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356"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BA1"/>
    <a:srgbClr val="000000"/>
    <a:srgbClr val="88A4AA"/>
    <a:srgbClr val="96AEB4"/>
    <a:srgbClr val="96B5B9"/>
    <a:srgbClr val="308ACA"/>
    <a:srgbClr val="007E39"/>
    <a:srgbClr val="365A87"/>
    <a:srgbClr val="004986"/>
    <a:srgbClr val="093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78" autoAdjust="0"/>
    <p:restoredTop sz="86410" autoAdjust="0"/>
  </p:normalViewPr>
  <p:slideViewPr>
    <p:cSldViewPr snapToGrid="0">
      <p:cViewPr varScale="1">
        <p:scale>
          <a:sx n="74" d="100"/>
          <a:sy n="74" d="100"/>
        </p:scale>
        <p:origin x="350" y="67"/>
      </p:cViewPr>
      <p:guideLst>
        <p:guide orient="horz" pos="2064"/>
        <p:guide pos="4160"/>
      </p:guideLst>
    </p:cSldViewPr>
  </p:slideViewPr>
  <p:outlineViewPr>
    <p:cViewPr>
      <p:scale>
        <a:sx n="33" d="100"/>
        <a:sy n="33" d="100"/>
      </p:scale>
      <p:origin x="0" y="-2512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c:f>
              <c:strCache>
                <c:ptCount val="1"/>
                <c:pt idx="0">
                  <c:v> </c:v>
                </c:pt>
              </c:strCache>
            </c:strRef>
          </c:tx>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Sheet1!$A$2:$A$5</c:f>
              <c:numCache>
                <c:formatCode>General</c:formatCode>
                <c:ptCount val="4"/>
              </c:numCache>
            </c:numRef>
          </c:val>
          <c:extLst>
            <c:ext xmlns:c16="http://schemas.microsoft.com/office/drawing/2014/chart" uri="{C3380CC4-5D6E-409C-BE32-E72D297353CC}">
              <c16:uniqueId val="{00000000-668D-49DD-9F10-D2748EC4FCBD}"/>
            </c:ext>
          </c:extLst>
        </c:ser>
        <c:ser>
          <c:idx val="1"/>
          <c:order val="1"/>
          <c:tx>
            <c:strRef>
              <c:f>Sheet1!$B$1</c:f>
              <c:strCache>
                <c:ptCount val="1"/>
                <c:pt idx="0">
                  <c:v>Column2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Sheet1!$B$2:$B$5</c:f>
              <c:numCache>
                <c:formatCode>General</c:formatCode>
                <c:ptCount val="4"/>
              </c:numCache>
            </c:numRef>
          </c:val>
          <c:extLst>
            <c:ext xmlns:c16="http://schemas.microsoft.com/office/drawing/2014/chart" uri="{C3380CC4-5D6E-409C-BE32-E72D297353CC}">
              <c16:uniqueId val="{00000001-668D-49DD-9F10-D2748EC4FCBD}"/>
            </c:ext>
          </c:extLst>
        </c:ser>
        <c:ser>
          <c:idx val="2"/>
          <c:order val="2"/>
          <c:tx>
            <c:strRef>
              <c:f>Sheet1!$C$1</c:f>
              <c:strCache>
                <c:ptCount val="1"/>
                <c:pt idx="0">
                  <c:v>Column3</c:v>
                </c:pt>
              </c:strCache>
            </c:strRef>
          </c:tx>
          <c:spPr>
            <a:solidFill>
              <a:schemeClr val="accent5">
                <a:lumMod val="750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5-668D-49DD-9F10-D2748EC4FCBD}"/>
              </c:ext>
            </c:extLst>
          </c:dPt>
          <c:dLbls>
            <c:dLbl>
              <c:idx val="0"/>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34B40BB8-41CF-4F5B-8B4F-039ED69AA32C}" type="VALUE">
                      <a:rPr lang="en-US" smtClean="0">
                        <a:latin typeface="Arial" panose="020B0604020202020204" pitchFamily="34" charset="0"/>
                        <a:cs typeface="Arial" panose="020B0604020202020204" pitchFamily="34" charset="0"/>
                      </a:rPr>
                      <a:pPr>
                        <a:defRPr>
                          <a:latin typeface="Arial" panose="020B0604020202020204" pitchFamily="34" charset="0"/>
                          <a:cs typeface="Arial" panose="020B0604020202020204" pitchFamily="34" charset="0"/>
                        </a:defRPr>
                      </a:pPr>
                      <a:t>[VALUE]</a:t>
                    </a:fld>
                    <a:r>
                      <a:rPr lang="en-US">
                        <a:latin typeface="Arial" panose="020B0604020202020204" pitchFamily="34" charset="0"/>
                        <a:cs typeface="Arial" panose="020B0604020202020204" pitchFamily="34" charset="0"/>
                      </a:rPr>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68D-49DD-9F10-D2748EC4FCBD}"/>
                </c:ext>
              </c:extLst>
            </c:dLbl>
            <c:dLbl>
              <c:idx val="1"/>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DE870FCC-E722-485E-8604-7EF3DADE9EEC}" type="VALUE">
                      <a:rPr lang="en-US" smtClean="0"/>
                      <a:pPr>
                        <a:defRPr>
                          <a:latin typeface="Arial" panose="020B0604020202020204" pitchFamily="34" charset="0"/>
                          <a:cs typeface="Arial" panose="020B0604020202020204" pitchFamily="34" charset="0"/>
                        </a:defRPr>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68D-49DD-9F10-D2748EC4FCB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Sheet1!$C$2:$C$5</c:f>
              <c:numCache>
                <c:formatCode>General</c:formatCode>
                <c:ptCount val="4"/>
                <c:pt idx="0">
                  <c:v>15.4</c:v>
                </c:pt>
                <c:pt idx="1">
                  <c:v>11.9</c:v>
                </c:pt>
              </c:numCache>
            </c:numRef>
          </c:val>
          <c:extLst>
            <c:ext xmlns:c16="http://schemas.microsoft.com/office/drawing/2014/chart" uri="{C3380CC4-5D6E-409C-BE32-E72D297353CC}">
              <c16:uniqueId val="{00000002-668D-49DD-9F10-D2748EC4FCBD}"/>
            </c:ext>
          </c:extLst>
        </c:ser>
        <c:ser>
          <c:idx val="3"/>
          <c:order val="3"/>
          <c:tx>
            <c:strRef>
              <c:f>Sheet1!$D$1</c:f>
              <c:strCache>
                <c:ptCount val="1"/>
                <c:pt idx="0">
                  <c:v>Column1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Sheet1!$D$2:$D$5</c:f>
              <c:numCache>
                <c:formatCode>General</c:formatCode>
                <c:ptCount val="4"/>
              </c:numCache>
            </c:numRef>
          </c:val>
          <c:extLst>
            <c:ext xmlns:c16="http://schemas.microsoft.com/office/drawing/2014/chart" uri="{C3380CC4-5D6E-409C-BE32-E72D297353CC}">
              <c16:uniqueId val="{00000004-668D-49DD-9F10-D2748EC4FCBD}"/>
            </c:ext>
          </c:extLst>
        </c:ser>
        <c:dLbls>
          <c:dLblPos val="outEnd"/>
          <c:showLegendKey val="0"/>
          <c:showVal val="1"/>
          <c:showCatName val="0"/>
          <c:showSerName val="0"/>
          <c:showPercent val="0"/>
          <c:showBubbleSize val="0"/>
        </c:dLbls>
        <c:gapWidth val="0"/>
        <c:overlap val="90"/>
        <c:axId val="1170527528"/>
        <c:axId val="1170529496"/>
      </c:barChart>
      <c:catAx>
        <c:axId val="1170527528"/>
        <c:scaling>
          <c:orientation val="minMax"/>
        </c:scaling>
        <c:delete val="1"/>
        <c:axPos val="l"/>
        <c:numFmt formatCode="General" sourceLinked="1"/>
        <c:majorTickMark val="none"/>
        <c:minorTickMark val="none"/>
        <c:tickLblPos val="nextTo"/>
        <c:crossAx val="1170529496"/>
        <c:crosses val="autoZero"/>
        <c:auto val="1"/>
        <c:lblAlgn val="ctr"/>
        <c:lblOffset val="100"/>
        <c:noMultiLvlLbl val="0"/>
      </c:catAx>
      <c:valAx>
        <c:axId val="1170529496"/>
        <c:scaling>
          <c:orientation val="minMax"/>
        </c:scaling>
        <c:delete val="1"/>
        <c:axPos val="b"/>
        <c:numFmt formatCode="General" sourceLinked="1"/>
        <c:majorTickMark val="none"/>
        <c:minorTickMark val="none"/>
        <c:tickLblPos val="none"/>
        <c:crossAx val="117052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3-D333-41B1-9E1B-246DCC02310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D333-41B1-9E1B-246DCC02310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DCB-41B1-85D7-6061B052A8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DCB-41B1-85D7-6061B052A84E}"/>
              </c:ext>
            </c:extLst>
          </c:dPt>
          <c:cat>
            <c:numRef>
              <c:f>Sheet1!$A$2:$A$5</c:f>
              <c:numCache>
                <c:formatCode>General</c:formatCode>
                <c:ptCount val="4"/>
              </c:numCache>
            </c:numRef>
          </c:cat>
          <c:val>
            <c:numRef>
              <c:f>Sheet1!$B$2:$B$5</c:f>
              <c:numCache>
                <c:formatCode>General</c:formatCode>
                <c:ptCount val="4"/>
                <c:pt idx="0">
                  <c:v>60</c:v>
                </c:pt>
                <c:pt idx="1">
                  <c:v>40</c:v>
                </c:pt>
              </c:numCache>
            </c:numRef>
          </c:val>
          <c:extLst>
            <c:ext xmlns:c16="http://schemas.microsoft.com/office/drawing/2014/chart" uri="{C3380CC4-5D6E-409C-BE32-E72D297353CC}">
              <c16:uniqueId val="{00000000-D333-41B1-9E1B-246DCC02310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4/19/2022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4/19/2022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0</a:t>
            </a:fld>
            <a:endParaRPr lang="en-US" dirty="0"/>
          </a:p>
        </p:txBody>
      </p:sp>
    </p:spTree>
    <p:extLst>
      <p:ext uri="{BB962C8B-B14F-4D97-AF65-F5344CB8AC3E}">
        <p14:creationId xmlns:p14="http://schemas.microsoft.com/office/powerpoint/2010/main" val="559423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4156782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660577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252583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We are focusing on measurement throughout the presentation but wanted to acknowledge the removal/lessening of some longstanding barriers so the audience has a more wholistic look at the process. </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125118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FF359-054B-4CC0-8A8A-CF3532AC7119}" type="slidenum">
              <a:rPr lang="en-US" smtClean="0"/>
              <a:t>15</a:t>
            </a:fld>
            <a:endParaRPr lang="en-US"/>
          </a:p>
        </p:txBody>
      </p:sp>
    </p:spTree>
    <p:extLst>
      <p:ext uri="{BB962C8B-B14F-4D97-AF65-F5344CB8AC3E}">
        <p14:creationId xmlns:p14="http://schemas.microsoft.com/office/powerpoint/2010/main" val="278009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Will explain the domains in talking points </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3482874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4FF359-054B-4CC0-8A8A-CF3532AC7119}" type="slidenum">
              <a:rPr lang="en-US" smtClean="0"/>
              <a:t>17</a:t>
            </a:fld>
            <a:endParaRPr lang="en-US"/>
          </a:p>
        </p:txBody>
      </p:sp>
    </p:spTree>
    <p:extLst>
      <p:ext uri="{BB962C8B-B14F-4D97-AF65-F5344CB8AC3E}">
        <p14:creationId xmlns:p14="http://schemas.microsoft.com/office/powerpoint/2010/main" val="1556245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74536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662489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43458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Stakeholder engagement</a:t>
            </a:r>
          </a:p>
          <a:p>
            <a:pPr marL="171450" lvl="0" indent="-171450">
              <a:buFont typeface="Arial" panose="020B0604020202020204" pitchFamily="34" charset="0"/>
              <a:buChar char="•"/>
            </a:pPr>
            <a:r>
              <a:rPr lang="en-US" dirty="0"/>
              <a:t>Developer support</a:t>
            </a:r>
          </a:p>
          <a:p>
            <a:pPr marL="171450" lvl="0" indent="-171450">
              <a:buFont typeface="Arial" panose="020B0604020202020204" pitchFamily="34" charset="0"/>
              <a:buChar char="•"/>
            </a:pPr>
            <a:r>
              <a:rPr lang="en-US" dirty="0"/>
              <a:t>CMS MMS Blueprint </a:t>
            </a:r>
          </a:p>
          <a:p>
            <a:pPr marL="171450" lvl="0" indent="-171450">
              <a:buFont typeface="Arial" panose="020B0604020202020204" pitchFamily="34" charset="0"/>
              <a:buChar char="•"/>
            </a:pPr>
            <a:r>
              <a:rPr lang="en-US" dirty="0"/>
              <a:t>Information gathering</a:t>
            </a:r>
          </a:p>
          <a:p>
            <a:pPr marL="171450" lvl="0" indent="-171450">
              <a:buFont typeface="Arial" panose="020B0604020202020204" pitchFamily="34" charset="0"/>
              <a:buChar char="•"/>
            </a:pPr>
            <a:r>
              <a:rPr lang="en-US" dirty="0"/>
              <a:t>CMS program support</a:t>
            </a:r>
          </a:p>
          <a:p>
            <a:pPr marL="171450" lvl="0" indent="-171450">
              <a:buFont typeface="Arial" panose="020B0604020202020204" pitchFamily="34" charset="0"/>
              <a:buChar char="•"/>
            </a:pPr>
            <a:r>
              <a:rPr lang="en-US" dirty="0"/>
              <a:t>Pre-rulemaking support</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3733581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99436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4583930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we will define critical access hospitals in the talking points. CAH definition: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Critical Access Hospital is a designation given to eligible rural hospitals by CMS. The CAH designation is designed to reduce the financial vulnerability of rural hospitals and improve access to healthcare by keeping essential services in rural communities. To accomplish this goal, CAHs receive certain benefits, such as cost-based reimbursement for Medicare services.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277097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260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1995789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3890883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speaker will say that MM 1.0 reduced number of Medicare quality measures and ease the burden on users. Can site: Overall, the measures portfolio has demonstrated a 25% increase in percentage of outcome measures; the percentage of process measures has dropped from 52% in 2017 to 37% in 2021. https://www.cms.gov/files/document/2021-cms-quality-conference-cms-quality-measurement-action-plan-march-2021.pdf</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8230941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742311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1650457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Will discuss was QPP is and reference the VBP slides previously</a:t>
            </a:r>
          </a:p>
        </p:txBody>
      </p:sp>
      <p:sp>
        <p:nvSpPr>
          <p:cNvPr id="4" name="Slide Number Placeholder 3"/>
          <p:cNvSpPr>
            <a:spLocks noGrp="1"/>
          </p:cNvSpPr>
          <p:nvPr>
            <p:ph type="sldNum" sz="quarter" idx="5"/>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499797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1967203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Note that there are a variety of similar definitions. </a:t>
            </a:r>
          </a:p>
          <a:p>
            <a:endParaRPr lang="en-US" dirty="0"/>
          </a:p>
          <a:p>
            <a:r>
              <a:rPr lang="en-US" dirty="0"/>
              <a:t>Sources </a:t>
            </a:r>
          </a:p>
          <a:p>
            <a:r>
              <a:rPr lang="en-US" dirty="0"/>
              <a:t>https://www.cms.gov/files/document/fy-21-improving-health-rural-communities508compliant.pdf</a:t>
            </a:r>
          </a:p>
          <a:p>
            <a:r>
              <a:rPr lang="en-US" dirty="0"/>
              <a:t>https://www.hrsa.gov/rural-health/about-us/definition/index.html</a:t>
            </a:r>
          </a:p>
          <a:p>
            <a:r>
              <a:rPr lang="en-US" dirty="0"/>
              <a:t>https://www.ruralhealthinfo.org/topics/what-is-rural</a:t>
            </a:r>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1279767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455997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notes: The healthcare challenges detailed on the prior slide contribute to some pretty significant disparities in health outcomes for rural Americans.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34591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282246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57552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13003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DDDA4E4-D211-46FF-86E2-E161FF2F8EFD}" type="datetime1">
              <a:rPr lang="en-US" smtClean="0"/>
              <a:t>4/19/2022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8C70326-7D3F-40E8-B3E0-95299DECE1D3}" type="datetime1">
              <a:rPr lang="en-US" smtClean="0"/>
              <a:t>4/19/2022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27AA7C22-16BB-4326-98FD-19940BD16CF9}" type="datetime1">
              <a:rPr lang="en-US" smtClean="0"/>
              <a:t>4/19/2022</a:t>
            </a:fld>
            <a:endParaRPr lang="en-US"/>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A3EE0852-26FF-4CD5-9B2B-1786A7341D5A}" type="datetime1">
              <a:rPr lang="en-US" smtClean="0"/>
              <a:t>4/19/2022</a:t>
            </a:fld>
            <a:endParaRPr lang="en-US"/>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4FA64E61-5E33-476C-9913-E350E03F09B3}" type="datetime1">
              <a:rPr lang="en-US" smtClean="0"/>
              <a:t>4/19/2022</a:t>
            </a:fld>
            <a:endParaRPr lang="en-US"/>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F49F556B-96CB-44FF-8C45-5F8EA980ACDB}" type="datetime1">
              <a:rPr lang="en-US" smtClean="0"/>
              <a:t>4/19/2022</a:t>
            </a:fld>
            <a:endParaRPr lang="en-US"/>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694DCC13-943D-46A7-852B-04AC9AC7A800}" type="datetime1">
              <a:rPr lang="en-US" smtClean="0"/>
              <a:t>4/19/2022</a:t>
            </a:fld>
            <a:endParaRPr lang="en-US"/>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337DBE39-9352-4549-9787-8F6C4DF073F1}" type="datetime1">
              <a:rPr lang="en-US" smtClean="0"/>
              <a:t>4/19/2022</a:t>
            </a:fld>
            <a:endParaRPr lang="en-US"/>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7E644072-0C94-4797-B867-EB9D39564129}" type="datetime1">
              <a:rPr lang="en-US" smtClean="0"/>
              <a:t>4/19/2022</a:t>
            </a:fld>
            <a:endParaRPr lang="en-US"/>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0EF70843-E033-461E-B2E5-1DBFCFA2B92F}" type="datetime1">
              <a:rPr lang="en-US" smtClean="0"/>
              <a:t>4/19/2022</a:t>
            </a:fld>
            <a:endParaRPr lang="en-US"/>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4241F4AE-68B0-4D8C-9DC8-4E73A5BB14F3}" type="datetime1">
              <a:rPr lang="en-US" smtClean="0"/>
              <a:t>4/19/2022</a:t>
            </a:fld>
            <a:endParaRPr lang="en-US"/>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6171DD0F-CA29-4BEE-94E5-CDC559A48A63}" type="datetime1">
              <a:rPr lang="en-US" smtClean="0"/>
              <a:t>4/19/2022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1DC9D8CF-DF68-4F6F-A597-234C0811236E}" type="datetime1">
              <a:rPr lang="en-US" smtClean="0"/>
              <a:t>4/19/2022</a:t>
            </a:fld>
            <a:endParaRPr lang="en-US"/>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5E1333DF-59F5-4EBF-B761-EE58DD5418B3}" type="datetime1">
              <a:rPr lang="en-US" smtClean="0"/>
              <a:t>4/19/2022</a:t>
            </a:fld>
            <a:endParaRPr lang="en-US"/>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fld id="{FB0609A4-53E4-407F-94AE-78D10CB58452}" type="datetime1">
              <a:rPr lang="en-US" smtClean="0"/>
              <a:t>4/19/2022</a:t>
            </a:fld>
            <a:endParaRPr lang="en-US"/>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fld id="{DDB5FD21-659E-43ED-B458-1DDA1A8D3B93}" type="datetime1">
              <a:rPr lang="en-US" smtClean="0"/>
              <a:t>4/19/2022</a:t>
            </a:fld>
            <a:endParaRPr lang="en-US"/>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B5483433-A917-472B-B688-146F77ED828A}" type="datetime1">
              <a:rPr lang="en-US" smtClean="0"/>
              <a:t>4/19/2022</a:t>
            </a:fld>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fld id="{DF5A6B59-4280-436E-A157-FF6A7121ACBA}" type="datetime1">
              <a:rPr lang="en-US" smtClean="0"/>
              <a:t>4/19/2022</a:t>
            </a:fld>
            <a:endParaRPr lang="en-US"/>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fld id="{29EE9020-C183-4851-8A5B-3C106C23B6AE}" type="datetime1">
              <a:rPr lang="en-US" smtClean="0"/>
              <a:t>4/19/2022</a:t>
            </a:fld>
            <a:endParaRPr lang="en-US"/>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data.hrsa.gov/data/download"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hyperlink" Target="https://www.pewresearch.org/fact-tank/2018/12/12/how-far-americans-live-from-the-closest-hospital-differs-by-community-type/" TargetMode="External"/><Relationship Id="rId5" Type="http://schemas.openxmlformats.org/officeDocument/2006/relationships/hyperlink" Target="https://www.transportation.gov/mission/health/Rural-Public-Transportation-Systems" TargetMode="External"/><Relationship Id="rId4" Type="http://schemas.openxmlformats.org/officeDocument/2006/relationships/hyperlink" Target="https://www.ruralhealthinfo.org/toolkits/transportation/1/barrier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hyperlink" Target="https://emergency.cdc.gov/coca/ppt/2020/2_COCA_Call-Slides_091520_Final.pdf" TargetMode="External"/><Relationship Id="rId4" Type="http://schemas.openxmlformats.org/officeDocument/2006/relationships/hyperlink" Target="https://www.hhs.gov/hipaa/for-professionals/faq/3015/what-is-telehealth/index.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emergency.cdc.gov/coca/ppt/2020/2_COCA_Call-Slides_091520_Final.pdf"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www.qualityforum.org/WorkArea/linkit.aspx?LinkIdentifier=id&amp;ItemID=9637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usda.gov/broadband"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hyperlink" Target="https://www.govinfo.gov/content/pkg/FR-2020-04-06/pdf/2020-06990.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96378"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hyperlink" Target="https://www.qualityforum.org/WorkArea/linkit.aspx?LinkIdentifier=id&amp;ItemID=96378"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96378"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89672"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89672"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7.xml"/><Relationship Id="rId4" Type="http://schemas.openxmlformats.org/officeDocument/2006/relationships/hyperlink" Target="https://www.qualityforum.org/WorkArea/linkit.aspx?LinkIdentifier=id&amp;ItemID=89672"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Value-Based-Programs/Value-Based-Programs"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ruralhealthinfo.org/topics/critical-access-hospital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22.jpeg"/><Relationship Id="rId4" Type="http://schemas.openxmlformats.org/officeDocument/2006/relationships/hyperlink" Target="https://www.hrsa.gov/sites/default/files/hrsa/advisory-committees/rural/publications/2021-rural-emergency-hospital-policy-brief.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Measures/Pre-Rulemaking"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hyperlink" Target="https://www.congress.gov/116/bills/hr133/BILLS-116hr133enr.pdf"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hyperlink" Target="https://www.hrsa.gov/sites/default/files/hrsa/advisory-committees/rural/publications/2021-rural-emergency-hospital-policy-brief.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s://www.qualityforum.org/WorkArea/linkit.aspx?LinkIdentifier=id&amp;ItemID=80442"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Index.html"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QualityInitiativesGenInfo/CMS-Quality-Strategy"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hyperlink" Target="https://www.cms.gov/meaningful-measures-20-moving-measure-reduction-moderniza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qualityforum.org/cqmc/"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www.qualityforum.org/cqmc/" TargetMode="External"/><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hyperlink" Target="https://public.govdelivery.com/accounts/USCMS/subscriber/new" TargetMode="Externa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www.census.gov/programs-surveys/geography/data/interactive-maps/rural-america-map.html" TargetMode="External"/><Relationship Id="rId5" Type="http://schemas.openxmlformats.org/officeDocument/2006/relationships/hyperlink" Target="https://www.cms.gov/files/document/fy-21-improving-health-rural-communities508compliant.pdf" TargetMode="External"/><Relationship Id="rId4" Type="http://schemas.openxmlformats.org/officeDocument/2006/relationships/hyperlink" Target="https://www.hrsa.gov/rural-health/about-us/definition/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rs.usda.gov/data-products/chart-gallery/gallery/chart-detail/?chartId=101903" TargetMode="External"/><Relationship Id="rId7"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chart" Target="../charts/chart1.xml"/><Relationship Id="rId5" Type="http://schemas.openxmlformats.org/officeDocument/2006/relationships/hyperlink" Target="https://data.hrsa.gov/data/download" TargetMode="External"/><Relationship Id="rId4" Type="http://schemas.openxmlformats.org/officeDocument/2006/relationships/hyperlink" Target="https://www.sciencedirect.com/science/article/pii/S235282731830033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15576542/"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0.png"/><Relationship Id="rId4" Type="http://schemas.openxmlformats.org/officeDocument/2006/relationships/hyperlink" Target="https://jamanetwork.com/journals/jama/article-abstract/278062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About-CMS/Agency-Information/OMH/equity-initiatives/rural-health"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FCEE762-7231-4369-A175-450F7E9D33E7}"/>
              </a:ext>
            </a:extLst>
          </p:cNvPr>
          <p:cNvSpPr txBox="1">
            <a:spLocks noGrp="1"/>
          </p:cNvSpPr>
          <p:nvPr>
            <p:ph type="title" idx="4294967295"/>
          </p:nvPr>
        </p:nvSpPr>
        <p:spPr>
          <a:xfrm>
            <a:off x="380972" y="649318"/>
            <a:ext cx="9916510" cy="3772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indent="0" algn="l" defTabSz="914400" rtl="0" eaLnBrk="1" latinLnBrk="0" hangingPunct="1">
              <a:lnSpc>
                <a:spcPts val="5000"/>
              </a:lnSpc>
              <a:spcBef>
                <a:spcPts val="0"/>
              </a:spcBef>
              <a:buNone/>
              <a:defRPr sz="4800" b="1" kern="1200">
                <a:solidFill>
                  <a:srgbClr val="00529C"/>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en-US" sz="2000" b="1" i="0" u="none" strike="noStrike" kern="1200" cap="none" spc="0" normalizeH="0" baseline="0" noProof="0" dirty="0">
                <a:ln>
                  <a:noFill/>
                </a:ln>
                <a:solidFill>
                  <a:srgbClr val="AEABAB">
                    <a:lumMod val="50000"/>
                  </a:srgbClr>
                </a:solidFill>
                <a:effectLst/>
                <a:uLnTx/>
                <a:uFillTx/>
                <a:latin typeface="Arial"/>
                <a:ea typeface="+mj-ea"/>
                <a:cs typeface="Arial"/>
              </a:rPr>
              <a:t>PUBLIC WEBINAR</a:t>
            </a:r>
            <a:endParaRPr kumimoji="0" lang="en-US" sz="3000" b="1" i="0" u="none" strike="noStrike" kern="1200" cap="none" spc="0" normalizeH="0" baseline="0" noProof="0" dirty="0">
              <a:ln>
                <a:noFill/>
              </a:ln>
              <a:solidFill>
                <a:srgbClr val="0D4B85"/>
              </a:solidFill>
              <a:effectLst/>
              <a:uLnTx/>
              <a:uFillTx/>
              <a:latin typeface="Arial" panose="020B0604020202020204" pitchFamily="34" charset="0"/>
              <a:ea typeface="+mj-ea"/>
              <a:cs typeface="Arial" panose="020B0604020202020204" pitchFamily="34" charset="0"/>
            </a:endParaRPr>
          </a:p>
        </p:txBody>
      </p:sp>
      <p:sp>
        <p:nvSpPr>
          <p:cNvPr id="5" name="Author">
            <a:extLst>
              <a:ext uri="{FF2B5EF4-FFF2-40B4-BE49-F238E27FC236}">
                <a16:creationId xmlns:a16="http://schemas.microsoft.com/office/drawing/2014/main" id="{E5C7CA19-8EC1-49CD-B3B1-E8C40BE2EBA6}"/>
              </a:ext>
            </a:extLst>
          </p:cNvPr>
          <p:cNvSpPr>
            <a:spLocks noGrp="1"/>
          </p:cNvSpPr>
          <p:nvPr>
            <p:ph type="subTitle" idx="1"/>
          </p:nvPr>
        </p:nvSpPr>
        <p:spPr>
          <a:xfrm>
            <a:off x="9896969" y="5554971"/>
            <a:ext cx="2269568" cy="1219200"/>
          </a:xfrm>
        </p:spPr>
        <p:txBody>
          <a:bodyPr/>
          <a:lstStyle/>
          <a:p>
            <a:r>
              <a:rPr lang="en-US" b="1" dirty="0"/>
              <a:t>Kim Rawlings, CMS</a:t>
            </a:r>
          </a:p>
          <a:p>
            <a:r>
              <a:rPr lang="en-US" b="1" dirty="0"/>
              <a:t>Meridith Eastman, Battelle</a:t>
            </a:r>
          </a:p>
          <a:p>
            <a:r>
              <a:rPr lang="en-US" b="1" dirty="0"/>
              <a:t>Jeff Geppert, Battelle</a:t>
            </a:r>
          </a:p>
        </p:txBody>
      </p:sp>
      <p:sp>
        <p:nvSpPr>
          <p:cNvPr id="2" name="Title">
            <a:extLst>
              <a:ext uri="{FF2B5EF4-FFF2-40B4-BE49-F238E27FC236}">
                <a16:creationId xmlns:a16="http://schemas.microsoft.com/office/drawing/2014/main" id="{510F9A8C-F6AF-466D-B222-8557E0874AC7}"/>
              </a:ext>
            </a:extLst>
          </p:cNvPr>
          <p:cNvSpPr>
            <a:spLocks/>
          </p:cNvSpPr>
          <p:nvPr/>
        </p:nvSpPr>
        <p:spPr>
          <a:xfrm>
            <a:off x="380972" y="1707564"/>
            <a:ext cx="11224293" cy="1219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ts val="4300"/>
              </a:lnSpc>
              <a:spcBef>
                <a:spcPts val="1200"/>
              </a:spcBef>
              <a:spcAft>
                <a:spcPts val="7800"/>
              </a:spcAft>
              <a:buClrTx/>
              <a:buSzTx/>
              <a:buFontTx/>
              <a:buNone/>
              <a:tabLst/>
              <a:defRPr/>
            </a:pPr>
            <a:r>
              <a:rPr kumimoji="0" lang="en-US" sz="48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Rural Health Quality</a:t>
            </a:r>
            <a:r>
              <a:rPr kumimoji="0" lang="en-US" sz="40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t>: </a:t>
            </a:r>
            <a:br>
              <a:rPr kumimoji="0" lang="en-US" sz="3600" b="1" i="0" u="none" strike="noStrike" kern="1200" cap="none" spc="0" normalizeH="0" baseline="0" noProof="0" dirty="0">
                <a:ln>
                  <a:noFill/>
                </a:ln>
                <a:solidFill>
                  <a:schemeClr val="tx2"/>
                </a:solidFill>
                <a:effectLst/>
                <a:uLnTx/>
                <a:uFillTx/>
                <a:latin typeface="Arial" panose="020B0604020202020204" pitchFamily="34" charset="0"/>
                <a:ea typeface="+mj-ea"/>
                <a:cs typeface="Arial" panose="020B0604020202020204" pitchFamily="34" charset="0"/>
              </a:rPr>
            </a:br>
            <a:r>
              <a:rPr kumimoji="0" lang="en-US" sz="3200" b="1" i="1"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How CMS Initiatives Improve the Way We Measure and Address Gaps in Care </a:t>
            </a:r>
          </a:p>
        </p:txBody>
      </p:sp>
    </p:spTree>
    <p:extLst>
      <p:ext uri="{BB962C8B-B14F-4D97-AF65-F5344CB8AC3E}">
        <p14:creationId xmlns:p14="http://schemas.microsoft.com/office/powerpoint/2010/main" val="2142490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F814C-D023-42D1-869F-A629B1902E96}"/>
              </a:ext>
            </a:extLst>
          </p:cNvPr>
          <p:cNvSpPr>
            <a:spLocks noGrp="1"/>
          </p:cNvSpPr>
          <p:nvPr>
            <p:ph type="title"/>
          </p:nvPr>
        </p:nvSpPr>
        <p:spPr>
          <a:xfrm>
            <a:off x="-49065" y="-39773"/>
            <a:ext cx="12241065" cy="1371600"/>
          </a:xfrm>
        </p:spPr>
        <p:txBody>
          <a:bodyPr/>
          <a:lstStyle/>
          <a:p>
            <a:pPr>
              <a:lnSpc>
                <a:spcPts val="4500"/>
              </a:lnSpc>
            </a:pPr>
            <a:r>
              <a:rPr lang="en-US" sz="3800" dirty="0"/>
              <a:t>Common Measurement Challenges in Rural Areas</a:t>
            </a:r>
          </a:p>
        </p:txBody>
      </p:sp>
      <p:sp>
        <p:nvSpPr>
          <p:cNvPr id="2" name="Content Placeholder 1">
            <a:extLst>
              <a:ext uri="{FF2B5EF4-FFF2-40B4-BE49-F238E27FC236}">
                <a16:creationId xmlns:a16="http://schemas.microsoft.com/office/drawing/2014/main" id="{E21067B8-6F33-4298-A633-1BDCC4DEFD06}"/>
              </a:ext>
            </a:extLst>
          </p:cNvPr>
          <p:cNvSpPr>
            <a:spLocks noGrp="1"/>
          </p:cNvSpPr>
          <p:nvPr>
            <p:ph idx="1"/>
          </p:nvPr>
        </p:nvSpPr>
        <p:spPr>
          <a:xfrm>
            <a:off x="457200" y="2172257"/>
            <a:ext cx="11277600" cy="3880625"/>
          </a:xfrm>
        </p:spPr>
        <p:txBody>
          <a:bodyPr>
            <a:normAutofit fontScale="92500"/>
          </a:bodyPr>
          <a:lstStyle/>
          <a:p>
            <a:pPr>
              <a:spcAft>
                <a:spcPts val="2400"/>
              </a:spcAft>
            </a:pPr>
            <a:r>
              <a:rPr lang="en-US" b="1" dirty="0">
                <a:solidFill>
                  <a:schemeClr val="tx2"/>
                </a:solidFill>
              </a:rPr>
              <a:t>Challenge 1: </a:t>
            </a:r>
            <a:r>
              <a:rPr lang="en-US" dirty="0"/>
              <a:t>Access to Higher Quality Care</a:t>
            </a:r>
          </a:p>
          <a:p>
            <a:pPr>
              <a:spcAft>
                <a:spcPts val="2400"/>
              </a:spcAft>
            </a:pPr>
            <a:r>
              <a:rPr lang="en-US" b="1" dirty="0">
                <a:solidFill>
                  <a:schemeClr val="tx2"/>
                </a:solidFill>
              </a:rPr>
              <a:t>Challenge 2: </a:t>
            </a:r>
            <a:r>
              <a:rPr lang="en-US" dirty="0"/>
              <a:t>Quality Measure Low Case-Volume</a:t>
            </a:r>
          </a:p>
          <a:p>
            <a:pPr>
              <a:spcAft>
                <a:spcPts val="2400"/>
              </a:spcAft>
            </a:pPr>
            <a:r>
              <a:rPr lang="en-US" b="1" dirty="0">
                <a:solidFill>
                  <a:schemeClr val="tx2"/>
                </a:solidFill>
              </a:rPr>
              <a:t>Challenge 3: </a:t>
            </a:r>
            <a:r>
              <a:rPr lang="en-US" dirty="0"/>
              <a:t>Participation in Value-Based Payment Programs</a:t>
            </a:r>
          </a:p>
          <a:p>
            <a:pPr>
              <a:spcAft>
                <a:spcPts val="2400"/>
              </a:spcAft>
            </a:pPr>
            <a:r>
              <a:rPr lang="en-US" b="1" dirty="0">
                <a:solidFill>
                  <a:schemeClr val="tx2"/>
                </a:solidFill>
              </a:rPr>
              <a:t>Challenge 4: </a:t>
            </a:r>
            <a:r>
              <a:rPr lang="en-US" dirty="0"/>
              <a:t>Quality Measure Collecting and Reporting Burden</a:t>
            </a:r>
            <a:br>
              <a:rPr lang="en-US" dirty="0"/>
            </a:br>
            <a:endParaRPr lang="en-US" dirty="0"/>
          </a:p>
        </p:txBody>
      </p:sp>
      <p:sp>
        <p:nvSpPr>
          <p:cNvPr id="6" name="Date Placeholder 5">
            <a:extLst>
              <a:ext uri="{FF2B5EF4-FFF2-40B4-BE49-F238E27FC236}">
                <a16:creationId xmlns:a16="http://schemas.microsoft.com/office/drawing/2014/main" id="{E6D0966D-7711-4A17-8AAE-0EA7F7B2F4C5}"/>
              </a:ext>
              <a:ext uri="{C183D7F6-B498-43B3-948B-1728B52AA6E4}">
                <adec:decorative xmlns:adec="http://schemas.microsoft.com/office/drawing/2017/decorative" val="1"/>
              </a:ext>
            </a:extLst>
          </p:cNvPr>
          <p:cNvSpPr>
            <a:spLocks noGrp="1"/>
          </p:cNvSpPr>
          <p:nvPr>
            <p:ph type="dt" sz="half" idx="10"/>
          </p:nvPr>
        </p:nvSpPr>
        <p:spPr/>
        <p:txBody>
          <a:bodyPr/>
          <a:lstStyle/>
          <a:p>
            <a:fld id="{1B9F84BE-9B48-486C-BCEC-ED064C69E65C}" type="datetime1">
              <a:rPr lang="en-US" smtClean="0"/>
              <a:t>4/19/2022</a:t>
            </a:fld>
            <a:endParaRPr lang="en-US"/>
          </a:p>
        </p:txBody>
      </p:sp>
      <p:sp>
        <p:nvSpPr>
          <p:cNvPr id="7" name="Slide Number Placeholder 6">
            <a:extLst>
              <a:ext uri="{FF2B5EF4-FFF2-40B4-BE49-F238E27FC236}">
                <a16:creationId xmlns:a16="http://schemas.microsoft.com/office/drawing/2014/main" id="{F6F1BFAE-A04B-4474-923D-701657CB35E0}"/>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Tree>
    <p:extLst>
      <p:ext uri="{BB962C8B-B14F-4D97-AF65-F5344CB8AC3E}">
        <p14:creationId xmlns:p14="http://schemas.microsoft.com/office/powerpoint/2010/main" val="226969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0599-76B0-4145-8755-E7719F9A5250}"/>
              </a:ext>
            </a:extLst>
          </p:cNvPr>
          <p:cNvSpPr>
            <a:spLocks noGrp="1"/>
          </p:cNvSpPr>
          <p:nvPr>
            <p:ph type="ctrTitle"/>
          </p:nvPr>
        </p:nvSpPr>
        <p:spPr>
          <a:xfrm>
            <a:off x="457200" y="4021697"/>
            <a:ext cx="11277600" cy="1143000"/>
          </a:xfrm>
          <a:ln>
            <a:noFill/>
          </a:ln>
        </p:spPr>
        <p:txBody>
          <a:bodyPr/>
          <a:lstStyle/>
          <a:p>
            <a:pPr algn="l"/>
            <a:r>
              <a:rPr lang="en-US" sz="4000" dirty="0">
                <a:solidFill>
                  <a:schemeClr val="tx2"/>
                </a:solidFill>
              </a:rPr>
              <a:t>Challenge 1: Access to Higher Quality Care</a:t>
            </a:r>
          </a:p>
        </p:txBody>
      </p:sp>
      <p:sp>
        <p:nvSpPr>
          <p:cNvPr id="7" name="Date Placeholder 6">
            <a:extLst>
              <a:ext uri="{FF2B5EF4-FFF2-40B4-BE49-F238E27FC236}">
                <a16:creationId xmlns:a16="http://schemas.microsoft.com/office/drawing/2014/main" id="{E5DB9128-4BE3-4EFA-9528-3FCE735C905A}"/>
              </a:ext>
              <a:ext uri="{C183D7F6-B498-43B3-948B-1728B52AA6E4}">
                <adec:decorative xmlns:adec="http://schemas.microsoft.com/office/drawing/2017/decorative" val="1"/>
              </a:ext>
            </a:extLst>
          </p:cNvPr>
          <p:cNvSpPr>
            <a:spLocks noGrp="1"/>
          </p:cNvSpPr>
          <p:nvPr>
            <p:ph type="dt" sz="half" idx="10"/>
          </p:nvPr>
        </p:nvSpPr>
        <p:spPr/>
        <p:txBody>
          <a:bodyPr/>
          <a:lstStyle/>
          <a:p>
            <a:fld id="{547C3035-4744-4F70-8831-173E6013E5C9}" type="datetime1">
              <a:rPr lang="en-US" smtClean="0"/>
              <a:t>4/19/2022</a:t>
            </a:fld>
            <a:endParaRPr lang="en-US"/>
          </a:p>
        </p:txBody>
      </p:sp>
      <p:sp>
        <p:nvSpPr>
          <p:cNvPr id="8" name="Slide Number Placeholder 7">
            <a:extLst>
              <a:ext uri="{FF2B5EF4-FFF2-40B4-BE49-F238E27FC236}">
                <a16:creationId xmlns:a16="http://schemas.microsoft.com/office/drawing/2014/main" id="{F1CD8A9F-FBC8-4499-A7D6-0D68F66FC984}"/>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Tree>
    <p:extLst>
      <p:ext uri="{BB962C8B-B14F-4D97-AF65-F5344CB8AC3E}">
        <p14:creationId xmlns:p14="http://schemas.microsoft.com/office/powerpoint/2010/main" val="1611957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4E75-84EF-44AD-96FC-EAF2570C174B}"/>
              </a:ext>
            </a:extLst>
          </p:cNvPr>
          <p:cNvSpPr>
            <a:spLocks noGrp="1"/>
          </p:cNvSpPr>
          <p:nvPr>
            <p:ph type="title"/>
          </p:nvPr>
        </p:nvSpPr>
        <p:spPr/>
        <p:txBody>
          <a:bodyPr/>
          <a:lstStyle/>
          <a:p>
            <a:r>
              <a:rPr lang="en-US" dirty="0"/>
              <a:t>Challenge 1: Access</a:t>
            </a:r>
          </a:p>
        </p:txBody>
      </p:sp>
      <p:sp>
        <p:nvSpPr>
          <p:cNvPr id="5" name="Content Placeholder 1">
            <a:extLst>
              <a:ext uri="{FF2B5EF4-FFF2-40B4-BE49-F238E27FC236}">
                <a16:creationId xmlns:a16="http://schemas.microsoft.com/office/drawing/2014/main" id="{4A960214-CB18-4615-8DCF-DEC863CB6694}"/>
              </a:ext>
            </a:extLst>
          </p:cNvPr>
          <p:cNvSpPr txBox="1">
            <a:spLocks/>
          </p:cNvSpPr>
          <p:nvPr/>
        </p:nvSpPr>
        <p:spPr>
          <a:xfrm>
            <a:off x="457200" y="1752601"/>
            <a:ext cx="6666199" cy="42199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solidFill>
                  <a:schemeClr val="tx2"/>
                </a:solidFill>
              </a:rPr>
              <a:t>Healthcare worker shortages</a:t>
            </a:r>
          </a:p>
          <a:p>
            <a:pPr lvl="1"/>
            <a:r>
              <a:rPr lang="en-US" sz="1800" dirty="0"/>
              <a:t>60% is HPSA are in rural areas and experience a shortage of primary, dental, or mental health providers.</a:t>
            </a:r>
            <a:r>
              <a:rPr lang="en-US" sz="1800" baseline="30000" dirty="0"/>
              <a:t>1</a:t>
            </a:r>
          </a:p>
          <a:p>
            <a:r>
              <a:rPr lang="en-US" sz="2000" b="1" dirty="0">
                <a:solidFill>
                  <a:schemeClr val="tx2"/>
                </a:solidFill>
              </a:rPr>
              <a:t>Transportation challenges  </a:t>
            </a:r>
          </a:p>
          <a:p>
            <a:pPr lvl="1"/>
            <a:r>
              <a:rPr lang="en-US" sz="1800" b="1" dirty="0"/>
              <a:t>Poor infrastructure: </a:t>
            </a:r>
            <a:r>
              <a:rPr lang="en-US" sz="1800" dirty="0"/>
              <a:t>U.S. Department of Transportation estimates that 40% of roads in rural areas are “inadequate for current travel.”</a:t>
            </a:r>
            <a:r>
              <a:rPr lang="en-US" sz="1800" baseline="30000" dirty="0"/>
              <a:t>2</a:t>
            </a:r>
          </a:p>
          <a:p>
            <a:pPr lvl="1"/>
            <a:r>
              <a:rPr lang="en-US" sz="1800" b="1" dirty="0"/>
              <a:t>Limited access to public transportation: </a:t>
            </a:r>
            <a:r>
              <a:rPr lang="en-US" sz="1800" dirty="0"/>
              <a:t>Caused by issues associated with travel distance, frequency of service, cost, and funding.</a:t>
            </a:r>
            <a:r>
              <a:rPr lang="en-US" sz="1800" baseline="30000" dirty="0"/>
              <a:t>3</a:t>
            </a:r>
          </a:p>
        </p:txBody>
      </p:sp>
      <p:sp>
        <p:nvSpPr>
          <p:cNvPr id="14" name="TextBox 13">
            <a:extLst>
              <a:ext uri="{FF2B5EF4-FFF2-40B4-BE49-F238E27FC236}">
                <a16:creationId xmlns:a16="http://schemas.microsoft.com/office/drawing/2014/main" id="{B3324613-7218-483F-8A28-1A36B9565B4F}"/>
              </a:ext>
            </a:extLst>
          </p:cNvPr>
          <p:cNvSpPr txBox="1"/>
          <p:nvPr/>
        </p:nvSpPr>
        <p:spPr>
          <a:xfrm>
            <a:off x="456710" y="4870281"/>
            <a:ext cx="11229768" cy="954107"/>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chemeClr val="tx2"/>
                </a:solidFill>
                <a:latin typeface="Arial" panose="020B0604020202020204" pitchFamily="34" charset="0"/>
                <a:cs typeface="Arial" panose="020B0604020202020204" pitchFamily="34" charset="0"/>
              </a:rPr>
              <a:t>Distance to medical facilities</a:t>
            </a:r>
          </a:p>
          <a:p>
            <a:pPr marL="744538"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Rural Americans live an average of 10.5 miles from the nearest hospital, compared with 5.6 miles for people in suburban areas and 4.4 for those in urban areas.</a:t>
            </a:r>
            <a:r>
              <a:rPr lang="en-US" baseline="30000" dirty="0">
                <a:latin typeface="Arial" panose="020B0604020202020204" pitchFamily="34" charset="0"/>
                <a:cs typeface="Arial" panose="020B0604020202020204" pitchFamily="34" charset="0"/>
              </a:rPr>
              <a:t>4</a:t>
            </a:r>
          </a:p>
        </p:txBody>
      </p:sp>
      <p:sp>
        <p:nvSpPr>
          <p:cNvPr id="6" name="TextBox 5">
            <a:extLst>
              <a:ext uri="{FF2B5EF4-FFF2-40B4-BE49-F238E27FC236}">
                <a16:creationId xmlns:a16="http://schemas.microsoft.com/office/drawing/2014/main" id="{447F5A2B-449C-4F07-8F53-16698A8A9A3D}"/>
              </a:ext>
            </a:extLst>
          </p:cNvPr>
          <p:cNvSpPr txBox="1"/>
          <p:nvPr/>
        </p:nvSpPr>
        <p:spPr>
          <a:xfrm>
            <a:off x="856526" y="5843081"/>
            <a:ext cx="8234947" cy="938719"/>
          </a:xfrm>
          <a:prstGeom prst="rect">
            <a:avLst/>
          </a:prstGeom>
          <a:noFill/>
        </p:spPr>
        <p:txBody>
          <a:bodyPr wrap="none" rtlCol="0">
            <a:noAutofit/>
          </a:bodyPr>
          <a:lstStyle/>
          <a:p>
            <a:r>
              <a:rPr lang="en-US" sz="1100" dirty="0">
                <a:latin typeface="Arial" panose="020B0604020202020204" pitchFamily="34" charset="0"/>
                <a:cs typeface="Arial" panose="020B0604020202020204" pitchFamily="34" charset="0"/>
              </a:rPr>
              <a:t>Sources: </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https://data.hrsa.gov/data/download</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4"/>
              </a:rPr>
              <a:t>https://www.ruralhealthinfo.org/toolkits/transportation/1/barriers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3 </a:t>
            </a:r>
            <a:r>
              <a:rPr lang="en-US" sz="1100" dirty="0">
                <a:latin typeface="Arial" panose="020B0604020202020204" pitchFamily="34" charset="0"/>
                <a:cs typeface="Arial" panose="020B0604020202020204" pitchFamily="34" charset="0"/>
                <a:hlinkClick r:id="rId5"/>
              </a:rPr>
              <a:t>https://www.transportation.gov/mission/health/Rural-Public-Transportation-Systems</a:t>
            </a:r>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4 </a:t>
            </a:r>
            <a:r>
              <a:rPr lang="en-US" sz="1100" dirty="0">
                <a:latin typeface="Arial" panose="020B0604020202020204" pitchFamily="34" charset="0"/>
                <a:cs typeface="Arial" panose="020B0604020202020204" pitchFamily="34" charset="0"/>
                <a:hlinkClick r:id="rId6"/>
              </a:rPr>
              <a:t>https://www.pewresearch.org/fact-tank/2018/12/12/how-far-americans-live-from-the-closest-hospital-differs-by-community-type/</a:t>
            </a:r>
            <a:r>
              <a:rPr lang="en-US" sz="1100" dirty="0">
                <a:latin typeface="Arial" panose="020B0604020202020204" pitchFamily="34" charset="0"/>
                <a:cs typeface="Arial" panose="020B0604020202020204" pitchFamily="34" charset="0"/>
              </a:rPr>
              <a:t> </a:t>
            </a:r>
          </a:p>
        </p:txBody>
      </p:sp>
      <p:sp>
        <p:nvSpPr>
          <p:cNvPr id="7" name="Date Placeholder 6">
            <a:extLst>
              <a:ext uri="{FF2B5EF4-FFF2-40B4-BE49-F238E27FC236}">
                <a16:creationId xmlns:a16="http://schemas.microsoft.com/office/drawing/2014/main" id="{E181FC8F-06EA-45A2-886C-E1125C6F99DC}"/>
              </a:ext>
              <a:ext uri="{C183D7F6-B498-43B3-948B-1728B52AA6E4}">
                <adec:decorative xmlns:adec="http://schemas.microsoft.com/office/drawing/2017/decorative" val="1"/>
              </a:ext>
            </a:extLst>
          </p:cNvPr>
          <p:cNvSpPr>
            <a:spLocks noGrp="1"/>
          </p:cNvSpPr>
          <p:nvPr>
            <p:ph type="dt" sz="half" idx="10"/>
          </p:nvPr>
        </p:nvSpPr>
        <p:spPr/>
        <p:txBody>
          <a:bodyPr/>
          <a:lstStyle/>
          <a:p>
            <a:fld id="{AB78F95E-178F-4376-AC7A-D6874303A939}" type="datetime1">
              <a:rPr lang="en-US" smtClean="0"/>
              <a:t>4/19/2022</a:t>
            </a:fld>
            <a:endParaRPr lang="en-US"/>
          </a:p>
        </p:txBody>
      </p:sp>
      <p:sp>
        <p:nvSpPr>
          <p:cNvPr id="8" name="Slide Number Placeholder 7">
            <a:extLst>
              <a:ext uri="{FF2B5EF4-FFF2-40B4-BE49-F238E27FC236}">
                <a16:creationId xmlns:a16="http://schemas.microsoft.com/office/drawing/2014/main" id="{11EC3309-30D9-4A4E-9DA0-38DFFFA5350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11</a:t>
            </a:fld>
            <a:endParaRPr lang="en-US" dirty="0"/>
          </a:p>
        </p:txBody>
      </p:sp>
      <p:pic>
        <p:nvPicPr>
          <p:cNvPr id="12" name="Picture 11" descr="Ambulance driving through floodwater on rural road">
            <a:extLst>
              <a:ext uri="{FF2B5EF4-FFF2-40B4-BE49-F238E27FC236}">
                <a16:creationId xmlns:a16="http://schemas.microsoft.com/office/drawing/2014/main" id="{CF6318B8-22BA-442E-B7E9-161C6AB833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70771" y="1973051"/>
            <a:ext cx="4521229" cy="3015660"/>
          </a:xfrm>
          <a:prstGeom prst="rect">
            <a:avLst/>
          </a:prstGeom>
        </p:spPr>
      </p:pic>
    </p:spTree>
    <p:extLst>
      <p:ext uri="{BB962C8B-B14F-4D97-AF65-F5344CB8AC3E}">
        <p14:creationId xmlns:p14="http://schemas.microsoft.com/office/powerpoint/2010/main" val="224272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964E43-5F37-44D6-8068-5ABE9F5E0464}"/>
              </a:ext>
            </a:extLst>
          </p:cNvPr>
          <p:cNvSpPr>
            <a:spLocks noGrp="1"/>
          </p:cNvSpPr>
          <p:nvPr>
            <p:ph type="title"/>
          </p:nvPr>
        </p:nvSpPr>
        <p:spPr/>
        <p:txBody>
          <a:bodyPr/>
          <a:lstStyle/>
          <a:p>
            <a:r>
              <a:rPr lang="en-US" dirty="0"/>
              <a:t>Telehealth: Definition and Value</a:t>
            </a:r>
          </a:p>
        </p:txBody>
      </p:sp>
      <p:sp>
        <p:nvSpPr>
          <p:cNvPr id="2" name="Content Placeholder 1">
            <a:extLst>
              <a:ext uri="{FF2B5EF4-FFF2-40B4-BE49-F238E27FC236}">
                <a16:creationId xmlns:a16="http://schemas.microsoft.com/office/drawing/2014/main" id="{AFCF0E7F-4217-49AE-998C-807A7C2BC2EA}"/>
              </a:ext>
            </a:extLst>
          </p:cNvPr>
          <p:cNvSpPr>
            <a:spLocks noGrp="1"/>
          </p:cNvSpPr>
          <p:nvPr>
            <p:ph idx="1"/>
          </p:nvPr>
        </p:nvSpPr>
        <p:spPr>
          <a:xfrm>
            <a:off x="457199" y="1886097"/>
            <a:ext cx="11001793" cy="1338836"/>
          </a:xfrm>
        </p:spPr>
        <p:txBody>
          <a:bodyPr>
            <a:noAutofit/>
          </a:bodyPr>
          <a:lstStyle/>
          <a:p>
            <a:pPr>
              <a:spcAft>
                <a:spcPts val="1200"/>
              </a:spcAft>
            </a:pPr>
            <a:r>
              <a:rPr lang="en-US" sz="2400" dirty="0"/>
              <a:t>Telehealth is the use of electronic resources – such as videoconferencing – to support remote clinical health care.</a:t>
            </a:r>
            <a:r>
              <a:rPr lang="en-US" sz="2400" baseline="30000" dirty="0"/>
              <a:t>1</a:t>
            </a:r>
            <a:endParaRPr lang="en-US" sz="2400" dirty="0"/>
          </a:p>
        </p:txBody>
      </p:sp>
      <p:pic>
        <p:nvPicPr>
          <p:cNvPr id="10" name="Picture 9" descr="Nurse using medical device on patient's arm in front of a camera and screen during a telehealth call.">
            <a:extLst>
              <a:ext uri="{FF2B5EF4-FFF2-40B4-BE49-F238E27FC236}">
                <a16:creationId xmlns:a16="http://schemas.microsoft.com/office/drawing/2014/main" id="{B788E9DE-9985-42FB-BBCD-CA6F5A9CE7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1018" y="2921600"/>
            <a:ext cx="4063505" cy="2946623"/>
          </a:xfrm>
          <a:prstGeom prst="rect">
            <a:avLst/>
          </a:prstGeom>
        </p:spPr>
      </p:pic>
      <p:sp>
        <p:nvSpPr>
          <p:cNvPr id="14" name="TextBox 13">
            <a:extLst>
              <a:ext uri="{FF2B5EF4-FFF2-40B4-BE49-F238E27FC236}">
                <a16:creationId xmlns:a16="http://schemas.microsoft.com/office/drawing/2014/main" id="{C6F2B6C6-8E76-4C80-BB28-B84D89A04986}"/>
              </a:ext>
            </a:extLst>
          </p:cNvPr>
          <p:cNvSpPr txBox="1"/>
          <p:nvPr/>
        </p:nvSpPr>
        <p:spPr>
          <a:xfrm>
            <a:off x="5205389" y="2808444"/>
            <a:ext cx="6462131" cy="3108543"/>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Telehealth can improve access to care for rural residents.</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a:p>
            <a:pPr marL="742950" marR="0" lvl="1" indent="-28575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Telehealth can connect rural residents to providers, both subspeciality and general providers, who are located outside of patients’ geographic area. </a:t>
            </a:r>
          </a:p>
          <a:p>
            <a:pPr marL="742950" marR="0" lvl="1" indent="-28575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lessen/eliminate the need to arrange travel for most routine or non-emergent visits.</a:t>
            </a:r>
          </a:p>
        </p:txBody>
      </p:sp>
      <p:sp>
        <p:nvSpPr>
          <p:cNvPr id="6" name="TextBox 5">
            <a:extLst>
              <a:ext uri="{FF2B5EF4-FFF2-40B4-BE49-F238E27FC236}">
                <a16:creationId xmlns:a16="http://schemas.microsoft.com/office/drawing/2014/main" id="{72B9558A-8D56-4517-8C89-9AA929E97626}"/>
              </a:ext>
            </a:extLst>
          </p:cNvPr>
          <p:cNvSpPr txBox="1"/>
          <p:nvPr/>
        </p:nvSpPr>
        <p:spPr>
          <a:xfrm>
            <a:off x="934655" y="6032289"/>
            <a:ext cx="5516254" cy="600164"/>
          </a:xfrm>
          <a:prstGeom prst="rect">
            <a:avLst/>
          </a:prstGeom>
          <a:noFill/>
        </p:spPr>
        <p:txBody>
          <a:bodyPr wrap="none" rtlCol="0">
            <a:spAutoFit/>
          </a:bodyPr>
          <a:lstStyle/>
          <a:p>
            <a:r>
              <a:rPr lang="fr-FR" sz="1100" dirty="0">
                <a:latin typeface="Arial" panose="020B0604020202020204" pitchFamily="34" charset="0"/>
                <a:cs typeface="Arial" panose="020B0604020202020204" pitchFamily="34" charset="0"/>
              </a:rPr>
              <a:t>Sources: </a:t>
            </a:r>
          </a:p>
          <a:p>
            <a:r>
              <a:rPr lang="fr-FR" sz="1100" dirty="0">
                <a:latin typeface="Arial" panose="020B0604020202020204" pitchFamily="34" charset="0"/>
                <a:cs typeface="Arial" panose="020B0604020202020204" pitchFamily="34" charset="0"/>
              </a:rPr>
              <a:t>1 </a:t>
            </a:r>
            <a:r>
              <a:rPr lang="fr-FR" sz="1100" dirty="0">
                <a:latin typeface="Arial" panose="020B0604020202020204" pitchFamily="34" charset="0"/>
                <a:cs typeface="Arial" panose="020B0604020202020204" pitchFamily="34" charset="0"/>
                <a:hlinkClick r:id="rId4"/>
              </a:rPr>
              <a:t>https://www.hhs.gov/hipaa/for-professionals/faq/3015/what-is-telehealth/index.html</a:t>
            </a:r>
            <a:r>
              <a:rPr lang="fr-FR" sz="1100" dirty="0">
                <a:latin typeface="Arial" panose="020B0604020202020204" pitchFamily="34" charset="0"/>
                <a:cs typeface="Arial" panose="020B0604020202020204" pitchFamily="34" charset="0"/>
              </a:rPr>
              <a:t>  </a:t>
            </a:r>
          </a:p>
          <a:p>
            <a:r>
              <a:rPr lang="fr-FR" sz="1100" dirty="0">
                <a:latin typeface="Arial" panose="020B0604020202020204" pitchFamily="34" charset="0"/>
                <a:cs typeface="Arial" panose="020B0604020202020204" pitchFamily="34" charset="0"/>
              </a:rPr>
              <a:t>2 </a:t>
            </a:r>
            <a:r>
              <a:rPr lang="fr-FR" sz="1100" dirty="0">
                <a:latin typeface="Arial" panose="020B0604020202020204" pitchFamily="34" charset="0"/>
                <a:cs typeface="Arial" panose="020B0604020202020204" pitchFamily="34" charset="0"/>
                <a:hlinkClick r:id="rId5"/>
              </a:rPr>
              <a:t>https://emergency.cdc.gov/coca/ppt/2020/2_COCA_Call-Slides_091520_Final.pdf</a:t>
            </a:r>
            <a:r>
              <a:rPr lang="fr-FR" sz="1100" dirty="0">
                <a:latin typeface="Arial" panose="020B0604020202020204" pitchFamily="34" charset="0"/>
                <a:cs typeface="Arial" panose="020B0604020202020204" pitchFamily="34" charset="0"/>
              </a:rPr>
              <a:t>  </a:t>
            </a:r>
          </a:p>
        </p:txBody>
      </p:sp>
      <p:sp>
        <p:nvSpPr>
          <p:cNvPr id="8" name="Slide Number Placeholder 7">
            <a:extLst>
              <a:ext uri="{FF2B5EF4-FFF2-40B4-BE49-F238E27FC236}">
                <a16:creationId xmlns:a16="http://schemas.microsoft.com/office/drawing/2014/main" id="{DE62C7D1-E6C6-4EB0-883C-9F3FB3772F4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7" name="Date Placeholder 6">
            <a:extLst>
              <a:ext uri="{FF2B5EF4-FFF2-40B4-BE49-F238E27FC236}">
                <a16:creationId xmlns:a16="http://schemas.microsoft.com/office/drawing/2014/main" id="{FEFD26BB-BF9F-4910-B7B2-8043E3E56BBF}"/>
              </a:ext>
              <a:ext uri="{C183D7F6-B498-43B3-948B-1728B52AA6E4}">
                <adec:decorative xmlns:adec="http://schemas.microsoft.com/office/drawing/2017/decorative" val="1"/>
              </a:ext>
            </a:extLst>
          </p:cNvPr>
          <p:cNvSpPr>
            <a:spLocks noGrp="1"/>
          </p:cNvSpPr>
          <p:nvPr>
            <p:ph type="dt" sz="half" idx="10"/>
          </p:nvPr>
        </p:nvSpPr>
        <p:spPr/>
        <p:txBody>
          <a:bodyPr/>
          <a:lstStyle/>
          <a:p>
            <a:fld id="{C71E5BF8-94ED-41D9-9141-AAE93ED7545A}" type="datetime1">
              <a:rPr lang="en-US" smtClean="0"/>
              <a:t>4/19/2022</a:t>
            </a:fld>
            <a:endParaRPr lang="en-US"/>
          </a:p>
        </p:txBody>
      </p:sp>
    </p:spTree>
    <p:extLst>
      <p:ext uri="{BB962C8B-B14F-4D97-AF65-F5344CB8AC3E}">
        <p14:creationId xmlns:p14="http://schemas.microsoft.com/office/powerpoint/2010/main" val="418338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28298C-F1FA-4DA1-84D9-35EFB4E831A7}"/>
              </a:ext>
            </a:extLst>
          </p:cNvPr>
          <p:cNvSpPr>
            <a:spLocks noGrp="1"/>
          </p:cNvSpPr>
          <p:nvPr>
            <p:ph type="title"/>
          </p:nvPr>
        </p:nvSpPr>
        <p:spPr/>
        <p:txBody>
          <a:bodyPr/>
          <a:lstStyle/>
          <a:p>
            <a:r>
              <a:rPr lang="en-US" dirty="0"/>
              <a:t>Telehealth Challenges</a:t>
            </a:r>
          </a:p>
        </p:txBody>
      </p:sp>
      <p:sp>
        <p:nvSpPr>
          <p:cNvPr id="2" name="Content Placeholder 1">
            <a:extLst>
              <a:ext uri="{FF2B5EF4-FFF2-40B4-BE49-F238E27FC236}">
                <a16:creationId xmlns:a16="http://schemas.microsoft.com/office/drawing/2014/main" id="{E56465A2-14DA-459C-9663-3CCF60D712F7}"/>
              </a:ext>
            </a:extLst>
          </p:cNvPr>
          <p:cNvSpPr>
            <a:spLocks noGrp="1"/>
          </p:cNvSpPr>
          <p:nvPr>
            <p:ph idx="1"/>
          </p:nvPr>
        </p:nvSpPr>
        <p:spPr>
          <a:xfrm>
            <a:off x="457200" y="2011679"/>
            <a:ext cx="11277600" cy="4312921"/>
          </a:xfrm>
        </p:spPr>
        <p:txBody>
          <a:bodyPr>
            <a:noAutofit/>
          </a:bodyPr>
          <a:lstStyle/>
          <a:p>
            <a:pPr>
              <a:spcAft>
                <a:spcPts val="1200"/>
              </a:spcAft>
            </a:pPr>
            <a:r>
              <a:rPr lang="en-US" sz="2800" dirty="0"/>
              <a:t>Less access to broadband.</a:t>
            </a:r>
          </a:p>
          <a:p>
            <a:pPr lvl="1">
              <a:spcAft>
                <a:spcPts val="1200"/>
              </a:spcAft>
            </a:pPr>
            <a:r>
              <a:rPr lang="en-US" sz="2400" dirty="0"/>
              <a:t>79% of suburban areas have home broadband compared to 63% of rural areas.</a:t>
            </a:r>
            <a:r>
              <a:rPr lang="en-US" sz="2400" baseline="30000" dirty="0"/>
              <a:t>1</a:t>
            </a:r>
          </a:p>
          <a:p>
            <a:pPr>
              <a:spcAft>
                <a:spcPts val="1200"/>
              </a:spcAft>
            </a:pPr>
            <a:r>
              <a:rPr lang="en-US" sz="2800" dirty="0"/>
              <a:t>Prior to the COVID-19 Public Health Emergency (PHE), payers reimbursed a smaller number of services.</a:t>
            </a:r>
            <a:r>
              <a:rPr lang="en-US" sz="2800" baseline="30000" dirty="0"/>
              <a:t>2</a:t>
            </a:r>
          </a:p>
          <a:p>
            <a:pPr>
              <a:spcAft>
                <a:spcPts val="1200"/>
              </a:spcAft>
            </a:pPr>
            <a:r>
              <a:rPr lang="en-US" sz="2800" dirty="0"/>
              <a:t>While telehealth has been in use for over two decades, the ability to assess the quality of care provided is still developing.</a:t>
            </a:r>
            <a:r>
              <a:rPr lang="en-US" sz="2800" baseline="30000" dirty="0"/>
              <a:t>2</a:t>
            </a:r>
          </a:p>
        </p:txBody>
      </p:sp>
      <p:sp>
        <p:nvSpPr>
          <p:cNvPr id="6" name="TextBox 5">
            <a:extLst>
              <a:ext uri="{FF2B5EF4-FFF2-40B4-BE49-F238E27FC236}">
                <a16:creationId xmlns:a16="http://schemas.microsoft.com/office/drawing/2014/main" id="{316CAC1F-5889-4AB3-BB54-2DC293922DFD}"/>
              </a:ext>
            </a:extLst>
          </p:cNvPr>
          <p:cNvSpPr txBox="1"/>
          <p:nvPr/>
        </p:nvSpPr>
        <p:spPr>
          <a:xfrm>
            <a:off x="937549" y="6012359"/>
            <a:ext cx="5493812"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Sources: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https://emergency.cdc.gov/coca/ppt/2020/2_COCA_Call-Slides_091520_Final.pdf</a:t>
            </a:r>
            <a:r>
              <a:rPr lang="en-US" sz="1100" dirty="0">
                <a:latin typeface="Arial" panose="020B0604020202020204" pitchFamily="34" charset="0"/>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4"/>
              </a:rPr>
              <a:t>https://www.qualityforum.org/WorkArea/linkit.aspx?LinkIdentifier=id&amp;ItemID=96378</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844A66A7-4EF4-40DC-BC7E-951842343A9C}"/>
              </a:ext>
              <a:ext uri="{C183D7F6-B498-43B3-948B-1728B52AA6E4}">
                <adec:decorative xmlns:adec="http://schemas.microsoft.com/office/drawing/2017/decorative" val="1"/>
              </a:ext>
            </a:extLst>
          </p:cNvPr>
          <p:cNvSpPr>
            <a:spLocks noGrp="1"/>
          </p:cNvSpPr>
          <p:nvPr>
            <p:ph type="dt" sz="half" idx="10"/>
          </p:nvPr>
        </p:nvSpPr>
        <p:spPr/>
        <p:txBody>
          <a:bodyPr/>
          <a:lstStyle/>
          <a:p>
            <a:fld id="{01812E6C-6985-4130-B89E-5F5F45983F57}" type="datetime1">
              <a:rPr lang="en-US" smtClean="0"/>
              <a:t>4/19/2022</a:t>
            </a:fld>
            <a:endParaRPr lang="en-US"/>
          </a:p>
        </p:txBody>
      </p:sp>
      <p:sp>
        <p:nvSpPr>
          <p:cNvPr id="8" name="Slide Number Placeholder 7">
            <a:extLst>
              <a:ext uri="{FF2B5EF4-FFF2-40B4-BE49-F238E27FC236}">
                <a16:creationId xmlns:a16="http://schemas.microsoft.com/office/drawing/2014/main" id="{032392A7-1F62-4BB9-9C5B-AC2E277EA88B}"/>
              </a:ext>
            </a:extLst>
          </p:cNvPr>
          <p:cNvSpPr>
            <a:spLocks noGrp="1"/>
          </p:cNvSpPr>
          <p:nvPr>
            <p:ph type="sldNum" sz="quarter" idx="12"/>
          </p:nvPr>
        </p:nvSpPr>
        <p:spPr/>
        <p:txBody>
          <a:bodyPr/>
          <a:lstStyle/>
          <a:p>
            <a:fld id="{F6B8A4A2-F29A-4651-AFA7-54DA4950AAC7}" type="slidenum">
              <a:rPr lang="en-US" smtClean="0"/>
              <a:pPr/>
              <a:t>13</a:t>
            </a:fld>
            <a:endParaRPr lang="en-US" dirty="0"/>
          </a:p>
        </p:txBody>
      </p:sp>
    </p:spTree>
    <p:extLst>
      <p:ext uri="{BB962C8B-B14F-4D97-AF65-F5344CB8AC3E}">
        <p14:creationId xmlns:p14="http://schemas.microsoft.com/office/powerpoint/2010/main" val="3241233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5F2F0A-5B1B-468E-8A78-97D6EED23FBD}"/>
              </a:ext>
            </a:extLst>
          </p:cNvPr>
          <p:cNvSpPr>
            <a:spLocks noGrp="1"/>
          </p:cNvSpPr>
          <p:nvPr>
            <p:ph type="title"/>
          </p:nvPr>
        </p:nvSpPr>
        <p:spPr/>
        <p:txBody>
          <a:bodyPr/>
          <a:lstStyle/>
          <a:p>
            <a:r>
              <a:rPr lang="en-US" dirty="0"/>
              <a:t>Increasing Access to Telehealth</a:t>
            </a:r>
          </a:p>
        </p:txBody>
      </p:sp>
      <p:sp>
        <p:nvSpPr>
          <p:cNvPr id="2" name="Content Placeholder 1">
            <a:extLst>
              <a:ext uri="{FF2B5EF4-FFF2-40B4-BE49-F238E27FC236}">
                <a16:creationId xmlns:a16="http://schemas.microsoft.com/office/drawing/2014/main" id="{BAA3F12D-8157-454D-9399-3CFA848D51DA}"/>
              </a:ext>
            </a:extLst>
          </p:cNvPr>
          <p:cNvSpPr>
            <a:spLocks noGrp="1"/>
          </p:cNvSpPr>
          <p:nvPr>
            <p:ph idx="1"/>
          </p:nvPr>
        </p:nvSpPr>
        <p:spPr>
          <a:xfrm>
            <a:off x="457200" y="1984917"/>
            <a:ext cx="6447635" cy="4339684"/>
          </a:xfrm>
        </p:spPr>
        <p:txBody>
          <a:bodyPr>
            <a:noAutofit/>
          </a:bodyPr>
          <a:lstStyle/>
          <a:p>
            <a:pPr>
              <a:spcAft>
                <a:spcPts val="2400"/>
              </a:spcAft>
            </a:pPr>
            <a:r>
              <a:rPr lang="en-US" sz="2400" dirty="0"/>
              <a:t>The USDA invested in increased infrastructure to access high-speed broadband.</a:t>
            </a:r>
            <a:r>
              <a:rPr lang="en-US" sz="2400" baseline="30000" dirty="0"/>
              <a:t>1 </a:t>
            </a:r>
          </a:p>
          <a:p>
            <a:pPr>
              <a:spcAft>
                <a:spcPts val="1200"/>
              </a:spcAft>
            </a:pPr>
            <a:r>
              <a:rPr lang="en-US" sz="2400" dirty="0"/>
              <a:t>Increase reimbursement for telehealth services. </a:t>
            </a:r>
          </a:p>
          <a:p>
            <a:pPr lvl="1">
              <a:spcBef>
                <a:spcPts val="0"/>
              </a:spcBef>
              <a:spcAft>
                <a:spcPts val="2400"/>
              </a:spcAft>
            </a:pPr>
            <a:r>
              <a:rPr lang="en-US" sz="2000" dirty="0"/>
              <a:t>CMS issued waivers during the COVID-19 PHE that increase the reimbursement rate and number of telehealth services reimbursed.</a:t>
            </a:r>
            <a:r>
              <a:rPr lang="en-US" sz="2000" baseline="30000" dirty="0"/>
              <a:t>2</a:t>
            </a:r>
          </a:p>
        </p:txBody>
      </p:sp>
      <p:sp>
        <p:nvSpPr>
          <p:cNvPr id="6" name="TextBox 5">
            <a:extLst>
              <a:ext uri="{FF2B5EF4-FFF2-40B4-BE49-F238E27FC236}">
                <a16:creationId xmlns:a16="http://schemas.microsoft.com/office/drawing/2014/main" id="{B6C4A1B2-F5B2-438B-855F-9807E4D3BD89}"/>
              </a:ext>
            </a:extLst>
          </p:cNvPr>
          <p:cNvSpPr txBox="1"/>
          <p:nvPr/>
        </p:nvSpPr>
        <p:spPr>
          <a:xfrm>
            <a:off x="1143000" y="5939879"/>
            <a:ext cx="4849404" cy="769441"/>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Sources: </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https://www.usda.gov/broadband</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4"/>
              </a:rPr>
              <a:t>https://www.govinfo.gov/content/pkg/FR-2020-04-06/pdf/2020-06990.pdf</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p:txBody>
      </p:sp>
      <p:pic>
        <p:nvPicPr>
          <p:cNvPr id="9" name="Picture 8" descr="Woman at a desk smiling at a healthcare provider on screen during a telehealth appointment.">
            <a:extLst>
              <a:ext uri="{FF2B5EF4-FFF2-40B4-BE49-F238E27FC236}">
                <a16:creationId xmlns:a16="http://schemas.microsoft.com/office/drawing/2014/main" id="{2BAFEB59-3888-4548-89D4-72E38D7AB1B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50895" y="2042580"/>
            <a:ext cx="4941105" cy="3294070"/>
          </a:xfrm>
          <a:prstGeom prst="rect">
            <a:avLst/>
          </a:prstGeom>
        </p:spPr>
      </p:pic>
      <p:sp>
        <p:nvSpPr>
          <p:cNvPr id="7" name="Date Placeholder 6">
            <a:extLst>
              <a:ext uri="{FF2B5EF4-FFF2-40B4-BE49-F238E27FC236}">
                <a16:creationId xmlns:a16="http://schemas.microsoft.com/office/drawing/2014/main" id="{1B6A294B-41D4-4045-9ADF-DA1C146AB1FC}"/>
              </a:ext>
              <a:ext uri="{C183D7F6-B498-43B3-948B-1728B52AA6E4}">
                <adec:decorative xmlns:adec="http://schemas.microsoft.com/office/drawing/2017/decorative" val="1"/>
              </a:ext>
            </a:extLst>
          </p:cNvPr>
          <p:cNvSpPr>
            <a:spLocks noGrp="1"/>
          </p:cNvSpPr>
          <p:nvPr>
            <p:ph type="dt" sz="half" idx="10"/>
          </p:nvPr>
        </p:nvSpPr>
        <p:spPr/>
        <p:txBody>
          <a:bodyPr/>
          <a:lstStyle/>
          <a:p>
            <a:fld id="{E69BC2BB-36A3-46B2-9D1B-A9B15727C9B0}" type="datetime1">
              <a:rPr lang="en-US" smtClean="0"/>
              <a:t>4/19/2022</a:t>
            </a:fld>
            <a:endParaRPr lang="en-US"/>
          </a:p>
        </p:txBody>
      </p:sp>
      <p:sp>
        <p:nvSpPr>
          <p:cNvPr id="8" name="Slide Number Placeholder 7">
            <a:extLst>
              <a:ext uri="{FF2B5EF4-FFF2-40B4-BE49-F238E27FC236}">
                <a16:creationId xmlns:a16="http://schemas.microsoft.com/office/drawing/2014/main" id="{7196B6B8-3B35-4418-9388-D5C8ADEDDCB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84730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1FCD-B7EE-45B4-A2AE-14DDD331D52B}"/>
              </a:ext>
            </a:extLst>
          </p:cNvPr>
          <p:cNvSpPr>
            <a:spLocks noGrp="1"/>
          </p:cNvSpPr>
          <p:nvPr>
            <p:ph type="title"/>
          </p:nvPr>
        </p:nvSpPr>
        <p:spPr>
          <a:xfrm>
            <a:off x="0" y="15877"/>
            <a:ext cx="12192000" cy="1371600"/>
          </a:xfrm>
        </p:spPr>
        <p:txBody>
          <a:bodyPr/>
          <a:lstStyle/>
          <a:p>
            <a:r>
              <a:rPr lang="en-US" sz="3800" dirty="0"/>
              <a:t>Assessing Quality of Care for Telehealth Services</a:t>
            </a:r>
          </a:p>
        </p:txBody>
      </p:sp>
      <p:sp>
        <p:nvSpPr>
          <p:cNvPr id="3" name="Content Placeholder 2">
            <a:extLst>
              <a:ext uri="{FF2B5EF4-FFF2-40B4-BE49-F238E27FC236}">
                <a16:creationId xmlns:a16="http://schemas.microsoft.com/office/drawing/2014/main" id="{CA814382-0A0F-4093-AEB0-22EA1AD23A04}"/>
              </a:ext>
            </a:extLst>
          </p:cNvPr>
          <p:cNvSpPr>
            <a:spLocks noGrp="1"/>
          </p:cNvSpPr>
          <p:nvPr>
            <p:ph idx="1"/>
          </p:nvPr>
        </p:nvSpPr>
        <p:spPr>
          <a:xfrm>
            <a:off x="457200" y="1818809"/>
            <a:ext cx="11277600" cy="4572000"/>
          </a:xfrm>
        </p:spPr>
        <p:txBody>
          <a:bodyPr>
            <a:normAutofit/>
          </a:bodyPr>
          <a:lstStyle/>
          <a:p>
            <a:pPr>
              <a:spcAft>
                <a:spcPts val="1800"/>
              </a:spcAft>
            </a:pPr>
            <a:r>
              <a:rPr lang="en-US" dirty="0"/>
              <a:t>Assessing the quality of telehealth services is an emerging area and not all telehealth is created equal. </a:t>
            </a:r>
          </a:p>
          <a:p>
            <a:pPr>
              <a:spcAft>
                <a:spcPts val="1800"/>
              </a:spcAft>
            </a:pPr>
            <a:r>
              <a:rPr lang="en-US" dirty="0"/>
              <a:t>CMS and its partners are working on strategies to evaluate the quality of telemedicine to ensure patients receive high quality care.</a:t>
            </a:r>
          </a:p>
          <a:p>
            <a:pPr>
              <a:spcAft>
                <a:spcPts val="1800"/>
              </a:spcAft>
            </a:pPr>
            <a:r>
              <a:rPr lang="en-US" dirty="0"/>
              <a:t>A foundational step is the CMS-funded framework to support measure development for telehealth.</a:t>
            </a:r>
            <a:r>
              <a:rPr lang="en-US" baseline="30000" dirty="0"/>
              <a:t>1</a:t>
            </a:r>
            <a:r>
              <a:rPr lang="en-US" dirty="0"/>
              <a:t> </a:t>
            </a:r>
          </a:p>
          <a:p>
            <a:pPr lvl="2">
              <a:spcAft>
                <a:spcPts val="1800"/>
              </a:spcAft>
            </a:pPr>
            <a:endParaRPr lang="en-US" dirty="0"/>
          </a:p>
        </p:txBody>
      </p:sp>
      <p:sp>
        <p:nvSpPr>
          <p:cNvPr id="4" name="TextBox 3">
            <a:extLst>
              <a:ext uri="{FF2B5EF4-FFF2-40B4-BE49-F238E27FC236}">
                <a16:creationId xmlns:a16="http://schemas.microsoft.com/office/drawing/2014/main" id="{D4D7B4E8-987D-4667-AAB7-A5A872B08D55}"/>
              </a:ext>
            </a:extLst>
          </p:cNvPr>
          <p:cNvSpPr txBox="1"/>
          <p:nvPr/>
        </p:nvSpPr>
        <p:spPr>
          <a:xfrm>
            <a:off x="902825" y="6175366"/>
            <a:ext cx="5532284"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https://www.qualityforum.org/WorkArea/linkit.aspx?LinkIdentifier=id&amp;ItemID=96378</a:t>
            </a:r>
            <a:r>
              <a:rPr lang="en-US" sz="1100" dirty="0">
                <a:latin typeface="Arial" panose="020B0604020202020204" pitchFamily="34" charset="0"/>
                <a:cs typeface="Arial" panose="020B0604020202020204" pitchFamily="34" charset="0"/>
              </a:rPr>
              <a:t> </a:t>
            </a:r>
          </a:p>
        </p:txBody>
      </p:sp>
      <p:sp>
        <p:nvSpPr>
          <p:cNvPr id="5" name="Date Placeholder 4">
            <a:extLst>
              <a:ext uri="{FF2B5EF4-FFF2-40B4-BE49-F238E27FC236}">
                <a16:creationId xmlns:a16="http://schemas.microsoft.com/office/drawing/2014/main" id="{AFBA9F5A-B9A3-4756-89F2-C8C1030120AA}"/>
              </a:ext>
              <a:ext uri="{C183D7F6-B498-43B3-948B-1728B52AA6E4}">
                <adec:decorative xmlns:adec="http://schemas.microsoft.com/office/drawing/2017/decorative" val="1"/>
              </a:ext>
            </a:extLst>
          </p:cNvPr>
          <p:cNvSpPr>
            <a:spLocks noGrp="1"/>
          </p:cNvSpPr>
          <p:nvPr>
            <p:ph type="dt" sz="half" idx="10"/>
          </p:nvPr>
        </p:nvSpPr>
        <p:spPr/>
        <p:txBody>
          <a:bodyPr/>
          <a:lstStyle/>
          <a:p>
            <a:fld id="{7E85C798-68D3-43F1-AE82-5100D08EFAC5}" type="datetime1">
              <a:rPr lang="en-US" smtClean="0"/>
              <a:t>4/19/2022</a:t>
            </a:fld>
            <a:endParaRPr lang="en-US"/>
          </a:p>
        </p:txBody>
      </p:sp>
      <p:sp>
        <p:nvSpPr>
          <p:cNvPr id="6" name="Slide Number Placeholder 5">
            <a:extLst>
              <a:ext uri="{FF2B5EF4-FFF2-40B4-BE49-F238E27FC236}">
                <a16:creationId xmlns:a16="http://schemas.microsoft.com/office/drawing/2014/main" id="{7E3C06C6-7DA5-4F68-9F0B-1B1F3EE91F7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Tree>
    <p:extLst>
      <p:ext uri="{BB962C8B-B14F-4D97-AF65-F5344CB8AC3E}">
        <p14:creationId xmlns:p14="http://schemas.microsoft.com/office/powerpoint/2010/main" val="3677699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70FFA-92FA-485E-8B4D-392EB2741294}"/>
              </a:ext>
            </a:extLst>
          </p:cNvPr>
          <p:cNvSpPr>
            <a:spLocks noGrp="1"/>
          </p:cNvSpPr>
          <p:nvPr>
            <p:ph type="title"/>
          </p:nvPr>
        </p:nvSpPr>
        <p:spPr>
          <a:xfrm>
            <a:off x="0" y="0"/>
            <a:ext cx="12192000" cy="1275700"/>
          </a:xfrm>
        </p:spPr>
        <p:txBody>
          <a:bodyPr/>
          <a:lstStyle/>
          <a:p>
            <a:pPr>
              <a:lnSpc>
                <a:spcPts val="4200"/>
              </a:lnSpc>
            </a:pPr>
            <a:r>
              <a:rPr lang="en-US" sz="3600" dirty="0"/>
              <a:t>Framework Supporting Telehealth </a:t>
            </a:r>
            <a:br>
              <a:rPr lang="en-US" sz="3600" dirty="0"/>
            </a:br>
            <a:r>
              <a:rPr lang="en-US" sz="3600" dirty="0"/>
              <a:t>Measure Development </a:t>
            </a:r>
          </a:p>
        </p:txBody>
      </p:sp>
      <p:sp>
        <p:nvSpPr>
          <p:cNvPr id="2" name="Content Placeholder 1">
            <a:extLst>
              <a:ext uri="{FF2B5EF4-FFF2-40B4-BE49-F238E27FC236}">
                <a16:creationId xmlns:a16="http://schemas.microsoft.com/office/drawing/2014/main" id="{87794E3B-C497-4231-8BD9-1BE2E74A85A3}"/>
              </a:ext>
            </a:extLst>
          </p:cNvPr>
          <p:cNvSpPr>
            <a:spLocks noGrp="1"/>
          </p:cNvSpPr>
          <p:nvPr>
            <p:ph idx="1"/>
          </p:nvPr>
        </p:nvSpPr>
        <p:spPr>
          <a:xfrm>
            <a:off x="934845" y="2180808"/>
            <a:ext cx="4913227" cy="2694505"/>
          </a:xfrm>
        </p:spPr>
        <p:txBody>
          <a:bodyPr>
            <a:noAutofit/>
          </a:bodyPr>
          <a:lstStyle/>
          <a:p>
            <a:pPr marL="0" indent="0">
              <a:buNone/>
            </a:pPr>
            <a:r>
              <a:rPr lang="en-US" b="1" dirty="0">
                <a:solidFill>
                  <a:schemeClr val="tx2"/>
                </a:solidFill>
              </a:rPr>
              <a:t>The framework identified 4 domains:</a:t>
            </a:r>
            <a:r>
              <a:rPr lang="en-US" b="1" baseline="30000" dirty="0">
                <a:solidFill>
                  <a:schemeClr val="tx2"/>
                </a:solidFill>
              </a:rPr>
              <a:t>1</a:t>
            </a:r>
          </a:p>
          <a:p>
            <a:pPr marL="971550" lvl="1" indent="-514350">
              <a:spcBef>
                <a:spcPts val="1200"/>
              </a:spcBef>
              <a:buFont typeface="+mj-lt"/>
              <a:buAutoNum type="arabicPeriod"/>
            </a:pPr>
            <a:r>
              <a:rPr lang="en-US" sz="2400" b="1" dirty="0"/>
              <a:t>Access to care </a:t>
            </a:r>
          </a:p>
          <a:p>
            <a:pPr marL="971550" lvl="1" indent="-514350">
              <a:spcBef>
                <a:spcPts val="1200"/>
              </a:spcBef>
              <a:buFont typeface="+mj-lt"/>
              <a:buAutoNum type="arabicPeriod"/>
            </a:pPr>
            <a:r>
              <a:rPr lang="en-US" sz="2400" b="1" dirty="0"/>
              <a:t>Financial impact/cost </a:t>
            </a:r>
          </a:p>
          <a:p>
            <a:pPr marL="971550" lvl="1" indent="-514350">
              <a:spcBef>
                <a:spcPts val="1200"/>
              </a:spcBef>
              <a:buFont typeface="+mj-lt"/>
              <a:buAutoNum type="arabicPeriod"/>
            </a:pPr>
            <a:r>
              <a:rPr lang="en-US" sz="2400" b="1" dirty="0"/>
              <a:t>Experience </a:t>
            </a:r>
          </a:p>
          <a:p>
            <a:pPr marL="971550" lvl="1" indent="-514350">
              <a:spcBef>
                <a:spcPts val="1200"/>
              </a:spcBef>
              <a:buFont typeface="+mj-lt"/>
              <a:buAutoNum type="arabicPeriod"/>
            </a:pPr>
            <a:r>
              <a:rPr lang="en-US" sz="2400" b="1" dirty="0"/>
              <a:t>Effectiveness </a:t>
            </a:r>
          </a:p>
        </p:txBody>
      </p:sp>
      <p:sp>
        <p:nvSpPr>
          <p:cNvPr id="14" name="TextBox 13">
            <a:extLst>
              <a:ext uri="{FF2B5EF4-FFF2-40B4-BE49-F238E27FC236}">
                <a16:creationId xmlns:a16="http://schemas.microsoft.com/office/drawing/2014/main" id="{DC175DEE-72D4-4040-8E14-B89CF2881508}"/>
              </a:ext>
            </a:extLst>
          </p:cNvPr>
          <p:cNvSpPr txBox="1"/>
          <p:nvPr/>
        </p:nvSpPr>
        <p:spPr>
          <a:xfrm>
            <a:off x="6472168" y="2362485"/>
            <a:ext cx="5155208" cy="3039165"/>
          </a:xfrm>
          <a:prstGeom prst="rect">
            <a:avLst/>
          </a:prstGeom>
          <a:noFill/>
          <a:ln w="28575">
            <a:solidFill>
              <a:schemeClr val="accent2"/>
            </a:solidFill>
          </a:ln>
        </p:spPr>
        <p:txBody>
          <a:bodyPr wrap="square" lIns="365760" tIns="365760" rIns="365760" bIns="365760">
            <a:noAutofit/>
          </a:bodyPr>
          <a:lstStyle/>
          <a:p>
            <a:pPr marL="0" marR="0" lvl="0" indent="0" algn="ctr" defTabSz="914400" rtl="0" eaLnBrk="1" fontAlgn="auto" latinLnBrk="0" hangingPunct="1">
              <a:lnSpc>
                <a:spcPct val="114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Framework included relevant measures and measure concepts that could be used to assess quality of care provided using telehealth.  </a:t>
            </a:r>
          </a:p>
        </p:txBody>
      </p:sp>
      <p:sp>
        <p:nvSpPr>
          <p:cNvPr id="21" name="Rectangle 20">
            <a:extLst>
              <a:ext uri="{FF2B5EF4-FFF2-40B4-BE49-F238E27FC236}">
                <a16:creationId xmlns:a16="http://schemas.microsoft.com/office/drawing/2014/main" id="{1A22CCDC-1712-4B5E-AC51-1F422B9D7CB9}"/>
              </a:ext>
              <a:ext uri="{C183D7F6-B498-43B3-948B-1728B52AA6E4}">
                <adec:decorative xmlns:adec="http://schemas.microsoft.com/office/drawing/2017/decorative" val="1"/>
              </a:ext>
            </a:extLst>
          </p:cNvPr>
          <p:cNvSpPr/>
          <p:nvPr/>
        </p:nvSpPr>
        <p:spPr>
          <a:xfrm>
            <a:off x="8305428" y="4946681"/>
            <a:ext cx="1712828" cy="1440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asure development icon">
            <a:extLst>
              <a:ext uri="{FF2B5EF4-FFF2-40B4-BE49-F238E27FC236}">
                <a16:creationId xmlns:a16="http://schemas.microsoft.com/office/drawing/2014/main" id="{897CEE55-B8C9-46E7-BED1-770E9F821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311" y="4860925"/>
            <a:ext cx="1414146" cy="1414146"/>
          </a:xfrm>
          <a:prstGeom prst="rect">
            <a:avLst/>
          </a:prstGeom>
        </p:spPr>
      </p:pic>
      <p:sp>
        <p:nvSpPr>
          <p:cNvPr id="8" name="TextBox 7">
            <a:extLst>
              <a:ext uri="{FF2B5EF4-FFF2-40B4-BE49-F238E27FC236}">
                <a16:creationId xmlns:a16="http://schemas.microsoft.com/office/drawing/2014/main" id="{ED62C8C8-2B0D-4F9E-B260-94172565F0EE}"/>
              </a:ext>
            </a:extLst>
          </p:cNvPr>
          <p:cNvSpPr txBox="1"/>
          <p:nvPr/>
        </p:nvSpPr>
        <p:spPr>
          <a:xfrm>
            <a:off x="1143000" y="6350913"/>
            <a:ext cx="5493812"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4"/>
              </a:rPr>
              <a:t>https://www.qualityforum.org/WorkArea/linkit.aspx?LinkIdentifier=id&amp;ItemID=96378</a:t>
            </a:r>
            <a:r>
              <a:rPr lang="en-US" sz="1100" dirty="0">
                <a:latin typeface="Arial" panose="020B0604020202020204" pitchFamily="34" charset="0"/>
                <a:cs typeface="Arial" panose="020B0604020202020204" pitchFamily="34" charset="0"/>
              </a:rPr>
              <a:t>  </a:t>
            </a:r>
          </a:p>
        </p:txBody>
      </p:sp>
      <p:sp>
        <p:nvSpPr>
          <p:cNvPr id="7" name="Slide Number Placeholder 6">
            <a:extLst>
              <a:ext uri="{FF2B5EF4-FFF2-40B4-BE49-F238E27FC236}">
                <a16:creationId xmlns:a16="http://schemas.microsoft.com/office/drawing/2014/main" id="{B9DB6C1E-FE52-4100-9EA2-035969EE29A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
        <p:nvSpPr>
          <p:cNvPr id="6" name="Date Placeholder 5">
            <a:extLst>
              <a:ext uri="{FF2B5EF4-FFF2-40B4-BE49-F238E27FC236}">
                <a16:creationId xmlns:a16="http://schemas.microsoft.com/office/drawing/2014/main" id="{F51F0A31-1607-4279-BA6D-7E81165F79ED}"/>
              </a:ext>
              <a:ext uri="{C183D7F6-B498-43B3-948B-1728B52AA6E4}">
                <adec:decorative xmlns:adec="http://schemas.microsoft.com/office/drawing/2017/decorative" val="1"/>
              </a:ext>
            </a:extLst>
          </p:cNvPr>
          <p:cNvSpPr>
            <a:spLocks noGrp="1"/>
          </p:cNvSpPr>
          <p:nvPr>
            <p:ph type="dt" sz="half" idx="10"/>
          </p:nvPr>
        </p:nvSpPr>
        <p:spPr/>
        <p:txBody>
          <a:bodyPr/>
          <a:lstStyle/>
          <a:p>
            <a:fld id="{A229AF93-40D5-439C-940F-2E53BE3CDD7F}" type="datetime1">
              <a:rPr lang="en-US" smtClean="0"/>
              <a:t>4/19/2022</a:t>
            </a:fld>
            <a:endParaRPr lang="en-US"/>
          </a:p>
        </p:txBody>
      </p:sp>
    </p:spTree>
    <p:extLst>
      <p:ext uri="{BB962C8B-B14F-4D97-AF65-F5344CB8AC3E}">
        <p14:creationId xmlns:p14="http://schemas.microsoft.com/office/powerpoint/2010/main" val="202805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1FCD-B7EE-45B4-A2AE-14DDD331D52B}"/>
              </a:ext>
            </a:extLst>
          </p:cNvPr>
          <p:cNvSpPr>
            <a:spLocks noGrp="1"/>
          </p:cNvSpPr>
          <p:nvPr>
            <p:ph type="title"/>
          </p:nvPr>
        </p:nvSpPr>
        <p:spPr/>
        <p:txBody>
          <a:bodyPr/>
          <a:lstStyle/>
          <a:p>
            <a:r>
              <a:rPr lang="en-US" sz="4000" dirty="0"/>
              <a:t>Measuring the Quality of Telehealth Services </a:t>
            </a:r>
          </a:p>
        </p:txBody>
      </p:sp>
      <p:sp>
        <p:nvSpPr>
          <p:cNvPr id="3" name="Content Placeholder 2">
            <a:extLst>
              <a:ext uri="{FF2B5EF4-FFF2-40B4-BE49-F238E27FC236}">
                <a16:creationId xmlns:a16="http://schemas.microsoft.com/office/drawing/2014/main" id="{CA814382-0A0F-4093-AEB0-22EA1AD23A04}"/>
              </a:ext>
            </a:extLst>
          </p:cNvPr>
          <p:cNvSpPr>
            <a:spLocks noGrp="1"/>
          </p:cNvSpPr>
          <p:nvPr>
            <p:ph idx="1"/>
          </p:nvPr>
        </p:nvSpPr>
        <p:spPr>
          <a:xfrm>
            <a:off x="443696" y="1860147"/>
            <a:ext cx="11277600" cy="4572000"/>
          </a:xfrm>
        </p:spPr>
        <p:txBody>
          <a:bodyPr>
            <a:noAutofit/>
          </a:bodyPr>
          <a:lstStyle/>
          <a:p>
            <a:pPr>
              <a:spcAft>
                <a:spcPts val="600"/>
              </a:spcAft>
            </a:pPr>
            <a:r>
              <a:rPr lang="en-US" sz="2400" dirty="0"/>
              <a:t>In response to the rapid expansion of telehealth services during COVID-19 PHE, CMS funded the creation of Rural Telehealth and Healthcare System Readiness Measurement Framework.</a:t>
            </a:r>
            <a:r>
              <a:rPr lang="en-US" sz="2400" baseline="30000" dirty="0"/>
              <a:t>1</a:t>
            </a:r>
          </a:p>
          <a:p>
            <a:pPr lvl="1">
              <a:spcAft>
                <a:spcPts val="1200"/>
              </a:spcAft>
            </a:pPr>
            <a:r>
              <a:rPr lang="en-US" sz="2000" dirty="0"/>
              <a:t>Purpose of this framework was to identify measures that might be adapted to measure telehealth services (during emergency situations).</a:t>
            </a:r>
          </a:p>
          <a:p>
            <a:pPr>
              <a:spcBef>
                <a:spcPts val="1800"/>
              </a:spcBef>
            </a:pPr>
            <a:r>
              <a:rPr lang="en-US" sz="2400" dirty="0"/>
              <a:t>The framework incorporates unique challenges to providing telehealth in rural areas including: </a:t>
            </a:r>
          </a:p>
          <a:p>
            <a:pPr lvl="1">
              <a:spcAft>
                <a:spcPts val="1200"/>
              </a:spcAft>
            </a:pPr>
            <a:r>
              <a:rPr lang="en-US" sz="2000" dirty="0"/>
              <a:t>Access to devices that allow for video or audio telehealth visits.</a:t>
            </a:r>
          </a:p>
          <a:p>
            <a:pPr lvl="1">
              <a:spcAft>
                <a:spcPts val="1200"/>
              </a:spcAft>
            </a:pPr>
            <a:r>
              <a:rPr lang="en-US" sz="2000" dirty="0"/>
              <a:t>Specific care needs (e.g., rural residents are at higher risk for mental health-, and substance use-related conditions).</a:t>
            </a:r>
          </a:p>
          <a:p>
            <a:pPr lvl="2"/>
            <a:endParaRPr lang="en-US" sz="1600" dirty="0"/>
          </a:p>
        </p:txBody>
      </p:sp>
      <p:sp>
        <p:nvSpPr>
          <p:cNvPr id="6" name="TextBox 5">
            <a:extLst>
              <a:ext uri="{FF2B5EF4-FFF2-40B4-BE49-F238E27FC236}">
                <a16:creationId xmlns:a16="http://schemas.microsoft.com/office/drawing/2014/main" id="{2707825C-F223-4841-927D-6C8FEF512DAC}"/>
              </a:ext>
            </a:extLst>
          </p:cNvPr>
          <p:cNvSpPr txBox="1"/>
          <p:nvPr/>
        </p:nvSpPr>
        <p:spPr>
          <a:xfrm>
            <a:off x="1331089" y="6227180"/>
            <a:ext cx="5493812"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https://www.qualityforum.org/WorkArea/linkit.aspx?LinkIdentifier=id&amp;ItemID=96378</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65B4BE94-5534-45C8-AE29-650A28454117}"/>
              </a:ext>
              <a:ext uri="{C183D7F6-B498-43B3-948B-1728B52AA6E4}">
                <adec:decorative xmlns:adec="http://schemas.microsoft.com/office/drawing/2017/decorative" val="1"/>
              </a:ext>
            </a:extLst>
          </p:cNvPr>
          <p:cNvSpPr>
            <a:spLocks noGrp="1"/>
          </p:cNvSpPr>
          <p:nvPr>
            <p:ph type="dt" sz="half" idx="10"/>
          </p:nvPr>
        </p:nvSpPr>
        <p:spPr/>
        <p:txBody>
          <a:bodyPr/>
          <a:lstStyle/>
          <a:p>
            <a:fld id="{905216A8-2B33-4197-A7E1-39720EF2E817}" type="datetime1">
              <a:rPr lang="en-US" smtClean="0"/>
              <a:t>4/19/2022</a:t>
            </a:fld>
            <a:endParaRPr lang="en-US"/>
          </a:p>
        </p:txBody>
      </p:sp>
      <p:sp>
        <p:nvSpPr>
          <p:cNvPr id="5" name="Slide Number Placeholder 4">
            <a:extLst>
              <a:ext uri="{FF2B5EF4-FFF2-40B4-BE49-F238E27FC236}">
                <a16:creationId xmlns:a16="http://schemas.microsoft.com/office/drawing/2014/main" id="{FF9B46EC-DF93-487D-8381-26DC54994F85}"/>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17</a:t>
            </a:fld>
            <a:endParaRPr lang="en-US" dirty="0"/>
          </a:p>
        </p:txBody>
      </p:sp>
    </p:spTree>
    <p:extLst>
      <p:ext uri="{BB962C8B-B14F-4D97-AF65-F5344CB8AC3E}">
        <p14:creationId xmlns:p14="http://schemas.microsoft.com/office/powerpoint/2010/main" val="86103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23CC2DE-4FB3-4A08-821D-E5996A347B3A}"/>
              </a:ext>
            </a:extLst>
          </p:cNvPr>
          <p:cNvSpPr>
            <a:spLocks noGrp="1"/>
          </p:cNvSpPr>
          <p:nvPr>
            <p:ph type="title"/>
          </p:nvPr>
        </p:nvSpPr>
        <p:spPr/>
        <p:txBody>
          <a:bodyPr/>
          <a:lstStyle/>
          <a:p>
            <a:r>
              <a:rPr lang="en-US" dirty="0">
                <a:solidFill>
                  <a:schemeClr val="tx2"/>
                </a:solidFill>
              </a:rPr>
              <a:t>Challenge 2: Quality Measure Low Case-Volume</a:t>
            </a:r>
            <a:br>
              <a:rPr lang="en-US" dirty="0">
                <a:solidFill>
                  <a:schemeClr val="tx2"/>
                </a:solidFill>
              </a:rPr>
            </a:br>
            <a:endParaRPr lang="en-US" dirty="0">
              <a:solidFill>
                <a:schemeClr val="tx2"/>
              </a:solidFill>
            </a:endParaRPr>
          </a:p>
        </p:txBody>
      </p:sp>
      <p:sp>
        <p:nvSpPr>
          <p:cNvPr id="2" name="Date Placeholder 1">
            <a:extLst>
              <a:ext uri="{FF2B5EF4-FFF2-40B4-BE49-F238E27FC236}">
                <a16:creationId xmlns:a16="http://schemas.microsoft.com/office/drawing/2014/main" id="{6945C631-82B8-433B-91DF-55C044CA3BAE}"/>
              </a:ext>
              <a:ext uri="{C183D7F6-B498-43B3-948B-1728B52AA6E4}">
                <adec:decorative xmlns:adec="http://schemas.microsoft.com/office/drawing/2017/decorative" val="1"/>
              </a:ext>
            </a:extLst>
          </p:cNvPr>
          <p:cNvSpPr>
            <a:spLocks noGrp="1"/>
          </p:cNvSpPr>
          <p:nvPr>
            <p:ph type="dt" sz="half" idx="10"/>
          </p:nvPr>
        </p:nvSpPr>
        <p:spPr/>
        <p:txBody>
          <a:bodyPr/>
          <a:lstStyle/>
          <a:p>
            <a:fld id="{231F41B1-76A8-4390-917A-A68C3532D447}" type="datetime1">
              <a:rPr lang="en-US" smtClean="0"/>
              <a:t>4/19/2022</a:t>
            </a:fld>
            <a:endParaRPr lang="en-US"/>
          </a:p>
        </p:txBody>
      </p:sp>
      <p:sp>
        <p:nvSpPr>
          <p:cNvPr id="6" name="Slide Number Placeholder 5">
            <a:extLst>
              <a:ext uri="{FF2B5EF4-FFF2-40B4-BE49-F238E27FC236}">
                <a16:creationId xmlns:a16="http://schemas.microsoft.com/office/drawing/2014/main" id="{4F25126C-FE94-4587-9A53-305AFCF30A7D}"/>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18</a:t>
            </a:fld>
            <a:endParaRPr lang="en-US" dirty="0"/>
          </a:p>
        </p:txBody>
      </p:sp>
    </p:spTree>
    <p:extLst>
      <p:ext uri="{BB962C8B-B14F-4D97-AF65-F5344CB8AC3E}">
        <p14:creationId xmlns:p14="http://schemas.microsoft.com/office/powerpoint/2010/main" val="3780859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64E56E-B2F4-4C36-8B78-0975CE532394}"/>
              </a:ext>
            </a:extLst>
          </p:cNvPr>
          <p:cNvSpPr>
            <a:spLocks noGrp="1"/>
          </p:cNvSpPr>
          <p:nvPr>
            <p:ph type="title"/>
          </p:nvPr>
        </p:nvSpPr>
        <p:spPr/>
        <p:txBody>
          <a:bodyPr/>
          <a:lstStyle/>
          <a:p>
            <a:r>
              <a:rPr lang="en-US" dirty="0"/>
              <a:t>Welcome and Learning Objectives</a:t>
            </a:r>
          </a:p>
        </p:txBody>
      </p:sp>
      <p:pic>
        <p:nvPicPr>
          <p:cNvPr id="9" name="Picture 8" descr="rural hospital among field illustration">
            <a:extLst>
              <a:ext uri="{FF2B5EF4-FFF2-40B4-BE49-F238E27FC236}">
                <a16:creationId xmlns:a16="http://schemas.microsoft.com/office/drawing/2014/main" id="{8DD8C32D-CD75-41E9-929A-B1A78EEFB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33" y="2217777"/>
            <a:ext cx="2737042" cy="2648751"/>
          </a:xfrm>
          <a:prstGeom prst="rect">
            <a:avLst/>
          </a:prstGeom>
        </p:spPr>
      </p:pic>
      <p:sp>
        <p:nvSpPr>
          <p:cNvPr id="2" name="Content Placeholder 1">
            <a:extLst>
              <a:ext uri="{FF2B5EF4-FFF2-40B4-BE49-F238E27FC236}">
                <a16:creationId xmlns:a16="http://schemas.microsoft.com/office/drawing/2014/main" id="{6AA0ED05-8B21-4EB1-877C-FE47D491AB4E}"/>
              </a:ext>
            </a:extLst>
          </p:cNvPr>
          <p:cNvSpPr>
            <a:spLocks noGrp="1"/>
          </p:cNvSpPr>
          <p:nvPr>
            <p:ph idx="1"/>
          </p:nvPr>
        </p:nvSpPr>
        <p:spPr>
          <a:xfrm>
            <a:off x="3434080" y="2385223"/>
            <a:ext cx="8252229" cy="4015577"/>
          </a:xfrm>
        </p:spPr>
        <p:txBody>
          <a:bodyPr/>
          <a:lstStyle/>
          <a:p>
            <a:pPr marL="0" indent="0">
              <a:spcAft>
                <a:spcPts val="600"/>
              </a:spcAft>
              <a:buNone/>
            </a:pPr>
            <a:r>
              <a:rPr lang="en-US" dirty="0"/>
              <a:t>During this public webinar participants will:</a:t>
            </a:r>
          </a:p>
          <a:p>
            <a:pPr lvl="1">
              <a:spcAft>
                <a:spcPts val="600"/>
              </a:spcAft>
            </a:pPr>
            <a:r>
              <a:rPr lang="en-US" b="1" dirty="0">
                <a:solidFill>
                  <a:schemeClr val="tx2"/>
                </a:solidFill>
              </a:rPr>
              <a:t>Learn about measurement challenges </a:t>
            </a:r>
            <a:r>
              <a:rPr lang="en-US" dirty="0"/>
              <a:t>unique to rural areas and how CMS is working to mitigate them.</a:t>
            </a:r>
          </a:p>
          <a:p>
            <a:pPr lvl="1">
              <a:spcAft>
                <a:spcPts val="600"/>
              </a:spcAft>
            </a:pPr>
            <a:r>
              <a:rPr lang="en-US" b="1" dirty="0">
                <a:solidFill>
                  <a:schemeClr val="tx2"/>
                </a:solidFill>
              </a:rPr>
              <a:t>Review resources and programs </a:t>
            </a:r>
            <a:r>
              <a:rPr lang="en-US" dirty="0"/>
              <a:t>that rural providers can use to help improve quality of care provided.</a:t>
            </a:r>
          </a:p>
          <a:p>
            <a:pPr>
              <a:spcAft>
                <a:spcPts val="600"/>
              </a:spcAft>
            </a:pPr>
            <a:endParaRPr lang="en-US" dirty="0"/>
          </a:p>
        </p:txBody>
      </p:sp>
      <p:sp>
        <p:nvSpPr>
          <p:cNvPr id="7" name="Slide Number Placeholder 6">
            <a:extLst>
              <a:ext uri="{FF2B5EF4-FFF2-40B4-BE49-F238E27FC236}">
                <a16:creationId xmlns:a16="http://schemas.microsoft.com/office/drawing/2014/main" id="{73B8C8C6-37CB-489A-9A14-72BB9F99FB86}"/>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6" name="Date Placeholder 5">
            <a:extLst>
              <a:ext uri="{FF2B5EF4-FFF2-40B4-BE49-F238E27FC236}">
                <a16:creationId xmlns:a16="http://schemas.microsoft.com/office/drawing/2014/main" id="{A5D849AF-CAFA-44CB-9F47-488CED3FA207}"/>
              </a:ext>
              <a:ext uri="{C183D7F6-B498-43B3-948B-1728B52AA6E4}">
                <adec:decorative xmlns:adec="http://schemas.microsoft.com/office/drawing/2017/decorative" val="1"/>
              </a:ext>
            </a:extLst>
          </p:cNvPr>
          <p:cNvSpPr>
            <a:spLocks noGrp="1"/>
          </p:cNvSpPr>
          <p:nvPr>
            <p:ph type="dt" sz="half" idx="10"/>
          </p:nvPr>
        </p:nvSpPr>
        <p:spPr/>
        <p:txBody>
          <a:bodyPr/>
          <a:lstStyle/>
          <a:p>
            <a:fld id="{D6C8E8DA-52C5-402B-9162-FD230CE87674}" type="datetime1">
              <a:rPr lang="en-US" smtClean="0"/>
              <a:t>4/19/2022</a:t>
            </a:fld>
            <a:endParaRPr lang="en-US"/>
          </a:p>
        </p:txBody>
      </p:sp>
    </p:spTree>
    <p:extLst>
      <p:ext uri="{BB962C8B-B14F-4D97-AF65-F5344CB8AC3E}">
        <p14:creationId xmlns:p14="http://schemas.microsoft.com/office/powerpoint/2010/main" val="41967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D8FE2C-C608-41A3-BBA2-B05CB4732093}"/>
              </a:ext>
            </a:extLst>
          </p:cNvPr>
          <p:cNvSpPr>
            <a:spLocks noGrp="1"/>
          </p:cNvSpPr>
          <p:nvPr>
            <p:ph type="title"/>
          </p:nvPr>
        </p:nvSpPr>
        <p:spPr/>
        <p:txBody>
          <a:bodyPr/>
          <a:lstStyle/>
          <a:p>
            <a:r>
              <a:rPr lang="en-US" dirty="0"/>
              <a:t>Low Case-Volume</a:t>
            </a:r>
          </a:p>
        </p:txBody>
      </p:sp>
      <p:sp>
        <p:nvSpPr>
          <p:cNvPr id="2" name="Content Placeholder 1">
            <a:extLst>
              <a:ext uri="{FF2B5EF4-FFF2-40B4-BE49-F238E27FC236}">
                <a16:creationId xmlns:a16="http://schemas.microsoft.com/office/drawing/2014/main" id="{FB3828C6-013D-4B69-8EF1-E804527368B4}"/>
              </a:ext>
            </a:extLst>
          </p:cNvPr>
          <p:cNvSpPr>
            <a:spLocks noGrp="1"/>
          </p:cNvSpPr>
          <p:nvPr>
            <p:ph idx="1"/>
          </p:nvPr>
        </p:nvSpPr>
        <p:spPr>
          <a:xfrm>
            <a:off x="457200" y="2148324"/>
            <a:ext cx="5212080" cy="3586922"/>
          </a:xfrm>
        </p:spPr>
        <p:txBody>
          <a:bodyPr>
            <a:normAutofit/>
          </a:bodyPr>
          <a:lstStyle/>
          <a:p>
            <a:pPr>
              <a:spcAft>
                <a:spcPts val="1200"/>
              </a:spcAft>
            </a:pPr>
            <a:r>
              <a:rPr lang="en-US" sz="2000" dirty="0"/>
              <a:t>Rural providers experience challenges when they report to value-based programs because they may not have enough cases to meet minimum threshold to calculate the score of a measure. Low case-volume can refer to:</a:t>
            </a:r>
          </a:p>
          <a:p>
            <a:pPr lvl="1">
              <a:spcAft>
                <a:spcPts val="1200"/>
              </a:spcAft>
            </a:pPr>
            <a:r>
              <a:rPr lang="en-US" sz="1800" dirty="0"/>
              <a:t>Too few individuals meet the measure denominator.</a:t>
            </a:r>
          </a:p>
          <a:p>
            <a:pPr lvl="1">
              <a:spcAft>
                <a:spcPts val="1200"/>
              </a:spcAft>
            </a:pPr>
            <a:r>
              <a:rPr lang="en-US" sz="1800" dirty="0"/>
              <a:t>Too few individuals meet the measure numerator. </a:t>
            </a:r>
          </a:p>
          <a:p>
            <a:endParaRPr lang="en-US" sz="2000" dirty="0"/>
          </a:p>
        </p:txBody>
      </p:sp>
      <p:sp>
        <p:nvSpPr>
          <p:cNvPr id="14" name="TextBox 13">
            <a:extLst>
              <a:ext uri="{FF2B5EF4-FFF2-40B4-BE49-F238E27FC236}">
                <a16:creationId xmlns:a16="http://schemas.microsoft.com/office/drawing/2014/main" id="{13701565-F1FD-470E-A653-F80C5F506405}"/>
              </a:ext>
            </a:extLst>
          </p:cNvPr>
          <p:cNvSpPr txBox="1"/>
          <p:nvPr/>
        </p:nvSpPr>
        <p:spPr>
          <a:xfrm>
            <a:off x="6096000" y="4185791"/>
            <a:ext cx="5891191" cy="1846659"/>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Presents additional challenges for measures that use sampling.</a:t>
            </a:r>
          </a:p>
          <a:p>
            <a:pPr marL="342900" marR="0" lvl="0" indent="-3429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CMS funded a report that provided recommendations on how to address the low case-volume challenge for rural providers.</a:t>
            </a:r>
            <a:r>
              <a:rPr kumimoji="0" lang="en-US" sz="2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9" name="TextBox 8">
            <a:extLst>
              <a:ext uri="{FF2B5EF4-FFF2-40B4-BE49-F238E27FC236}">
                <a16:creationId xmlns:a16="http://schemas.microsoft.com/office/drawing/2014/main" id="{A809D8A6-ACF7-4764-8FFA-27CC19934E37}"/>
              </a:ext>
              <a:ext uri="{C183D7F6-B498-43B3-948B-1728B52AA6E4}">
                <adec:decorative xmlns:adec="http://schemas.microsoft.com/office/drawing/2017/decorative" val="0"/>
              </a:ext>
            </a:extLst>
          </p:cNvPr>
          <p:cNvSpPr txBox="1"/>
          <p:nvPr/>
        </p:nvSpPr>
        <p:spPr>
          <a:xfrm>
            <a:off x="1024360" y="6257836"/>
            <a:ext cx="5455340" cy="600164"/>
          </a:xfrm>
          <a:prstGeom prst="rect">
            <a:avLst/>
          </a:prstGeom>
          <a:noFill/>
        </p:spPr>
        <p:txBody>
          <a:bodyPr wrap="none" rtlCol="0">
            <a:spAutoFit/>
          </a:bodyPr>
          <a:lstStyle/>
          <a:p>
            <a:r>
              <a:rPr lang="fr-FR" sz="1100" dirty="0">
                <a:effectLst/>
                <a:latin typeface="Arial" panose="020B0604020202020204" pitchFamily="34" charset="0"/>
                <a:cs typeface="Arial" panose="020B0604020202020204" pitchFamily="34" charset="0"/>
              </a:rPr>
              <a:t>Source: </a:t>
            </a:r>
          </a:p>
          <a:p>
            <a:r>
              <a:rPr lang="fr-FR" sz="1100" dirty="0">
                <a:latin typeface="Arial" panose="020B0604020202020204" pitchFamily="34" charset="0"/>
                <a:cs typeface="Arial" panose="020B0604020202020204" pitchFamily="34" charset="0"/>
                <a:hlinkClick r:id="rId3"/>
              </a:rPr>
              <a:t>1 </a:t>
            </a:r>
            <a:r>
              <a:rPr lang="fr-FR" sz="1100" dirty="0">
                <a:effectLst/>
                <a:latin typeface="Arial" panose="020B0604020202020204" pitchFamily="34" charset="0"/>
                <a:cs typeface="Arial" panose="020B0604020202020204" pitchFamily="34" charset="0"/>
                <a:hlinkClick r:id="rId3"/>
              </a:rPr>
              <a:t>https://www.qualityforum.org/WorkArea/linkit.aspx?LinkIdentifier=id&amp;ItemID=89672</a:t>
            </a:r>
            <a:r>
              <a:rPr lang="fr-FR" sz="11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5" name="Picture 4" descr="empty hospital corridor and patient room">
            <a:extLst>
              <a:ext uri="{FF2B5EF4-FFF2-40B4-BE49-F238E27FC236}">
                <a16:creationId xmlns:a16="http://schemas.microsoft.com/office/drawing/2014/main" id="{142A3D26-F4D1-4FA9-BA1F-DA8AAB73F6B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6021"/>
          <a:stretch/>
        </p:blipFill>
        <p:spPr>
          <a:xfrm>
            <a:off x="6096000" y="1844874"/>
            <a:ext cx="5638800" cy="2182295"/>
          </a:xfrm>
          <a:prstGeom prst="rect">
            <a:avLst/>
          </a:prstGeom>
        </p:spPr>
      </p:pic>
      <p:sp>
        <p:nvSpPr>
          <p:cNvPr id="8" name="Slide Number Placeholder 7">
            <a:extLst>
              <a:ext uri="{FF2B5EF4-FFF2-40B4-BE49-F238E27FC236}">
                <a16:creationId xmlns:a16="http://schemas.microsoft.com/office/drawing/2014/main" id="{8A67476D-0DC9-432C-9319-28B3D700C6B4}"/>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19</a:t>
            </a:fld>
            <a:endParaRPr lang="en-US" dirty="0"/>
          </a:p>
        </p:txBody>
      </p:sp>
      <p:sp>
        <p:nvSpPr>
          <p:cNvPr id="7" name="Date Placeholder 6">
            <a:extLst>
              <a:ext uri="{FF2B5EF4-FFF2-40B4-BE49-F238E27FC236}">
                <a16:creationId xmlns:a16="http://schemas.microsoft.com/office/drawing/2014/main" id="{91A30045-EECA-450C-B428-C4E94FA20111}"/>
              </a:ext>
              <a:ext uri="{C183D7F6-B498-43B3-948B-1728B52AA6E4}">
                <adec:decorative xmlns:adec="http://schemas.microsoft.com/office/drawing/2017/decorative" val="1"/>
              </a:ext>
            </a:extLst>
          </p:cNvPr>
          <p:cNvSpPr>
            <a:spLocks noGrp="1"/>
          </p:cNvSpPr>
          <p:nvPr>
            <p:ph type="dt" sz="half" idx="10"/>
          </p:nvPr>
        </p:nvSpPr>
        <p:spPr/>
        <p:txBody>
          <a:bodyPr/>
          <a:lstStyle/>
          <a:p>
            <a:fld id="{7E0EA803-C08C-422F-9709-BB957BBA4877}" type="datetime1">
              <a:rPr lang="en-US" smtClean="0"/>
              <a:t>4/19/2022</a:t>
            </a:fld>
            <a:endParaRPr lang="en-US"/>
          </a:p>
        </p:txBody>
      </p:sp>
    </p:spTree>
    <p:extLst>
      <p:ext uri="{BB962C8B-B14F-4D97-AF65-F5344CB8AC3E}">
        <p14:creationId xmlns:p14="http://schemas.microsoft.com/office/powerpoint/2010/main" val="1567622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EBB4-93F9-4FB3-ACB5-0141BCA0067B}"/>
              </a:ext>
            </a:extLst>
          </p:cNvPr>
          <p:cNvSpPr>
            <a:spLocks noGrp="1"/>
          </p:cNvSpPr>
          <p:nvPr>
            <p:ph type="title"/>
          </p:nvPr>
        </p:nvSpPr>
        <p:spPr/>
        <p:txBody>
          <a:bodyPr/>
          <a:lstStyle/>
          <a:p>
            <a:r>
              <a:rPr lang="en-US" dirty="0"/>
              <a:t>Recommended Approach </a:t>
            </a:r>
          </a:p>
        </p:txBody>
      </p:sp>
      <p:sp>
        <p:nvSpPr>
          <p:cNvPr id="3" name="Content Placeholder 2">
            <a:extLst>
              <a:ext uri="{FF2B5EF4-FFF2-40B4-BE49-F238E27FC236}">
                <a16:creationId xmlns:a16="http://schemas.microsoft.com/office/drawing/2014/main" id="{A4E94E23-7CE2-4BA7-9D5B-4386875F9E39}"/>
              </a:ext>
            </a:extLst>
          </p:cNvPr>
          <p:cNvSpPr>
            <a:spLocks noGrp="1"/>
          </p:cNvSpPr>
          <p:nvPr>
            <p:ph idx="1"/>
          </p:nvPr>
        </p:nvSpPr>
        <p:spPr>
          <a:xfrm>
            <a:off x="457200" y="2011309"/>
            <a:ext cx="10021147" cy="4572000"/>
          </a:xfrm>
        </p:spPr>
        <p:txBody>
          <a:bodyPr>
            <a:normAutofit/>
          </a:bodyPr>
          <a:lstStyle/>
          <a:p>
            <a:pPr marL="57150" indent="0">
              <a:buNone/>
            </a:pPr>
            <a:r>
              <a:rPr lang="en-US" sz="2800" b="1" dirty="0">
                <a:solidFill>
                  <a:schemeClr val="tx2"/>
                </a:solidFill>
              </a:rPr>
              <a:t>Use a “Borrow strength” methodology </a:t>
            </a:r>
            <a:r>
              <a:rPr lang="en-US" sz="2800" dirty="0"/>
              <a:t>to address low case-volume among rural providers.</a:t>
            </a:r>
            <a:r>
              <a:rPr lang="en-US" sz="2800" baseline="30000" dirty="0"/>
              <a:t>1</a:t>
            </a:r>
          </a:p>
          <a:p>
            <a:pPr>
              <a:spcBef>
                <a:spcPts val="1800"/>
              </a:spcBef>
            </a:pPr>
            <a:r>
              <a:rPr lang="en-US" sz="2200" dirty="0"/>
              <a:t>Involves the use of additional data (e.g., performance data from previous years or from other providers) to allow for measurement.</a:t>
            </a:r>
          </a:p>
          <a:p>
            <a:pPr>
              <a:spcBef>
                <a:spcPts val="1800"/>
              </a:spcBef>
            </a:pPr>
            <a:r>
              <a:rPr lang="en-US" sz="2200" dirty="0"/>
              <a:t>Requires statistical modeling to do correctly.</a:t>
            </a:r>
          </a:p>
          <a:p>
            <a:pPr>
              <a:spcBef>
                <a:spcPts val="1800"/>
              </a:spcBef>
            </a:pPr>
            <a:r>
              <a:rPr lang="en-US" sz="2200" dirty="0"/>
              <a:t>Relies on the use of “exceedance probabilities” that reflect the amount of uncertainty in the measure results.</a:t>
            </a:r>
          </a:p>
          <a:p>
            <a:pPr>
              <a:spcBef>
                <a:spcPts val="1800"/>
              </a:spcBef>
            </a:pPr>
            <a:r>
              <a:rPr lang="en-US" sz="2200" dirty="0"/>
              <a:t>May be susceptible to unique unintended consequences.</a:t>
            </a:r>
          </a:p>
          <a:p>
            <a:pPr marL="914400" lvl="1" indent="-457200">
              <a:buFont typeface="+mj-lt"/>
              <a:buAutoNum type="arabicPeriod"/>
            </a:pPr>
            <a:endParaRPr lang="en-US" sz="2400" dirty="0"/>
          </a:p>
        </p:txBody>
      </p:sp>
      <p:sp>
        <p:nvSpPr>
          <p:cNvPr id="6" name="TextBox 5">
            <a:extLst>
              <a:ext uri="{FF2B5EF4-FFF2-40B4-BE49-F238E27FC236}">
                <a16:creationId xmlns:a16="http://schemas.microsoft.com/office/drawing/2014/main" id="{64406E66-A531-40BB-B565-B3BCB630E012}"/>
              </a:ext>
            </a:extLst>
          </p:cNvPr>
          <p:cNvSpPr txBox="1"/>
          <p:nvPr/>
        </p:nvSpPr>
        <p:spPr>
          <a:xfrm>
            <a:off x="897038" y="6207081"/>
            <a:ext cx="5455340" cy="600164"/>
          </a:xfrm>
          <a:prstGeom prst="rect">
            <a:avLst/>
          </a:prstGeom>
          <a:noFill/>
        </p:spPr>
        <p:txBody>
          <a:bodyPr wrap="none" rtlCol="0">
            <a:spAutoFit/>
          </a:bodyPr>
          <a:lstStyle/>
          <a:p>
            <a:r>
              <a:rPr lang="fr-FR" sz="1100" dirty="0">
                <a:effectLst/>
                <a:latin typeface="Arial" panose="020B0604020202020204" pitchFamily="34" charset="0"/>
                <a:cs typeface="Arial" panose="020B0604020202020204" pitchFamily="34" charset="0"/>
              </a:rPr>
              <a:t>Source: </a:t>
            </a:r>
          </a:p>
          <a:p>
            <a:r>
              <a:rPr lang="fr-FR" sz="1100" dirty="0">
                <a:latin typeface="Arial" panose="020B0604020202020204" pitchFamily="34" charset="0"/>
                <a:cs typeface="Arial" panose="020B0604020202020204" pitchFamily="34" charset="0"/>
                <a:hlinkClick r:id="rId3"/>
              </a:rPr>
              <a:t>1 </a:t>
            </a:r>
            <a:r>
              <a:rPr lang="fr-FR" sz="1100" dirty="0">
                <a:effectLst/>
                <a:latin typeface="Arial" panose="020B0604020202020204" pitchFamily="34" charset="0"/>
                <a:cs typeface="Arial" panose="020B0604020202020204" pitchFamily="34" charset="0"/>
                <a:hlinkClick r:id="rId3"/>
              </a:rPr>
              <a:t>https://www.qualityforum.org/WorkArea/linkit.aspx?LinkIdentifier=id&amp;ItemID=89672</a:t>
            </a:r>
            <a:r>
              <a:rPr lang="fr-FR" sz="11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DB472ED0-B11F-4F41-BAD8-136F08CE3771}"/>
              </a:ext>
              <a:ext uri="{C183D7F6-B498-43B3-948B-1728B52AA6E4}">
                <adec:decorative xmlns:adec="http://schemas.microsoft.com/office/drawing/2017/decorative" val="1"/>
              </a:ext>
            </a:extLst>
          </p:cNvPr>
          <p:cNvSpPr>
            <a:spLocks noGrp="1"/>
          </p:cNvSpPr>
          <p:nvPr>
            <p:ph type="dt" sz="half" idx="10"/>
          </p:nvPr>
        </p:nvSpPr>
        <p:spPr/>
        <p:txBody>
          <a:bodyPr/>
          <a:lstStyle/>
          <a:p>
            <a:fld id="{DA14C5A4-D233-4ACB-AD40-F6F585D43E8A}" type="datetime1">
              <a:rPr lang="en-US" smtClean="0"/>
              <a:t>4/19/2022</a:t>
            </a:fld>
            <a:endParaRPr lang="en-US"/>
          </a:p>
        </p:txBody>
      </p:sp>
      <p:sp>
        <p:nvSpPr>
          <p:cNvPr id="8" name="Slide Number Placeholder 7">
            <a:extLst>
              <a:ext uri="{FF2B5EF4-FFF2-40B4-BE49-F238E27FC236}">
                <a16:creationId xmlns:a16="http://schemas.microsoft.com/office/drawing/2014/main" id="{813802D8-1291-4405-84AA-5EAA3914D4B1}"/>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20</a:t>
            </a:fld>
            <a:endParaRPr lang="en-US" dirty="0"/>
          </a:p>
        </p:txBody>
      </p:sp>
    </p:spTree>
    <p:extLst>
      <p:ext uri="{BB962C8B-B14F-4D97-AF65-F5344CB8AC3E}">
        <p14:creationId xmlns:p14="http://schemas.microsoft.com/office/powerpoint/2010/main" val="857453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D9D64C-AC91-46B5-AAB8-DCBAA7CFFB7A}"/>
              </a:ext>
            </a:extLst>
          </p:cNvPr>
          <p:cNvSpPr>
            <a:spLocks noGrp="1"/>
          </p:cNvSpPr>
          <p:nvPr>
            <p:ph type="title"/>
          </p:nvPr>
        </p:nvSpPr>
        <p:spPr/>
        <p:txBody>
          <a:bodyPr/>
          <a:lstStyle/>
          <a:p>
            <a:r>
              <a:rPr lang="en-US" dirty="0"/>
              <a:t>Methodological Trade-offs</a:t>
            </a:r>
          </a:p>
        </p:txBody>
      </p:sp>
      <p:sp>
        <p:nvSpPr>
          <p:cNvPr id="2" name="Content Placeholder 1">
            <a:extLst>
              <a:ext uri="{FF2B5EF4-FFF2-40B4-BE49-F238E27FC236}">
                <a16:creationId xmlns:a16="http://schemas.microsoft.com/office/drawing/2014/main" id="{31A4AB3D-1808-4592-B0D3-6C32FDEC0C80}"/>
              </a:ext>
            </a:extLst>
          </p:cNvPr>
          <p:cNvSpPr>
            <a:spLocks noGrp="1"/>
          </p:cNvSpPr>
          <p:nvPr>
            <p:ph idx="1"/>
          </p:nvPr>
        </p:nvSpPr>
        <p:spPr>
          <a:xfrm>
            <a:off x="520593" y="2172258"/>
            <a:ext cx="5237895" cy="4152342"/>
          </a:xfrm>
        </p:spPr>
        <p:txBody>
          <a:bodyPr>
            <a:normAutofit/>
          </a:bodyPr>
          <a:lstStyle/>
          <a:p>
            <a:pPr marL="0" indent="0">
              <a:spcBef>
                <a:spcPts val="1200"/>
              </a:spcBef>
              <a:buNone/>
            </a:pPr>
            <a:r>
              <a:rPr lang="en-US" sz="2000" b="1" dirty="0">
                <a:solidFill>
                  <a:schemeClr val="tx2"/>
                </a:solidFill>
              </a:rPr>
              <a:t>Addressing low case-volume is challenging. The recommended approach (“borrowing strength”) requires:</a:t>
            </a:r>
            <a:r>
              <a:rPr lang="en-US" sz="2000" b="1" baseline="30000" dirty="0">
                <a:solidFill>
                  <a:schemeClr val="tx2"/>
                </a:solidFill>
              </a:rPr>
              <a:t>1</a:t>
            </a:r>
          </a:p>
          <a:p>
            <a:pPr>
              <a:spcBef>
                <a:spcPts val="1200"/>
              </a:spcBef>
            </a:pPr>
            <a:r>
              <a:rPr lang="en-US" sz="1800" dirty="0"/>
              <a:t>High degree of statistical expertise and computational power.</a:t>
            </a:r>
          </a:p>
          <a:p>
            <a:pPr>
              <a:spcBef>
                <a:spcPts val="1200"/>
              </a:spcBef>
            </a:pPr>
            <a:r>
              <a:rPr lang="en-US" sz="1800" dirty="0"/>
              <a:t>Mechanism for reporting and interpreting the uncertainty of the measure results.</a:t>
            </a:r>
          </a:p>
          <a:p>
            <a:pPr>
              <a:spcBef>
                <a:spcPts val="1200"/>
              </a:spcBef>
            </a:pPr>
            <a:r>
              <a:rPr lang="en-US" sz="1800" dirty="0"/>
              <a:t>Active anticipation of potential unintended consequences.</a:t>
            </a:r>
            <a:endParaRPr lang="en-US" sz="1400" dirty="0"/>
          </a:p>
          <a:p>
            <a:pPr lvl="1">
              <a:spcBef>
                <a:spcPts val="1200"/>
              </a:spcBef>
            </a:pPr>
            <a:endParaRPr lang="en-US" sz="1100" dirty="0"/>
          </a:p>
          <a:p>
            <a:pPr lvl="1">
              <a:spcBef>
                <a:spcPts val="1200"/>
              </a:spcBef>
            </a:pPr>
            <a:endParaRPr lang="en-US" sz="1100" dirty="0"/>
          </a:p>
          <a:p>
            <a:pPr>
              <a:spcBef>
                <a:spcPts val="1200"/>
              </a:spcBef>
            </a:pPr>
            <a:endParaRPr lang="en-US" sz="1200" dirty="0"/>
          </a:p>
          <a:p>
            <a:pPr>
              <a:spcBef>
                <a:spcPts val="1200"/>
              </a:spcBef>
            </a:pPr>
            <a:endParaRPr lang="en-US" sz="1200" dirty="0"/>
          </a:p>
        </p:txBody>
      </p:sp>
      <p:grpSp>
        <p:nvGrpSpPr>
          <p:cNvPr id="6" name="Group 5" descr="Balanced scales icon">
            <a:extLst>
              <a:ext uri="{FF2B5EF4-FFF2-40B4-BE49-F238E27FC236}">
                <a16:creationId xmlns:a16="http://schemas.microsoft.com/office/drawing/2014/main" id="{7CBFA184-7D92-4096-A42B-2DD0C07383E1}"/>
              </a:ext>
            </a:extLst>
          </p:cNvPr>
          <p:cNvGrpSpPr/>
          <p:nvPr/>
        </p:nvGrpSpPr>
        <p:grpSpPr>
          <a:xfrm>
            <a:off x="5559459" y="2243625"/>
            <a:ext cx="1073083" cy="3778034"/>
            <a:chOff x="5559459" y="2243625"/>
            <a:chExt cx="1073083" cy="3778034"/>
          </a:xfrm>
        </p:grpSpPr>
        <p:cxnSp>
          <p:nvCxnSpPr>
            <p:cNvPr id="12" name="Straight Connector 11">
              <a:extLst>
                <a:ext uri="{FF2B5EF4-FFF2-40B4-BE49-F238E27FC236}">
                  <a16:creationId xmlns:a16="http://schemas.microsoft.com/office/drawing/2014/main" id="{D91C8D4C-4C50-41E0-9D90-7DC61E7CC3CF}"/>
                </a:ext>
                <a:ext uri="{C183D7F6-B498-43B3-948B-1728B52AA6E4}">
                  <adec:decorative xmlns:adec="http://schemas.microsoft.com/office/drawing/2017/decorative" val="1"/>
                </a:ext>
              </a:extLst>
            </p:cNvPr>
            <p:cNvCxnSpPr>
              <a:cxnSpLocks/>
            </p:cNvCxnSpPr>
            <p:nvPr/>
          </p:nvCxnSpPr>
          <p:spPr>
            <a:xfrm>
              <a:off x="6091540" y="2243625"/>
              <a:ext cx="0" cy="37780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 name="Group 16" descr="Balanced scales icon">
              <a:extLst>
                <a:ext uri="{FF2B5EF4-FFF2-40B4-BE49-F238E27FC236}">
                  <a16:creationId xmlns:a16="http://schemas.microsoft.com/office/drawing/2014/main" id="{4A532A2B-B6C4-4611-8B9F-FFFB1A63BDFF}"/>
                </a:ext>
              </a:extLst>
            </p:cNvPr>
            <p:cNvGrpSpPr/>
            <p:nvPr/>
          </p:nvGrpSpPr>
          <p:grpSpPr>
            <a:xfrm>
              <a:off x="5559459" y="2902731"/>
              <a:ext cx="1073083" cy="1039294"/>
              <a:chOff x="5559459" y="2902731"/>
              <a:chExt cx="1073083" cy="1039294"/>
            </a:xfrm>
          </p:grpSpPr>
          <p:sp>
            <p:nvSpPr>
              <p:cNvPr id="16" name="Rectangle 15">
                <a:extLst>
                  <a:ext uri="{FF2B5EF4-FFF2-40B4-BE49-F238E27FC236}">
                    <a16:creationId xmlns:a16="http://schemas.microsoft.com/office/drawing/2014/main" id="{B993C02B-F446-49BB-9035-6FCD2569F940}"/>
                  </a:ext>
                </a:extLst>
              </p:cNvPr>
              <p:cNvSpPr/>
              <p:nvPr/>
            </p:nvSpPr>
            <p:spPr>
              <a:xfrm>
                <a:off x="5559459" y="2902731"/>
                <a:ext cx="1073083" cy="1039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Scales of justice outline">
                <a:extLst>
                  <a:ext uri="{FF2B5EF4-FFF2-40B4-BE49-F238E27FC236}">
                    <a16:creationId xmlns:a16="http://schemas.microsoft.com/office/drawing/2014/main" id="{7D5EE59A-6920-43DD-81B8-0AFE1D42D2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43261" y="2938418"/>
                <a:ext cx="914400" cy="914400"/>
              </a:xfrm>
              <a:prstGeom prst="rect">
                <a:avLst/>
              </a:prstGeom>
            </p:spPr>
          </p:pic>
        </p:grpSp>
      </p:grpSp>
      <p:sp>
        <p:nvSpPr>
          <p:cNvPr id="11" name="TextBox 10">
            <a:extLst>
              <a:ext uri="{FF2B5EF4-FFF2-40B4-BE49-F238E27FC236}">
                <a16:creationId xmlns:a16="http://schemas.microsoft.com/office/drawing/2014/main" id="{95F7AD6D-3748-4739-AA45-4C946AD228A8}"/>
              </a:ext>
            </a:extLst>
          </p:cNvPr>
          <p:cNvSpPr txBox="1"/>
          <p:nvPr/>
        </p:nvSpPr>
        <p:spPr>
          <a:xfrm>
            <a:off x="6632542" y="2172258"/>
            <a:ext cx="4893359" cy="3816429"/>
          </a:xfrm>
          <a:prstGeom prst="rect">
            <a:avLst/>
          </a:prstGeom>
          <a:noFill/>
        </p:spPr>
        <p:txBody>
          <a:bodyPr wrap="square">
            <a:spAutoFit/>
          </a:bodyPr>
          <a:lstStyle/>
          <a:p>
            <a:pPr marR="0" lvl="0" algn="l" defTabSz="914400" rtl="0" eaLnBrk="1" fontAlgn="auto" latinLnBrk="0" hangingPunct="1">
              <a:lnSpc>
                <a:spcPct val="100000"/>
              </a:lnSpc>
              <a:spcBef>
                <a:spcPts val="1200"/>
              </a:spcBef>
              <a:spcAft>
                <a:spcPts val="0"/>
              </a:spcAft>
              <a:buClrTx/>
              <a:buSzTx/>
              <a:tabLst/>
              <a:defRPr/>
            </a:pPr>
            <a:r>
              <a:rPr kumimoji="0" lang="en-US" sz="2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If implemented, the benefits would include:</a:t>
            </a:r>
            <a:r>
              <a:rPr kumimoji="0" lang="en-US" sz="2000" b="1" i="0" u="none" strike="noStrike" kern="1200" cap="none" spc="0" normalizeH="0" baseline="30000" noProof="0" dirty="0">
                <a:ln>
                  <a:noFill/>
                </a:ln>
                <a:solidFill>
                  <a:schemeClr val="tx2"/>
                </a:solidFill>
                <a:effectLst/>
                <a:uLnTx/>
                <a:uFillTx/>
                <a:latin typeface="Arial" panose="020B0604020202020204" pitchFamily="34" charset="0"/>
                <a:ea typeface="+mn-ea"/>
                <a:cs typeface="Arial" panose="020B0604020202020204" pitchFamily="34" charset="0"/>
              </a:rPr>
              <a:t>1</a:t>
            </a:r>
          </a:p>
          <a:p>
            <a:pPr marL="285750" indent="-285750">
              <a:spcBef>
                <a:spcPts val="12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Enabling more rural healthcare entities to participate in measurement programs.</a:t>
            </a:r>
          </a:p>
          <a:p>
            <a:pPr marL="285750" indent="-285750">
              <a:spcBef>
                <a:spcPts val="12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Driving improvements in quality of care.</a:t>
            </a:r>
          </a:p>
          <a:p>
            <a:pPr marL="285750" indent="-285750">
              <a:spcBef>
                <a:spcPts val="12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Improving providers’ access to incentives for providing high quality care.</a:t>
            </a:r>
          </a:p>
          <a:p>
            <a:pPr marL="285750" indent="-285750">
              <a:spcBef>
                <a:spcPts val="12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Promoting informed decision-making among patients by enabling rural healthcare providers to be included in public reporting programs and star ratings.</a:t>
            </a:r>
          </a:p>
        </p:txBody>
      </p:sp>
      <p:sp>
        <p:nvSpPr>
          <p:cNvPr id="8" name="Slide Number Placeholder 7">
            <a:extLst>
              <a:ext uri="{FF2B5EF4-FFF2-40B4-BE49-F238E27FC236}">
                <a16:creationId xmlns:a16="http://schemas.microsoft.com/office/drawing/2014/main" id="{CFCB06DE-6F68-4C27-8BB7-B2E27775424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21</a:t>
            </a:fld>
            <a:endParaRPr lang="en-US" dirty="0"/>
          </a:p>
        </p:txBody>
      </p:sp>
      <p:sp>
        <p:nvSpPr>
          <p:cNvPr id="9" name="TextBox 8">
            <a:extLst>
              <a:ext uri="{FF2B5EF4-FFF2-40B4-BE49-F238E27FC236}">
                <a16:creationId xmlns:a16="http://schemas.microsoft.com/office/drawing/2014/main" id="{FD4D5C5E-2F63-4CA3-B1EB-2B8887A0C3CE}"/>
              </a:ext>
            </a:extLst>
          </p:cNvPr>
          <p:cNvSpPr txBox="1"/>
          <p:nvPr/>
        </p:nvSpPr>
        <p:spPr>
          <a:xfrm>
            <a:off x="873889" y="6257836"/>
            <a:ext cx="5455340" cy="600164"/>
          </a:xfrm>
          <a:prstGeom prst="rect">
            <a:avLst/>
          </a:prstGeom>
          <a:noFill/>
        </p:spPr>
        <p:txBody>
          <a:bodyPr wrap="none" rtlCol="0">
            <a:spAutoFit/>
          </a:bodyPr>
          <a:lstStyle/>
          <a:p>
            <a:r>
              <a:rPr lang="fr-FR" sz="1100" dirty="0">
                <a:effectLst/>
                <a:latin typeface="Arial" panose="020B0604020202020204" pitchFamily="34" charset="0"/>
                <a:cs typeface="Arial" panose="020B0604020202020204" pitchFamily="34" charset="0"/>
              </a:rPr>
              <a:t>Source: </a:t>
            </a:r>
          </a:p>
          <a:p>
            <a:r>
              <a:rPr lang="fr-FR" sz="1100" dirty="0">
                <a:latin typeface="Arial" panose="020B0604020202020204" pitchFamily="34" charset="0"/>
                <a:cs typeface="Arial" panose="020B0604020202020204" pitchFamily="34" charset="0"/>
                <a:hlinkClick r:id="rId4"/>
              </a:rPr>
              <a:t>1 </a:t>
            </a:r>
            <a:r>
              <a:rPr lang="fr-FR" sz="1100" dirty="0">
                <a:effectLst/>
                <a:latin typeface="Arial" panose="020B0604020202020204" pitchFamily="34" charset="0"/>
                <a:cs typeface="Arial" panose="020B0604020202020204" pitchFamily="34" charset="0"/>
                <a:hlinkClick r:id="rId4"/>
              </a:rPr>
              <a:t>https://www.qualityforum.org/WorkArea/linkit.aspx?LinkIdentifier=id&amp;ItemID=89672</a:t>
            </a:r>
            <a:r>
              <a:rPr lang="fr-FR" sz="11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7" name="Date Placeholder 6">
            <a:extLst>
              <a:ext uri="{FF2B5EF4-FFF2-40B4-BE49-F238E27FC236}">
                <a16:creationId xmlns:a16="http://schemas.microsoft.com/office/drawing/2014/main" id="{60E8B005-478D-466F-8520-5E663E18804D}"/>
              </a:ext>
              <a:ext uri="{C183D7F6-B498-43B3-948B-1728B52AA6E4}">
                <adec:decorative xmlns:adec="http://schemas.microsoft.com/office/drawing/2017/decorative" val="1"/>
              </a:ext>
            </a:extLst>
          </p:cNvPr>
          <p:cNvSpPr>
            <a:spLocks noGrp="1"/>
          </p:cNvSpPr>
          <p:nvPr>
            <p:ph type="dt" sz="half" idx="10"/>
          </p:nvPr>
        </p:nvSpPr>
        <p:spPr/>
        <p:txBody>
          <a:bodyPr/>
          <a:lstStyle/>
          <a:p>
            <a:fld id="{8DFBB32F-288A-4AB0-A466-F52001EEC47D}" type="datetime1">
              <a:rPr lang="en-US" smtClean="0"/>
              <a:t>4/19/2022</a:t>
            </a:fld>
            <a:endParaRPr lang="en-US"/>
          </a:p>
        </p:txBody>
      </p:sp>
    </p:spTree>
    <p:extLst>
      <p:ext uri="{BB962C8B-B14F-4D97-AF65-F5344CB8AC3E}">
        <p14:creationId xmlns:p14="http://schemas.microsoft.com/office/powerpoint/2010/main" val="177530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51A2E-B48D-4E6C-9724-90F71A31862C}"/>
              </a:ext>
            </a:extLst>
          </p:cNvPr>
          <p:cNvSpPr>
            <a:spLocks noGrp="1"/>
          </p:cNvSpPr>
          <p:nvPr>
            <p:ph type="title"/>
          </p:nvPr>
        </p:nvSpPr>
        <p:spPr/>
        <p:txBody>
          <a:bodyPr/>
          <a:lstStyle/>
          <a:p>
            <a:r>
              <a:rPr lang="en-US" dirty="0">
                <a:solidFill>
                  <a:schemeClr val="tx2"/>
                </a:solidFill>
              </a:rPr>
              <a:t>Challenge 3: </a:t>
            </a:r>
            <a:r>
              <a:rPr lang="en-US" sz="3600" dirty="0">
                <a:solidFill>
                  <a:schemeClr val="tx2"/>
                </a:solidFill>
              </a:rPr>
              <a:t>Participation in Value-Based Payment Programs</a:t>
            </a:r>
            <a:br>
              <a:rPr lang="en-US" sz="3600" dirty="0">
                <a:solidFill>
                  <a:schemeClr val="tx2"/>
                </a:solidFill>
              </a:rPr>
            </a:br>
            <a:br>
              <a:rPr lang="en-US" sz="3600" dirty="0">
                <a:solidFill>
                  <a:schemeClr val="tx2"/>
                </a:solidFill>
              </a:rPr>
            </a:br>
            <a:endParaRPr lang="en-US" dirty="0"/>
          </a:p>
        </p:txBody>
      </p:sp>
      <p:sp>
        <p:nvSpPr>
          <p:cNvPr id="5" name="Date Placeholder 4">
            <a:extLst>
              <a:ext uri="{FF2B5EF4-FFF2-40B4-BE49-F238E27FC236}">
                <a16:creationId xmlns:a16="http://schemas.microsoft.com/office/drawing/2014/main" id="{A1A4B355-5325-419F-A159-661FAB5A19BE}"/>
              </a:ext>
              <a:ext uri="{C183D7F6-B498-43B3-948B-1728B52AA6E4}">
                <adec:decorative xmlns:adec="http://schemas.microsoft.com/office/drawing/2017/decorative" val="1"/>
              </a:ext>
            </a:extLst>
          </p:cNvPr>
          <p:cNvSpPr>
            <a:spLocks noGrp="1"/>
          </p:cNvSpPr>
          <p:nvPr>
            <p:ph type="dt" sz="half" idx="10"/>
          </p:nvPr>
        </p:nvSpPr>
        <p:spPr/>
        <p:txBody>
          <a:bodyPr/>
          <a:lstStyle/>
          <a:p>
            <a:fld id="{7AE72B2B-C0DB-4788-BF57-C32E2FD35A78}" type="datetime1">
              <a:rPr lang="en-US" smtClean="0"/>
              <a:t>4/19/2022</a:t>
            </a:fld>
            <a:endParaRPr lang="en-US"/>
          </a:p>
        </p:txBody>
      </p:sp>
      <p:sp>
        <p:nvSpPr>
          <p:cNvPr id="6" name="Slide Number Placeholder 5">
            <a:extLst>
              <a:ext uri="{FF2B5EF4-FFF2-40B4-BE49-F238E27FC236}">
                <a16:creationId xmlns:a16="http://schemas.microsoft.com/office/drawing/2014/main" id="{D49FDB7B-86DB-4CE9-A231-B4BB3F919DB5}"/>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22</a:t>
            </a:fld>
            <a:endParaRPr lang="en-US" dirty="0"/>
          </a:p>
        </p:txBody>
      </p:sp>
    </p:spTree>
    <p:extLst>
      <p:ext uri="{BB962C8B-B14F-4D97-AF65-F5344CB8AC3E}">
        <p14:creationId xmlns:p14="http://schemas.microsoft.com/office/powerpoint/2010/main" val="2368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DDB6A-A5A5-449F-9355-FEA7899C592D}"/>
              </a:ext>
            </a:extLst>
          </p:cNvPr>
          <p:cNvSpPr>
            <a:spLocks noGrp="1"/>
          </p:cNvSpPr>
          <p:nvPr>
            <p:ph type="title"/>
          </p:nvPr>
        </p:nvSpPr>
        <p:spPr/>
        <p:txBody>
          <a:bodyPr/>
          <a:lstStyle/>
          <a:p>
            <a:r>
              <a:rPr lang="en-US" dirty="0"/>
              <a:t>Value-Based Payment Programs</a:t>
            </a:r>
          </a:p>
        </p:txBody>
      </p:sp>
      <p:sp>
        <p:nvSpPr>
          <p:cNvPr id="2" name="Content Placeholder 1">
            <a:extLst>
              <a:ext uri="{FF2B5EF4-FFF2-40B4-BE49-F238E27FC236}">
                <a16:creationId xmlns:a16="http://schemas.microsoft.com/office/drawing/2014/main" id="{8E5419F9-746C-4DC0-8C2B-E5C899C3131A}"/>
              </a:ext>
            </a:extLst>
          </p:cNvPr>
          <p:cNvSpPr>
            <a:spLocks noGrp="1"/>
          </p:cNvSpPr>
          <p:nvPr>
            <p:ph idx="1"/>
          </p:nvPr>
        </p:nvSpPr>
        <p:spPr>
          <a:xfrm>
            <a:off x="457200" y="1935162"/>
            <a:ext cx="7304049" cy="4572000"/>
          </a:xfrm>
        </p:spPr>
        <p:txBody>
          <a:bodyPr>
            <a:noAutofit/>
          </a:bodyPr>
          <a:lstStyle/>
          <a:p>
            <a:pPr marL="0" indent="0">
              <a:spcBef>
                <a:spcPts val="1800"/>
              </a:spcBef>
              <a:buNone/>
            </a:pPr>
            <a:r>
              <a:rPr lang="en-US" sz="2400" b="1" dirty="0">
                <a:solidFill>
                  <a:schemeClr val="tx2"/>
                </a:solidFill>
                <a:hlinkClick r:id="rId3">
                  <a:extLst>
                    <a:ext uri="{A12FA001-AC4F-418D-AE19-62706E023703}">
                      <ahyp:hlinkClr xmlns:ahyp="http://schemas.microsoft.com/office/drawing/2018/hyperlinkcolor" val="tx"/>
                    </a:ext>
                  </a:extLst>
                </a:hlinkClick>
              </a:rPr>
              <a:t>CMS value-based programs </a:t>
            </a:r>
            <a:r>
              <a:rPr lang="en-US" sz="2400" b="1" dirty="0">
                <a:solidFill>
                  <a:schemeClr val="tx2"/>
                </a:solidFill>
              </a:rPr>
              <a:t>reward health care providers with incentive payments </a:t>
            </a:r>
            <a:r>
              <a:rPr lang="en-US" sz="2400" dirty="0"/>
              <a:t>for the quality of care they give to people with Medicare. </a:t>
            </a:r>
          </a:p>
          <a:p>
            <a:pPr>
              <a:spcBef>
                <a:spcPts val="1800"/>
              </a:spcBef>
            </a:pPr>
            <a:r>
              <a:rPr lang="en-US" sz="2000" dirty="0"/>
              <a:t>Historically rural providers experienced challenges participating because of low case volume which is when rural providers do not have enough cases to accurately report a quality measure.</a:t>
            </a:r>
          </a:p>
          <a:p>
            <a:pPr lvl="1">
              <a:spcBef>
                <a:spcPts val="1800"/>
              </a:spcBef>
            </a:pPr>
            <a:r>
              <a:rPr lang="en-US" sz="1800" dirty="0"/>
              <a:t>Though the “Borrowing strength” method may allow rural providers to meet the minimum numerator or denominator to report a quality measure, this methodology isn’t yet widely adopted. </a:t>
            </a:r>
          </a:p>
        </p:txBody>
      </p:sp>
      <p:pic>
        <p:nvPicPr>
          <p:cNvPr id="5" name="Picture 4" descr="A doctor holds a stethascope to the back of a boy during an exam.">
            <a:extLst>
              <a:ext uri="{FF2B5EF4-FFF2-40B4-BE49-F238E27FC236}">
                <a16:creationId xmlns:a16="http://schemas.microsoft.com/office/drawing/2014/main" id="{1F54712D-BBDF-4508-BEF0-32D8966B122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75413" y="2079851"/>
            <a:ext cx="4016587" cy="3952052"/>
          </a:xfrm>
          <a:prstGeom prst="rect">
            <a:avLst/>
          </a:prstGeom>
        </p:spPr>
      </p:pic>
      <p:sp>
        <p:nvSpPr>
          <p:cNvPr id="8" name="Slide Number Placeholder 7">
            <a:extLst>
              <a:ext uri="{FF2B5EF4-FFF2-40B4-BE49-F238E27FC236}">
                <a16:creationId xmlns:a16="http://schemas.microsoft.com/office/drawing/2014/main" id="{4EAD639D-59F7-4E6F-9055-A23F95A7880B}"/>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23</a:t>
            </a:fld>
            <a:endParaRPr lang="en-US" dirty="0"/>
          </a:p>
        </p:txBody>
      </p:sp>
      <p:sp>
        <p:nvSpPr>
          <p:cNvPr id="7" name="Date Placeholder 6">
            <a:extLst>
              <a:ext uri="{FF2B5EF4-FFF2-40B4-BE49-F238E27FC236}">
                <a16:creationId xmlns:a16="http://schemas.microsoft.com/office/drawing/2014/main" id="{C3A36577-A332-4DB0-BFE2-9F0030602A8F}"/>
              </a:ext>
              <a:ext uri="{C183D7F6-B498-43B3-948B-1728B52AA6E4}">
                <adec:decorative xmlns:adec="http://schemas.microsoft.com/office/drawing/2017/decorative" val="1"/>
              </a:ext>
            </a:extLst>
          </p:cNvPr>
          <p:cNvSpPr>
            <a:spLocks noGrp="1"/>
          </p:cNvSpPr>
          <p:nvPr>
            <p:ph type="dt" sz="half" idx="10"/>
          </p:nvPr>
        </p:nvSpPr>
        <p:spPr/>
        <p:txBody>
          <a:bodyPr/>
          <a:lstStyle/>
          <a:p>
            <a:fld id="{52977071-370C-4436-8B0E-99D7515DBCFB}" type="datetime1">
              <a:rPr lang="en-US" smtClean="0"/>
              <a:t>4/19/2022</a:t>
            </a:fld>
            <a:endParaRPr lang="en-US"/>
          </a:p>
        </p:txBody>
      </p:sp>
    </p:spTree>
    <p:extLst>
      <p:ext uri="{BB962C8B-B14F-4D97-AF65-F5344CB8AC3E}">
        <p14:creationId xmlns:p14="http://schemas.microsoft.com/office/powerpoint/2010/main" val="4293459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3E482B-D733-4F82-A48B-9B384FFD54AB}"/>
              </a:ext>
            </a:extLst>
          </p:cNvPr>
          <p:cNvSpPr>
            <a:spLocks noGrp="1"/>
          </p:cNvSpPr>
          <p:nvPr>
            <p:ph type="title"/>
          </p:nvPr>
        </p:nvSpPr>
        <p:spPr>
          <a:xfrm>
            <a:off x="0" y="76200"/>
            <a:ext cx="12192000" cy="1371600"/>
          </a:xfrm>
        </p:spPr>
        <p:txBody>
          <a:bodyPr/>
          <a:lstStyle/>
          <a:p>
            <a:r>
              <a:rPr lang="en-US" sz="3800" dirty="0"/>
              <a:t>Medicare Beneficiary Quality Improvement Project</a:t>
            </a:r>
          </a:p>
        </p:txBody>
      </p:sp>
      <p:sp>
        <p:nvSpPr>
          <p:cNvPr id="2" name="Content Placeholder 1">
            <a:extLst>
              <a:ext uri="{FF2B5EF4-FFF2-40B4-BE49-F238E27FC236}">
                <a16:creationId xmlns:a16="http://schemas.microsoft.com/office/drawing/2014/main" id="{419C149F-A402-4F5B-AC0D-DB3B811B9B35}"/>
              </a:ext>
            </a:extLst>
          </p:cNvPr>
          <p:cNvSpPr>
            <a:spLocks noGrp="1"/>
          </p:cNvSpPr>
          <p:nvPr>
            <p:ph idx="1"/>
          </p:nvPr>
        </p:nvSpPr>
        <p:spPr>
          <a:xfrm>
            <a:off x="457199" y="2033981"/>
            <a:ext cx="7741177" cy="4290619"/>
          </a:xfrm>
        </p:spPr>
        <p:txBody>
          <a:bodyPr>
            <a:noAutofit/>
          </a:bodyPr>
          <a:lstStyle/>
          <a:p>
            <a:pPr>
              <a:spcBef>
                <a:spcPts val="1800"/>
              </a:spcBef>
            </a:pPr>
            <a:r>
              <a:rPr lang="en-US" sz="2000" dirty="0"/>
              <a:t>To support quality reporting, the Health Research Services Administration (HRSA) designed the </a:t>
            </a:r>
            <a:r>
              <a:rPr lang="en-US" sz="2000" b="1" dirty="0">
                <a:solidFill>
                  <a:schemeClr val="tx2"/>
                </a:solidFill>
              </a:rPr>
              <a:t>Medicare Beneficiary Quality Improvement Project (MBQIP) to promote voluntary quality reporting</a:t>
            </a:r>
            <a:r>
              <a:rPr lang="en-US" sz="2000" dirty="0"/>
              <a:t> by Critical Access Hospitals (CAHs).</a:t>
            </a:r>
            <a:r>
              <a:rPr lang="en-US" sz="2000" baseline="30000" dirty="0"/>
              <a:t>1</a:t>
            </a:r>
          </a:p>
          <a:p>
            <a:pPr>
              <a:spcBef>
                <a:spcPts val="1800"/>
              </a:spcBef>
            </a:pPr>
            <a:r>
              <a:rPr lang="en-US" sz="2000" dirty="0"/>
              <a:t>The MBQIP identified a set of existing quality measures that were the most relevant for CAHs.</a:t>
            </a:r>
          </a:p>
          <a:p>
            <a:pPr lvl="1">
              <a:spcBef>
                <a:spcPts val="1200"/>
              </a:spcBef>
              <a:spcAft>
                <a:spcPts val="600"/>
              </a:spcAft>
            </a:pPr>
            <a:r>
              <a:rPr lang="en-US" sz="1800" dirty="0"/>
              <a:t>Includes measures in four areas: </a:t>
            </a:r>
          </a:p>
          <a:p>
            <a:pPr lvl="2">
              <a:spcBef>
                <a:spcPts val="600"/>
              </a:spcBef>
            </a:pPr>
            <a:r>
              <a:rPr lang="en-US" sz="1400" dirty="0"/>
              <a:t>Patient Safety/Inpatient</a:t>
            </a:r>
          </a:p>
          <a:p>
            <a:pPr lvl="2">
              <a:spcBef>
                <a:spcPts val="600"/>
              </a:spcBef>
            </a:pPr>
            <a:r>
              <a:rPr lang="en-US" sz="1400" dirty="0"/>
              <a:t>Patient Engagement</a:t>
            </a:r>
          </a:p>
          <a:p>
            <a:pPr lvl="2">
              <a:spcBef>
                <a:spcPts val="600"/>
              </a:spcBef>
            </a:pPr>
            <a:r>
              <a:rPr lang="en-US" sz="1400" dirty="0"/>
              <a:t>Care Transitions</a:t>
            </a:r>
          </a:p>
          <a:p>
            <a:pPr lvl="2">
              <a:spcBef>
                <a:spcPts val="600"/>
              </a:spcBef>
            </a:pPr>
            <a:r>
              <a:rPr lang="en-US" sz="1400" dirty="0"/>
              <a:t>Outpatient.</a:t>
            </a:r>
            <a:r>
              <a:rPr lang="en-US" sz="1400" baseline="30000" dirty="0"/>
              <a:t>2</a:t>
            </a:r>
          </a:p>
          <a:p>
            <a:endParaRPr lang="en-US" sz="2800" dirty="0"/>
          </a:p>
        </p:txBody>
      </p:sp>
      <p:sp>
        <p:nvSpPr>
          <p:cNvPr id="6" name="TextBox 5">
            <a:extLst>
              <a:ext uri="{FF2B5EF4-FFF2-40B4-BE49-F238E27FC236}">
                <a16:creationId xmlns:a16="http://schemas.microsoft.com/office/drawing/2014/main" id="{D222308A-3F8D-4148-9099-625D35E25D33}"/>
              </a:ext>
            </a:extLst>
          </p:cNvPr>
          <p:cNvSpPr txBox="1"/>
          <p:nvPr/>
        </p:nvSpPr>
        <p:spPr>
          <a:xfrm>
            <a:off x="1354238" y="6123008"/>
            <a:ext cx="8359981"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Sources</a:t>
            </a:r>
          </a:p>
          <a:p>
            <a:r>
              <a:rPr lang="en-US" sz="1100" dirty="0">
                <a:latin typeface="Arial" panose="020B0604020202020204" pitchFamily="34" charset="0"/>
                <a:cs typeface="Arial" panose="020B0604020202020204" pitchFamily="34" charset="0"/>
              </a:rPr>
              <a:t>1 </a:t>
            </a:r>
            <a:r>
              <a:rPr lang="en-US" sz="1100" dirty="0">
                <a:effectLst/>
                <a:latin typeface="Arial" panose="020B0604020202020204" pitchFamily="34" charset="0"/>
                <a:ea typeface="Calibri" panose="020F0502020204030204" pitchFamily="34" charset="0"/>
                <a:cs typeface="Arial" panose="020B0604020202020204" pitchFamily="34" charset="0"/>
                <a:hlinkClick r:id="rId3"/>
              </a:rPr>
              <a:t>https://www.ruralhealthinfo.org/topics/critical-access-hospitals</a:t>
            </a:r>
            <a:r>
              <a:rPr lang="en-US" sz="1100" dirty="0">
                <a:effectLst/>
                <a:latin typeface="Arial" panose="020B0604020202020204" pitchFamily="34" charset="0"/>
                <a:ea typeface="Calibri" panose="020F050202020403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4"/>
              </a:rPr>
              <a:t>https://www.hrsa.gov/sites/default/files/hrsa/advisory-committees/rural/publications/2021-rural-emergency-hospital-policy-brief.pdf</a:t>
            </a:r>
            <a:r>
              <a:rPr lang="en-US" sz="1100" dirty="0">
                <a:latin typeface="Arial" panose="020B0604020202020204" pitchFamily="34" charset="0"/>
                <a:cs typeface="Arial" panose="020B0604020202020204" pitchFamily="34" charset="0"/>
              </a:rPr>
              <a:t> </a:t>
            </a:r>
          </a:p>
        </p:txBody>
      </p:sp>
      <p:pic>
        <p:nvPicPr>
          <p:cNvPr id="5" name="Picture 4" descr="Two doctors stand together smiling in front of a nurse's station in a hospital.">
            <a:extLst>
              <a:ext uri="{FF2B5EF4-FFF2-40B4-BE49-F238E27FC236}">
                <a16:creationId xmlns:a16="http://schemas.microsoft.com/office/drawing/2014/main" id="{31720670-5333-4C71-B878-F45F903DFCE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445166" y="2158382"/>
            <a:ext cx="3746834" cy="3455636"/>
          </a:xfrm>
          <a:prstGeom prst="rect">
            <a:avLst/>
          </a:prstGeom>
        </p:spPr>
      </p:pic>
      <p:sp>
        <p:nvSpPr>
          <p:cNvPr id="8" name="Slide Number Placeholder 7">
            <a:extLst>
              <a:ext uri="{FF2B5EF4-FFF2-40B4-BE49-F238E27FC236}">
                <a16:creationId xmlns:a16="http://schemas.microsoft.com/office/drawing/2014/main" id="{55098539-88B3-4BD0-8540-4DACC885D131}"/>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24</a:t>
            </a:fld>
            <a:endParaRPr lang="en-US" dirty="0"/>
          </a:p>
        </p:txBody>
      </p:sp>
      <p:sp>
        <p:nvSpPr>
          <p:cNvPr id="7" name="Date Placeholder 6">
            <a:extLst>
              <a:ext uri="{FF2B5EF4-FFF2-40B4-BE49-F238E27FC236}">
                <a16:creationId xmlns:a16="http://schemas.microsoft.com/office/drawing/2014/main" id="{5F9CCC2A-5BF9-4F24-B8EF-1C7D194AB5CD}"/>
              </a:ext>
              <a:ext uri="{C183D7F6-B498-43B3-948B-1728B52AA6E4}">
                <adec:decorative xmlns:adec="http://schemas.microsoft.com/office/drawing/2017/decorative" val="1"/>
              </a:ext>
            </a:extLst>
          </p:cNvPr>
          <p:cNvSpPr>
            <a:spLocks noGrp="1"/>
          </p:cNvSpPr>
          <p:nvPr>
            <p:ph type="dt" sz="half" idx="10"/>
          </p:nvPr>
        </p:nvSpPr>
        <p:spPr/>
        <p:txBody>
          <a:bodyPr/>
          <a:lstStyle/>
          <a:p>
            <a:fld id="{848D0863-BCD3-4683-9A37-B1FE4D25EE13}" type="datetime1">
              <a:rPr lang="en-US" smtClean="0"/>
              <a:t>4/19/2022</a:t>
            </a:fld>
            <a:endParaRPr lang="en-US"/>
          </a:p>
        </p:txBody>
      </p:sp>
    </p:spTree>
    <p:extLst>
      <p:ext uri="{BB962C8B-B14F-4D97-AF65-F5344CB8AC3E}">
        <p14:creationId xmlns:p14="http://schemas.microsoft.com/office/powerpoint/2010/main" val="3496435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0A2840-4A6B-40A8-AF7B-523FEA9CE730}"/>
              </a:ext>
            </a:extLst>
          </p:cNvPr>
          <p:cNvSpPr>
            <a:spLocks noGrp="1"/>
          </p:cNvSpPr>
          <p:nvPr>
            <p:ph type="title"/>
          </p:nvPr>
        </p:nvSpPr>
        <p:spPr/>
        <p:txBody>
          <a:bodyPr/>
          <a:lstStyle/>
          <a:p>
            <a:r>
              <a:rPr lang="en-US" dirty="0"/>
              <a:t>Pre-Rulemaking </a:t>
            </a:r>
          </a:p>
        </p:txBody>
      </p:sp>
      <p:sp>
        <p:nvSpPr>
          <p:cNvPr id="2" name="Content Placeholder 1">
            <a:extLst>
              <a:ext uri="{FF2B5EF4-FFF2-40B4-BE49-F238E27FC236}">
                <a16:creationId xmlns:a16="http://schemas.microsoft.com/office/drawing/2014/main" id="{B02FCDE7-9AB9-4F38-88C3-99670D8EE616}"/>
              </a:ext>
            </a:extLst>
          </p:cNvPr>
          <p:cNvSpPr>
            <a:spLocks noGrp="1"/>
          </p:cNvSpPr>
          <p:nvPr>
            <p:ph idx="1"/>
          </p:nvPr>
        </p:nvSpPr>
        <p:spPr>
          <a:xfrm>
            <a:off x="457200" y="1910311"/>
            <a:ext cx="11277600" cy="4572000"/>
          </a:xfrm>
        </p:spPr>
        <p:txBody>
          <a:bodyPr>
            <a:normAutofit/>
          </a:bodyPr>
          <a:lstStyle/>
          <a:p>
            <a:pPr marL="0" indent="0">
              <a:spcBef>
                <a:spcPts val="1800"/>
              </a:spcBef>
              <a:buNone/>
            </a:pPr>
            <a:r>
              <a:rPr lang="en-US" sz="3100" b="1" dirty="0">
                <a:solidFill>
                  <a:schemeClr val="tx2"/>
                </a:solidFill>
              </a:rPr>
              <a:t>CMS uses the </a:t>
            </a:r>
            <a:r>
              <a:rPr lang="en-US" sz="3100" b="1" dirty="0">
                <a:solidFill>
                  <a:schemeClr val="tx2"/>
                </a:solidFill>
                <a:hlinkClick r:id="rId3">
                  <a:extLst>
                    <a:ext uri="{A12FA001-AC4F-418D-AE19-62706E023703}">
                      <ahyp:hlinkClr xmlns:ahyp="http://schemas.microsoft.com/office/drawing/2018/hyperlinkcolor" val="tx"/>
                    </a:ext>
                  </a:extLst>
                </a:hlinkClick>
              </a:rPr>
              <a:t>pre-rulemaking process</a:t>
            </a:r>
            <a:r>
              <a:rPr lang="en-US" sz="3100" b="1" dirty="0">
                <a:solidFill>
                  <a:schemeClr val="tx2"/>
                </a:solidFill>
              </a:rPr>
              <a:t> </a:t>
            </a:r>
            <a:r>
              <a:rPr lang="en-US" sz="3100" dirty="0"/>
              <a:t>for the selection of measures for use in specific CMS value-based programs. </a:t>
            </a:r>
          </a:p>
        </p:txBody>
      </p:sp>
      <p:sp>
        <p:nvSpPr>
          <p:cNvPr id="9" name="TextBox 8">
            <a:extLst>
              <a:ext uri="{FF2B5EF4-FFF2-40B4-BE49-F238E27FC236}">
                <a16:creationId xmlns:a16="http://schemas.microsoft.com/office/drawing/2014/main" id="{1D20FABB-6A01-48D0-9F25-5FAE7CF0C779}"/>
              </a:ext>
            </a:extLst>
          </p:cNvPr>
          <p:cNvSpPr txBox="1"/>
          <p:nvPr/>
        </p:nvSpPr>
        <p:spPr>
          <a:xfrm>
            <a:off x="575404" y="3269666"/>
            <a:ext cx="7234910" cy="2323713"/>
          </a:xfrm>
          <a:prstGeom prst="rect">
            <a:avLst/>
          </a:prstGeom>
          <a:noFill/>
        </p:spPr>
        <p:txBody>
          <a:bodyPr wrap="square">
            <a:spAutoFit/>
          </a:bodyPr>
          <a:lstStyle/>
          <a:p>
            <a:pPr marL="457200" indent="-457200">
              <a:spcBef>
                <a:spcPts val="1800"/>
              </a:spcBef>
              <a:buFont typeface="Arial" panose="020B0604020202020204" pitchFamily="34" charset="0"/>
              <a:buChar char="•"/>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process, CMS solicits feedback from stakeholders on proposed measures. </a:t>
            </a:r>
          </a:p>
          <a:p>
            <a:pPr marL="457200" indent="-457200">
              <a:spcBef>
                <a:spcPts val="1800"/>
              </a:spcBef>
              <a:buFont typeface="Arial" panose="020B0604020202020204" pitchFamily="34" charset="0"/>
              <a:buChar char="•"/>
              <a:defRPr/>
            </a:pPr>
            <a:r>
              <a:rPr kumimoji="0" lang="en-US" sz="26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The rural health perspective is a critical piece of the process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CMS established an advisory group for that purpose. </a:t>
            </a:r>
          </a:p>
        </p:txBody>
      </p:sp>
      <p:pic>
        <p:nvPicPr>
          <p:cNvPr id="13" name="Picture 12" descr="Pre-rulemaking icon with a thought bubble, pencil, and check mark over a gear.">
            <a:extLst>
              <a:ext uri="{FF2B5EF4-FFF2-40B4-BE49-F238E27FC236}">
                <a16:creationId xmlns:a16="http://schemas.microsoft.com/office/drawing/2014/main" id="{F7093F25-E8CC-482A-991F-678C08CD6D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3396" y="3429000"/>
            <a:ext cx="2743200" cy="2743200"/>
          </a:xfrm>
          <a:prstGeom prst="rect">
            <a:avLst/>
          </a:prstGeom>
        </p:spPr>
      </p:pic>
      <p:sp>
        <p:nvSpPr>
          <p:cNvPr id="7" name="Slide Number Placeholder 6">
            <a:extLst>
              <a:ext uri="{FF2B5EF4-FFF2-40B4-BE49-F238E27FC236}">
                <a16:creationId xmlns:a16="http://schemas.microsoft.com/office/drawing/2014/main" id="{D85EDAFE-AAB7-48D6-A36D-1E4C5F63AA1F}"/>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25</a:t>
            </a:fld>
            <a:endParaRPr lang="en-US" dirty="0"/>
          </a:p>
        </p:txBody>
      </p:sp>
      <p:sp>
        <p:nvSpPr>
          <p:cNvPr id="6" name="Date Placeholder 5">
            <a:extLst>
              <a:ext uri="{FF2B5EF4-FFF2-40B4-BE49-F238E27FC236}">
                <a16:creationId xmlns:a16="http://schemas.microsoft.com/office/drawing/2014/main" id="{5F6D8FD9-F36C-48C1-BD78-9DBA4635158A}"/>
              </a:ext>
              <a:ext uri="{C183D7F6-B498-43B3-948B-1728B52AA6E4}">
                <adec:decorative xmlns:adec="http://schemas.microsoft.com/office/drawing/2017/decorative" val="1"/>
              </a:ext>
            </a:extLst>
          </p:cNvPr>
          <p:cNvSpPr>
            <a:spLocks noGrp="1"/>
          </p:cNvSpPr>
          <p:nvPr>
            <p:ph type="dt" sz="half" idx="10"/>
          </p:nvPr>
        </p:nvSpPr>
        <p:spPr/>
        <p:txBody>
          <a:bodyPr/>
          <a:lstStyle/>
          <a:p>
            <a:fld id="{3EB95756-9C45-4FFE-87D5-6A268141FFBC}" type="datetime1">
              <a:rPr lang="en-US" smtClean="0"/>
              <a:t>4/19/2022</a:t>
            </a:fld>
            <a:endParaRPr lang="en-US"/>
          </a:p>
        </p:txBody>
      </p:sp>
    </p:spTree>
    <p:extLst>
      <p:ext uri="{BB962C8B-B14F-4D97-AF65-F5344CB8AC3E}">
        <p14:creationId xmlns:p14="http://schemas.microsoft.com/office/powerpoint/2010/main" val="41522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AECE8-6024-42AC-BB41-90BD3B021CD1}"/>
              </a:ext>
            </a:extLst>
          </p:cNvPr>
          <p:cNvSpPr>
            <a:spLocks noGrp="1"/>
          </p:cNvSpPr>
          <p:nvPr>
            <p:ph type="title"/>
          </p:nvPr>
        </p:nvSpPr>
        <p:spPr/>
        <p:txBody>
          <a:bodyPr/>
          <a:lstStyle/>
          <a:p>
            <a:r>
              <a:rPr lang="en-US" dirty="0"/>
              <a:t>Rural Emergency Hospitals (REHs)</a:t>
            </a:r>
          </a:p>
        </p:txBody>
      </p:sp>
      <p:sp>
        <p:nvSpPr>
          <p:cNvPr id="12" name="TextBox 11">
            <a:extLst>
              <a:ext uri="{FF2B5EF4-FFF2-40B4-BE49-F238E27FC236}">
                <a16:creationId xmlns:a16="http://schemas.microsoft.com/office/drawing/2014/main" id="{53CCCDDB-AA08-40BD-85AF-0FBBC4488E0C}"/>
              </a:ext>
            </a:extLst>
          </p:cNvPr>
          <p:cNvSpPr txBox="1"/>
          <p:nvPr/>
        </p:nvSpPr>
        <p:spPr>
          <a:xfrm>
            <a:off x="528568" y="1972968"/>
            <a:ext cx="6344893" cy="1247953"/>
          </a:xfrm>
          <a:prstGeom prst="rect">
            <a:avLst/>
          </a:prstGeom>
          <a:noFill/>
        </p:spPr>
        <p:txBody>
          <a:bodyPr wrap="square">
            <a:no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2020, Congress created a new provider type – </a:t>
            </a:r>
            <a:r>
              <a:rPr kumimoji="0" lang="en-US" sz="2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Rural Emergency Hospitals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(REHs).</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endPar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A604F6E6-03F9-4ECA-BF75-2445FC929378}"/>
              </a:ext>
            </a:extLst>
          </p:cNvPr>
          <p:cNvSpPr>
            <a:spLocks noGrp="1"/>
          </p:cNvSpPr>
          <p:nvPr>
            <p:ph idx="1"/>
          </p:nvPr>
        </p:nvSpPr>
        <p:spPr>
          <a:xfrm>
            <a:off x="528569" y="3220921"/>
            <a:ext cx="6243292" cy="2554929"/>
          </a:xfrm>
        </p:spPr>
        <p:txBody>
          <a:bodyPr>
            <a:noAutofit/>
          </a:bodyPr>
          <a:lstStyle/>
          <a:p>
            <a:pPr>
              <a:spcBef>
                <a:spcPts val="1800"/>
              </a:spcBef>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REHs are new rural hospital type that will provide 24-hour emergency services.</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endParaRPr lang="en-US" sz="2400" dirty="0"/>
          </a:p>
          <a:p>
            <a:pPr>
              <a:spcBef>
                <a:spcPts val="1800"/>
              </a:spcBef>
            </a:pPr>
            <a:r>
              <a:rPr lang="en-US" sz="2400" dirty="0"/>
              <a:t>Beginning in 2023, REHs will report on measures and that data will be available on CMS website and participate in the pre-rulemaking process.</a:t>
            </a:r>
          </a:p>
        </p:txBody>
      </p:sp>
      <p:sp>
        <p:nvSpPr>
          <p:cNvPr id="6" name="TextBox 5">
            <a:extLst>
              <a:ext uri="{FF2B5EF4-FFF2-40B4-BE49-F238E27FC236}">
                <a16:creationId xmlns:a16="http://schemas.microsoft.com/office/drawing/2014/main" id="{B06970B4-DCE1-42FC-AF18-C37BE150373B}"/>
              </a:ext>
            </a:extLst>
          </p:cNvPr>
          <p:cNvSpPr txBox="1"/>
          <p:nvPr/>
        </p:nvSpPr>
        <p:spPr>
          <a:xfrm>
            <a:off x="972273" y="5939881"/>
            <a:ext cx="8359981" cy="769441"/>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Sources:</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https://www.congress.gov/116/bills/hr133/BILLS-116hr133enr.pdf</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4"/>
              </a:rPr>
              <a:t>https://www.hrsa.gov/sites/default/files/hrsa/advisory-committees/rural/publications/2021-rural-emergency-hospital-policy-brief.pdf</a:t>
            </a:r>
            <a:r>
              <a:rPr lang="en-US" sz="1100"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p:txBody>
      </p:sp>
      <p:pic>
        <p:nvPicPr>
          <p:cNvPr id="14" name="Picture 13" descr="Sign pointing to the emergency department of Gonzales Healthcare Systems hospital next to a rural road.">
            <a:extLst>
              <a:ext uri="{FF2B5EF4-FFF2-40B4-BE49-F238E27FC236}">
                <a16:creationId xmlns:a16="http://schemas.microsoft.com/office/drawing/2014/main" id="{5BEABDBD-5464-43B2-A719-41ABF13976B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138505" y="2714697"/>
            <a:ext cx="5053496" cy="3013043"/>
          </a:xfrm>
          <a:prstGeom prst="rect">
            <a:avLst/>
          </a:prstGeom>
        </p:spPr>
      </p:pic>
      <p:sp>
        <p:nvSpPr>
          <p:cNvPr id="8" name="Slide Number Placeholder 7">
            <a:extLst>
              <a:ext uri="{FF2B5EF4-FFF2-40B4-BE49-F238E27FC236}">
                <a16:creationId xmlns:a16="http://schemas.microsoft.com/office/drawing/2014/main" id="{DE04047D-4F97-4867-9988-8F0E007DCB9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26</a:t>
            </a:fld>
            <a:endParaRPr lang="en-US" dirty="0"/>
          </a:p>
        </p:txBody>
      </p:sp>
      <p:sp>
        <p:nvSpPr>
          <p:cNvPr id="7" name="Date Placeholder 6">
            <a:extLst>
              <a:ext uri="{FF2B5EF4-FFF2-40B4-BE49-F238E27FC236}">
                <a16:creationId xmlns:a16="http://schemas.microsoft.com/office/drawing/2014/main" id="{27458ACE-E6AE-40B1-8911-AD7F3AA8B1A3}"/>
              </a:ext>
              <a:ext uri="{C183D7F6-B498-43B3-948B-1728B52AA6E4}">
                <adec:decorative xmlns:adec="http://schemas.microsoft.com/office/drawing/2017/decorative" val="1"/>
              </a:ext>
            </a:extLst>
          </p:cNvPr>
          <p:cNvSpPr>
            <a:spLocks noGrp="1"/>
          </p:cNvSpPr>
          <p:nvPr>
            <p:ph type="dt" sz="half" idx="10"/>
          </p:nvPr>
        </p:nvSpPr>
        <p:spPr/>
        <p:txBody>
          <a:bodyPr/>
          <a:lstStyle/>
          <a:p>
            <a:fld id="{46AD8054-3677-4C43-8AA8-2877DFC2ACFD}" type="datetime1">
              <a:rPr lang="en-US" smtClean="0"/>
              <a:t>4/19/2022</a:t>
            </a:fld>
            <a:endParaRPr lang="en-US"/>
          </a:p>
        </p:txBody>
      </p:sp>
    </p:spTree>
    <p:extLst>
      <p:ext uri="{BB962C8B-B14F-4D97-AF65-F5344CB8AC3E}">
        <p14:creationId xmlns:p14="http://schemas.microsoft.com/office/powerpoint/2010/main" val="3761437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BD90-BE5E-4C72-A9A3-C156AC50F74C}"/>
              </a:ext>
            </a:extLst>
          </p:cNvPr>
          <p:cNvSpPr>
            <a:spLocks noGrp="1"/>
          </p:cNvSpPr>
          <p:nvPr>
            <p:ph type="title"/>
          </p:nvPr>
        </p:nvSpPr>
        <p:spPr/>
        <p:txBody>
          <a:bodyPr/>
          <a:lstStyle/>
          <a:p>
            <a:r>
              <a:rPr lang="en-US" sz="3600" dirty="0">
                <a:solidFill>
                  <a:schemeClr val="tx2"/>
                </a:solidFill>
              </a:rPr>
              <a:t>Challenge 4: Quality Measure Collecting and Reporting Burden</a:t>
            </a:r>
            <a:br>
              <a:rPr lang="en-US" sz="3600" dirty="0">
                <a:solidFill>
                  <a:schemeClr val="tx2"/>
                </a:solidFill>
              </a:rPr>
            </a:br>
            <a:endParaRPr lang="en-US" b="0" dirty="0"/>
          </a:p>
        </p:txBody>
      </p:sp>
      <p:sp>
        <p:nvSpPr>
          <p:cNvPr id="5" name="Date Placeholder 4">
            <a:extLst>
              <a:ext uri="{FF2B5EF4-FFF2-40B4-BE49-F238E27FC236}">
                <a16:creationId xmlns:a16="http://schemas.microsoft.com/office/drawing/2014/main" id="{05FB2CA0-0C86-40CE-A3D3-3932C1823BB5}"/>
              </a:ext>
              <a:ext uri="{C183D7F6-B498-43B3-948B-1728B52AA6E4}">
                <adec:decorative xmlns:adec="http://schemas.microsoft.com/office/drawing/2017/decorative" val="1"/>
              </a:ext>
            </a:extLst>
          </p:cNvPr>
          <p:cNvSpPr>
            <a:spLocks noGrp="1"/>
          </p:cNvSpPr>
          <p:nvPr>
            <p:ph type="dt" sz="half" idx="10"/>
          </p:nvPr>
        </p:nvSpPr>
        <p:spPr/>
        <p:txBody>
          <a:bodyPr/>
          <a:lstStyle/>
          <a:p>
            <a:fld id="{CE9B7487-F70A-4D49-8299-A1E4D51C5CD3}" type="datetime1">
              <a:rPr lang="en-US" smtClean="0"/>
              <a:t>4/19/2022</a:t>
            </a:fld>
            <a:endParaRPr lang="en-US"/>
          </a:p>
        </p:txBody>
      </p:sp>
      <p:sp>
        <p:nvSpPr>
          <p:cNvPr id="7" name="Slide Number Placeholder 6">
            <a:extLst>
              <a:ext uri="{FF2B5EF4-FFF2-40B4-BE49-F238E27FC236}">
                <a16:creationId xmlns:a16="http://schemas.microsoft.com/office/drawing/2014/main" id="{6F59A471-1F7C-4758-A7A0-17BF01113DAA}"/>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27</a:t>
            </a:fld>
            <a:endParaRPr lang="en-US" dirty="0"/>
          </a:p>
        </p:txBody>
      </p:sp>
    </p:spTree>
    <p:extLst>
      <p:ext uri="{BB962C8B-B14F-4D97-AF65-F5344CB8AC3E}">
        <p14:creationId xmlns:p14="http://schemas.microsoft.com/office/powerpoint/2010/main" val="3426983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048226-DDD2-4869-AD8B-BF915C663015}"/>
              </a:ext>
            </a:extLst>
          </p:cNvPr>
          <p:cNvSpPr>
            <a:spLocks noGrp="1"/>
          </p:cNvSpPr>
          <p:nvPr>
            <p:ph type="title"/>
          </p:nvPr>
        </p:nvSpPr>
        <p:spPr/>
        <p:txBody>
          <a:bodyPr/>
          <a:lstStyle/>
          <a:p>
            <a:r>
              <a:rPr lang="en-US" dirty="0"/>
              <a:t>Reporting Burden for Rural Providers</a:t>
            </a:r>
          </a:p>
        </p:txBody>
      </p:sp>
      <p:sp>
        <p:nvSpPr>
          <p:cNvPr id="2" name="Content Placeholder 1">
            <a:extLst>
              <a:ext uri="{FF2B5EF4-FFF2-40B4-BE49-F238E27FC236}">
                <a16:creationId xmlns:a16="http://schemas.microsoft.com/office/drawing/2014/main" id="{F785FC12-9FD7-49BE-BE9E-8D16DC80105B}"/>
              </a:ext>
            </a:extLst>
          </p:cNvPr>
          <p:cNvSpPr>
            <a:spLocks noGrp="1"/>
          </p:cNvSpPr>
          <p:nvPr>
            <p:ph idx="1"/>
          </p:nvPr>
        </p:nvSpPr>
        <p:spPr>
          <a:xfrm>
            <a:off x="457200" y="1966705"/>
            <a:ext cx="6166624" cy="4572000"/>
          </a:xfrm>
        </p:spPr>
        <p:txBody>
          <a:bodyPr>
            <a:noAutofit/>
          </a:bodyPr>
          <a:lstStyle/>
          <a:p>
            <a:pPr marL="0" indent="0">
              <a:buNone/>
            </a:pPr>
            <a:r>
              <a:rPr lang="en-US" sz="2400" dirty="0"/>
              <a:t>The data collection required to report quality measures can be particularly burdensome for rural providers for several reasons:</a:t>
            </a:r>
            <a:r>
              <a:rPr lang="en-US" sz="2400" baseline="30000" dirty="0"/>
              <a:t>1</a:t>
            </a:r>
          </a:p>
          <a:p>
            <a:pPr>
              <a:spcBef>
                <a:spcPts val="1200"/>
              </a:spcBef>
            </a:pPr>
            <a:r>
              <a:rPr lang="en-US" sz="2000" dirty="0"/>
              <a:t>Rural providers </a:t>
            </a:r>
            <a:r>
              <a:rPr lang="en-US" sz="2000" b="1" dirty="0">
                <a:solidFill>
                  <a:schemeClr val="tx2"/>
                </a:solidFill>
              </a:rPr>
              <a:t>may not have the staff </a:t>
            </a:r>
            <a:r>
              <a:rPr lang="en-US" sz="2000" dirty="0"/>
              <a:t>needed to collect data. </a:t>
            </a:r>
          </a:p>
          <a:p>
            <a:pPr lvl="1">
              <a:spcBef>
                <a:spcPts val="1200"/>
              </a:spcBef>
            </a:pPr>
            <a:r>
              <a:rPr lang="en-US" sz="2000" dirty="0"/>
              <a:t>Some measure require a lot of effort, for example, collecting data by hand from medical records.</a:t>
            </a:r>
          </a:p>
          <a:p>
            <a:pPr>
              <a:spcBef>
                <a:spcPts val="1200"/>
              </a:spcBef>
            </a:pPr>
            <a:r>
              <a:rPr lang="en-US" sz="2000" b="1" dirty="0">
                <a:solidFill>
                  <a:schemeClr val="tx2"/>
                </a:solidFill>
              </a:rPr>
              <a:t>May not have the resources</a:t>
            </a:r>
            <a:r>
              <a:rPr lang="en-US" sz="2000" dirty="0">
                <a:solidFill>
                  <a:schemeClr val="tx2"/>
                </a:solidFill>
              </a:rPr>
              <a:t> </a:t>
            </a:r>
            <a:r>
              <a:rPr lang="en-US" sz="2000" dirty="0"/>
              <a:t>to invest in or maximize use of high-tech health information systems.</a:t>
            </a:r>
          </a:p>
        </p:txBody>
      </p:sp>
      <p:sp>
        <p:nvSpPr>
          <p:cNvPr id="6" name="TextBox 5">
            <a:extLst>
              <a:ext uri="{FF2B5EF4-FFF2-40B4-BE49-F238E27FC236}">
                <a16:creationId xmlns:a16="http://schemas.microsoft.com/office/drawing/2014/main" id="{88A4E543-5C1B-4D8C-AB76-743D596A29BA}"/>
              </a:ext>
            </a:extLst>
          </p:cNvPr>
          <p:cNvSpPr txBox="1"/>
          <p:nvPr/>
        </p:nvSpPr>
        <p:spPr>
          <a:xfrm>
            <a:off x="925975" y="6297311"/>
            <a:ext cx="5493812" cy="430887"/>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https://www.qualityforum.org/WorkArea/linkit.aspx?LinkIdentifier=id&amp;ItemID=80442</a:t>
            </a:r>
            <a:r>
              <a:rPr lang="en-US" sz="1100" dirty="0">
                <a:latin typeface="Arial" panose="020B0604020202020204" pitchFamily="34" charset="0"/>
                <a:cs typeface="Arial" panose="020B0604020202020204" pitchFamily="34" charset="0"/>
              </a:rPr>
              <a:t> </a:t>
            </a:r>
          </a:p>
        </p:txBody>
      </p:sp>
      <p:pic>
        <p:nvPicPr>
          <p:cNvPr id="5" name="Picture 4" descr="A motion blurred nurse walks  past an empty hospital nurse's station">
            <a:extLst>
              <a:ext uri="{FF2B5EF4-FFF2-40B4-BE49-F238E27FC236}">
                <a16:creationId xmlns:a16="http://schemas.microsoft.com/office/drawing/2014/main" id="{1B244845-FBC1-4CDE-9478-9B78A6F2146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79986" y="2113471"/>
            <a:ext cx="5312014" cy="3540997"/>
          </a:xfrm>
          <a:prstGeom prst="rect">
            <a:avLst/>
          </a:prstGeom>
        </p:spPr>
      </p:pic>
      <p:sp>
        <p:nvSpPr>
          <p:cNvPr id="7" name="Date Placeholder 6">
            <a:extLst>
              <a:ext uri="{FF2B5EF4-FFF2-40B4-BE49-F238E27FC236}">
                <a16:creationId xmlns:a16="http://schemas.microsoft.com/office/drawing/2014/main" id="{824158E8-F73D-4248-AEA3-62FEA5B5366A}"/>
              </a:ext>
              <a:ext uri="{C183D7F6-B498-43B3-948B-1728B52AA6E4}">
                <adec:decorative xmlns:adec="http://schemas.microsoft.com/office/drawing/2017/decorative" val="1"/>
              </a:ext>
            </a:extLst>
          </p:cNvPr>
          <p:cNvSpPr>
            <a:spLocks noGrp="1"/>
          </p:cNvSpPr>
          <p:nvPr>
            <p:ph type="dt" sz="half" idx="10"/>
          </p:nvPr>
        </p:nvSpPr>
        <p:spPr/>
        <p:txBody>
          <a:bodyPr/>
          <a:lstStyle/>
          <a:p>
            <a:fld id="{8BDD9487-11F9-4CFC-B5C3-C569B7161383}" type="datetime1">
              <a:rPr lang="en-US" smtClean="0"/>
              <a:t>4/19/2022</a:t>
            </a:fld>
            <a:endParaRPr lang="en-US"/>
          </a:p>
        </p:txBody>
      </p:sp>
      <p:sp>
        <p:nvSpPr>
          <p:cNvPr id="8" name="Slide Number Placeholder 7">
            <a:extLst>
              <a:ext uri="{FF2B5EF4-FFF2-40B4-BE49-F238E27FC236}">
                <a16:creationId xmlns:a16="http://schemas.microsoft.com/office/drawing/2014/main" id="{D67ED1C4-9F96-4FA5-A43D-F8FB6172D63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28</a:t>
            </a:fld>
            <a:endParaRPr lang="en-US" dirty="0"/>
          </a:p>
        </p:txBody>
      </p:sp>
    </p:spTree>
    <p:extLst>
      <p:ext uri="{BB962C8B-B14F-4D97-AF65-F5344CB8AC3E}">
        <p14:creationId xmlns:p14="http://schemas.microsoft.com/office/powerpoint/2010/main" val="3995157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9C166E-1A31-4012-A7EA-D7B7A4668024}"/>
              </a:ext>
            </a:extLst>
          </p:cNvPr>
          <p:cNvSpPr>
            <a:spLocks noGrp="1"/>
          </p:cNvSpPr>
          <p:nvPr>
            <p:ph type="title"/>
          </p:nvPr>
        </p:nvSpPr>
        <p:spPr>
          <a:xfrm>
            <a:off x="0" y="39328"/>
            <a:ext cx="12192000" cy="1371600"/>
          </a:xfrm>
        </p:spPr>
        <p:txBody>
          <a:bodyPr/>
          <a:lstStyle/>
          <a:p>
            <a:r>
              <a:rPr lang="en-US" sz="3600" dirty="0"/>
              <a:t>Overview of the Measures Management System (MMS)</a:t>
            </a:r>
          </a:p>
        </p:txBody>
      </p:sp>
      <p:sp>
        <p:nvSpPr>
          <p:cNvPr id="2" name="Content Placeholder 1">
            <a:extLst>
              <a:ext uri="{FF2B5EF4-FFF2-40B4-BE49-F238E27FC236}">
                <a16:creationId xmlns:a16="http://schemas.microsoft.com/office/drawing/2014/main" id="{8AA8A232-534A-4697-8BE8-FE88A1E21EBF}"/>
              </a:ext>
            </a:extLst>
          </p:cNvPr>
          <p:cNvSpPr>
            <a:spLocks noGrp="1"/>
          </p:cNvSpPr>
          <p:nvPr>
            <p:ph idx="1"/>
          </p:nvPr>
        </p:nvSpPr>
        <p:spPr>
          <a:xfrm>
            <a:off x="457200" y="1823157"/>
            <a:ext cx="5305406" cy="4708525"/>
          </a:xfrm>
        </p:spPr>
        <p:txBody>
          <a:bodyPr>
            <a:normAutofit fontScale="77500" lnSpcReduction="20000"/>
          </a:bodyPr>
          <a:lstStyle/>
          <a:p>
            <a:pPr marL="285750" indent="-285750">
              <a:lnSpc>
                <a:spcPct val="120000"/>
              </a:lnSpc>
              <a:spcAft>
                <a:spcPts val="1800"/>
              </a:spcAft>
            </a:pPr>
            <a:r>
              <a:rPr lang="en-US" sz="3100" dirty="0"/>
              <a:t>CMS </a:t>
            </a:r>
            <a:r>
              <a:rPr lang="en-US" dirty="0"/>
              <a:t>developed the </a:t>
            </a:r>
            <a:r>
              <a:rPr lang="en-US" dirty="0">
                <a:hlinkClick r:id="rId3"/>
              </a:rPr>
              <a:t>MMS</a:t>
            </a:r>
            <a:r>
              <a:rPr lang="en-US" dirty="0"/>
              <a:t> to foster and support standardization, flexibility, and innovation in quality measurement through a series of channels.</a:t>
            </a:r>
          </a:p>
          <a:p>
            <a:pPr marL="285750" indent="-285750">
              <a:lnSpc>
                <a:spcPct val="120000"/>
              </a:lnSpc>
            </a:pPr>
            <a:r>
              <a:rPr lang="en-US" sz="3100" dirty="0"/>
              <a:t>The MMS conducts stakeholder outreach and education, which </a:t>
            </a:r>
            <a:r>
              <a:rPr lang="en-US" sz="3100" b="1" u="sng" dirty="0">
                <a:solidFill>
                  <a:schemeClr val="tx2"/>
                </a:solidFill>
              </a:rPr>
              <a:t>includes annual public webinars</a:t>
            </a:r>
            <a:r>
              <a:rPr lang="en-US" sz="3100" dirty="0"/>
              <a:t>, monthly information sessions, a newsletter, and other ad hoc outreach activities</a:t>
            </a:r>
          </a:p>
          <a:p>
            <a:pPr marL="285750" indent="-285750"/>
            <a:endParaRPr lang="en-US" sz="2000" dirty="0"/>
          </a:p>
          <a:p>
            <a:pPr marL="0" indent="0">
              <a:buNone/>
            </a:pPr>
            <a:endParaRPr lang="en-US" sz="700" dirty="0">
              <a:solidFill>
                <a:srgbClr val="0000FF"/>
              </a:solidFill>
              <a:hlinkClick r:id="rId3">
                <a:extLst>
                  <a:ext uri="{A12FA001-AC4F-418D-AE19-62706E023703}">
                    <ahyp:hlinkClr xmlns:ahyp="http://schemas.microsoft.com/office/drawing/2018/hyperlinkcolor" val="tx"/>
                  </a:ext>
                </a:extLst>
              </a:hlinkClick>
            </a:endParaRPr>
          </a:p>
          <a:p>
            <a:pPr marL="285750" indent="-285750"/>
            <a:endParaRPr lang="en-US" sz="2000" dirty="0"/>
          </a:p>
          <a:p>
            <a:endParaRPr lang="en-US" dirty="0"/>
          </a:p>
        </p:txBody>
      </p:sp>
      <p:grpSp>
        <p:nvGrpSpPr>
          <p:cNvPr id="5" name="Group 4" descr="Measure Management System  diagram">
            <a:extLst>
              <a:ext uri="{FF2B5EF4-FFF2-40B4-BE49-F238E27FC236}">
                <a16:creationId xmlns:a16="http://schemas.microsoft.com/office/drawing/2014/main" id="{29E07E28-B408-4A97-8720-3F9F8993E9FE}"/>
              </a:ext>
            </a:extLst>
          </p:cNvPr>
          <p:cNvGrpSpPr/>
          <p:nvPr/>
        </p:nvGrpSpPr>
        <p:grpSpPr>
          <a:xfrm>
            <a:off x="6016256" y="1483756"/>
            <a:ext cx="5718544" cy="5047926"/>
            <a:chOff x="5886434" y="1511976"/>
            <a:chExt cx="5718544" cy="5047926"/>
          </a:xfrm>
        </p:grpSpPr>
        <p:pic>
          <p:nvPicPr>
            <p:cNvPr id="7" name="Picture 6" descr="Image of MMS engagement channels">
              <a:extLst>
                <a:ext uri="{FF2B5EF4-FFF2-40B4-BE49-F238E27FC236}">
                  <a16:creationId xmlns:a16="http://schemas.microsoft.com/office/drawing/2014/main" id="{CC09C910-6417-48FD-9FE5-F23358CFAF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6434" y="1511976"/>
              <a:ext cx="5718544" cy="5047926"/>
            </a:xfrm>
            <a:prstGeom prst="rect">
              <a:avLst/>
            </a:prstGeom>
          </p:spPr>
        </p:pic>
        <p:sp>
          <p:nvSpPr>
            <p:cNvPr id="4" name="TextBox 3">
              <a:extLst>
                <a:ext uri="{FF2B5EF4-FFF2-40B4-BE49-F238E27FC236}">
                  <a16:creationId xmlns:a16="http://schemas.microsoft.com/office/drawing/2014/main" id="{BA1912A2-2424-49BC-B1C0-0CEB896E0906}"/>
                </a:ext>
              </a:extLst>
            </p:cNvPr>
            <p:cNvSpPr txBox="1"/>
            <p:nvPr/>
          </p:nvSpPr>
          <p:spPr>
            <a:xfrm>
              <a:off x="6668507" y="4841703"/>
              <a:ext cx="364202" cy="261610"/>
            </a:xfrm>
            <a:prstGeom prst="rect">
              <a:avLst/>
            </a:prstGeom>
            <a:noFill/>
          </p:spPr>
          <p:txBody>
            <a:bodyPr wrap="none" rtlCol="0">
              <a:spAutoFit/>
            </a:bodyPr>
            <a:lstStyle/>
            <a:p>
              <a:r>
                <a:rPr lang="en-US" sz="1100" dirty="0">
                  <a:solidFill>
                    <a:srgbClr val="308ACA"/>
                  </a:solidFill>
                </a:rPr>
                <a:t>2.0</a:t>
              </a:r>
              <a:endParaRPr lang="en-US" dirty="0">
                <a:solidFill>
                  <a:srgbClr val="308ACA"/>
                </a:solidFill>
              </a:endParaRPr>
            </a:p>
          </p:txBody>
        </p:sp>
      </p:grpSp>
      <p:sp>
        <p:nvSpPr>
          <p:cNvPr id="6" name="Date Placeholder 5">
            <a:extLst>
              <a:ext uri="{FF2B5EF4-FFF2-40B4-BE49-F238E27FC236}">
                <a16:creationId xmlns:a16="http://schemas.microsoft.com/office/drawing/2014/main" id="{2C2CDFBF-A273-4D12-9604-CF47D13A4AB4}"/>
              </a:ext>
              <a:ext uri="{C183D7F6-B498-43B3-948B-1728B52AA6E4}">
                <adec:decorative xmlns:adec="http://schemas.microsoft.com/office/drawing/2017/decorative" val="1"/>
              </a:ext>
            </a:extLst>
          </p:cNvPr>
          <p:cNvSpPr>
            <a:spLocks noGrp="1"/>
          </p:cNvSpPr>
          <p:nvPr>
            <p:ph type="dt" sz="half" idx="10"/>
          </p:nvPr>
        </p:nvSpPr>
        <p:spPr/>
        <p:txBody>
          <a:bodyPr/>
          <a:lstStyle/>
          <a:p>
            <a:fld id="{A6F9978D-1107-4EB7-B69E-674B93F80C4A}" type="datetime1">
              <a:rPr lang="en-US" smtClean="0"/>
              <a:t>4/19/2022</a:t>
            </a:fld>
            <a:endParaRPr lang="en-US"/>
          </a:p>
        </p:txBody>
      </p:sp>
      <p:sp>
        <p:nvSpPr>
          <p:cNvPr id="8" name="Slide Number Placeholder 7">
            <a:extLst>
              <a:ext uri="{FF2B5EF4-FFF2-40B4-BE49-F238E27FC236}">
                <a16:creationId xmlns:a16="http://schemas.microsoft.com/office/drawing/2014/main" id="{701B50A4-7864-403E-8C86-778EDA5A88C9}"/>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50197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057F4-AAB2-4798-8A35-8719D5E5AAC8}"/>
              </a:ext>
            </a:extLst>
          </p:cNvPr>
          <p:cNvSpPr>
            <a:spLocks noGrp="1"/>
          </p:cNvSpPr>
          <p:nvPr>
            <p:ph type="title"/>
          </p:nvPr>
        </p:nvSpPr>
        <p:spPr/>
        <p:txBody>
          <a:bodyPr/>
          <a:lstStyle/>
          <a:p>
            <a:r>
              <a:rPr lang="en-US" dirty="0"/>
              <a:t>Meaningful Measures 2.0</a:t>
            </a:r>
          </a:p>
        </p:txBody>
      </p:sp>
      <p:sp>
        <p:nvSpPr>
          <p:cNvPr id="3" name="Content Placeholder 2">
            <a:extLst>
              <a:ext uri="{FF2B5EF4-FFF2-40B4-BE49-F238E27FC236}">
                <a16:creationId xmlns:a16="http://schemas.microsoft.com/office/drawing/2014/main" id="{B9B56CBA-253D-4566-B2CB-8FE976138FD3}"/>
              </a:ext>
            </a:extLst>
          </p:cNvPr>
          <p:cNvSpPr>
            <a:spLocks noGrp="1"/>
          </p:cNvSpPr>
          <p:nvPr>
            <p:ph idx="1"/>
          </p:nvPr>
        </p:nvSpPr>
        <p:spPr>
          <a:xfrm>
            <a:off x="457199" y="2039343"/>
            <a:ext cx="10372865" cy="2081675"/>
          </a:xfrm>
        </p:spPr>
        <p:txBody>
          <a:bodyPr>
            <a:noAutofit/>
          </a:bodyPr>
          <a:lstStyle/>
          <a:p>
            <a:pPr>
              <a:spcBef>
                <a:spcPts val="1800"/>
              </a:spcBef>
            </a:pPr>
            <a:r>
              <a:rPr lang="en-US" sz="2400" b="1" dirty="0">
                <a:solidFill>
                  <a:schemeClr val="tx2"/>
                </a:solidFill>
              </a:rPr>
              <a:t>CMS launched </a:t>
            </a:r>
            <a:r>
              <a:rPr lang="en-US" sz="2400" b="1" dirty="0">
                <a:solidFill>
                  <a:schemeClr val="tx2"/>
                </a:solidFill>
                <a:hlinkClick r:id="rId3">
                  <a:extLst>
                    <a:ext uri="{A12FA001-AC4F-418D-AE19-62706E023703}">
                      <ahyp:hlinkClr xmlns:ahyp="http://schemas.microsoft.com/office/drawing/2018/hyperlinkcolor" val="tx"/>
                    </a:ext>
                  </a:extLst>
                </a:hlinkClick>
              </a:rPr>
              <a:t>Meaningful Measures (MM) 2.0</a:t>
            </a:r>
            <a:r>
              <a:rPr lang="en-US" sz="2400" b="1" dirty="0">
                <a:solidFill>
                  <a:schemeClr val="tx2"/>
                </a:solidFill>
              </a:rPr>
              <a:t>, which promotes innovation and modernization </a:t>
            </a:r>
            <a:r>
              <a:rPr lang="en-US" sz="2400" dirty="0"/>
              <a:t>of all aspects of quality, addressing a wide variety of settings, stakeholders, and measurement requirements.</a:t>
            </a:r>
          </a:p>
        </p:txBody>
      </p:sp>
      <p:sp>
        <p:nvSpPr>
          <p:cNvPr id="12" name="TextBox 11">
            <a:extLst>
              <a:ext uri="{FF2B5EF4-FFF2-40B4-BE49-F238E27FC236}">
                <a16:creationId xmlns:a16="http://schemas.microsoft.com/office/drawing/2014/main" id="{AD8493DC-CAC8-45BF-B8A3-AEC69CCBBE7E}"/>
              </a:ext>
            </a:extLst>
          </p:cNvPr>
          <p:cNvSpPr txBox="1"/>
          <p:nvPr/>
        </p:nvSpPr>
        <p:spPr>
          <a:xfrm>
            <a:off x="457200" y="3445093"/>
            <a:ext cx="7892834" cy="227754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goal of MM 2.0 is to transform measures to fully digital by 2025 and incorporate all-payer data.</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742950" marR="0" lvl="1" indent="-28575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Digital Quality Measures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dQMs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use health information sources that are reported electronically. </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Electronic reporting will reduce burden of providers.</a:t>
            </a:r>
          </a:p>
        </p:txBody>
      </p:sp>
      <p:sp>
        <p:nvSpPr>
          <p:cNvPr id="4" name="TextBox 3">
            <a:extLst>
              <a:ext uri="{FF2B5EF4-FFF2-40B4-BE49-F238E27FC236}">
                <a16:creationId xmlns:a16="http://schemas.microsoft.com/office/drawing/2014/main" id="{4C11EE44-6841-475A-B70A-760B6C24B4D0}"/>
              </a:ext>
            </a:extLst>
          </p:cNvPr>
          <p:cNvSpPr txBox="1"/>
          <p:nvPr/>
        </p:nvSpPr>
        <p:spPr>
          <a:xfrm>
            <a:off x="902825" y="6319391"/>
            <a:ext cx="5923416" cy="707886"/>
          </a:xfrm>
          <a:prstGeom prst="rect">
            <a:avLst/>
          </a:prstGeom>
          <a:noFill/>
        </p:spPr>
        <p:txBody>
          <a:bodyPr wrap="none" rtlCol="0">
            <a:spAutoFit/>
          </a:bodyPr>
          <a:lstStyle/>
          <a:p>
            <a:r>
              <a:rPr lang="fr-FR" sz="1100" dirty="0">
                <a:latin typeface="Arial" panose="020B0604020202020204" pitchFamily="34" charset="0"/>
                <a:cs typeface="Arial" panose="020B0604020202020204" pitchFamily="34" charset="0"/>
              </a:rPr>
              <a:t>S</a:t>
            </a:r>
            <a:r>
              <a:rPr lang="fr-FR" sz="1100" dirty="0">
                <a:effectLst/>
                <a:latin typeface="Arial" panose="020B0604020202020204" pitchFamily="34" charset="0"/>
                <a:cs typeface="Arial" panose="020B0604020202020204" pitchFamily="34" charset="0"/>
              </a:rPr>
              <a:t>ource:</a:t>
            </a:r>
          </a:p>
          <a:p>
            <a:r>
              <a:rPr lang="fr-FR" sz="1100" dirty="0">
                <a:latin typeface="Arial" panose="020B0604020202020204" pitchFamily="34" charset="0"/>
                <a:cs typeface="Arial" panose="020B0604020202020204" pitchFamily="34" charset="0"/>
              </a:rPr>
              <a:t>1</a:t>
            </a:r>
            <a:r>
              <a:rPr lang="fr-FR" sz="1100" dirty="0">
                <a:effectLst/>
                <a:latin typeface="Arial" panose="020B0604020202020204" pitchFamily="34" charset="0"/>
                <a:cs typeface="Arial" panose="020B0604020202020204" pitchFamily="34" charset="0"/>
              </a:rPr>
              <a:t> </a:t>
            </a:r>
            <a:r>
              <a:rPr lang="fr-FR" sz="1100" dirty="0">
                <a:effectLst/>
                <a:latin typeface="Arial" panose="020B0604020202020204" pitchFamily="34" charset="0"/>
                <a:cs typeface="Arial" panose="020B0604020202020204" pitchFamily="34" charset="0"/>
                <a:hlinkClick r:id="rId4"/>
              </a:rPr>
              <a:t>https://www.cms.gov/meaningful-measures-20-moving-measure-reduction-modernization</a:t>
            </a:r>
            <a:r>
              <a:rPr lang="fr-FR" sz="1100" dirty="0">
                <a:effectLst/>
                <a:latin typeface="Arial" panose="020B0604020202020204" pitchFamily="34" charset="0"/>
                <a:cs typeface="Arial" panose="020B0604020202020204" pitchFamily="34" charset="0"/>
              </a:rPr>
              <a:t> </a:t>
            </a:r>
            <a:r>
              <a:rPr lang="en-US" sz="1100" dirty="0">
                <a:effectLst/>
                <a:latin typeface="Arial" panose="020B0604020202020204" pitchFamily="34" charset="0"/>
                <a:cs typeface="Arial" panose="020B0604020202020204" pitchFamily="34" charset="0"/>
              </a:rPr>
              <a:t> </a:t>
            </a:r>
            <a:endParaRPr lang="en-US" sz="1100" dirty="0">
              <a:latin typeface="Arial" panose="020B0604020202020204" pitchFamily="34" charset="0"/>
              <a:cs typeface="Arial" panose="020B0604020202020204" pitchFamily="34" charset="0"/>
            </a:endParaRPr>
          </a:p>
          <a:p>
            <a:endParaRPr lang="en-US" dirty="0"/>
          </a:p>
        </p:txBody>
      </p:sp>
      <p:pic>
        <p:nvPicPr>
          <p:cNvPr id="8" name="Picture 7" descr="Screen shot of the CMS.gov Meaningful Measure Framework web page.">
            <a:extLst>
              <a:ext uri="{FF2B5EF4-FFF2-40B4-BE49-F238E27FC236}">
                <a16:creationId xmlns:a16="http://schemas.microsoft.com/office/drawing/2014/main" id="{B3FA280A-7B17-44BF-95E4-68A68630BC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14600" y="3651382"/>
            <a:ext cx="3484026" cy="1765569"/>
          </a:xfrm>
          <a:prstGeom prst="rect">
            <a:avLst/>
          </a:prstGeom>
          <a:ln>
            <a:solidFill>
              <a:schemeClr val="bg1">
                <a:lumMod val="75000"/>
              </a:schemeClr>
            </a:solidFill>
          </a:ln>
        </p:spPr>
      </p:pic>
      <p:sp>
        <p:nvSpPr>
          <p:cNvPr id="6" name="Slide Number Placeholder 5">
            <a:extLst>
              <a:ext uri="{FF2B5EF4-FFF2-40B4-BE49-F238E27FC236}">
                <a16:creationId xmlns:a16="http://schemas.microsoft.com/office/drawing/2014/main" id="{EEF47DB2-BFE0-4029-A60D-B730A9024B84}"/>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29</a:t>
            </a:fld>
            <a:endParaRPr lang="en-US" dirty="0"/>
          </a:p>
        </p:txBody>
      </p:sp>
      <p:sp>
        <p:nvSpPr>
          <p:cNvPr id="5" name="Date Placeholder 4">
            <a:extLst>
              <a:ext uri="{FF2B5EF4-FFF2-40B4-BE49-F238E27FC236}">
                <a16:creationId xmlns:a16="http://schemas.microsoft.com/office/drawing/2014/main" id="{242EB10F-53AB-48E3-B2F7-561EEFFE53E9}"/>
              </a:ext>
              <a:ext uri="{C183D7F6-B498-43B3-948B-1728B52AA6E4}">
                <adec:decorative xmlns:adec="http://schemas.microsoft.com/office/drawing/2017/decorative" val="1"/>
              </a:ext>
            </a:extLst>
          </p:cNvPr>
          <p:cNvSpPr>
            <a:spLocks noGrp="1"/>
          </p:cNvSpPr>
          <p:nvPr>
            <p:ph type="dt" sz="half" idx="10"/>
          </p:nvPr>
        </p:nvSpPr>
        <p:spPr/>
        <p:txBody>
          <a:bodyPr/>
          <a:lstStyle/>
          <a:p>
            <a:fld id="{ED14114C-9954-4212-97BE-369381E09D2E}" type="datetime1">
              <a:rPr lang="en-US" smtClean="0"/>
              <a:t>4/19/2022</a:t>
            </a:fld>
            <a:endParaRPr lang="en-US"/>
          </a:p>
        </p:txBody>
      </p:sp>
    </p:spTree>
    <p:extLst>
      <p:ext uri="{BB962C8B-B14F-4D97-AF65-F5344CB8AC3E}">
        <p14:creationId xmlns:p14="http://schemas.microsoft.com/office/powerpoint/2010/main" val="279789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BD1B-20D9-4DF4-8918-19C90437BB33}"/>
              </a:ext>
            </a:extLst>
          </p:cNvPr>
          <p:cNvSpPr>
            <a:spLocks noGrp="1"/>
          </p:cNvSpPr>
          <p:nvPr>
            <p:ph type="title"/>
          </p:nvPr>
        </p:nvSpPr>
        <p:spPr/>
        <p:txBody>
          <a:bodyPr/>
          <a:lstStyle/>
          <a:p>
            <a:r>
              <a:rPr lang="en-US" dirty="0"/>
              <a:t>Alignment</a:t>
            </a:r>
          </a:p>
        </p:txBody>
      </p:sp>
      <p:sp>
        <p:nvSpPr>
          <p:cNvPr id="3" name="Content Placeholder 2">
            <a:extLst>
              <a:ext uri="{FF2B5EF4-FFF2-40B4-BE49-F238E27FC236}">
                <a16:creationId xmlns:a16="http://schemas.microsoft.com/office/drawing/2014/main" id="{E3D4FBD2-863E-41FE-9ACD-5E7CA1F4EEFD}"/>
              </a:ext>
            </a:extLst>
          </p:cNvPr>
          <p:cNvSpPr>
            <a:spLocks noGrp="1"/>
          </p:cNvSpPr>
          <p:nvPr>
            <p:ph idx="1"/>
          </p:nvPr>
        </p:nvSpPr>
        <p:spPr>
          <a:xfrm>
            <a:off x="457200" y="2100889"/>
            <a:ext cx="11277600" cy="4223711"/>
          </a:xfrm>
        </p:spPr>
        <p:txBody>
          <a:bodyPr>
            <a:noAutofit/>
          </a:bodyPr>
          <a:lstStyle/>
          <a:p>
            <a:pPr marL="0" indent="0">
              <a:spcBef>
                <a:spcPts val="1800"/>
              </a:spcBef>
              <a:buNone/>
            </a:pPr>
            <a:r>
              <a:rPr lang="en-US" sz="2400" dirty="0"/>
              <a:t>In addition to moving toward measures that reduce reporting burden, </a:t>
            </a:r>
            <a:br>
              <a:rPr lang="en-US" sz="2400" dirty="0"/>
            </a:br>
            <a:r>
              <a:rPr lang="en-US" sz="2400" b="1" dirty="0">
                <a:solidFill>
                  <a:schemeClr val="tx2"/>
                </a:solidFill>
              </a:rPr>
              <a:t>MM 2.0 focuses on measure alignment.</a:t>
            </a:r>
          </a:p>
          <a:p>
            <a:pPr>
              <a:spcBef>
                <a:spcPts val="1800"/>
              </a:spcBef>
            </a:pPr>
            <a:r>
              <a:rPr lang="en-US" sz="2000" dirty="0"/>
              <a:t>The </a:t>
            </a:r>
            <a:r>
              <a:rPr lang="en-US" sz="2000" dirty="0">
                <a:hlinkClick r:id="rId3"/>
              </a:rPr>
              <a:t>Core Quality Measure Collaborative (CQMC)</a:t>
            </a:r>
            <a:r>
              <a:rPr lang="en-US" sz="2000" dirty="0"/>
              <a:t> is a partnership between America’s Health Insurance Plans (AHIP), CMS, and the National Quality Forum (NQF) to create core sets of measures to align quality measures used by public and private payers.</a:t>
            </a:r>
          </a:p>
          <a:p>
            <a:pPr>
              <a:spcBef>
                <a:spcPts val="1800"/>
              </a:spcBef>
            </a:pPr>
            <a:r>
              <a:rPr lang="en-US" sz="2000" dirty="0"/>
              <a:t>CMS Cross-Component Alignment Workgroup to help align the use measures:</a:t>
            </a:r>
          </a:p>
          <a:p>
            <a:pPr lvl="1">
              <a:spcBef>
                <a:spcPts val="1800"/>
              </a:spcBef>
            </a:pPr>
            <a:r>
              <a:rPr lang="en-US" sz="2000" dirty="0"/>
              <a:t>In CMS programs and other federal agencies.</a:t>
            </a:r>
          </a:p>
          <a:p>
            <a:pPr lvl="1">
              <a:spcBef>
                <a:spcPts val="1800"/>
              </a:spcBef>
            </a:pPr>
            <a:r>
              <a:rPr lang="en-US" sz="2000" dirty="0"/>
              <a:t>Across private industry, where possible, particularly with respect to the CQMC.</a:t>
            </a:r>
          </a:p>
        </p:txBody>
      </p:sp>
      <p:sp>
        <p:nvSpPr>
          <p:cNvPr id="4" name="Date Placeholder 3">
            <a:extLst>
              <a:ext uri="{FF2B5EF4-FFF2-40B4-BE49-F238E27FC236}">
                <a16:creationId xmlns:a16="http://schemas.microsoft.com/office/drawing/2014/main" id="{6B1DDCAC-3E62-4455-9C41-B554ADF1946A}"/>
              </a:ext>
              <a:ext uri="{C183D7F6-B498-43B3-948B-1728B52AA6E4}">
                <adec:decorative xmlns:adec="http://schemas.microsoft.com/office/drawing/2017/decorative" val="1"/>
              </a:ext>
            </a:extLst>
          </p:cNvPr>
          <p:cNvSpPr>
            <a:spLocks noGrp="1"/>
          </p:cNvSpPr>
          <p:nvPr>
            <p:ph type="dt" sz="half" idx="10"/>
          </p:nvPr>
        </p:nvSpPr>
        <p:spPr/>
        <p:txBody>
          <a:bodyPr/>
          <a:lstStyle/>
          <a:p>
            <a:fld id="{6131453E-7C5E-4756-8B36-9CD088327D3C}" type="datetime1">
              <a:rPr lang="en-US" smtClean="0"/>
              <a:t>4/19/2022</a:t>
            </a:fld>
            <a:endParaRPr lang="en-US"/>
          </a:p>
        </p:txBody>
      </p:sp>
      <p:sp>
        <p:nvSpPr>
          <p:cNvPr id="5" name="Slide Number Placeholder 4">
            <a:extLst>
              <a:ext uri="{FF2B5EF4-FFF2-40B4-BE49-F238E27FC236}">
                <a16:creationId xmlns:a16="http://schemas.microsoft.com/office/drawing/2014/main" id="{CC2C381A-34FF-42FD-8F7C-4F2174D0556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30</a:t>
            </a:fld>
            <a:endParaRPr lang="en-US" dirty="0"/>
          </a:p>
        </p:txBody>
      </p:sp>
    </p:spTree>
    <p:extLst>
      <p:ext uri="{BB962C8B-B14F-4D97-AF65-F5344CB8AC3E}">
        <p14:creationId xmlns:p14="http://schemas.microsoft.com/office/powerpoint/2010/main" val="517183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3BD1B-20D9-4DF4-8918-19C90437BB33}"/>
              </a:ext>
            </a:extLst>
          </p:cNvPr>
          <p:cNvSpPr>
            <a:spLocks noGrp="1"/>
          </p:cNvSpPr>
          <p:nvPr>
            <p:ph type="title"/>
          </p:nvPr>
        </p:nvSpPr>
        <p:spPr/>
        <p:txBody>
          <a:bodyPr/>
          <a:lstStyle/>
          <a:p>
            <a:r>
              <a:rPr lang="en-US" dirty="0"/>
              <a:t>CQMC Core Sets</a:t>
            </a:r>
          </a:p>
        </p:txBody>
      </p:sp>
      <p:sp>
        <p:nvSpPr>
          <p:cNvPr id="3" name="Content Placeholder 2">
            <a:extLst>
              <a:ext uri="{FF2B5EF4-FFF2-40B4-BE49-F238E27FC236}">
                <a16:creationId xmlns:a16="http://schemas.microsoft.com/office/drawing/2014/main" id="{E3D4FBD2-863E-41FE-9ACD-5E7CA1F4EEFD}"/>
              </a:ext>
            </a:extLst>
          </p:cNvPr>
          <p:cNvSpPr>
            <a:spLocks noGrp="1"/>
          </p:cNvSpPr>
          <p:nvPr>
            <p:ph idx="1"/>
          </p:nvPr>
        </p:nvSpPr>
        <p:spPr>
          <a:xfrm>
            <a:off x="711448" y="2286000"/>
            <a:ext cx="4899846" cy="4572000"/>
          </a:xfrm>
        </p:spPr>
        <p:txBody>
          <a:bodyPr>
            <a:noAutofit/>
          </a:bodyPr>
          <a:lstStyle/>
          <a:p>
            <a:pPr marL="0" indent="0">
              <a:buNone/>
            </a:pPr>
            <a:r>
              <a:rPr lang="en-US" sz="2400" b="1" dirty="0">
                <a:solidFill>
                  <a:schemeClr val="tx2"/>
                </a:solidFill>
              </a:rPr>
              <a:t>CQMC core sets:</a:t>
            </a:r>
            <a:r>
              <a:rPr lang="en-US" sz="2400" b="1" baseline="30000" dirty="0">
                <a:solidFill>
                  <a:schemeClr val="tx2"/>
                </a:solidFill>
              </a:rPr>
              <a:t>1</a:t>
            </a:r>
          </a:p>
          <a:p>
            <a:r>
              <a:rPr lang="en-US" sz="2000" b="1" dirty="0">
                <a:solidFill>
                  <a:schemeClr val="bg2">
                    <a:lumMod val="75000"/>
                  </a:schemeClr>
                </a:solidFill>
              </a:rPr>
              <a:t>Promote parsimony</a:t>
            </a:r>
          </a:p>
          <a:p>
            <a:pPr lvl="1"/>
            <a:r>
              <a:rPr lang="en-US" sz="2000" dirty="0"/>
              <a:t>Use of fewer and more meaningful measures. </a:t>
            </a:r>
          </a:p>
          <a:p>
            <a:r>
              <a:rPr lang="en-US" sz="2000" b="1" dirty="0">
                <a:solidFill>
                  <a:schemeClr val="bg2">
                    <a:lumMod val="75000"/>
                  </a:schemeClr>
                </a:solidFill>
              </a:rPr>
              <a:t>Alignment</a:t>
            </a:r>
          </a:p>
          <a:p>
            <a:pPr lvl="1"/>
            <a:r>
              <a:rPr lang="en-US" sz="2000" dirty="0"/>
              <a:t>Measures used across difference programs and payers.  </a:t>
            </a:r>
          </a:p>
          <a:p>
            <a:r>
              <a:rPr lang="en-US" sz="2000" b="1" dirty="0">
                <a:solidFill>
                  <a:schemeClr val="bg2">
                    <a:lumMod val="75000"/>
                  </a:schemeClr>
                </a:solidFill>
              </a:rPr>
              <a:t>Efficiency of measurement</a:t>
            </a:r>
          </a:p>
          <a:p>
            <a:pPr lvl="1"/>
            <a:r>
              <a:rPr lang="en-US" sz="2000" dirty="0"/>
              <a:t>Minimum number of measures and the least burdensome measures.</a:t>
            </a:r>
          </a:p>
        </p:txBody>
      </p:sp>
      <p:sp>
        <p:nvSpPr>
          <p:cNvPr id="10" name="TextBox 9">
            <a:extLst>
              <a:ext uri="{FF2B5EF4-FFF2-40B4-BE49-F238E27FC236}">
                <a16:creationId xmlns:a16="http://schemas.microsoft.com/office/drawing/2014/main" id="{BEACE7DA-2D8D-4D1D-A628-7DB502E981EF}"/>
              </a:ext>
            </a:extLst>
          </p:cNvPr>
          <p:cNvSpPr txBox="1"/>
          <p:nvPr/>
        </p:nvSpPr>
        <p:spPr>
          <a:xfrm>
            <a:off x="6414181" y="2286000"/>
            <a:ext cx="5320619" cy="2585323"/>
          </a:xfrm>
          <a:prstGeom prst="rect">
            <a:avLst/>
          </a:prstGeom>
          <a:noFill/>
        </p:spPr>
        <p:txBody>
          <a:bodyPr wrap="square">
            <a:spAutoFit/>
          </a:bodyPr>
          <a:lstStyle/>
          <a:p>
            <a:pPr marR="0" lvl="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CQMC has core measure sets for conditions disproportionately impact rural residents. </a:t>
            </a:r>
          </a:p>
          <a:p>
            <a:pPr marL="342900" indent="-342900">
              <a:spcBef>
                <a:spcPts val="12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Behavioral Health</a:t>
            </a:r>
          </a:p>
          <a:p>
            <a:pPr marL="342900" indent="-342900">
              <a:spcBef>
                <a:spcPts val="12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Cardiology</a:t>
            </a:r>
          </a:p>
          <a:p>
            <a:pPr marL="342900" indent="-342900">
              <a:spcBef>
                <a:spcPts val="12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Obstetrics and Gynecology</a:t>
            </a:r>
          </a:p>
        </p:txBody>
      </p:sp>
      <p:sp>
        <p:nvSpPr>
          <p:cNvPr id="4" name="TextBox 3">
            <a:extLst>
              <a:ext uri="{FF2B5EF4-FFF2-40B4-BE49-F238E27FC236}">
                <a16:creationId xmlns:a16="http://schemas.microsoft.com/office/drawing/2014/main" id="{543BAF93-5435-47B5-9299-5B21BF02666C}"/>
              </a:ext>
            </a:extLst>
          </p:cNvPr>
          <p:cNvSpPr txBox="1"/>
          <p:nvPr/>
        </p:nvSpPr>
        <p:spPr>
          <a:xfrm>
            <a:off x="810228" y="6317848"/>
            <a:ext cx="2529860"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a:t>
            </a:r>
          </a:p>
          <a:p>
            <a:r>
              <a:rPr lang="en-US" sz="1100" dirty="0">
                <a:latin typeface="Arial" panose="020B0604020202020204" pitchFamily="34" charset="0"/>
                <a:cs typeface="Arial" panose="020B0604020202020204" pitchFamily="34" charset="0"/>
              </a:rPr>
              <a:t>1 </a:t>
            </a:r>
            <a:r>
              <a:rPr lang="fr-FR" sz="1100" dirty="0">
                <a:effectLst/>
                <a:latin typeface="Arial" panose="020B0604020202020204" pitchFamily="34" charset="0"/>
                <a:cs typeface="Arial" panose="020B0604020202020204" pitchFamily="34" charset="0"/>
                <a:hlinkClick r:id="rId3"/>
              </a:rPr>
              <a:t>https://www.qualityforum.org/cqmc/</a:t>
            </a:r>
            <a:r>
              <a:rPr lang="fr-FR" sz="1100" dirty="0">
                <a:effectLst/>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9B7B89E7-02AE-4C59-879F-2946B30C4F48}"/>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31</a:t>
            </a:fld>
            <a:endParaRPr lang="en-US" dirty="0"/>
          </a:p>
        </p:txBody>
      </p:sp>
      <p:sp>
        <p:nvSpPr>
          <p:cNvPr id="5" name="Date Placeholder 4">
            <a:extLst>
              <a:ext uri="{FF2B5EF4-FFF2-40B4-BE49-F238E27FC236}">
                <a16:creationId xmlns:a16="http://schemas.microsoft.com/office/drawing/2014/main" id="{A5CF6EC8-A610-45B8-AFC0-1C499748170C}"/>
              </a:ext>
              <a:ext uri="{C183D7F6-B498-43B3-948B-1728B52AA6E4}">
                <adec:decorative xmlns:adec="http://schemas.microsoft.com/office/drawing/2017/decorative" val="1"/>
              </a:ext>
            </a:extLst>
          </p:cNvPr>
          <p:cNvSpPr>
            <a:spLocks noGrp="1"/>
          </p:cNvSpPr>
          <p:nvPr>
            <p:ph type="dt" sz="half" idx="10"/>
          </p:nvPr>
        </p:nvSpPr>
        <p:spPr/>
        <p:txBody>
          <a:bodyPr/>
          <a:lstStyle/>
          <a:p>
            <a:fld id="{3106956C-F268-4A86-A3E3-23FC274A906A}" type="datetime1">
              <a:rPr lang="en-US" smtClean="0"/>
              <a:t>4/19/2022</a:t>
            </a:fld>
            <a:endParaRPr lang="en-US"/>
          </a:p>
        </p:txBody>
      </p:sp>
    </p:spTree>
    <p:extLst>
      <p:ext uri="{BB962C8B-B14F-4D97-AF65-F5344CB8AC3E}">
        <p14:creationId xmlns:p14="http://schemas.microsoft.com/office/powerpoint/2010/main" val="1087778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B0A14-C90E-4392-A964-472350465419}"/>
              </a:ext>
            </a:extLst>
          </p:cNvPr>
          <p:cNvSpPr>
            <a:spLocks noGrp="1"/>
          </p:cNvSpPr>
          <p:nvPr>
            <p:ph type="title"/>
          </p:nvPr>
        </p:nvSpPr>
        <p:spPr/>
        <p:txBody>
          <a:bodyPr/>
          <a:lstStyle/>
          <a:p>
            <a:r>
              <a:rPr lang="en-US" dirty="0"/>
              <a:t>Technical Assistance</a:t>
            </a:r>
          </a:p>
        </p:txBody>
      </p:sp>
      <p:sp>
        <p:nvSpPr>
          <p:cNvPr id="3" name="Content Placeholder 2">
            <a:extLst>
              <a:ext uri="{FF2B5EF4-FFF2-40B4-BE49-F238E27FC236}">
                <a16:creationId xmlns:a16="http://schemas.microsoft.com/office/drawing/2014/main" id="{4502E52F-4FFF-4B5E-8AC3-CC69E6FE055F}"/>
              </a:ext>
            </a:extLst>
          </p:cNvPr>
          <p:cNvSpPr>
            <a:spLocks noGrp="1"/>
          </p:cNvSpPr>
          <p:nvPr>
            <p:ph idx="1"/>
          </p:nvPr>
        </p:nvSpPr>
        <p:spPr>
          <a:xfrm>
            <a:off x="457200" y="2173852"/>
            <a:ext cx="8218449" cy="4058673"/>
          </a:xfrm>
        </p:spPr>
        <p:txBody>
          <a:bodyPr>
            <a:noAutofit/>
          </a:bodyPr>
          <a:lstStyle/>
          <a:p>
            <a:pPr marL="0" indent="0">
              <a:spcBef>
                <a:spcPts val="1200"/>
              </a:spcBef>
              <a:buNone/>
            </a:pPr>
            <a:r>
              <a:rPr lang="en-US" sz="2800" b="1" dirty="0">
                <a:solidFill>
                  <a:schemeClr val="tx2"/>
                </a:solidFill>
              </a:rPr>
              <a:t>CMS and HRSA provide technical assistance </a:t>
            </a:r>
            <a:r>
              <a:rPr lang="en-US" sz="2800" dirty="0"/>
              <a:t>(TA) to rural providers to assist with their quality measurement reporting. </a:t>
            </a:r>
          </a:p>
          <a:p>
            <a:pPr>
              <a:spcBef>
                <a:spcPts val="1200"/>
              </a:spcBef>
            </a:pPr>
            <a:r>
              <a:rPr lang="en-US" sz="2400" dirty="0"/>
              <a:t>As touched on previously, the Medicare Rural Hospital Flexibility Program (Flex) helps CAHs to improve rural health care quality, financial health and hospital operations, and EMS.</a:t>
            </a:r>
            <a:r>
              <a:rPr lang="en-US" sz="2400" baseline="30000" dirty="0"/>
              <a:t>1</a:t>
            </a:r>
            <a:endParaRPr lang="en-US" sz="2400" dirty="0"/>
          </a:p>
        </p:txBody>
      </p:sp>
      <p:sp>
        <p:nvSpPr>
          <p:cNvPr id="4" name="TextBox 3">
            <a:extLst>
              <a:ext uri="{FF2B5EF4-FFF2-40B4-BE49-F238E27FC236}">
                <a16:creationId xmlns:a16="http://schemas.microsoft.com/office/drawing/2014/main" id="{49B46190-C5E7-41F3-BB7A-8C3AE8F0531F}"/>
              </a:ext>
            </a:extLst>
          </p:cNvPr>
          <p:cNvSpPr txBox="1"/>
          <p:nvPr/>
        </p:nvSpPr>
        <p:spPr>
          <a:xfrm>
            <a:off x="972274" y="6012359"/>
            <a:ext cx="6184706" cy="769441"/>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Sources:</a:t>
            </a:r>
          </a:p>
          <a:p>
            <a:r>
              <a:rPr lang="en-US" sz="1100" dirty="0">
                <a:effectLst/>
                <a:latin typeface="Arial" panose="020B0604020202020204" pitchFamily="34" charset="0"/>
                <a:cs typeface="Arial" panose="020B0604020202020204" pitchFamily="34" charset="0"/>
              </a:rPr>
              <a:t>1 </a:t>
            </a:r>
            <a:r>
              <a:rPr lang="fr-FR" sz="1100" dirty="0">
                <a:effectLst/>
                <a:latin typeface="Arial" panose="020B0604020202020204" pitchFamily="34" charset="0"/>
                <a:cs typeface="Arial" panose="020B0604020202020204" pitchFamily="34" charset="0"/>
              </a:rPr>
              <a:t>https://www.hrsa.gov/rural-health/rural-hospitals/medicare-rural-hospital-flexibility-program-flex</a:t>
            </a:r>
          </a:p>
          <a:p>
            <a:r>
              <a:rPr lang="en-US" sz="1100" dirty="0">
                <a:effectLst/>
                <a:latin typeface="Arial" panose="020B0604020202020204" pitchFamily="34" charset="0"/>
                <a:cs typeface="Arial" panose="020B0604020202020204" pitchFamily="34" charset="0"/>
              </a:rPr>
              <a:t>2 https://qpp.cms.gov/resources/small-underserved-rural-practices</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8" name="Picture 7" descr="Two nurses examine a medical record together">
            <a:extLst>
              <a:ext uri="{FF2B5EF4-FFF2-40B4-BE49-F238E27FC236}">
                <a16:creationId xmlns:a16="http://schemas.microsoft.com/office/drawing/2014/main" id="{BF5FDAAC-F1B5-4BC7-8C0D-695026FB466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099395" y="2352085"/>
            <a:ext cx="3092605" cy="3798482"/>
          </a:xfrm>
          <a:prstGeom prst="rect">
            <a:avLst/>
          </a:prstGeom>
        </p:spPr>
      </p:pic>
      <p:sp>
        <p:nvSpPr>
          <p:cNvPr id="5" name="Date Placeholder 4">
            <a:extLst>
              <a:ext uri="{FF2B5EF4-FFF2-40B4-BE49-F238E27FC236}">
                <a16:creationId xmlns:a16="http://schemas.microsoft.com/office/drawing/2014/main" id="{1CD424F4-81DB-4190-A940-B99B6B4AB5FF}"/>
              </a:ext>
              <a:ext uri="{C183D7F6-B498-43B3-948B-1728B52AA6E4}">
                <adec:decorative xmlns:adec="http://schemas.microsoft.com/office/drawing/2017/decorative" val="1"/>
              </a:ext>
            </a:extLst>
          </p:cNvPr>
          <p:cNvSpPr>
            <a:spLocks noGrp="1"/>
          </p:cNvSpPr>
          <p:nvPr>
            <p:ph type="dt" sz="half" idx="10"/>
          </p:nvPr>
        </p:nvSpPr>
        <p:spPr/>
        <p:txBody>
          <a:bodyPr/>
          <a:lstStyle/>
          <a:p>
            <a:fld id="{2F8C10A3-B04A-40D1-8EF8-910102223C70}" type="datetime1">
              <a:rPr lang="en-US" smtClean="0"/>
              <a:t>4/19/2022</a:t>
            </a:fld>
            <a:endParaRPr lang="en-US"/>
          </a:p>
        </p:txBody>
      </p:sp>
      <p:sp>
        <p:nvSpPr>
          <p:cNvPr id="6" name="Slide Number Placeholder 5">
            <a:extLst>
              <a:ext uri="{FF2B5EF4-FFF2-40B4-BE49-F238E27FC236}">
                <a16:creationId xmlns:a16="http://schemas.microsoft.com/office/drawing/2014/main" id="{F0C6B9B0-B988-4FB7-800B-22A0C53BDF9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32</a:t>
            </a:fld>
            <a:endParaRPr lang="en-US" dirty="0"/>
          </a:p>
        </p:txBody>
      </p:sp>
    </p:spTree>
    <p:extLst>
      <p:ext uri="{BB962C8B-B14F-4D97-AF65-F5344CB8AC3E}">
        <p14:creationId xmlns:p14="http://schemas.microsoft.com/office/powerpoint/2010/main" val="180370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81F47-8C48-41CD-AA6E-46CFD3B82A30}"/>
              </a:ext>
            </a:extLst>
          </p:cNvPr>
          <p:cNvSpPr>
            <a:spLocks noGrp="1"/>
          </p:cNvSpPr>
          <p:nvPr>
            <p:ph type="title"/>
          </p:nvPr>
        </p:nvSpPr>
        <p:spPr/>
        <p:txBody>
          <a:bodyPr/>
          <a:lstStyle/>
          <a:p>
            <a:r>
              <a:rPr lang="en-US" dirty="0"/>
              <a:t>Summary</a:t>
            </a:r>
          </a:p>
        </p:txBody>
      </p:sp>
      <p:sp>
        <p:nvSpPr>
          <p:cNvPr id="2" name="Content Placeholder 1">
            <a:extLst>
              <a:ext uri="{FF2B5EF4-FFF2-40B4-BE49-F238E27FC236}">
                <a16:creationId xmlns:a16="http://schemas.microsoft.com/office/drawing/2014/main" id="{44E34650-DD2E-40AB-ACE9-FE0A9E2D4F2C}"/>
              </a:ext>
            </a:extLst>
          </p:cNvPr>
          <p:cNvSpPr>
            <a:spLocks noGrp="1"/>
          </p:cNvSpPr>
          <p:nvPr>
            <p:ph idx="1"/>
          </p:nvPr>
        </p:nvSpPr>
        <p:spPr>
          <a:xfrm>
            <a:off x="457199" y="1996039"/>
            <a:ext cx="7216988" cy="4572000"/>
          </a:xfrm>
        </p:spPr>
        <p:txBody>
          <a:bodyPr>
            <a:noAutofit/>
          </a:bodyPr>
          <a:lstStyle/>
          <a:p>
            <a:pPr>
              <a:spcBef>
                <a:spcPts val="1800"/>
              </a:spcBef>
            </a:pPr>
            <a:r>
              <a:rPr lang="en-US" sz="2000" b="1" dirty="0">
                <a:solidFill>
                  <a:schemeClr val="tx2"/>
                </a:solidFill>
              </a:rPr>
              <a:t>Rural residents experience disparities in health care outcome </a:t>
            </a:r>
            <a:r>
              <a:rPr lang="en-US" sz="2000" dirty="0"/>
              <a:t>compared with non-rural residents. </a:t>
            </a:r>
          </a:p>
          <a:p>
            <a:pPr>
              <a:spcBef>
                <a:spcPts val="1800"/>
              </a:spcBef>
            </a:pPr>
            <a:r>
              <a:rPr lang="en-US" sz="2000" b="1" dirty="0">
                <a:solidFill>
                  <a:schemeClr val="tx2"/>
                </a:solidFill>
              </a:rPr>
              <a:t>Quality measures are a tool rural providers can use </a:t>
            </a:r>
            <a:r>
              <a:rPr lang="en-US" sz="2000" dirty="0"/>
              <a:t>to measure/improve the quality of care their patients receive.</a:t>
            </a:r>
          </a:p>
          <a:p>
            <a:pPr>
              <a:spcBef>
                <a:spcPts val="1800"/>
              </a:spcBef>
            </a:pPr>
            <a:r>
              <a:rPr lang="en-US" sz="2000" b="1" dirty="0">
                <a:solidFill>
                  <a:schemeClr val="tx2"/>
                </a:solidFill>
              </a:rPr>
              <a:t>CMS is working with rural providers to: </a:t>
            </a:r>
          </a:p>
          <a:p>
            <a:pPr lvl="1">
              <a:spcBef>
                <a:spcPts val="1200"/>
              </a:spcBef>
            </a:pPr>
            <a:r>
              <a:rPr lang="en-US" sz="1800" dirty="0"/>
              <a:t>Support high-quality telehealth care, </a:t>
            </a:r>
          </a:p>
          <a:p>
            <a:pPr lvl="1">
              <a:spcBef>
                <a:spcPts val="1200"/>
              </a:spcBef>
            </a:pPr>
            <a:r>
              <a:rPr lang="en-US" sz="1800" dirty="0"/>
              <a:t>Address measurement challenges that impact providers ability to report, </a:t>
            </a:r>
          </a:p>
          <a:p>
            <a:pPr lvl="1">
              <a:spcBef>
                <a:spcPts val="1200"/>
              </a:spcBef>
            </a:pPr>
            <a:r>
              <a:rPr lang="en-US" sz="1800" dirty="0"/>
              <a:t>Increase participation in value-based payment programs, and</a:t>
            </a:r>
          </a:p>
          <a:p>
            <a:pPr lvl="1">
              <a:spcBef>
                <a:spcPts val="1200"/>
              </a:spcBef>
            </a:pPr>
            <a:r>
              <a:rPr lang="en-US" sz="1800" dirty="0"/>
              <a:t>Reduce measure reporting burden.</a:t>
            </a:r>
          </a:p>
          <a:p>
            <a:pPr>
              <a:spcBef>
                <a:spcPts val="1800"/>
              </a:spcBef>
            </a:pPr>
            <a:endParaRPr lang="en-US" sz="2400" dirty="0"/>
          </a:p>
        </p:txBody>
      </p:sp>
      <p:sp>
        <p:nvSpPr>
          <p:cNvPr id="6" name="Date Placeholder 5">
            <a:extLst>
              <a:ext uri="{FF2B5EF4-FFF2-40B4-BE49-F238E27FC236}">
                <a16:creationId xmlns:a16="http://schemas.microsoft.com/office/drawing/2014/main" id="{68A327F5-38ED-45B3-AA8F-944A6035743F}"/>
              </a:ext>
              <a:ext uri="{C183D7F6-B498-43B3-948B-1728B52AA6E4}">
                <adec:decorative xmlns:adec="http://schemas.microsoft.com/office/drawing/2017/decorative" val="1"/>
              </a:ext>
            </a:extLst>
          </p:cNvPr>
          <p:cNvSpPr>
            <a:spLocks noGrp="1"/>
          </p:cNvSpPr>
          <p:nvPr>
            <p:ph type="dt" sz="half" idx="10"/>
          </p:nvPr>
        </p:nvSpPr>
        <p:spPr/>
        <p:txBody>
          <a:bodyPr/>
          <a:lstStyle/>
          <a:p>
            <a:fld id="{9F232A7F-4F85-48B1-A37D-06CAD06B33A7}" type="datetime1">
              <a:rPr lang="en-US" smtClean="0"/>
              <a:t>4/19/2022</a:t>
            </a:fld>
            <a:endParaRPr lang="en-US"/>
          </a:p>
        </p:txBody>
      </p:sp>
      <p:sp>
        <p:nvSpPr>
          <p:cNvPr id="7" name="Slide Number Placeholder 6">
            <a:extLst>
              <a:ext uri="{FF2B5EF4-FFF2-40B4-BE49-F238E27FC236}">
                <a16:creationId xmlns:a16="http://schemas.microsoft.com/office/drawing/2014/main" id="{807767F6-436E-4E9E-A94B-AA2B222B7E11}"/>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33</a:t>
            </a:fld>
            <a:endParaRPr lang="en-US" dirty="0"/>
          </a:p>
        </p:txBody>
      </p:sp>
      <p:pic>
        <p:nvPicPr>
          <p:cNvPr id="5" name="Picture 4" descr="A group of doctors and nurses stand together in front of a hospital nurse's station.">
            <a:extLst>
              <a:ext uri="{FF2B5EF4-FFF2-40B4-BE49-F238E27FC236}">
                <a16:creationId xmlns:a16="http://schemas.microsoft.com/office/drawing/2014/main" id="{B62CDE2A-419E-4A64-98F2-5987D4449F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36747" y="1996039"/>
            <a:ext cx="4355252" cy="2865921"/>
          </a:xfrm>
          <a:prstGeom prst="rect">
            <a:avLst/>
          </a:prstGeom>
        </p:spPr>
      </p:pic>
    </p:spTree>
    <p:extLst>
      <p:ext uri="{BB962C8B-B14F-4D97-AF65-F5344CB8AC3E}">
        <p14:creationId xmlns:p14="http://schemas.microsoft.com/office/powerpoint/2010/main" val="519998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p:txBody>
          <a:bodyPr/>
          <a:lstStyle/>
          <a:p>
            <a:r>
              <a:rPr lang="en-US" dirty="0"/>
              <a:t>Questions</a:t>
            </a:r>
          </a:p>
        </p:txBody>
      </p:sp>
      <p:sp>
        <p:nvSpPr>
          <p:cNvPr id="8" name="Slide Number Placeholder 7">
            <a:extLst>
              <a:ext uri="{FF2B5EF4-FFF2-40B4-BE49-F238E27FC236}">
                <a16:creationId xmlns:a16="http://schemas.microsoft.com/office/drawing/2014/main" id="{64261374-6FF5-4CA4-A67F-D58612BF68BD}"/>
              </a:ext>
            </a:extLst>
          </p:cNvPr>
          <p:cNvSpPr>
            <a:spLocks noGrp="1"/>
          </p:cNvSpPr>
          <p:nvPr>
            <p:ph type="sldNum" sz="quarter" idx="12"/>
          </p:nvPr>
        </p:nvSpPr>
        <p:spPr/>
        <p:txBody>
          <a:bodyPr/>
          <a:lstStyle/>
          <a:p>
            <a:fld id="{F6B8A4A2-F29A-4651-AFA7-54DA4950AAC7}" type="slidenum">
              <a:rPr lang="en-US" smtClean="0"/>
              <a:pPr/>
              <a:t>34</a:t>
            </a:fld>
            <a:endParaRPr lang="en-US" dirty="0"/>
          </a:p>
        </p:txBody>
      </p:sp>
      <p:sp>
        <p:nvSpPr>
          <p:cNvPr id="7" name="Date Placeholder 6">
            <a:extLst>
              <a:ext uri="{FF2B5EF4-FFF2-40B4-BE49-F238E27FC236}">
                <a16:creationId xmlns:a16="http://schemas.microsoft.com/office/drawing/2014/main" id="{591C5C5F-6A2E-4A57-88CE-613579E0CEF4}"/>
              </a:ext>
            </a:extLst>
          </p:cNvPr>
          <p:cNvSpPr>
            <a:spLocks noGrp="1"/>
          </p:cNvSpPr>
          <p:nvPr>
            <p:ph type="dt" sz="half" idx="10"/>
          </p:nvPr>
        </p:nvSpPr>
        <p:spPr/>
        <p:txBody>
          <a:bodyPr/>
          <a:lstStyle/>
          <a:p>
            <a:fld id="{F46214BE-A5E5-43BC-9A9E-E6AFD67DD953}" type="datetime1">
              <a:rPr lang="en-US" smtClean="0"/>
              <a:t>4/19/2022</a:t>
            </a:fld>
            <a:endParaRPr lang="en-US"/>
          </a:p>
        </p:txBody>
      </p:sp>
    </p:spTree>
    <p:extLst>
      <p:ext uri="{BB962C8B-B14F-4D97-AF65-F5344CB8AC3E}">
        <p14:creationId xmlns:p14="http://schemas.microsoft.com/office/powerpoint/2010/main" val="2044773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8A0DE5-CCF3-4E60-AC43-DC68E2F76134}"/>
              </a:ext>
            </a:extLst>
          </p:cNvPr>
          <p:cNvSpPr>
            <a:spLocks noGrp="1"/>
          </p:cNvSpPr>
          <p:nvPr>
            <p:ph type="title"/>
          </p:nvPr>
        </p:nvSpPr>
        <p:spPr/>
        <p:txBody>
          <a:bodyPr/>
          <a:lstStyle/>
          <a:p>
            <a:r>
              <a:rPr lang="en-US" dirty="0"/>
              <a:t>Get Connected</a:t>
            </a:r>
          </a:p>
        </p:txBody>
      </p:sp>
      <p:sp>
        <p:nvSpPr>
          <p:cNvPr id="2" name="Content Placeholder 1">
            <a:extLst>
              <a:ext uri="{FF2B5EF4-FFF2-40B4-BE49-F238E27FC236}">
                <a16:creationId xmlns:a16="http://schemas.microsoft.com/office/drawing/2014/main" id="{A6343AC4-9485-4279-B6DC-F2CAB4BDCC5F}"/>
              </a:ext>
            </a:extLst>
          </p:cNvPr>
          <p:cNvSpPr>
            <a:spLocks noGrp="1"/>
          </p:cNvSpPr>
          <p:nvPr>
            <p:ph idx="1"/>
          </p:nvPr>
        </p:nvSpPr>
        <p:spPr>
          <a:xfrm>
            <a:off x="457200" y="2052466"/>
            <a:ext cx="11277600" cy="4272134"/>
          </a:xfrm>
        </p:spPr>
        <p:txBody>
          <a:bodyPr>
            <a:normAutofit/>
          </a:bodyPr>
          <a:lstStyle/>
          <a:p>
            <a:pPr marL="0" indent="0" algn="ctr">
              <a:buNone/>
            </a:pPr>
            <a:r>
              <a:rPr lang="en-US" b="1" dirty="0">
                <a:solidFill>
                  <a:schemeClr val="tx2"/>
                </a:solidFill>
                <a:latin typeface="Arial" panose="020B0604020202020204" pitchFamily="34" charset="0"/>
                <a:cs typeface="Arial" panose="020B0604020202020204" pitchFamily="34" charset="0"/>
              </a:rPr>
              <a:t>Want to learn more?</a:t>
            </a:r>
          </a:p>
          <a:p>
            <a:pPr marL="0" indent="0">
              <a:buNone/>
            </a:pPr>
            <a:endParaRPr lang="en-US" sz="3200" b="0" i="0" u="sng" dirty="0">
              <a:solidFill>
                <a:srgbClr val="006699"/>
              </a:solidFill>
              <a:effectLst/>
              <a:latin typeface="Arial" panose="020B0604020202020204" pitchFamily="34" charset="0"/>
              <a:cs typeface="Arial" panose="020B0604020202020204" pitchFamily="34" charset="0"/>
              <a:hlinkClick r:id="rId2" tooltip="Subscribe to MMS email updates"/>
            </a:endParaRPr>
          </a:p>
          <a:p>
            <a:pPr marL="0" indent="0">
              <a:buNone/>
            </a:pPr>
            <a:r>
              <a:rPr lang="en-US" sz="2800" b="0" i="0" u="sng" dirty="0">
                <a:solidFill>
                  <a:srgbClr val="006699"/>
                </a:solidFill>
                <a:effectLst/>
                <a:latin typeface="Arial" panose="020B0604020202020204" pitchFamily="34" charset="0"/>
                <a:cs typeface="Arial" panose="020B0604020202020204" pitchFamily="34" charset="0"/>
                <a:hlinkClick r:id="rId2" tooltip="Subscribe to MMS email updates"/>
              </a:rPr>
              <a:t>Sign up to receive email updates from MMS</a:t>
            </a:r>
            <a:r>
              <a:rPr lang="en-US" sz="2800" b="0" i="0" dirty="0">
                <a:solidFill>
                  <a:srgbClr val="000000"/>
                </a:solidFill>
                <a:effectLst/>
                <a:latin typeface="Arial" panose="020B0604020202020204" pitchFamily="34" charset="0"/>
                <a:cs typeface="Arial" panose="020B0604020202020204" pitchFamily="34" charset="0"/>
              </a:rPr>
              <a:t>, including the monthly MMS Bulletin that features clinical quality measurement announcements, events, and opportunities to get involved. </a:t>
            </a:r>
          </a:p>
          <a:p>
            <a:endParaRPr lang="en-US" sz="2800" dirty="0">
              <a:solidFill>
                <a:srgbClr val="000000"/>
              </a:solidFill>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hlinkClick r:id="rId2"/>
              </a:rPr>
              <a:t>https://public.govdelivery.com/accounts/USCMS/subscriber/new</a:t>
            </a:r>
            <a:r>
              <a:rPr lang="en-US" sz="2800" dirty="0">
                <a:solidFill>
                  <a:srgbClr val="000000"/>
                </a:solidFill>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endParaRPr lang="en-US" dirty="0"/>
          </a:p>
        </p:txBody>
      </p:sp>
      <p:sp>
        <p:nvSpPr>
          <p:cNvPr id="5" name="Slide Number Placeholder 4">
            <a:extLst>
              <a:ext uri="{FF2B5EF4-FFF2-40B4-BE49-F238E27FC236}">
                <a16:creationId xmlns:a16="http://schemas.microsoft.com/office/drawing/2014/main" id="{73233863-E0D5-43F1-9E6C-E2526B820FD2}"/>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35</a:t>
            </a:fld>
            <a:endParaRPr lang="en-US" dirty="0"/>
          </a:p>
        </p:txBody>
      </p:sp>
      <p:sp>
        <p:nvSpPr>
          <p:cNvPr id="4" name="Date Placeholder 3">
            <a:extLst>
              <a:ext uri="{FF2B5EF4-FFF2-40B4-BE49-F238E27FC236}">
                <a16:creationId xmlns:a16="http://schemas.microsoft.com/office/drawing/2014/main" id="{4256C5E1-B04F-413C-A849-3525F8EFD7F6}"/>
              </a:ext>
              <a:ext uri="{C183D7F6-B498-43B3-948B-1728B52AA6E4}">
                <adec:decorative xmlns:adec="http://schemas.microsoft.com/office/drawing/2017/decorative" val="1"/>
              </a:ext>
            </a:extLst>
          </p:cNvPr>
          <p:cNvSpPr>
            <a:spLocks noGrp="1"/>
          </p:cNvSpPr>
          <p:nvPr>
            <p:ph type="dt" sz="half" idx="10"/>
          </p:nvPr>
        </p:nvSpPr>
        <p:spPr/>
        <p:txBody>
          <a:bodyPr/>
          <a:lstStyle/>
          <a:p>
            <a:fld id="{337DBE39-9352-4549-9787-8F6C4DF073F1}" type="datetime1">
              <a:rPr lang="en-US" smtClean="0"/>
              <a:t>4/19/2022</a:t>
            </a:fld>
            <a:endParaRPr lang="en-US"/>
          </a:p>
        </p:txBody>
      </p:sp>
    </p:spTree>
    <p:extLst>
      <p:ext uri="{BB962C8B-B14F-4D97-AF65-F5344CB8AC3E}">
        <p14:creationId xmlns:p14="http://schemas.microsoft.com/office/powerpoint/2010/main" val="1479747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425E4-1054-4E96-994B-35682A1F83F2}"/>
              </a:ext>
            </a:extLst>
          </p:cNvPr>
          <p:cNvSpPr>
            <a:spLocks noGrp="1"/>
          </p:cNvSpPr>
          <p:nvPr>
            <p:ph type="title"/>
          </p:nvPr>
        </p:nvSpPr>
        <p:spPr/>
        <p:txBody>
          <a:bodyPr/>
          <a:lstStyle/>
          <a:p>
            <a:r>
              <a:rPr lang="en-US" dirty="0"/>
              <a:t>Contact CMS</a:t>
            </a:r>
          </a:p>
        </p:txBody>
      </p:sp>
      <p:sp>
        <p:nvSpPr>
          <p:cNvPr id="7" name="Contact 1">
            <a:extLst>
              <a:ext uri="{FF2B5EF4-FFF2-40B4-BE49-F238E27FC236}">
                <a16:creationId xmlns:a16="http://schemas.microsoft.com/office/drawing/2014/main" id="{CD1512C2-971D-4851-856B-FBB3F7E9808A}"/>
              </a:ext>
            </a:extLst>
          </p:cNvPr>
          <p:cNvSpPr txBox="1"/>
          <p:nvPr/>
        </p:nvSpPr>
        <p:spPr>
          <a:xfrm>
            <a:off x="457200" y="5370493"/>
            <a:ext cx="5638800" cy="677108"/>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Battelle</a:t>
            </a:r>
          </a:p>
          <a:p>
            <a:pPr algn="ctr"/>
            <a:r>
              <a:rPr lang="en-US" dirty="0">
                <a:solidFill>
                  <a:schemeClr val="bg1"/>
                </a:solidFill>
                <a:latin typeface="Arial" panose="020B0604020202020204" pitchFamily="34" charset="0"/>
                <a:cs typeface="Arial" panose="020B0604020202020204" pitchFamily="34" charset="0"/>
              </a:rPr>
              <a:t>Contact: MMSsupport@battelle.org</a:t>
            </a:r>
          </a:p>
        </p:txBody>
      </p:sp>
      <p:sp>
        <p:nvSpPr>
          <p:cNvPr id="6" name="Contact 2">
            <a:extLst>
              <a:ext uri="{FF2B5EF4-FFF2-40B4-BE49-F238E27FC236}">
                <a16:creationId xmlns:a16="http://schemas.microsoft.com/office/drawing/2014/main" id="{9572061B-1862-46B0-B93D-FE2727F9FBE0}"/>
              </a:ext>
            </a:extLst>
          </p:cNvPr>
          <p:cNvSpPr txBox="1">
            <a:spLocks/>
          </p:cNvSpPr>
          <p:nvPr/>
        </p:nvSpPr>
        <p:spPr>
          <a:xfrm>
            <a:off x="6096000" y="5370493"/>
            <a:ext cx="5410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Kim Rawlings (CMS COR)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Contact: kimberly.rawlings@cms.hhs.gov</a:t>
            </a:r>
          </a:p>
        </p:txBody>
      </p:sp>
      <p:sp>
        <p:nvSpPr>
          <p:cNvPr id="5" name="Slide Number Placeholder 4">
            <a:extLst>
              <a:ext uri="{FF2B5EF4-FFF2-40B4-BE49-F238E27FC236}">
                <a16:creationId xmlns:a16="http://schemas.microsoft.com/office/drawing/2014/main" id="{4D2F2831-8DA6-4A6E-B1F4-34946D059C8A}"/>
              </a:ext>
              <a:ext uri="{C183D7F6-B498-43B3-948B-1728B52AA6E4}">
                <adec:decorative xmlns:adec="http://schemas.microsoft.com/office/drawing/2017/decorative" val="1"/>
              </a:ext>
            </a:extLst>
          </p:cNvPr>
          <p:cNvSpPr>
            <a:spLocks noGrp="1"/>
          </p:cNvSpPr>
          <p:nvPr>
            <p:ph type="sldNum" sz="quarter" idx="11"/>
          </p:nvPr>
        </p:nvSpPr>
        <p:spPr/>
        <p:txBody>
          <a:bodyPr/>
          <a:lstStyle/>
          <a:p>
            <a:fld id="{F6B8A4A2-F29A-4651-AFA7-54DA4950AAC7}" type="slidenum">
              <a:rPr lang="en-US" smtClean="0"/>
              <a:pPr/>
              <a:t>36</a:t>
            </a:fld>
            <a:endParaRPr lang="en-US" dirty="0"/>
          </a:p>
        </p:txBody>
      </p:sp>
      <p:sp>
        <p:nvSpPr>
          <p:cNvPr id="4" name="Date Placeholder 3">
            <a:extLst>
              <a:ext uri="{FF2B5EF4-FFF2-40B4-BE49-F238E27FC236}">
                <a16:creationId xmlns:a16="http://schemas.microsoft.com/office/drawing/2014/main" id="{7BFB0260-DA8C-4831-A9D2-84F719D0BC77}"/>
              </a:ext>
              <a:ext uri="{C183D7F6-B498-43B3-948B-1728B52AA6E4}">
                <adec:decorative xmlns:adec="http://schemas.microsoft.com/office/drawing/2017/decorative" val="1"/>
              </a:ext>
            </a:extLst>
          </p:cNvPr>
          <p:cNvSpPr>
            <a:spLocks noGrp="1"/>
          </p:cNvSpPr>
          <p:nvPr>
            <p:ph type="dt" sz="half" idx="10"/>
          </p:nvPr>
        </p:nvSpPr>
        <p:spPr/>
        <p:txBody>
          <a:bodyPr/>
          <a:lstStyle/>
          <a:p>
            <a:fld id="{CFE70E60-265F-47BB-81FC-42CEEEF23A71}" type="datetime1">
              <a:rPr lang="en-US" smtClean="0"/>
              <a:t>4/19/2022</a:t>
            </a:fld>
            <a:endParaRPr lang="en-US"/>
          </a:p>
        </p:txBody>
      </p:sp>
    </p:spTree>
    <p:extLst>
      <p:ext uri="{BB962C8B-B14F-4D97-AF65-F5344CB8AC3E}">
        <p14:creationId xmlns:p14="http://schemas.microsoft.com/office/powerpoint/2010/main" val="177764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 holding baby in cornfield">
            <a:extLst>
              <a:ext uri="{FF2B5EF4-FFF2-40B4-BE49-F238E27FC236}">
                <a16:creationId xmlns:a16="http://schemas.microsoft.com/office/drawing/2014/main" id="{5B87B8DB-E898-4A99-9443-C02D7F8D75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EBC7-4F26-4A4E-9369-A548BA9ADA82}"/>
              </a:ext>
            </a:extLst>
          </p:cNvPr>
          <p:cNvSpPr>
            <a:spLocks noGrp="1"/>
          </p:cNvSpPr>
          <p:nvPr>
            <p:ph type="ctrTitle"/>
          </p:nvPr>
        </p:nvSpPr>
        <p:spPr/>
        <p:txBody>
          <a:bodyPr/>
          <a:lstStyle/>
          <a:p>
            <a:r>
              <a:rPr lang="en-US" dirty="0"/>
              <a:t>Background</a:t>
            </a:r>
          </a:p>
        </p:txBody>
      </p:sp>
      <p:sp>
        <p:nvSpPr>
          <p:cNvPr id="6" name="Date Placeholder 5">
            <a:extLst>
              <a:ext uri="{FF2B5EF4-FFF2-40B4-BE49-F238E27FC236}">
                <a16:creationId xmlns:a16="http://schemas.microsoft.com/office/drawing/2014/main" id="{0C111AA0-E5D5-479C-88C7-4F2C2641CD79}"/>
              </a:ext>
            </a:extLst>
          </p:cNvPr>
          <p:cNvSpPr>
            <a:spLocks noGrp="1"/>
          </p:cNvSpPr>
          <p:nvPr>
            <p:ph type="dt" sz="half" idx="10"/>
          </p:nvPr>
        </p:nvSpPr>
        <p:spPr/>
        <p:txBody>
          <a:bodyPr/>
          <a:lstStyle/>
          <a:p>
            <a:fld id="{0116D644-67C2-4E77-B14C-8751E025DE1D}" type="datetime1">
              <a:rPr lang="en-US" smtClean="0"/>
              <a:t>4/19/2022</a:t>
            </a:fld>
            <a:endParaRPr lang="en-US" dirty="0"/>
          </a:p>
        </p:txBody>
      </p:sp>
      <p:sp>
        <p:nvSpPr>
          <p:cNvPr id="7" name="Slide Number Placeholder 6">
            <a:extLst>
              <a:ext uri="{FF2B5EF4-FFF2-40B4-BE49-F238E27FC236}">
                <a16:creationId xmlns:a16="http://schemas.microsoft.com/office/drawing/2014/main" id="{4E40A3B7-5093-48BF-8A3E-56FF2C707F79}"/>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Tree>
    <p:extLst>
      <p:ext uri="{BB962C8B-B14F-4D97-AF65-F5344CB8AC3E}">
        <p14:creationId xmlns:p14="http://schemas.microsoft.com/office/powerpoint/2010/main" val="170364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88EB15-4692-4112-BE0E-FDC5120BA2B6}"/>
              </a:ext>
            </a:extLst>
          </p:cNvPr>
          <p:cNvSpPr>
            <a:spLocks noGrp="1"/>
          </p:cNvSpPr>
          <p:nvPr>
            <p:ph type="title"/>
          </p:nvPr>
        </p:nvSpPr>
        <p:spPr/>
        <p:txBody>
          <a:bodyPr anchor="ctr">
            <a:normAutofit/>
          </a:bodyPr>
          <a:lstStyle/>
          <a:p>
            <a:r>
              <a:rPr lang="en-US" dirty="0"/>
              <a:t>Defining Rurality</a:t>
            </a:r>
          </a:p>
        </p:txBody>
      </p:sp>
      <p:sp>
        <p:nvSpPr>
          <p:cNvPr id="2" name="Content Placeholder 1">
            <a:extLst>
              <a:ext uri="{FF2B5EF4-FFF2-40B4-BE49-F238E27FC236}">
                <a16:creationId xmlns:a16="http://schemas.microsoft.com/office/drawing/2014/main" id="{F210EB6A-EDAA-4C43-B355-0B4C688CE388}"/>
              </a:ext>
            </a:extLst>
          </p:cNvPr>
          <p:cNvSpPr>
            <a:spLocks noGrp="1"/>
          </p:cNvSpPr>
          <p:nvPr>
            <p:ph sz="half" idx="1"/>
          </p:nvPr>
        </p:nvSpPr>
        <p:spPr>
          <a:xfrm>
            <a:off x="457200" y="1913672"/>
            <a:ext cx="5035973" cy="4572000"/>
          </a:xfrm>
        </p:spPr>
        <p:txBody>
          <a:bodyPr>
            <a:noAutofit/>
          </a:bodyPr>
          <a:lstStyle/>
          <a:p>
            <a:pPr>
              <a:lnSpc>
                <a:spcPct val="90000"/>
              </a:lnSpc>
              <a:spcBef>
                <a:spcPts val="1800"/>
              </a:spcBef>
              <a:spcAft>
                <a:spcPts val="1200"/>
              </a:spcAft>
            </a:pPr>
            <a:r>
              <a:rPr lang="en-US" sz="2400" dirty="0"/>
              <a:t>Generally, rural communities are </a:t>
            </a:r>
            <a:r>
              <a:rPr lang="en-US" sz="2400" b="1" dirty="0">
                <a:solidFill>
                  <a:schemeClr val="tx2"/>
                </a:solidFill>
              </a:rPr>
              <a:t>micropolitan</a:t>
            </a:r>
            <a:r>
              <a:rPr lang="en-US" sz="2400" dirty="0"/>
              <a:t> (areas with 10,000 – 50,000 residents) and include tribal areas and frontier lands.</a:t>
            </a:r>
            <a:r>
              <a:rPr lang="en-US" sz="2400" baseline="30000" dirty="0"/>
              <a:t>1</a:t>
            </a:r>
            <a:r>
              <a:rPr lang="en-US" sz="2400" dirty="0"/>
              <a:t> </a:t>
            </a:r>
          </a:p>
          <a:p>
            <a:pPr>
              <a:lnSpc>
                <a:spcPct val="90000"/>
              </a:lnSpc>
              <a:spcBef>
                <a:spcPts val="1800"/>
              </a:spcBef>
              <a:spcAft>
                <a:spcPts val="1200"/>
              </a:spcAft>
            </a:pPr>
            <a:r>
              <a:rPr lang="en-US" sz="2400" b="1" dirty="0">
                <a:solidFill>
                  <a:schemeClr val="tx2"/>
                </a:solidFill>
              </a:rPr>
              <a:t>One in five </a:t>
            </a:r>
            <a:r>
              <a:rPr lang="en-US" sz="2400" dirty="0"/>
              <a:t>people living in the US live in a rural area.</a:t>
            </a:r>
            <a:r>
              <a:rPr lang="en-US" sz="2400" baseline="30000" dirty="0"/>
              <a:t>2</a:t>
            </a:r>
            <a:r>
              <a:rPr lang="en-US" sz="2400" dirty="0"/>
              <a:t> </a:t>
            </a:r>
          </a:p>
          <a:p>
            <a:pPr>
              <a:lnSpc>
                <a:spcPct val="90000"/>
              </a:lnSpc>
              <a:spcBef>
                <a:spcPts val="1800"/>
              </a:spcBef>
              <a:spcAft>
                <a:spcPts val="1200"/>
              </a:spcAft>
            </a:pPr>
            <a:r>
              <a:rPr lang="en-US" sz="2400" dirty="0"/>
              <a:t>Rural areas account for over </a:t>
            </a:r>
            <a:r>
              <a:rPr lang="en-US" sz="2400" b="1" dirty="0">
                <a:solidFill>
                  <a:schemeClr val="tx2"/>
                </a:solidFill>
              </a:rPr>
              <a:t>97%</a:t>
            </a:r>
            <a:r>
              <a:rPr lang="en-US" sz="2400" dirty="0"/>
              <a:t> of land in the US.</a:t>
            </a:r>
            <a:r>
              <a:rPr lang="en-US" sz="2400" baseline="30000" dirty="0"/>
              <a:t>3</a:t>
            </a:r>
          </a:p>
        </p:txBody>
      </p:sp>
      <p:pic>
        <p:nvPicPr>
          <p:cNvPr id="7" name="Picture 6" descr="U.S. map almost entirely filled in green.">
            <a:extLst>
              <a:ext uri="{FF2B5EF4-FFF2-40B4-BE49-F238E27FC236}">
                <a16:creationId xmlns:a16="http://schemas.microsoft.com/office/drawing/2014/main" id="{3BB70A64-495D-44EB-BFE0-65245301DE4B}"/>
              </a:ext>
            </a:extLst>
          </p:cNvPr>
          <p:cNvPicPr>
            <a:picLocks noChangeAspect="1"/>
          </p:cNvPicPr>
          <p:nvPr/>
        </p:nvPicPr>
        <p:blipFill rotWithShape="1">
          <a:blip r:embed="rId3">
            <a:extLst>
              <a:ext uri="{28A0092B-C50C-407E-A947-70E740481C1C}">
                <a14:useLocalDpi xmlns:a14="http://schemas.microsoft.com/office/drawing/2010/main" val="0"/>
              </a:ext>
            </a:extLst>
          </a:blip>
          <a:srcRect l="2978" r="1993" b="-1"/>
          <a:stretch/>
        </p:blipFill>
        <p:spPr>
          <a:xfrm>
            <a:off x="6172200" y="1668609"/>
            <a:ext cx="5562600" cy="3629596"/>
          </a:xfrm>
          <a:prstGeom prst="rect">
            <a:avLst/>
          </a:prstGeom>
          <a:noFill/>
        </p:spPr>
      </p:pic>
      <p:sp>
        <p:nvSpPr>
          <p:cNvPr id="8" name="Content Placeholder 7">
            <a:extLst>
              <a:ext uri="{FF2B5EF4-FFF2-40B4-BE49-F238E27FC236}">
                <a16:creationId xmlns:a16="http://schemas.microsoft.com/office/drawing/2014/main" id="{2A450ACF-AE98-4200-978D-5D614A4D81AC}"/>
              </a:ext>
            </a:extLst>
          </p:cNvPr>
          <p:cNvSpPr>
            <a:spLocks noGrp="1"/>
          </p:cNvSpPr>
          <p:nvPr>
            <p:ph sz="half" idx="2"/>
          </p:nvPr>
        </p:nvSpPr>
        <p:spPr>
          <a:xfrm>
            <a:off x="6096000" y="5298205"/>
            <a:ext cx="5562600" cy="805585"/>
          </a:xfrm>
        </p:spPr>
        <p:txBody>
          <a:bodyPr>
            <a:noAutofit/>
          </a:bodyPr>
          <a:lstStyle/>
          <a:p>
            <a:pPr marL="0" indent="0">
              <a:buNone/>
            </a:pPr>
            <a:r>
              <a:rPr lang="en-US" sz="1600" i="1" dirty="0">
                <a:solidFill>
                  <a:schemeClr val="tx1">
                    <a:lumMod val="65000"/>
                    <a:lumOff val="35000"/>
                  </a:schemeClr>
                </a:solidFill>
              </a:rPr>
              <a:t>The green areas on map represent all the area in the US that the Census Bureau classifies as “rural.”</a:t>
            </a:r>
            <a:r>
              <a:rPr lang="en-US" sz="1600" i="1" baseline="30000" dirty="0">
                <a:solidFill>
                  <a:schemeClr val="tx1">
                    <a:lumMod val="65000"/>
                    <a:lumOff val="35000"/>
                  </a:schemeClr>
                </a:solidFill>
              </a:rPr>
              <a:t> 3</a:t>
            </a:r>
            <a:endParaRPr lang="en-US" sz="1600" i="1" dirty="0">
              <a:solidFill>
                <a:schemeClr val="tx1">
                  <a:lumMod val="65000"/>
                  <a:lumOff val="35000"/>
                </a:schemeClr>
              </a:solidFill>
            </a:endParaRPr>
          </a:p>
        </p:txBody>
      </p:sp>
      <p:sp>
        <p:nvSpPr>
          <p:cNvPr id="6" name="TextBox 5">
            <a:extLst>
              <a:ext uri="{FF2B5EF4-FFF2-40B4-BE49-F238E27FC236}">
                <a16:creationId xmlns:a16="http://schemas.microsoft.com/office/drawing/2014/main" id="{30311EAC-F04D-46A3-B863-34B13118E950}"/>
              </a:ext>
            </a:extLst>
          </p:cNvPr>
          <p:cNvSpPr txBox="1"/>
          <p:nvPr/>
        </p:nvSpPr>
        <p:spPr>
          <a:xfrm>
            <a:off x="854598" y="5858728"/>
            <a:ext cx="7710502" cy="83099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Sources:</a:t>
            </a:r>
          </a:p>
          <a:p>
            <a:r>
              <a:rPr lang="en-US" sz="1200" dirty="0">
                <a:latin typeface="Arial" panose="020B0604020202020204" pitchFamily="34" charset="0"/>
                <a:cs typeface="Arial" panose="020B0604020202020204" pitchFamily="34" charset="0"/>
              </a:rPr>
              <a:t>1 </a:t>
            </a:r>
            <a:r>
              <a:rPr lang="en-US" sz="1200" dirty="0">
                <a:latin typeface="Arial" panose="020B0604020202020204" pitchFamily="34" charset="0"/>
                <a:cs typeface="Arial" panose="020B0604020202020204" pitchFamily="34" charset="0"/>
                <a:hlinkClick r:id="rId4"/>
              </a:rPr>
              <a:t>https://www.hrsa.gov/rural-health/about-us/definition/index.html</a:t>
            </a:r>
            <a:r>
              <a:rPr lang="en-US" sz="12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2 </a:t>
            </a:r>
            <a:r>
              <a:rPr lang="en-US" sz="1200" dirty="0">
                <a:latin typeface="Arial" panose="020B0604020202020204" pitchFamily="34" charset="0"/>
                <a:cs typeface="Arial" panose="020B0604020202020204" pitchFamily="34" charset="0"/>
                <a:hlinkClick r:id="rId5"/>
              </a:rPr>
              <a:t>https://www.cms.gov/files/document/fy-21-improving-health-rural-communities508compliant.pdf  </a:t>
            </a:r>
            <a:endParaRPr lang="en-US" sz="1200"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3</a:t>
            </a:r>
            <a:r>
              <a:rPr lang="en-US" sz="1200" dirty="0">
                <a:latin typeface="Arial" panose="020B0604020202020204" pitchFamily="34" charset="0"/>
                <a:cs typeface="Arial" panose="020B0604020202020204" pitchFamily="34" charset="0"/>
              </a:rPr>
              <a:t> </a:t>
            </a:r>
            <a:r>
              <a:rPr lang="en-US" sz="1200" b="0" i="0" u="none" strike="noStrike" dirty="0">
                <a:solidFill>
                  <a:srgbClr val="1A0DAB"/>
                </a:solidFill>
                <a:effectLst/>
                <a:latin typeface="Arial" panose="020B0604020202020204" pitchFamily="34" charset="0"/>
                <a:cs typeface="Arial" panose="020B0604020202020204" pitchFamily="34" charset="0"/>
                <a:hlinkClick r:id="rId6"/>
              </a:rPr>
              <a:t>https://www.census.gov/programs-surveys/geography/data/interactive-maps/rural-america-map.html</a:t>
            </a:r>
            <a:endParaRPr lang="en-US" sz="1200" dirty="0">
              <a:latin typeface="Arial" panose="020B0604020202020204" pitchFamily="34" charset="0"/>
              <a:cs typeface="Arial" panose="020B0604020202020204" pitchFamily="34" charset="0"/>
            </a:endParaRPr>
          </a:p>
        </p:txBody>
      </p:sp>
      <p:sp>
        <p:nvSpPr>
          <p:cNvPr id="9" name="Date Placeholder 8">
            <a:extLst>
              <a:ext uri="{FF2B5EF4-FFF2-40B4-BE49-F238E27FC236}">
                <a16:creationId xmlns:a16="http://schemas.microsoft.com/office/drawing/2014/main" id="{0F4178A1-FD50-4144-A7DB-F9D2D9173A83}"/>
              </a:ext>
              <a:ext uri="{C183D7F6-B498-43B3-948B-1728B52AA6E4}">
                <adec:decorative xmlns:adec="http://schemas.microsoft.com/office/drawing/2017/decorative" val="1"/>
              </a:ext>
            </a:extLst>
          </p:cNvPr>
          <p:cNvSpPr>
            <a:spLocks noGrp="1"/>
          </p:cNvSpPr>
          <p:nvPr>
            <p:ph type="dt" sz="half" idx="10"/>
          </p:nvPr>
        </p:nvSpPr>
        <p:spPr/>
        <p:txBody>
          <a:bodyPr/>
          <a:lstStyle/>
          <a:p>
            <a:fld id="{8B801422-BA60-4E70-8CF9-0432736A9702}" type="datetime1">
              <a:rPr lang="en-US" smtClean="0"/>
              <a:t>4/19/2022</a:t>
            </a:fld>
            <a:endParaRPr lang="en-US"/>
          </a:p>
        </p:txBody>
      </p:sp>
      <p:sp>
        <p:nvSpPr>
          <p:cNvPr id="10" name="Slide Number Placeholder 9">
            <a:extLst>
              <a:ext uri="{FF2B5EF4-FFF2-40B4-BE49-F238E27FC236}">
                <a16:creationId xmlns:a16="http://schemas.microsoft.com/office/drawing/2014/main" id="{B63DCC74-2AA3-4582-99A5-0E80882F944B}"/>
              </a:ext>
              <a:ext uri="{C183D7F6-B498-43B3-948B-1728B52AA6E4}">
                <adec:decorative xmlns:adec="http://schemas.microsoft.com/office/drawing/2017/decorative" val="1"/>
              </a:ext>
            </a:extLst>
          </p:cNvPr>
          <p:cNvSpPr>
            <a:spLocks noGrp="1"/>
          </p:cNvSpPr>
          <p:nvPr>
            <p:ph type="sldNum" sz="quarter" idx="12"/>
          </p:nvPr>
        </p:nvSpPr>
        <p:spPr>
          <a:xfrm>
            <a:off x="457200" y="6324600"/>
            <a:ext cx="292740" cy="365125"/>
          </a:xfrm>
        </p:spPr>
        <p:txBody>
          <a:bodyPr/>
          <a:lstStyle/>
          <a:p>
            <a:fld id="{F6B8A4A2-F29A-4651-AFA7-54DA4950AAC7}" type="slidenum">
              <a:rPr lang="en-US" smtClean="0"/>
              <a:pPr/>
              <a:t>4</a:t>
            </a:fld>
            <a:endParaRPr lang="en-US" dirty="0"/>
          </a:p>
        </p:txBody>
      </p:sp>
    </p:spTree>
    <p:extLst>
      <p:ext uri="{BB962C8B-B14F-4D97-AF65-F5344CB8AC3E}">
        <p14:creationId xmlns:p14="http://schemas.microsoft.com/office/powerpoint/2010/main" val="44440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08A3C5-3B17-4347-87CE-0F26B2DDF78D}"/>
              </a:ext>
            </a:extLst>
          </p:cNvPr>
          <p:cNvSpPr>
            <a:spLocks noGrp="1"/>
          </p:cNvSpPr>
          <p:nvPr>
            <p:ph type="title"/>
          </p:nvPr>
        </p:nvSpPr>
        <p:spPr/>
        <p:txBody>
          <a:bodyPr/>
          <a:lstStyle/>
          <a:p>
            <a:r>
              <a:rPr lang="en-US" dirty="0"/>
              <a:t>Health Care Challenges</a:t>
            </a:r>
          </a:p>
        </p:txBody>
      </p:sp>
      <p:sp>
        <p:nvSpPr>
          <p:cNvPr id="2" name="Content Placeholder 1">
            <a:extLst>
              <a:ext uri="{FF2B5EF4-FFF2-40B4-BE49-F238E27FC236}">
                <a16:creationId xmlns:a16="http://schemas.microsoft.com/office/drawing/2014/main" id="{E423CC88-E7F4-4496-A32D-1EA0E2B2F3BD}"/>
              </a:ext>
            </a:extLst>
          </p:cNvPr>
          <p:cNvSpPr>
            <a:spLocks noGrp="1"/>
          </p:cNvSpPr>
          <p:nvPr>
            <p:ph idx="1"/>
          </p:nvPr>
        </p:nvSpPr>
        <p:spPr>
          <a:xfrm>
            <a:off x="457200" y="1872498"/>
            <a:ext cx="6897757" cy="4381980"/>
          </a:xfrm>
        </p:spPr>
        <p:txBody>
          <a:bodyPr>
            <a:noAutofit/>
          </a:bodyPr>
          <a:lstStyle/>
          <a:p>
            <a:pPr marL="0" lvl="0" indent="0">
              <a:spcAft>
                <a:spcPts val="1200"/>
              </a:spcAft>
              <a:buNone/>
            </a:pPr>
            <a:r>
              <a:rPr lang="en-US" sz="2400" dirty="0"/>
              <a:t>Compared to their urban counterparts, rural Americans are more likely to:</a:t>
            </a:r>
          </a:p>
          <a:p>
            <a:r>
              <a:rPr lang="en-US" sz="1800" b="1" dirty="0">
                <a:solidFill>
                  <a:schemeClr val="tx2"/>
                </a:solidFill>
              </a:rPr>
              <a:t>Experience poverty</a:t>
            </a:r>
          </a:p>
          <a:p>
            <a:pPr lvl="1"/>
            <a:r>
              <a:rPr lang="en-US" sz="1600" dirty="0"/>
              <a:t>In 2019, 15.4% rural residents lived in poverty compared with 11.9% of urban residents.</a:t>
            </a:r>
            <a:r>
              <a:rPr lang="en-US" sz="1600" baseline="30000" dirty="0"/>
              <a:t>1</a:t>
            </a:r>
            <a:endParaRPr lang="en-US" sz="1600" dirty="0"/>
          </a:p>
          <a:p>
            <a:pPr lvl="1"/>
            <a:r>
              <a:rPr lang="en-US" sz="1600" dirty="0"/>
              <a:t>Poverty has a significant impact on overall health, a recent analysis found that around 50% of premature death could be attributed to lower socioeconomic status.</a:t>
            </a:r>
            <a:r>
              <a:rPr lang="en-US" sz="1600" baseline="30000" dirty="0"/>
              <a:t>2</a:t>
            </a:r>
            <a:endParaRPr lang="en-US" sz="1600" dirty="0"/>
          </a:p>
          <a:p>
            <a:pPr>
              <a:spcBef>
                <a:spcPts val="1200"/>
              </a:spcBef>
            </a:pPr>
            <a:r>
              <a:rPr lang="en-US" sz="1800" dirty="0"/>
              <a:t>Live in communities that have </a:t>
            </a:r>
            <a:r>
              <a:rPr lang="en-US" sz="1800" b="1" dirty="0">
                <a:solidFill>
                  <a:schemeClr val="tx2"/>
                </a:solidFill>
              </a:rPr>
              <a:t>shortages of primary care</a:t>
            </a:r>
            <a:r>
              <a:rPr lang="en-US" sz="1800" dirty="0">
                <a:solidFill>
                  <a:schemeClr val="tx2"/>
                </a:solidFill>
              </a:rPr>
              <a:t>, </a:t>
            </a:r>
            <a:r>
              <a:rPr lang="en-US" sz="1800" b="1" dirty="0">
                <a:solidFill>
                  <a:schemeClr val="tx2"/>
                </a:solidFill>
              </a:rPr>
              <a:t>dental health, and behavioral health practitioners</a:t>
            </a:r>
          </a:p>
          <a:p>
            <a:pPr lvl="1"/>
            <a:r>
              <a:rPr lang="en-US" sz="1600" dirty="0"/>
              <a:t>Rural areas account for approximately 60% of federally designated Health Professional Shortage Areas (HPSA).</a:t>
            </a:r>
            <a:r>
              <a:rPr lang="en-US" sz="1600" baseline="30000" dirty="0"/>
              <a:t>3</a:t>
            </a:r>
            <a:endParaRPr lang="en-US" sz="1600" dirty="0"/>
          </a:p>
        </p:txBody>
      </p:sp>
      <p:sp>
        <p:nvSpPr>
          <p:cNvPr id="7" name="TextBox 6">
            <a:extLst>
              <a:ext uri="{FF2B5EF4-FFF2-40B4-BE49-F238E27FC236}">
                <a16:creationId xmlns:a16="http://schemas.microsoft.com/office/drawing/2014/main" id="{8ACB2E57-2BCD-44F6-AB30-50E105F79C13}"/>
              </a:ext>
            </a:extLst>
          </p:cNvPr>
          <p:cNvSpPr txBox="1"/>
          <p:nvPr/>
        </p:nvSpPr>
        <p:spPr>
          <a:xfrm>
            <a:off x="844953" y="5970024"/>
            <a:ext cx="5715026" cy="900246"/>
          </a:xfrm>
          <a:prstGeom prst="rect">
            <a:avLst/>
          </a:prstGeom>
          <a:noFill/>
        </p:spPr>
        <p:txBody>
          <a:bodyPr wrap="none" rtlCol="0">
            <a:spAutoFit/>
          </a:bodyPr>
          <a:lstStyle/>
          <a:p>
            <a:r>
              <a:rPr lang="en-US" sz="1050" dirty="0">
                <a:latin typeface="Arial" panose="020B0604020202020204" pitchFamily="34" charset="0"/>
                <a:cs typeface="Arial" panose="020B0604020202020204" pitchFamily="34" charset="0"/>
              </a:rPr>
              <a:t>Sources:</a:t>
            </a:r>
          </a:p>
          <a:p>
            <a:r>
              <a:rPr lang="en-US" sz="1050" dirty="0">
                <a:latin typeface="Arial" panose="020B0604020202020204" pitchFamily="34" charset="0"/>
                <a:cs typeface="Arial" panose="020B0604020202020204" pitchFamily="34" charset="0"/>
              </a:rPr>
              <a:t>1 </a:t>
            </a:r>
            <a:r>
              <a:rPr lang="en-US" sz="1050" dirty="0">
                <a:latin typeface="Arial" panose="020B0604020202020204" pitchFamily="34" charset="0"/>
                <a:cs typeface="Arial" panose="020B0604020202020204" pitchFamily="34" charset="0"/>
                <a:hlinkClick r:id="rId3"/>
              </a:rPr>
              <a:t>https://www.ers.usda.gov/data-products/chart-gallery/gallery/chart-detail/?chartId=101903</a:t>
            </a:r>
            <a:r>
              <a:rPr lang="en-US" sz="105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2 </a:t>
            </a:r>
            <a:r>
              <a:rPr lang="en-US" sz="1050" dirty="0">
                <a:latin typeface="Arial" panose="020B0604020202020204" pitchFamily="34" charset="0"/>
                <a:cs typeface="Arial" panose="020B0604020202020204" pitchFamily="34" charset="0"/>
                <a:hlinkClick r:id="rId4"/>
              </a:rPr>
              <a:t>https://www.sciencedirect.com/science/article/pii/S2352827318300338</a:t>
            </a:r>
            <a:r>
              <a:rPr lang="en-US" sz="1050" dirty="0">
                <a:latin typeface="Arial" panose="020B0604020202020204" pitchFamily="34" charset="0"/>
                <a:cs typeface="Arial" panose="020B0604020202020204" pitchFamily="34" charset="0"/>
              </a:rPr>
              <a:t>   </a:t>
            </a:r>
          </a:p>
          <a:p>
            <a:r>
              <a:rPr lang="en-US" sz="1050" dirty="0">
                <a:latin typeface="Arial" panose="020B0604020202020204" pitchFamily="34" charset="0"/>
                <a:cs typeface="Arial" panose="020B0604020202020204" pitchFamily="34" charset="0"/>
              </a:rPr>
              <a:t>3 </a:t>
            </a:r>
            <a:r>
              <a:rPr lang="en-US" sz="1050" dirty="0">
                <a:latin typeface="Arial" panose="020B0604020202020204" pitchFamily="34" charset="0"/>
                <a:cs typeface="Arial" panose="020B0604020202020204" pitchFamily="34" charset="0"/>
                <a:hlinkClick r:id="rId5"/>
              </a:rPr>
              <a:t>https://data.hrsa.gov/data/download</a:t>
            </a:r>
            <a:r>
              <a:rPr lang="en-US" sz="1050" dirty="0">
                <a:latin typeface="Arial" panose="020B0604020202020204" pitchFamily="34" charset="0"/>
                <a:cs typeface="Arial" panose="020B0604020202020204" pitchFamily="34" charset="0"/>
              </a:rPr>
              <a:t>  </a:t>
            </a:r>
          </a:p>
          <a:p>
            <a:endParaRPr lang="en-US" sz="1050" dirty="0">
              <a:latin typeface="Arial" panose="020B0604020202020204" pitchFamily="34" charset="0"/>
              <a:cs typeface="Arial" panose="020B0604020202020204" pitchFamily="34" charset="0"/>
            </a:endParaRPr>
          </a:p>
        </p:txBody>
      </p:sp>
      <p:grpSp>
        <p:nvGrpSpPr>
          <p:cNvPr id="23" name="Group 22" descr="bar graph showing 11.9% of urban residents living in povery versus 15.4% of rural residents">
            <a:extLst>
              <a:ext uri="{FF2B5EF4-FFF2-40B4-BE49-F238E27FC236}">
                <a16:creationId xmlns:a16="http://schemas.microsoft.com/office/drawing/2014/main" id="{6AD9B2D1-A8CD-4262-BA57-2DA1B94D1BEE}"/>
              </a:ext>
            </a:extLst>
          </p:cNvPr>
          <p:cNvGrpSpPr/>
          <p:nvPr/>
        </p:nvGrpSpPr>
        <p:grpSpPr>
          <a:xfrm>
            <a:off x="8045854" y="643835"/>
            <a:ext cx="4134531" cy="2184557"/>
            <a:chOff x="5339816" y="957446"/>
            <a:chExt cx="4721897" cy="2494903"/>
          </a:xfrm>
        </p:grpSpPr>
        <p:graphicFrame>
          <p:nvGraphicFramePr>
            <p:cNvPr id="17" name="Chart 16">
              <a:extLst>
                <a:ext uri="{FF2B5EF4-FFF2-40B4-BE49-F238E27FC236}">
                  <a16:creationId xmlns:a16="http://schemas.microsoft.com/office/drawing/2014/main" id="{FC39A5CE-9616-4C9D-BC21-1385861D722D}"/>
                </a:ext>
              </a:extLst>
            </p:cNvPr>
            <p:cNvGraphicFramePr/>
            <p:nvPr>
              <p:extLst>
                <p:ext uri="{D42A27DB-BD31-4B8C-83A1-F6EECF244321}">
                  <p14:modId xmlns:p14="http://schemas.microsoft.com/office/powerpoint/2010/main" val="1817645040"/>
                </p:ext>
              </p:extLst>
            </p:nvPr>
          </p:nvGraphicFramePr>
          <p:xfrm>
            <a:off x="5339816" y="957446"/>
            <a:ext cx="4721897" cy="2494903"/>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FE990D5E-5909-4AE5-9549-B5B6FBD54663}"/>
                </a:ext>
              </a:extLst>
            </p:cNvPr>
            <p:cNvSpPr txBox="1"/>
            <p:nvPr/>
          </p:nvSpPr>
          <p:spPr>
            <a:xfrm>
              <a:off x="5493173" y="2309925"/>
              <a:ext cx="2582702" cy="289988"/>
            </a:xfrm>
            <a:prstGeom prst="rect">
              <a:avLst/>
            </a:prstGeom>
            <a:noFill/>
          </p:spPr>
          <p:txBody>
            <a:bodyPr wrap="square">
              <a:spAutoFit/>
            </a:bodyPr>
            <a:lstStyle/>
            <a:p>
              <a:r>
                <a:rPr lang="en-US" sz="1050" b="1" dirty="0">
                  <a:solidFill>
                    <a:schemeClr val="bg1"/>
                  </a:solidFill>
                  <a:latin typeface="Arial" panose="020B0604020202020204" pitchFamily="34" charset="0"/>
                  <a:cs typeface="Arial" panose="020B0604020202020204" pitchFamily="34" charset="0"/>
                </a:rPr>
                <a:t>Urban residents living in poverty</a:t>
              </a:r>
            </a:p>
          </p:txBody>
        </p:sp>
        <p:sp>
          <p:nvSpPr>
            <p:cNvPr id="22" name="TextBox 21">
              <a:extLst>
                <a:ext uri="{FF2B5EF4-FFF2-40B4-BE49-F238E27FC236}">
                  <a16:creationId xmlns:a16="http://schemas.microsoft.com/office/drawing/2014/main" id="{F0102ACD-B01C-442E-95B0-0C5027F20D35}"/>
                </a:ext>
              </a:extLst>
            </p:cNvPr>
            <p:cNvSpPr txBox="1"/>
            <p:nvPr/>
          </p:nvSpPr>
          <p:spPr>
            <a:xfrm>
              <a:off x="5504658" y="2857732"/>
              <a:ext cx="2582702" cy="289988"/>
            </a:xfrm>
            <a:prstGeom prst="rect">
              <a:avLst/>
            </a:prstGeom>
            <a:noFill/>
          </p:spPr>
          <p:txBody>
            <a:bodyPr wrap="square">
              <a:spAutoFit/>
            </a:bodyPr>
            <a:lstStyle/>
            <a:p>
              <a:r>
                <a:rPr lang="en-US" sz="1050" b="1" dirty="0">
                  <a:solidFill>
                    <a:schemeClr val="bg1"/>
                  </a:solidFill>
                  <a:latin typeface="Arial" panose="020B0604020202020204" pitchFamily="34" charset="0"/>
                  <a:cs typeface="Arial" panose="020B0604020202020204" pitchFamily="34" charset="0"/>
                </a:rPr>
                <a:t>Rural residents living in poverty</a:t>
              </a:r>
            </a:p>
          </p:txBody>
        </p:sp>
      </p:grpSp>
      <p:sp>
        <p:nvSpPr>
          <p:cNvPr id="27" name="TextBox 26">
            <a:extLst>
              <a:ext uri="{FF2B5EF4-FFF2-40B4-BE49-F238E27FC236}">
                <a16:creationId xmlns:a16="http://schemas.microsoft.com/office/drawing/2014/main" id="{12322CD8-E154-474D-B55D-A563581E64C4}"/>
              </a:ext>
            </a:extLst>
          </p:cNvPr>
          <p:cNvSpPr txBox="1"/>
          <p:nvPr/>
        </p:nvSpPr>
        <p:spPr>
          <a:xfrm>
            <a:off x="8003208" y="2848096"/>
            <a:ext cx="3423405" cy="1292662"/>
          </a:xfrm>
          <a:prstGeom prst="rect">
            <a:avLst/>
          </a:prstGeom>
          <a:solidFill>
            <a:schemeClr val="accent6">
              <a:lumMod val="50000"/>
            </a:schemeClr>
          </a:solidFill>
        </p:spPr>
        <p:txBody>
          <a:bodyPr wrap="square" lIns="182880" tIns="182880" rIns="182880" bIns="182880">
            <a:spAutoFit/>
          </a:bodyPr>
          <a:lstStyle/>
          <a:p>
            <a:pPr algn="ctr"/>
            <a:r>
              <a:rPr kumimoji="0" lang="en-US" sz="28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50% </a:t>
            </a:r>
            <a:r>
              <a:rPr kumimoji="0" lang="en-US"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of premature death could be attributed to </a:t>
            </a:r>
            <a:r>
              <a:rPr kumimoji="0" lang="en-US"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lower socioeconomic status</a:t>
            </a:r>
            <a:endParaRPr lang="en-US" b="1" dirty="0">
              <a:solidFill>
                <a:schemeClr val="accent2"/>
              </a:solidFill>
            </a:endParaRPr>
          </a:p>
        </p:txBody>
      </p:sp>
      <p:grpSp>
        <p:nvGrpSpPr>
          <p:cNvPr id="14" name="Group 13" descr="pie chart showing 60% shaded area to represent rural areas">
            <a:extLst>
              <a:ext uri="{FF2B5EF4-FFF2-40B4-BE49-F238E27FC236}">
                <a16:creationId xmlns:a16="http://schemas.microsoft.com/office/drawing/2014/main" id="{CA0F0D0E-7C69-46E0-8C0B-638BCCA9C735}"/>
              </a:ext>
            </a:extLst>
          </p:cNvPr>
          <p:cNvGrpSpPr/>
          <p:nvPr/>
        </p:nvGrpSpPr>
        <p:grpSpPr>
          <a:xfrm>
            <a:off x="8246128" y="4228688"/>
            <a:ext cx="2937564" cy="1958376"/>
            <a:chOff x="7222435" y="4179957"/>
            <a:chExt cx="2937564" cy="1958376"/>
          </a:xfrm>
        </p:grpSpPr>
        <p:graphicFrame>
          <p:nvGraphicFramePr>
            <p:cNvPr id="11" name="Chart 10">
              <a:extLst>
                <a:ext uri="{FF2B5EF4-FFF2-40B4-BE49-F238E27FC236}">
                  <a16:creationId xmlns:a16="http://schemas.microsoft.com/office/drawing/2014/main" id="{58545B41-97DC-47E8-95FA-2FFF2E60F773}"/>
                </a:ext>
              </a:extLst>
            </p:cNvPr>
            <p:cNvGraphicFramePr/>
            <p:nvPr>
              <p:extLst>
                <p:ext uri="{D42A27DB-BD31-4B8C-83A1-F6EECF244321}">
                  <p14:modId xmlns:p14="http://schemas.microsoft.com/office/powerpoint/2010/main" val="1177697515"/>
                </p:ext>
              </p:extLst>
            </p:nvPr>
          </p:nvGraphicFramePr>
          <p:xfrm>
            <a:off x="7222435" y="4179957"/>
            <a:ext cx="2937564" cy="1958376"/>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058E018F-DDDE-4E32-975E-21107A693681}"/>
                </a:ext>
              </a:extLst>
            </p:cNvPr>
            <p:cNvSpPr txBox="1"/>
            <p:nvPr/>
          </p:nvSpPr>
          <p:spPr>
            <a:xfrm>
              <a:off x="8616122" y="4946061"/>
              <a:ext cx="894522" cy="646331"/>
            </a:xfrm>
            <a:prstGeom prst="rect">
              <a:avLst/>
            </a:prstGeom>
            <a:noFill/>
          </p:spPr>
          <p:txBody>
            <a:bodyPr wrap="square" rtlCol="0">
              <a:spAutoFit/>
            </a:bodyPr>
            <a:lstStyle/>
            <a:p>
              <a:pPr algn="ct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60%</a:t>
              </a:r>
              <a:b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kumimoji="0" 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Rural areas</a:t>
              </a:r>
              <a:endParaRPr lang="en-US" sz="1400" b="1" dirty="0">
                <a:solidFill>
                  <a:schemeClr val="bg1"/>
                </a:solidFill>
              </a:endParaRPr>
            </a:p>
          </p:txBody>
        </p:sp>
      </p:grpSp>
      <p:sp>
        <p:nvSpPr>
          <p:cNvPr id="12" name="TextBox 11">
            <a:extLst>
              <a:ext uri="{FF2B5EF4-FFF2-40B4-BE49-F238E27FC236}">
                <a16:creationId xmlns:a16="http://schemas.microsoft.com/office/drawing/2014/main" id="{86CD906B-0600-4FE5-A850-AAAD4C84F912}"/>
              </a:ext>
            </a:extLst>
          </p:cNvPr>
          <p:cNvSpPr txBox="1"/>
          <p:nvPr/>
        </p:nvSpPr>
        <p:spPr>
          <a:xfrm>
            <a:off x="8437217" y="6116917"/>
            <a:ext cx="2570921" cy="430887"/>
          </a:xfrm>
          <a:prstGeom prst="rect">
            <a:avLst/>
          </a:prstGeom>
          <a:noFill/>
        </p:spPr>
        <p:txBody>
          <a:bodyPr wrap="square" rtlCol="0">
            <a:spAutoFit/>
          </a:bodyPr>
          <a:lstStyle/>
          <a:p>
            <a:pPr algn="ctr"/>
            <a:r>
              <a:rPr kumimoji="0" lang="en-US" sz="1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Federally designated Health Professional Shortage Areas</a:t>
            </a:r>
            <a:endParaRPr lang="en-US" sz="1200" b="1" i="1" dirty="0"/>
          </a:p>
        </p:txBody>
      </p:sp>
      <p:sp>
        <p:nvSpPr>
          <p:cNvPr id="9" name="Slide Number Placeholder 8">
            <a:extLst>
              <a:ext uri="{FF2B5EF4-FFF2-40B4-BE49-F238E27FC236}">
                <a16:creationId xmlns:a16="http://schemas.microsoft.com/office/drawing/2014/main" id="{BED2EBC7-03B8-417A-ABCA-E9C8A646882C}"/>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
        <p:nvSpPr>
          <p:cNvPr id="8" name="Date Placeholder 7">
            <a:extLst>
              <a:ext uri="{FF2B5EF4-FFF2-40B4-BE49-F238E27FC236}">
                <a16:creationId xmlns:a16="http://schemas.microsoft.com/office/drawing/2014/main" id="{EA898E9F-56B0-4A05-9BB9-F00CFC9A4F87}"/>
              </a:ext>
              <a:ext uri="{C183D7F6-B498-43B3-948B-1728B52AA6E4}">
                <adec:decorative xmlns:adec="http://schemas.microsoft.com/office/drawing/2017/decorative" val="1"/>
              </a:ext>
            </a:extLst>
          </p:cNvPr>
          <p:cNvSpPr>
            <a:spLocks noGrp="1"/>
          </p:cNvSpPr>
          <p:nvPr>
            <p:ph type="dt" sz="half" idx="10"/>
          </p:nvPr>
        </p:nvSpPr>
        <p:spPr/>
        <p:txBody>
          <a:bodyPr/>
          <a:lstStyle/>
          <a:p>
            <a:fld id="{167960AA-401D-4EA7-BDAF-60A857497435}" type="datetime1">
              <a:rPr lang="en-US" smtClean="0"/>
              <a:t>4/19/2022</a:t>
            </a:fld>
            <a:endParaRPr lang="en-US"/>
          </a:p>
        </p:txBody>
      </p:sp>
    </p:spTree>
    <p:extLst>
      <p:ext uri="{BB962C8B-B14F-4D97-AF65-F5344CB8AC3E}">
        <p14:creationId xmlns:p14="http://schemas.microsoft.com/office/powerpoint/2010/main" val="327640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E4E41D-5327-4024-BE4D-6C2F2E2CB166}"/>
              </a:ext>
            </a:extLst>
          </p:cNvPr>
          <p:cNvSpPr>
            <a:spLocks noGrp="1"/>
          </p:cNvSpPr>
          <p:nvPr>
            <p:ph type="title"/>
          </p:nvPr>
        </p:nvSpPr>
        <p:spPr/>
        <p:txBody>
          <a:bodyPr/>
          <a:lstStyle/>
          <a:p>
            <a:r>
              <a:rPr lang="en-US" dirty="0"/>
              <a:t>Disparities in Health Outcomes</a:t>
            </a:r>
          </a:p>
        </p:txBody>
      </p:sp>
      <p:sp>
        <p:nvSpPr>
          <p:cNvPr id="6" name="TextBox 5">
            <a:extLst>
              <a:ext uri="{FF2B5EF4-FFF2-40B4-BE49-F238E27FC236}">
                <a16:creationId xmlns:a16="http://schemas.microsoft.com/office/drawing/2014/main" id="{11E5AA12-C873-4A36-956A-930E4EFEFA76}"/>
              </a:ext>
            </a:extLst>
          </p:cNvPr>
          <p:cNvSpPr txBox="1"/>
          <p:nvPr/>
        </p:nvSpPr>
        <p:spPr>
          <a:xfrm>
            <a:off x="882747" y="6135469"/>
            <a:ext cx="4331635" cy="600164"/>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Sources: </a:t>
            </a:r>
          </a:p>
          <a:p>
            <a:r>
              <a:rPr lang="en-US" sz="1100" dirty="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hlinkClick r:id="rId3"/>
              </a:rPr>
              <a:t>https://pubmed.ncbi.nlm.nih.gov/15576542/</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hlinkClick r:id="rId4"/>
              </a:rPr>
              <a:t>https://jamanetwork.com/journals/jama/article-abstract/2780628</a:t>
            </a:r>
            <a:r>
              <a:rPr lang="en-US" sz="1100" dirty="0">
                <a:latin typeface="Arial" panose="020B0604020202020204" pitchFamily="34" charset="0"/>
                <a:cs typeface="Arial" panose="020B0604020202020204" pitchFamily="34" charset="0"/>
              </a:rPr>
              <a:t>  </a:t>
            </a:r>
          </a:p>
        </p:txBody>
      </p:sp>
      <p:sp>
        <p:nvSpPr>
          <p:cNvPr id="7" name="Date Placeholder 6">
            <a:extLst>
              <a:ext uri="{FF2B5EF4-FFF2-40B4-BE49-F238E27FC236}">
                <a16:creationId xmlns:a16="http://schemas.microsoft.com/office/drawing/2014/main" id="{CBCBC19A-7026-458C-980B-AD75D5823F66}"/>
              </a:ext>
              <a:ext uri="{C183D7F6-B498-43B3-948B-1728B52AA6E4}">
                <adec:decorative xmlns:adec="http://schemas.microsoft.com/office/drawing/2017/decorative" val="1"/>
              </a:ext>
            </a:extLst>
          </p:cNvPr>
          <p:cNvSpPr>
            <a:spLocks noGrp="1"/>
          </p:cNvSpPr>
          <p:nvPr>
            <p:ph type="dt" sz="half" idx="10"/>
          </p:nvPr>
        </p:nvSpPr>
        <p:spPr/>
        <p:txBody>
          <a:bodyPr/>
          <a:lstStyle/>
          <a:p>
            <a:fld id="{D46FF07D-5781-4ECB-BADD-540E66CFB33E}" type="datetime1">
              <a:rPr lang="en-US" smtClean="0"/>
              <a:t>4/19/2022</a:t>
            </a:fld>
            <a:endParaRPr lang="en-US"/>
          </a:p>
        </p:txBody>
      </p:sp>
      <p:sp>
        <p:nvSpPr>
          <p:cNvPr id="8" name="Slide Number Placeholder 7">
            <a:extLst>
              <a:ext uri="{FF2B5EF4-FFF2-40B4-BE49-F238E27FC236}">
                <a16:creationId xmlns:a16="http://schemas.microsoft.com/office/drawing/2014/main" id="{D96B4624-4911-43E8-9B9A-7B1882B2A160}"/>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6</a:t>
            </a:fld>
            <a:endParaRPr lang="en-US" dirty="0"/>
          </a:p>
        </p:txBody>
      </p:sp>
      <p:pic>
        <p:nvPicPr>
          <p:cNvPr id="16" name="Picture 15" descr="Closeup of a dark-skinned hospital patient hand with a pulse oximeter on one finger. A nurse's hands are in the background.">
            <a:extLst>
              <a:ext uri="{FF2B5EF4-FFF2-40B4-BE49-F238E27FC236}">
                <a16:creationId xmlns:a16="http://schemas.microsoft.com/office/drawing/2014/main" id="{580F96D3-463E-438B-856F-A851D1C882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2810" y="1945782"/>
            <a:ext cx="11366379" cy="3940271"/>
          </a:xfrm>
          <a:prstGeom prst="rect">
            <a:avLst/>
          </a:prstGeom>
        </p:spPr>
      </p:pic>
    </p:spTree>
    <p:extLst>
      <p:ext uri="{BB962C8B-B14F-4D97-AF65-F5344CB8AC3E}">
        <p14:creationId xmlns:p14="http://schemas.microsoft.com/office/powerpoint/2010/main" val="656475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F4C25A-A36E-40C5-A399-241875DE97EB}"/>
              </a:ext>
            </a:extLst>
          </p:cNvPr>
          <p:cNvSpPr>
            <a:spLocks noGrp="1"/>
          </p:cNvSpPr>
          <p:nvPr>
            <p:ph type="title"/>
          </p:nvPr>
        </p:nvSpPr>
        <p:spPr/>
        <p:txBody>
          <a:bodyPr/>
          <a:lstStyle/>
          <a:p>
            <a:r>
              <a:rPr lang="en-US" dirty="0"/>
              <a:t>Improving Care: The Role of CMS</a:t>
            </a:r>
          </a:p>
        </p:txBody>
      </p:sp>
      <p:sp>
        <p:nvSpPr>
          <p:cNvPr id="2" name="Content Placeholder 1">
            <a:extLst>
              <a:ext uri="{FF2B5EF4-FFF2-40B4-BE49-F238E27FC236}">
                <a16:creationId xmlns:a16="http://schemas.microsoft.com/office/drawing/2014/main" id="{E869989B-832B-4DF0-9E1B-13D1C7CD57D8}"/>
              </a:ext>
            </a:extLst>
          </p:cNvPr>
          <p:cNvSpPr>
            <a:spLocks noGrp="1"/>
          </p:cNvSpPr>
          <p:nvPr>
            <p:ph idx="1"/>
          </p:nvPr>
        </p:nvSpPr>
        <p:spPr>
          <a:xfrm>
            <a:off x="457200" y="1855563"/>
            <a:ext cx="7973122" cy="4469038"/>
          </a:xfrm>
        </p:spPr>
        <p:txBody>
          <a:bodyPr>
            <a:noAutofit/>
          </a:bodyPr>
          <a:lstStyle/>
          <a:p>
            <a:pPr>
              <a:spcAft>
                <a:spcPts val="1800"/>
              </a:spcAft>
            </a:pPr>
            <a:r>
              <a:rPr lang="en-US" sz="2400" b="1" dirty="0">
                <a:solidFill>
                  <a:schemeClr val="tx2"/>
                </a:solidFill>
                <a:hlinkClick r:id="rId3">
                  <a:extLst>
                    <a:ext uri="{A12FA001-AC4F-418D-AE19-62706E023703}">
                      <ahyp:hlinkClr xmlns:ahyp="http://schemas.microsoft.com/office/drawing/2018/hyperlinkcolor" val="tx"/>
                    </a:ext>
                  </a:extLst>
                </a:hlinkClick>
              </a:rPr>
              <a:t>Rethinking Rural Health </a:t>
            </a:r>
            <a:r>
              <a:rPr lang="en-US" sz="2400" dirty="0"/>
              <a:t>is a vital part of CMS's push to transform the health care delivery system to a model that delivers high quality, affordable, and accessible health care for every American.</a:t>
            </a:r>
          </a:p>
          <a:p>
            <a:r>
              <a:rPr lang="en-US" sz="2400" dirty="0"/>
              <a:t>Goal is to develop programs and policies that:</a:t>
            </a:r>
          </a:p>
          <a:p>
            <a:pPr lvl="1"/>
            <a:r>
              <a:rPr lang="en-US" sz="2000" dirty="0"/>
              <a:t>Ensure rural Americans have access to high quality care, </a:t>
            </a:r>
          </a:p>
          <a:p>
            <a:pPr lvl="1"/>
            <a:r>
              <a:rPr lang="en-US" sz="2000" dirty="0"/>
              <a:t>Support rural providers and not disadvantage them,</a:t>
            </a:r>
          </a:p>
          <a:p>
            <a:pPr lvl="1"/>
            <a:r>
              <a:rPr lang="en-US" sz="2000" dirty="0"/>
              <a:t>Address the unique economics of providing health care in rural America, and</a:t>
            </a:r>
          </a:p>
          <a:p>
            <a:pPr lvl="1"/>
            <a:r>
              <a:rPr lang="en-US" sz="2000" dirty="0"/>
              <a:t>Reduce unnecessary burdens in a stretched system to advance our commitment to improving health outcomes for Americans living in rural areas. </a:t>
            </a:r>
          </a:p>
        </p:txBody>
      </p:sp>
      <p:sp>
        <p:nvSpPr>
          <p:cNvPr id="6" name="Date Placeholder 5">
            <a:extLst>
              <a:ext uri="{FF2B5EF4-FFF2-40B4-BE49-F238E27FC236}">
                <a16:creationId xmlns:a16="http://schemas.microsoft.com/office/drawing/2014/main" id="{852C6516-E866-4C72-8CBC-14A4F13C60EB}"/>
              </a:ext>
              <a:ext uri="{C183D7F6-B498-43B3-948B-1728B52AA6E4}">
                <adec:decorative xmlns:adec="http://schemas.microsoft.com/office/drawing/2017/decorative" val="1"/>
              </a:ext>
            </a:extLst>
          </p:cNvPr>
          <p:cNvSpPr>
            <a:spLocks noGrp="1"/>
          </p:cNvSpPr>
          <p:nvPr>
            <p:ph type="dt" sz="half" idx="10"/>
          </p:nvPr>
        </p:nvSpPr>
        <p:spPr/>
        <p:txBody>
          <a:bodyPr/>
          <a:lstStyle/>
          <a:p>
            <a:fld id="{2B120D70-0DB2-4BC7-A68E-753C3796DA1D}" type="datetime1">
              <a:rPr lang="en-US" smtClean="0"/>
              <a:t>4/19/2022</a:t>
            </a:fld>
            <a:endParaRPr lang="en-US"/>
          </a:p>
        </p:txBody>
      </p:sp>
      <p:sp>
        <p:nvSpPr>
          <p:cNvPr id="7" name="Slide Number Placeholder 6">
            <a:extLst>
              <a:ext uri="{FF2B5EF4-FFF2-40B4-BE49-F238E27FC236}">
                <a16:creationId xmlns:a16="http://schemas.microsoft.com/office/drawing/2014/main" id="{039A8BD4-1ED7-42E6-9B8A-7330257C0DA7}"/>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7</a:t>
            </a:fld>
            <a:endParaRPr lang="en-US" dirty="0"/>
          </a:p>
        </p:txBody>
      </p:sp>
      <p:pic>
        <p:nvPicPr>
          <p:cNvPr id="11" name="Picture 10" descr="Healthcare professional smiling at the camera in protective medical garments.">
            <a:extLst>
              <a:ext uri="{FF2B5EF4-FFF2-40B4-BE49-F238E27FC236}">
                <a16:creationId xmlns:a16="http://schemas.microsoft.com/office/drawing/2014/main" id="{4122BEEB-5611-4A48-8A5B-A46AD43DD03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84639" y="1801376"/>
            <a:ext cx="2404532" cy="2282613"/>
          </a:xfrm>
          <a:prstGeom prst="rect">
            <a:avLst/>
          </a:prstGeom>
        </p:spPr>
      </p:pic>
      <p:pic>
        <p:nvPicPr>
          <p:cNvPr id="9" name="Picture 8" descr="Smiling healthcare professional talking to a patient.">
            <a:extLst>
              <a:ext uri="{FF2B5EF4-FFF2-40B4-BE49-F238E27FC236}">
                <a16:creationId xmlns:a16="http://schemas.microsoft.com/office/drawing/2014/main" id="{A4F237D7-BEEF-4A1E-8F58-C61D1EDA641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84639" y="4083759"/>
            <a:ext cx="2409904" cy="2186884"/>
          </a:xfrm>
          <a:prstGeom prst="rect">
            <a:avLst/>
          </a:prstGeom>
        </p:spPr>
      </p:pic>
    </p:spTree>
    <p:extLst>
      <p:ext uri="{BB962C8B-B14F-4D97-AF65-F5344CB8AC3E}">
        <p14:creationId xmlns:p14="http://schemas.microsoft.com/office/powerpoint/2010/main" val="52353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frican America woman using a blood pressure cuff in front of a laptop with a medical provider on screen.">
            <a:extLst>
              <a:ext uri="{FF2B5EF4-FFF2-40B4-BE49-F238E27FC236}">
                <a16:creationId xmlns:a16="http://schemas.microsoft.com/office/drawing/2014/main" id="{9859C945-F876-425A-8922-70F535E319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E01DC6B-06DD-4475-9F8A-B35944857E18}"/>
              </a:ext>
            </a:extLst>
          </p:cNvPr>
          <p:cNvSpPr>
            <a:spLocks noGrp="1"/>
          </p:cNvSpPr>
          <p:nvPr>
            <p:ph type="ctrTitle"/>
          </p:nvPr>
        </p:nvSpPr>
        <p:spPr/>
        <p:txBody>
          <a:bodyPr/>
          <a:lstStyle/>
          <a:p>
            <a:r>
              <a:rPr lang="en-US" dirty="0"/>
              <a:t>Deep Dive: </a:t>
            </a:r>
            <a:br>
              <a:rPr lang="en-US" dirty="0"/>
            </a:br>
            <a:r>
              <a:rPr lang="en-US" dirty="0"/>
              <a:t>Rural Health Challenges and Solutions</a:t>
            </a:r>
          </a:p>
        </p:txBody>
      </p:sp>
      <p:sp>
        <p:nvSpPr>
          <p:cNvPr id="2" name="Date Placeholder 1">
            <a:extLst>
              <a:ext uri="{FF2B5EF4-FFF2-40B4-BE49-F238E27FC236}">
                <a16:creationId xmlns:a16="http://schemas.microsoft.com/office/drawing/2014/main" id="{2377413A-A021-4191-A2E4-7A7E59785BAD}"/>
              </a:ext>
              <a:ext uri="{C183D7F6-B498-43B3-948B-1728B52AA6E4}">
                <adec:decorative xmlns:adec="http://schemas.microsoft.com/office/drawing/2017/decorative" val="1"/>
              </a:ext>
            </a:extLst>
          </p:cNvPr>
          <p:cNvSpPr>
            <a:spLocks noGrp="1"/>
          </p:cNvSpPr>
          <p:nvPr>
            <p:ph type="dt" sz="half" idx="10"/>
          </p:nvPr>
        </p:nvSpPr>
        <p:spPr/>
        <p:txBody>
          <a:bodyPr/>
          <a:lstStyle/>
          <a:p>
            <a:fld id="{D40AB032-5CDA-4C4E-8DA0-730D2585C31A}" type="datetime1">
              <a:rPr lang="en-US" smtClean="0"/>
              <a:t>4/19/2022</a:t>
            </a:fld>
            <a:endParaRPr lang="en-US"/>
          </a:p>
        </p:txBody>
      </p:sp>
      <p:sp>
        <p:nvSpPr>
          <p:cNvPr id="7" name="Slide Number Placeholder 6">
            <a:extLst>
              <a:ext uri="{FF2B5EF4-FFF2-40B4-BE49-F238E27FC236}">
                <a16:creationId xmlns:a16="http://schemas.microsoft.com/office/drawing/2014/main" id="{6A952EEE-937A-4A24-B1C2-5EDFF5CE9826}"/>
              </a:ext>
              <a:ext uri="{C183D7F6-B498-43B3-948B-1728B52AA6E4}">
                <adec:decorative xmlns:adec="http://schemas.microsoft.com/office/drawing/2017/decorative" val="1"/>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Tree>
    <p:extLst>
      <p:ext uri="{BB962C8B-B14F-4D97-AF65-F5344CB8AC3E}">
        <p14:creationId xmlns:p14="http://schemas.microsoft.com/office/powerpoint/2010/main" val="3932246180"/>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Props1.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2.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2D517-FCF4-4B15-BD46-23B9AA4BB45C}">
  <ds:schemaRef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schemas.openxmlformats.org/package/2006/metadata/core-properties"/>
    <ds:schemaRef ds:uri="c85f45de-9781-4f9c-a476-faa529bf804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3141</Words>
  <Application>Microsoft Office PowerPoint</Application>
  <PresentationFormat>Widescreen</PresentationFormat>
  <Paragraphs>360</Paragraphs>
  <Slides>37</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CMS theme 2019</vt:lpstr>
      <vt:lpstr>PUBLIC WEBINAR</vt:lpstr>
      <vt:lpstr>Welcome and Learning Objectives</vt:lpstr>
      <vt:lpstr>Overview of the Measures Management System (MMS)</vt:lpstr>
      <vt:lpstr>Background</vt:lpstr>
      <vt:lpstr>Defining Rurality</vt:lpstr>
      <vt:lpstr>Health Care Challenges</vt:lpstr>
      <vt:lpstr>Disparities in Health Outcomes</vt:lpstr>
      <vt:lpstr>Improving Care: The Role of CMS</vt:lpstr>
      <vt:lpstr>Deep Dive:  Rural Health Challenges and Solutions</vt:lpstr>
      <vt:lpstr>Common Measurement Challenges in Rural Areas</vt:lpstr>
      <vt:lpstr>Challenge 1: Access to Higher Quality Care</vt:lpstr>
      <vt:lpstr>Challenge 1: Access</vt:lpstr>
      <vt:lpstr>Telehealth: Definition and Value</vt:lpstr>
      <vt:lpstr>Telehealth Challenges</vt:lpstr>
      <vt:lpstr>Increasing Access to Telehealth</vt:lpstr>
      <vt:lpstr>Assessing Quality of Care for Telehealth Services</vt:lpstr>
      <vt:lpstr>Framework Supporting Telehealth  Measure Development </vt:lpstr>
      <vt:lpstr>Measuring the Quality of Telehealth Services </vt:lpstr>
      <vt:lpstr>Challenge 2: Quality Measure Low Case-Volume </vt:lpstr>
      <vt:lpstr>Low Case-Volume</vt:lpstr>
      <vt:lpstr>Recommended Approach </vt:lpstr>
      <vt:lpstr>Methodological Trade-offs</vt:lpstr>
      <vt:lpstr>Challenge 3: Participation in Value-Based Payment Programs  </vt:lpstr>
      <vt:lpstr>Value-Based Payment Programs</vt:lpstr>
      <vt:lpstr>Medicare Beneficiary Quality Improvement Project</vt:lpstr>
      <vt:lpstr>Pre-Rulemaking </vt:lpstr>
      <vt:lpstr>Rural Emergency Hospitals (REHs)</vt:lpstr>
      <vt:lpstr>Challenge 4: Quality Measure Collecting and Reporting Burden </vt:lpstr>
      <vt:lpstr>Reporting Burden for Rural Providers</vt:lpstr>
      <vt:lpstr>Meaningful Measures 2.0</vt:lpstr>
      <vt:lpstr>Alignment</vt:lpstr>
      <vt:lpstr>CQMC Core Sets</vt:lpstr>
      <vt:lpstr>Technical Assistance</vt:lpstr>
      <vt:lpstr>Summary</vt:lpstr>
      <vt:lpstr>Questions</vt:lpstr>
      <vt:lpstr>Get Connected</vt:lpstr>
      <vt:lpstr>Contact CMS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2016-08-30T18:54:20Z</dcterms:created>
  <dcterms:modified xsi:type="dcterms:W3CDTF">2022-04-19T14:26:56Z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